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6858000" cx="9144000"/>
  <p:notesSz cx="7559675" cy="10691800"/>
  <p:embeddedFontLst>
    <p:embeddedFont>
      <p:font typeface="Roboto Slab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1" roundtripDataSignature="AMtx7mhCZKwOD9eKVAUUY2MhrC2PDqjqk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F8EFB7D-92BB-40AF-8D79-07454E69CBCC}">
  <a:tblStyle styleId="{1F8EFB7D-92BB-40AF-8D79-07454E69CBCC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Slab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customschemas.google.com/relationships/presentationmetadata" Target="meta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Slab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281488" y="0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4775" y="1336675"/>
            <a:ext cx="4810125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2" name="Google Shape;62;p1:notes"/>
          <p:cNvSpPr/>
          <p:nvPr>
            <p:ph idx="2" type="sldImg"/>
          </p:nvPr>
        </p:nvSpPr>
        <p:spPr>
          <a:xfrm>
            <a:off x="1374775" y="1336675"/>
            <a:ext cx="4810125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a4a7ea8ed8_0_279:notes"/>
          <p:cNvSpPr txBox="1"/>
          <p:nvPr>
            <p:ph idx="1" type="body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6" name="Google Shape;206;ga4a7ea8ed8_0_279:notes"/>
          <p:cNvSpPr/>
          <p:nvPr>
            <p:ph idx="2" type="sldImg"/>
          </p:nvPr>
        </p:nvSpPr>
        <p:spPr>
          <a:xfrm>
            <a:off x="1374775" y="1336675"/>
            <a:ext cx="4810200" cy="3608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a4a7ea8ed8_0_295:notes"/>
          <p:cNvSpPr txBox="1"/>
          <p:nvPr>
            <p:ph idx="1" type="body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1" name="Google Shape;221;ga4a7ea8ed8_0_295:notes"/>
          <p:cNvSpPr/>
          <p:nvPr>
            <p:ph idx="2" type="sldImg"/>
          </p:nvPr>
        </p:nvSpPr>
        <p:spPr>
          <a:xfrm>
            <a:off x="1374775" y="1336675"/>
            <a:ext cx="4810200" cy="3608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a8b99514fd_0_0:notes"/>
          <p:cNvSpPr txBox="1"/>
          <p:nvPr>
            <p:ph idx="1" type="body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8" name="Google Shape;238;ga8b99514fd_0_0:notes"/>
          <p:cNvSpPr/>
          <p:nvPr>
            <p:ph idx="2" type="sldImg"/>
          </p:nvPr>
        </p:nvSpPr>
        <p:spPr>
          <a:xfrm>
            <a:off x="1374775" y="1336675"/>
            <a:ext cx="4810200" cy="3608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a8b99514fd_0_62:notes"/>
          <p:cNvSpPr txBox="1"/>
          <p:nvPr>
            <p:ph idx="1" type="body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6" name="Google Shape;256;ga8b99514fd_0_62:notes"/>
          <p:cNvSpPr/>
          <p:nvPr>
            <p:ph idx="2" type="sldImg"/>
          </p:nvPr>
        </p:nvSpPr>
        <p:spPr>
          <a:xfrm>
            <a:off x="1374775" y="1336675"/>
            <a:ext cx="4810200" cy="3608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:notes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4" name="Google Shape;74;p2:notes"/>
          <p:cNvSpPr/>
          <p:nvPr>
            <p:ph idx="2" type="sldImg"/>
          </p:nvPr>
        </p:nvSpPr>
        <p:spPr>
          <a:xfrm>
            <a:off x="1374775" y="1336675"/>
            <a:ext cx="4810125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99df5fb72a_1_122:notes"/>
          <p:cNvSpPr txBox="1"/>
          <p:nvPr>
            <p:ph idx="1" type="body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4" name="Google Shape;84;g99df5fb72a_1_122:notes"/>
          <p:cNvSpPr/>
          <p:nvPr>
            <p:ph idx="2" type="sldImg"/>
          </p:nvPr>
        </p:nvSpPr>
        <p:spPr>
          <a:xfrm>
            <a:off x="1374775" y="1336675"/>
            <a:ext cx="4810200" cy="3608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a3d19ddebb_0_0:notes"/>
          <p:cNvSpPr txBox="1"/>
          <p:nvPr>
            <p:ph idx="1" type="body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1" name="Google Shape;101;ga3d19ddebb_0_0:notes"/>
          <p:cNvSpPr/>
          <p:nvPr>
            <p:ph idx="2" type="sldImg"/>
          </p:nvPr>
        </p:nvSpPr>
        <p:spPr>
          <a:xfrm>
            <a:off x="1374775" y="1336675"/>
            <a:ext cx="4810200" cy="3608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a4a7ea8ed8_0_68:notes"/>
          <p:cNvSpPr txBox="1"/>
          <p:nvPr>
            <p:ph idx="1" type="body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6" name="Google Shape;116;ga4a7ea8ed8_0_68:notes"/>
          <p:cNvSpPr/>
          <p:nvPr>
            <p:ph idx="2" type="sldImg"/>
          </p:nvPr>
        </p:nvSpPr>
        <p:spPr>
          <a:xfrm>
            <a:off x="1374775" y="1336675"/>
            <a:ext cx="4810200" cy="3608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a4a7ea8ed8_0_258:notes"/>
          <p:cNvSpPr txBox="1"/>
          <p:nvPr>
            <p:ph idx="1" type="body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9" name="Google Shape;139;ga4a7ea8ed8_0_258:notes"/>
          <p:cNvSpPr/>
          <p:nvPr>
            <p:ph idx="2" type="sldImg"/>
          </p:nvPr>
        </p:nvSpPr>
        <p:spPr>
          <a:xfrm>
            <a:off x="1374775" y="1336675"/>
            <a:ext cx="4810200" cy="3608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53a4a1cfd8_0_22:notes"/>
          <p:cNvSpPr txBox="1"/>
          <p:nvPr>
            <p:ph idx="1" type="body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6" name="Google Shape;156;g53a4a1cfd8_0_22:notes"/>
          <p:cNvSpPr/>
          <p:nvPr>
            <p:ph idx="2" type="sldImg"/>
          </p:nvPr>
        </p:nvSpPr>
        <p:spPr>
          <a:xfrm>
            <a:off x="1374775" y="1336675"/>
            <a:ext cx="4810200" cy="3608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53a5a0c7c7_0_1:notes"/>
          <p:cNvSpPr txBox="1"/>
          <p:nvPr>
            <p:ph idx="1" type="body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3" name="Google Shape;173;g53a5a0c7c7_0_1:notes"/>
          <p:cNvSpPr/>
          <p:nvPr>
            <p:ph idx="2" type="sldImg"/>
          </p:nvPr>
        </p:nvSpPr>
        <p:spPr>
          <a:xfrm>
            <a:off x="1374775" y="1336675"/>
            <a:ext cx="4810200" cy="3608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53a5a0c7c7_0_31:notes"/>
          <p:cNvSpPr txBox="1"/>
          <p:nvPr>
            <p:ph idx="1" type="body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0" name="Google Shape;190;g53a5a0c7c7_0_31:notes"/>
          <p:cNvSpPr/>
          <p:nvPr>
            <p:ph idx="2" type="sldImg"/>
          </p:nvPr>
        </p:nvSpPr>
        <p:spPr>
          <a:xfrm>
            <a:off x="1374775" y="1336675"/>
            <a:ext cx="4810200" cy="3608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8"/>
          <p:cNvSpPr txBox="1"/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8"/>
          <p:cNvSpPr txBox="1"/>
          <p:nvPr>
            <p:ph idx="1"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18"/>
          <p:cNvSpPr txBox="1"/>
          <p:nvPr>
            <p:ph idx="2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9"/>
          <p:cNvSpPr txBox="1"/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9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19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19"/>
          <p:cNvSpPr txBox="1"/>
          <p:nvPr>
            <p:ph idx="3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19"/>
          <p:cNvSpPr txBox="1"/>
          <p:nvPr>
            <p:ph idx="4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0"/>
          <p:cNvSpPr txBox="1"/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0"/>
          <p:cNvSpPr txBox="1"/>
          <p:nvPr>
            <p:ph idx="1"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20"/>
          <p:cNvSpPr txBox="1"/>
          <p:nvPr>
            <p:ph idx="2"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6" name="Google Shape;56;p20"/>
          <p:cNvSpPr txBox="1"/>
          <p:nvPr>
            <p:ph idx="3"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p20"/>
          <p:cNvSpPr txBox="1"/>
          <p:nvPr>
            <p:ph idx="4"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20"/>
          <p:cNvSpPr txBox="1"/>
          <p:nvPr>
            <p:ph idx="5"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20"/>
          <p:cNvSpPr txBox="1"/>
          <p:nvPr>
            <p:ph idx="6"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4"/>
          <p:cNvSpPr txBox="1"/>
          <p:nvPr>
            <p:ph idx="1"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0"/>
          <p:cNvSpPr txBox="1"/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0"/>
          <p:cNvSpPr txBox="1"/>
          <p:nvPr>
            <p:ph idx="1"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1"/>
          <p:cNvSpPr txBox="1"/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1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2"/>
          <p:cNvSpPr txBox="1"/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2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2"/>
          <p:cNvSpPr txBox="1"/>
          <p:nvPr>
            <p:ph idx="2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3"/>
          <p:cNvSpPr txBox="1"/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5"/>
          <p:cNvSpPr txBox="1"/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5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15"/>
          <p:cNvSpPr txBox="1"/>
          <p:nvPr>
            <p:ph idx="2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15"/>
          <p:cNvSpPr txBox="1"/>
          <p:nvPr>
            <p:ph idx="3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6"/>
          <p:cNvSpPr txBox="1"/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6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16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6"/>
          <p:cNvSpPr txBox="1"/>
          <p:nvPr>
            <p:ph idx="3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7"/>
          <p:cNvSpPr txBox="1"/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7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7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17"/>
          <p:cNvSpPr txBox="1"/>
          <p:nvPr>
            <p:ph idx="3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6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Relationship Id="rId4" Type="http://schemas.openxmlformats.org/officeDocument/2006/relationships/image" Target="../media/image4.png"/><Relationship Id="rId5" Type="http://schemas.openxmlformats.org/officeDocument/2006/relationships/image" Target="../media/image9.png"/><Relationship Id="rId6" Type="http://schemas.openxmlformats.org/officeDocument/2006/relationships/image" Target="../media/image5.png"/><Relationship Id="rId7" Type="http://schemas.openxmlformats.org/officeDocument/2006/relationships/image" Target="../media/image2.png"/><Relationship Id="rId8" Type="http://schemas.openxmlformats.org/officeDocument/2006/relationships/image" Target="../media/image20.png"/></Relationships>
</file>

<file path=ppt/slides/_rels/slide11.xml.rels><?xml version="1.0" encoding="UTF-8" standalone="yes"?><Relationships xmlns="http://schemas.openxmlformats.org/package/2006/relationships"><Relationship Id="rId10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Relationship Id="rId4" Type="http://schemas.openxmlformats.org/officeDocument/2006/relationships/image" Target="../media/image4.png"/><Relationship Id="rId9" Type="http://schemas.openxmlformats.org/officeDocument/2006/relationships/image" Target="../media/image32.png"/><Relationship Id="rId5" Type="http://schemas.openxmlformats.org/officeDocument/2006/relationships/image" Target="../media/image9.png"/><Relationship Id="rId6" Type="http://schemas.openxmlformats.org/officeDocument/2006/relationships/image" Target="../media/image5.png"/><Relationship Id="rId7" Type="http://schemas.openxmlformats.org/officeDocument/2006/relationships/image" Target="../media/image2.png"/><Relationship Id="rId8" Type="http://schemas.openxmlformats.org/officeDocument/2006/relationships/image" Target="../media/image25.png"/></Relationships>
</file>

<file path=ppt/slides/_rels/slide12.xml.rels><?xml version="1.0" encoding="UTF-8" standalone="yes"?><Relationships xmlns="http://schemas.openxmlformats.org/package/2006/relationships"><Relationship Id="rId10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Relationship Id="rId4" Type="http://schemas.openxmlformats.org/officeDocument/2006/relationships/image" Target="../media/image4.png"/><Relationship Id="rId9" Type="http://schemas.openxmlformats.org/officeDocument/2006/relationships/image" Target="../media/image29.png"/><Relationship Id="rId5" Type="http://schemas.openxmlformats.org/officeDocument/2006/relationships/image" Target="../media/image9.png"/><Relationship Id="rId6" Type="http://schemas.openxmlformats.org/officeDocument/2006/relationships/image" Target="../media/image5.png"/><Relationship Id="rId7" Type="http://schemas.openxmlformats.org/officeDocument/2006/relationships/image" Target="../media/image2.png"/><Relationship Id="rId8" Type="http://schemas.openxmlformats.org/officeDocument/2006/relationships/image" Target="../media/image2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Relationship Id="rId4" Type="http://schemas.openxmlformats.org/officeDocument/2006/relationships/image" Target="../media/image4.png"/><Relationship Id="rId9" Type="http://schemas.openxmlformats.org/officeDocument/2006/relationships/image" Target="../media/image30.png"/><Relationship Id="rId5" Type="http://schemas.openxmlformats.org/officeDocument/2006/relationships/image" Target="../media/image9.png"/><Relationship Id="rId6" Type="http://schemas.openxmlformats.org/officeDocument/2006/relationships/image" Target="../media/image5.png"/><Relationship Id="rId7" Type="http://schemas.openxmlformats.org/officeDocument/2006/relationships/image" Target="../media/image2.png"/><Relationship Id="rId8" Type="http://schemas.openxmlformats.org/officeDocument/2006/relationships/image" Target="../media/image3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7.png"/><Relationship Id="rId4" Type="http://schemas.openxmlformats.org/officeDocument/2006/relationships/image" Target="../media/image4.png"/><Relationship Id="rId9" Type="http://schemas.openxmlformats.org/officeDocument/2006/relationships/image" Target="../media/image12.png"/><Relationship Id="rId5" Type="http://schemas.openxmlformats.org/officeDocument/2006/relationships/image" Target="../media/image9.png"/><Relationship Id="rId6" Type="http://schemas.openxmlformats.org/officeDocument/2006/relationships/image" Target="../media/image5.png"/><Relationship Id="rId7" Type="http://schemas.openxmlformats.org/officeDocument/2006/relationships/image" Target="../media/image2.png"/><Relationship Id="rId8" Type="http://schemas.openxmlformats.org/officeDocument/2006/relationships/image" Target="../media/image1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4.png"/><Relationship Id="rId6" Type="http://schemas.openxmlformats.org/officeDocument/2006/relationships/image" Target="../media/image9.png"/><Relationship Id="rId7" Type="http://schemas.openxmlformats.org/officeDocument/2006/relationships/image" Target="../media/image5.png"/><Relationship Id="rId8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png"/><Relationship Id="rId4" Type="http://schemas.openxmlformats.org/officeDocument/2006/relationships/image" Target="../media/image4.png"/><Relationship Id="rId5" Type="http://schemas.openxmlformats.org/officeDocument/2006/relationships/image" Target="../media/image9.png"/><Relationship Id="rId6" Type="http://schemas.openxmlformats.org/officeDocument/2006/relationships/image" Target="../media/image5.png"/><Relationship Id="rId7" Type="http://schemas.openxmlformats.org/officeDocument/2006/relationships/image" Target="../media/image2.png"/><Relationship Id="rId8" Type="http://schemas.openxmlformats.org/officeDocument/2006/relationships/image" Target="../media/image2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Relationship Id="rId4" Type="http://schemas.openxmlformats.org/officeDocument/2006/relationships/image" Target="../media/image4.png"/><Relationship Id="rId9" Type="http://schemas.openxmlformats.org/officeDocument/2006/relationships/image" Target="../media/image24.png"/><Relationship Id="rId5" Type="http://schemas.openxmlformats.org/officeDocument/2006/relationships/image" Target="../media/image9.png"/><Relationship Id="rId6" Type="http://schemas.openxmlformats.org/officeDocument/2006/relationships/image" Target="../media/image5.png"/><Relationship Id="rId7" Type="http://schemas.openxmlformats.org/officeDocument/2006/relationships/image" Target="../media/image2.png"/><Relationship Id="rId8" Type="http://schemas.openxmlformats.org/officeDocument/2006/relationships/image" Target="../media/image2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png"/><Relationship Id="rId4" Type="http://schemas.openxmlformats.org/officeDocument/2006/relationships/image" Target="../media/image4.png"/><Relationship Id="rId9" Type="http://schemas.openxmlformats.org/officeDocument/2006/relationships/image" Target="../media/image19.jpg"/><Relationship Id="rId5" Type="http://schemas.openxmlformats.org/officeDocument/2006/relationships/image" Target="../media/image9.png"/><Relationship Id="rId6" Type="http://schemas.openxmlformats.org/officeDocument/2006/relationships/image" Target="../media/image5.png"/><Relationship Id="rId7" Type="http://schemas.openxmlformats.org/officeDocument/2006/relationships/image" Target="../media/image2.png"/><Relationship Id="rId8" Type="http://schemas.openxmlformats.org/officeDocument/2006/relationships/image" Target="../media/image2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Relationship Id="rId4" Type="http://schemas.openxmlformats.org/officeDocument/2006/relationships/image" Target="../media/image4.png"/><Relationship Id="rId5" Type="http://schemas.openxmlformats.org/officeDocument/2006/relationships/image" Target="../media/image9.png"/><Relationship Id="rId6" Type="http://schemas.openxmlformats.org/officeDocument/2006/relationships/image" Target="../media/image5.png"/><Relationship Id="rId7" Type="http://schemas.openxmlformats.org/officeDocument/2006/relationships/image" Target="../media/image2.png"/><Relationship Id="rId8" Type="http://schemas.openxmlformats.org/officeDocument/2006/relationships/image" Target="../media/image3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Relationship Id="rId4" Type="http://schemas.openxmlformats.org/officeDocument/2006/relationships/image" Target="../media/image4.png"/><Relationship Id="rId9" Type="http://schemas.openxmlformats.org/officeDocument/2006/relationships/image" Target="../media/image21.png"/><Relationship Id="rId5" Type="http://schemas.openxmlformats.org/officeDocument/2006/relationships/image" Target="../media/image9.png"/><Relationship Id="rId6" Type="http://schemas.openxmlformats.org/officeDocument/2006/relationships/image" Target="../media/image5.png"/><Relationship Id="rId7" Type="http://schemas.openxmlformats.org/officeDocument/2006/relationships/image" Target="../media/image2.png"/><Relationship Id="rId8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EE500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"/>
          <p:cNvSpPr/>
          <p:nvPr/>
        </p:nvSpPr>
        <p:spPr>
          <a:xfrm>
            <a:off x="3941280" y="2167200"/>
            <a:ext cx="1222920" cy="381240"/>
          </a:xfrm>
          <a:prstGeom prst="rect">
            <a:avLst/>
          </a:prstGeom>
          <a:solidFill>
            <a:srgbClr val="CF2366"/>
          </a:solidFill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9-11 классы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5" name="Google Shape;65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79360" y="566280"/>
            <a:ext cx="1345320" cy="134316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"/>
          <p:cNvSpPr/>
          <p:nvPr/>
        </p:nvSpPr>
        <p:spPr>
          <a:xfrm>
            <a:off x="3430080" y="2674440"/>
            <a:ext cx="2330640" cy="638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Программирование на Python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"/>
          <p:cNvSpPr/>
          <p:nvPr/>
        </p:nvSpPr>
        <p:spPr>
          <a:xfrm>
            <a:off x="3296160" y="3391560"/>
            <a:ext cx="2598000" cy="3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Презентация занятия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"/>
          <p:cNvSpPr/>
          <p:nvPr/>
        </p:nvSpPr>
        <p:spPr>
          <a:xfrm>
            <a:off x="3391560" y="4778640"/>
            <a:ext cx="2330640" cy="303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6 занятие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"/>
          <p:cNvSpPr/>
          <p:nvPr/>
        </p:nvSpPr>
        <p:spPr>
          <a:xfrm>
            <a:off x="3941280" y="6452280"/>
            <a:ext cx="1222920" cy="247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2022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"/>
          <p:cNvSpPr/>
          <p:nvPr/>
        </p:nvSpPr>
        <p:spPr>
          <a:xfrm>
            <a:off x="3391550" y="4182950"/>
            <a:ext cx="2861100" cy="3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ru-RU" sz="16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СПИСКИ И КОРТЕЖИ.</a:t>
            </a:r>
            <a:endParaRPr b="0" i="0" sz="16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71" name="Google Shape;71;p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36487" y="5253700"/>
            <a:ext cx="9461975" cy="85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208;ga4a7ea8ed8_0_27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ga4a7ea8ed8_0_279"/>
          <p:cNvSpPr/>
          <p:nvPr/>
        </p:nvSpPr>
        <p:spPr>
          <a:xfrm>
            <a:off x="8506080" y="432432"/>
            <a:ext cx="477300" cy="2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0" name="Google Shape;210;ga4a7ea8ed8_0_27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ga4a7ea8ed8_0_27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ga4a7ea8ed8_0_27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ga4a7ea8ed8_0_279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ru-RU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4" name="Google Shape;214;ga4a7ea8ed8_0_27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ga4a7ea8ed8_0_27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ga4a7ea8ed8_0_27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409300" y="1972750"/>
            <a:ext cx="6513349" cy="3924075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ga4a7ea8ed8_0_279"/>
          <p:cNvSpPr/>
          <p:nvPr/>
        </p:nvSpPr>
        <p:spPr>
          <a:xfrm>
            <a:off x="4380550" y="398230"/>
            <a:ext cx="3818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СПИСКИ И</a:t>
            </a:r>
            <a:endParaRPr b="1" i="0" sz="9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КОРТЕЖИ</a:t>
            </a:r>
            <a:endParaRPr b="1" i="0" sz="9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218" name="Google Shape;218;ga4a7ea8ed8_0_279"/>
          <p:cNvSpPr/>
          <p:nvPr/>
        </p:nvSpPr>
        <p:spPr>
          <a:xfrm>
            <a:off x="690125" y="1153800"/>
            <a:ext cx="75531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ru-RU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Списки и кортежи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ru-RU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Google Shape;223;ga4a7ea8ed8_0_29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ga4a7ea8ed8_0_295"/>
          <p:cNvSpPr/>
          <p:nvPr/>
        </p:nvSpPr>
        <p:spPr>
          <a:xfrm>
            <a:off x="8506080" y="432432"/>
            <a:ext cx="477300" cy="2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5" name="Google Shape;225;ga4a7ea8ed8_0_29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ga4a7ea8ed8_0_29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ga4a7ea8ed8_0_29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ga4a7ea8ed8_0_295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ru-RU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9" name="Google Shape;229;ga4a7ea8ed8_0_29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ga4a7ea8ed8_0_29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ga4a7ea8ed8_0_29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964775" y="2413700"/>
            <a:ext cx="7077075" cy="73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ga4a7ea8ed8_0_29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2312750" y="3735538"/>
            <a:ext cx="3952245" cy="69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ga4a7ea8ed8_0_295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2312750" y="5083150"/>
            <a:ext cx="3818100" cy="466163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ga4a7ea8ed8_0_295"/>
          <p:cNvSpPr/>
          <p:nvPr/>
        </p:nvSpPr>
        <p:spPr>
          <a:xfrm>
            <a:off x="4380550" y="398230"/>
            <a:ext cx="3818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СПИСКИ И</a:t>
            </a:r>
            <a:endParaRPr b="1" i="0" sz="9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КОРТЕЖИ</a:t>
            </a:r>
            <a:endParaRPr b="1" i="0" sz="9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235" name="Google Shape;235;ga4a7ea8ed8_0_295"/>
          <p:cNvSpPr/>
          <p:nvPr/>
        </p:nvSpPr>
        <p:spPr>
          <a:xfrm>
            <a:off x="690125" y="1153800"/>
            <a:ext cx="75531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ru-RU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Списки и кортежи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ru-RU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" name="Google Shape;240;ga8b99514fd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ga8b99514fd_0_0"/>
          <p:cNvSpPr/>
          <p:nvPr/>
        </p:nvSpPr>
        <p:spPr>
          <a:xfrm>
            <a:off x="8506080" y="432432"/>
            <a:ext cx="477300" cy="2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14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2" name="Google Shape;242;ga8b99514fd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ga8b99514fd_0_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ga8b99514fd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ga8b99514fd_0_0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ru-RU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6" name="Google Shape;246;ga8b99514fd_0_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ga8b99514fd_0_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ga8b99514fd_0_0"/>
          <p:cNvSpPr/>
          <p:nvPr/>
        </p:nvSpPr>
        <p:spPr>
          <a:xfrm>
            <a:off x="4380550" y="398230"/>
            <a:ext cx="3818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СПИСКИ И</a:t>
            </a:r>
            <a:endParaRPr b="1" i="0" sz="9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КОРТЕЖИ</a:t>
            </a:r>
            <a:endParaRPr b="1" i="0" sz="9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249" name="Google Shape;249;ga8b99514fd_0_0"/>
          <p:cNvSpPr/>
          <p:nvPr/>
        </p:nvSpPr>
        <p:spPr>
          <a:xfrm>
            <a:off x="690125" y="1153800"/>
            <a:ext cx="75531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ru-RU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Списки и кортежи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ru-RU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ga8b99514fd_0_0"/>
          <p:cNvSpPr txBox="1"/>
          <p:nvPr/>
        </p:nvSpPr>
        <p:spPr>
          <a:xfrm>
            <a:off x="2480725" y="1929000"/>
            <a:ext cx="42636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ru-RU" sz="1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Задача о нахождении средней оценки за семестр. </a:t>
            </a:r>
            <a:endParaRPr b="0" i="0" sz="1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ru-RU" sz="1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Учитель вводит оценки через пробел. </a:t>
            </a:r>
            <a:endParaRPr b="0" i="0" sz="1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ru-RU" sz="1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Посчитать итоговую оценку.</a:t>
            </a:r>
            <a:endParaRPr b="0" i="0" sz="1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1" name="Google Shape;251;ga8b99514fd_0_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956925" y="2889100"/>
            <a:ext cx="2266950" cy="97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ga8b99514fd_0_0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729025" y="3077250"/>
            <a:ext cx="3924300" cy="57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ga8b99514fd_0_0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2853100" y="4452888"/>
            <a:ext cx="3124200" cy="115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Google Shape;258;ga8b99514fd_0_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ga8b99514fd_0_62"/>
          <p:cNvSpPr/>
          <p:nvPr/>
        </p:nvSpPr>
        <p:spPr>
          <a:xfrm>
            <a:off x="8506080" y="432432"/>
            <a:ext cx="477300" cy="2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15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0" name="Google Shape;260;ga8b99514fd_0_6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ga8b99514fd_0_6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ga8b99514fd_0_6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ga8b99514fd_0_62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ru-RU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4" name="Google Shape;264;ga8b99514fd_0_6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ga8b99514fd_0_6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ga8b99514fd_0_62"/>
          <p:cNvSpPr/>
          <p:nvPr/>
        </p:nvSpPr>
        <p:spPr>
          <a:xfrm>
            <a:off x="4380550" y="398230"/>
            <a:ext cx="3818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СПИСКИ И</a:t>
            </a:r>
            <a:endParaRPr b="1" i="0" sz="9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КОРТЕЖИ</a:t>
            </a:r>
            <a:endParaRPr b="1" i="0" sz="9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267" name="Google Shape;267;ga8b99514fd_0_62"/>
          <p:cNvSpPr/>
          <p:nvPr/>
        </p:nvSpPr>
        <p:spPr>
          <a:xfrm>
            <a:off x="690125" y="1153800"/>
            <a:ext cx="75531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ru-RU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Списки и кортежи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ru-RU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8" name="Google Shape;268;ga8b99514fd_0_6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304313" y="4079975"/>
            <a:ext cx="4535377" cy="62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ga8b99514fd_0_62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744125" y="2911925"/>
            <a:ext cx="5746825" cy="62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EE500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29680" y="5519160"/>
            <a:ext cx="1514520" cy="72396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2"/>
          <p:cNvSpPr/>
          <p:nvPr/>
        </p:nvSpPr>
        <p:spPr>
          <a:xfrm>
            <a:off x="3387420" y="531315"/>
            <a:ext cx="2330640" cy="638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Программирование на Python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2"/>
          <p:cNvSpPr/>
          <p:nvPr/>
        </p:nvSpPr>
        <p:spPr>
          <a:xfrm>
            <a:off x="3391560" y="4778640"/>
            <a:ext cx="2330640" cy="303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6 занятие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2"/>
          <p:cNvSpPr/>
          <p:nvPr/>
        </p:nvSpPr>
        <p:spPr>
          <a:xfrm>
            <a:off x="3941280" y="6452280"/>
            <a:ext cx="1222920" cy="247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2022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2"/>
          <p:cNvSpPr/>
          <p:nvPr/>
        </p:nvSpPr>
        <p:spPr>
          <a:xfrm>
            <a:off x="936180" y="1807705"/>
            <a:ext cx="72330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ru-RU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Теоретическая часть</a:t>
            </a:r>
            <a:endParaRPr b="0" i="0" sz="4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2"/>
          <p:cNvSpPr/>
          <p:nvPr/>
        </p:nvSpPr>
        <p:spPr>
          <a:xfrm>
            <a:off x="3391550" y="4182950"/>
            <a:ext cx="2861100" cy="3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ru-RU" sz="16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СПИСКИ И КОРТЕЖИ.</a:t>
            </a:r>
            <a:endParaRPr b="0" i="0" sz="16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g99df5fb72a_1_1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g99df5fb72a_1_122"/>
          <p:cNvSpPr/>
          <p:nvPr/>
        </p:nvSpPr>
        <p:spPr>
          <a:xfrm>
            <a:off x="8506080" y="432432"/>
            <a:ext cx="477300" cy="2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g99df5fb72a_1_122"/>
          <p:cNvSpPr/>
          <p:nvPr/>
        </p:nvSpPr>
        <p:spPr>
          <a:xfrm>
            <a:off x="690125" y="1153800"/>
            <a:ext cx="75531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ru-RU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Списки и кортежи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ru-RU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g99df5fb72a_1_122"/>
          <p:cNvSpPr/>
          <p:nvPr/>
        </p:nvSpPr>
        <p:spPr>
          <a:xfrm>
            <a:off x="739080" y="1900440"/>
            <a:ext cx="5170800" cy="17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0" name="Google Shape;90;g99df5fb72a_1_1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g99df5fb72a_1_1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g99df5fb72a_1_1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g99df5fb72a_1_122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ru-RU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4" name="Google Shape;94;g99df5fb72a_1_12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g99df5fb72a_1_12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g99df5fb72a_1_12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008513" y="2317150"/>
            <a:ext cx="5384720" cy="179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g99df5fb72a_1_122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3417800" y="4562026"/>
            <a:ext cx="5317875" cy="1594354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g99df5fb72a_1_122"/>
          <p:cNvSpPr/>
          <p:nvPr/>
        </p:nvSpPr>
        <p:spPr>
          <a:xfrm>
            <a:off x="4380550" y="398230"/>
            <a:ext cx="3818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СПИСКИ И</a:t>
            </a:r>
            <a:endParaRPr b="1" i="0" sz="9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КОРТЕЖИ</a:t>
            </a:r>
            <a:endParaRPr b="1" i="0" sz="9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ga3d19ddebb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546164"/>
            <a:ext cx="9144001" cy="48420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ga3d19ddebb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ga3d19ddebb_0_0"/>
          <p:cNvSpPr/>
          <p:nvPr/>
        </p:nvSpPr>
        <p:spPr>
          <a:xfrm>
            <a:off x="8528255" y="427657"/>
            <a:ext cx="477300" cy="2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6" name="Google Shape;106;ga3d19ddebb_0_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ga3d19ddebb_0_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ga3d19ddebb_0_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ga3d19ddebb_0_0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ru-RU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0" name="Google Shape;110;ga3d19ddebb_0_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ga3d19ddebb_0_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ga3d19ddebb_0_0"/>
          <p:cNvSpPr/>
          <p:nvPr/>
        </p:nvSpPr>
        <p:spPr>
          <a:xfrm>
            <a:off x="4380550" y="398230"/>
            <a:ext cx="3818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СПИСКИ И</a:t>
            </a:r>
            <a:endParaRPr b="1" i="0" sz="9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КОРТЕЖИ</a:t>
            </a:r>
            <a:endParaRPr b="1" i="0" sz="9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13" name="Google Shape;113;ga3d19ddebb_0_0"/>
          <p:cNvSpPr/>
          <p:nvPr/>
        </p:nvSpPr>
        <p:spPr>
          <a:xfrm>
            <a:off x="690125" y="1153800"/>
            <a:ext cx="75531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ru-RU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Списки и кортежи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ru-RU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ga4a7ea8ed8_0_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ga4a7ea8ed8_0_68"/>
          <p:cNvSpPr/>
          <p:nvPr/>
        </p:nvSpPr>
        <p:spPr>
          <a:xfrm>
            <a:off x="8528255" y="427657"/>
            <a:ext cx="477300" cy="2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0" name="Google Shape;120;ga4a7ea8ed8_0_6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ga4a7ea8ed8_0_6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ga4a7ea8ed8_0_6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ga4a7ea8ed8_0_68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ru-RU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4" name="Google Shape;124;ga4a7ea8ed8_0_6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ga4a7ea8ed8_0_6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ga4a7ea8ed8_0_6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57225" y="2032713"/>
            <a:ext cx="7829550" cy="34480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7" name="Google Shape;127;ga4a7ea8ed8_0_68"/>
          <p:cNvCxnSpPr/>
          <p:nvPr/>
        </p:nvCxnSpPr>
        <p:spPr>
          <a:xfrm>
            <a:off x="2893775" y="4434750"/>
            <a:ext cx="5375700" cy="423600"/>
          </a:xfrm>
          <a:prstGeom prst="straightConnector1">
            <a:avLst/>
          </a:prstGeom>
          <a:noFill/>
          <a:ln cap="flat" cmpd="sng" w="381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8" name="Google Shape;128;ga4a7ea8ed8_0_68"/>
          <p:cNvCxnSpPr/>
          <p:nvPr/>
        </p:nvCxnSpPr>
        <p:spPr>
          <a:xfrm flipH="1" rot="10800000">
            <a:off x="2882000" y="4434775"/>
            <a:ext cx="5305200" cy="505800"/>
          </a:xfrm>
          <a:prstGeom prst="straightConnector1">
            <a:avLst/>
          </a:prstGeom>
          <a:noFill/>
          <a:ln cap="flat" cmpd="sng" w="381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9" name="Google Shape;129;ga4a7ea8ed8_0_68"/>
          <p:cNvSpPr/>
          <p:nvPr/>
        </p:nvSpPr>
        <p:spPr>
          <a:xfrm rot="5400000">
            <a:off x="4462825" y="3227400"/>
            <a:ext cx="1035300" cy="10587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rgbClr val="FFFF00"/>
          </a:solidFill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ga4a7ea8ed8_0_68"/>
          <p:cNvSpPr/>
          <p:nvPr/>
        </p:nvSpPr>
        <p:spPr>
          <a:xfrm>
            <a:off x="152925" y="2152675"/>
            <a:ext cx="477300" cy="296700"/>
          </a:xfrm>
          <a:prstGeom prst="chevron">
            <a:avLst>
              <a:gd fmla="val 50000" name="adj"/>
            </a:avLst>
          </a:prstGeom>
          <a:solidFill>
            <a:srgbClr val="FFFF00"/>
          </a:solidFill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ga4a7ea8ed8_0_68"/>
          <p:cNvSpPr/>
          <p:nvPr/>
        </p:nvSpPr>
        <p:spPr>
          <a:xfrm>
            <a:off x="259625" y="4539325"/>
            <a:ext cx="477300" cy="296700"/>
          </a:xfrm>
          <a:prstGeom prst="chevron">
            <a:avLst>
              <a:gd fmla="val 50000" name="adj"/>
            </a:avLst>
          </a:prstGeom>
          <a:solidFill>
            <a:srgbClr val="FFFF00"/>
          </a:solidFill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ga4a7ea8ed8_0_68"/>
          <p:cNvSpPr/>
          <p:nvPr/>
        </p:nvSpPr>
        <p:spPr>
          <a:xfrm>
            <a:off x="928775" y="2646200"/>
            <a:ext cx="477300" cy="296700"/>
          </a:xfrm>
          <a:prstGeom prst="chevron">
            <a:avLst>
              <a:gd fmla="val 50000" name="adj"/>
            </a:avLst>
          </a:prstGeom>
          <a:solidFill>
            <a:srgbClr val="FFFF00"/>
          </a:solidFill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ga4a7ea8ed8_0_68"/>
          <p:cNvSpPr/>
          <p:nvPr/>
        </p:nvSpPr>
        <p:spPr>
          <a:xfrm>
            <a:off x="928775" y="3069125"/>
            <a:ext cx="477300" cy="296700"/>
          </a:xfrm>
          <a:prstGeom prst="chevron">
            <a:avLst>
              <a:gd fmla="val 50000" name="adj"/>
            </a:avLst>
          </a:prstGeom>
          <a:solidFill>
            <a:srgbClr val="FFFF00"/>
          </a:solidFill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ga4a7ea8ed8_0_68"/>
          <p:cNvSpPr/>
          <p:nvPr/>
        </p:nvSpPr>
        <p:spPr>
          <a:xfrm>
            <a:off x="259625" y="5021075"/>
            <a:ext cx="477300" cy="296700"/>
          </a:xfrm>
          <a:prstGeom prst="chevron">
            <a:avLst>
              <a:gd fmla="val 50000" name="adj"/>
            </a:avLst>
          </a:prstGeom>
          <a:solidFill>
            <a:srgbClr val="FFFF00"/>
          </a:solidFill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ga4a7ea8ed8_0_68"/>
          <p:cNvSpPr/>
          <p:nvPr/>
        </p:nvSpPr>
        <p:spPr>
          <a:xfrm>
            <a:off x="4380550" y="398230"/>
            <a:ext cx="3818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СПИСКИ И</a:t>
            </a:r>
            <a:endParaRPr b="1" i="0" sz="9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КОРТЕЖИ</a:t>
            </a:r>
            <a:endParaRPr b="1" i="0" sz="9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36" name="Google Shape;136;ga4a7ea8ed8_0_68"/>
          <p:cNvSpPr/>
          <p:nvPr/>
        </p:nvSpPr>
        <p:spPr>
          <a:xfrm>
            <a:off x="690125" y="1153800"/>
            <a:ext cx="75531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ru-RU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Списки и кортежи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ru-RU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ga4a7ea8ed8_0_2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ga4a7ea8ed8_0_258"/>
          <p:cNvSpPr/>
          <p:nvPr/>
        </p:nvSpPr>
        <p:spPr>
          <a:xfrm>
            <a:off x="8506080" y="432432"/>
            <a:ext cx="477300" cy="2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3" name="Google Shape;143;ga4a7ea8ed8_0_25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ga4a7ea8ed8_0_25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ga4a7ea8ed8_0_25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ga4a7ea8ed8_0_258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ru-RU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7" name="Google Shape;147;ga4a7ea8ed8_0_25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ga4a7ea8ed8_0_25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ga4a7ea8ed8_0_258"/>
          <p:cNvSpPr txBox="1"/>
          <p:nvPr/>
        </p:nvSpPr>
        <p:spPr>
          <a:xfrm>
            <a:off x="1240400" y="1781400"/>
            <a:ext cx="68997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ru-RU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Структура данных </a:t>
            </a:r>
            <a:r>
              <a:rPr b="0" i="0" lang="ru-RU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— это контейнер, который хранит данные в определенном макете. 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Этот «макет» позволяет структуре данных быть эффективной в некоторых операциях и неэффективной в других.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0" name="Google Shape;150;ga4a7ea8ed8_0_25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240388" y="2755775"/>
            <a:ext cx="5248677" cy="356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ga4a7ea8ed8_0_258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6827400" y="2928163"/>
            <a:ext cx="1415825" cy="321685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ga4a7ea8ed8_0_258"/>
          <p:cNvSpPr/>
          <p:nvPr/>
        </p:nvSpPr>
        <p:spPr>
          <a:xfrm>
            <a:off x="4380550" y="398230"/>
            <a:ext cx="3818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СПИСКИ И</a:t>
            </a:r>
            <a:endParaRPr b="1" i="0" sz="9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КОРТЕЖИ</a:t>
            </a:r>
            <a:endParaRPr b="1" i="0" sz="9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53" name="Google Shape;153;ga4a7ea8ed8_0_258"/>
          <p:cNvSpPr/>
          <p:nvPr/>
        </p:nvSpPr>
        <p:spPr>
          <a:xfrm>
            <a:off x="690125" y="1153800"/>
            <a:ext cx="75531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ru-RU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Списки и кортежи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ru-RU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g53a4a1cfd8_0_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g53a4a1cfd8_0_22"/>
          <p:cNvSpPr/>
          <p:nvPr/>
        </p:nvSpPr>
        <p:spPr>
          <a:xfrm>
            <a:off x="8506080" y="432432"/>
            <a:ext cx="477300" cy="2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g53a4a1cfd8_0_22"/>
          <p:cNvSpPr/>
          <p:nvPr/>
        </p:nvSpPr>
        <p:spPr>
          <a:xfrm>
            <a:off x="739080" y="1900440"/>
            <a:ext cx="5170800" cy="17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1" name="Google Shape;161;g53a4a1cfd8_0_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g53a4a1cfd8_0_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g53a4a1cfd8_0_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g53a4a1cfd8_0_22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ru-RU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5" name="Google Shape;165;g53a4a1cfd8_0_2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g53a4a1cfd8_0_2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g53a4a1cfd8_0_2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095125" y="3026850"/>
            <a:ext cx="6842825" cy="3669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g53a4a1cfd8_0_22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2191150" y="1697750"/>
            <a:ext cx="4650800" cy="232540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g53a4a1cfd8_0_22"/>
          <p:cNvSpPr/>
          <p:nvPr/>
        </p:nvSpPr>
        <p:spPr>
          <a:xfrm>
            <a:off x="4380550" y="398230"/>
            <a:ext cx="3818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СПИСКИ И</a:t>
            </a:r>
            <a:endParaRPr b="1" i="0" sz="9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КОРТЕЖИ</a:t>
            </a:r>
            <a:endParaRPr b="1" i="0" sz="9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70" name="Google Shape;170;g53a4a1cfd8_0_22"/>
          <p:cNvSpPr/>
          <p:nvPr/>
        </p:nvSpPr>
        <p:spPr>
          <a:xfrm>
            <a:off x="690125" y="1153800"/>
            <a:ext cx="75531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ru-RU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Списки и кортежи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ru-RU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g53a5a0c7c7_0_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g53a5a0c7c7_0_1"/>
          <p:cNvSpPr/>
          <p:nvPr/>
        </p:nvSpPr>
        <p:spPr>
          <a:xfrm>
            <a:off x="8506080" y="432432"/>
            <a:ext cx="477300" cy="2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g53a5a0c7c7_0_1"/>
          <p:cNvSpPr/>
          <p:nvPr/>
        </p:nvSpPr>
        <p:spPr>
          <a:xfrm>
            <a:off x="739080" y="1900440"/>
            <a:ext cx="5170800" cy="17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8" name="Google Shape;178;g53a5a0c7c7_0_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g53a5a0c7c7_0_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g53a5a0c7c7_0_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g53a5a0c7c7_0_1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ru-RU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2" name="Google Shape;182;g53a5a0c7c7_0_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g53a5a0c7c7_0_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g53a5a0c7c7_0_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966325" y="2146827"/>
            <a:ext cx="3635833" cy="285786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85" name="Google Shape;185;g53a5a0c7c7_0_1"/>
          <p:cNvGraphicFramePr/>
          <p:nvPr/>
        </p:nvGraphicFramePr>
        <p:xfrm>
          <a:off x="643675" y="29710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{1F8EFB7D-92BB-40AF-8D79-07454E69CBCC}</a:tableStyleId>
              </a:tblPr>
              <a:tblGrid>
                <a:gridCol w="1006950"/>
                <a:gridCol w="420215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-RU" sz="1400" u="none" cap="none" strike="noStrike"/>
                        <a:t>append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-RU" sz="1400" u="none" cap="none" strike="noStrike"/>
                        <a:t>добавляет элемент в конец списка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-RU" sz="1400" u="none" cap="none" strike="noStrike"/>
                        <a:t>extend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-RU" sz="1400" u="none" cap="none" strike="noStrike"/>
                        <a:t>расширяет исходный список входным, 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-RU" sz="1400" u="none" cap="none" strike="noStrike"/>
                        <a:t>insert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-RU" sz="1400" u="none" cap="none" strike="noStrike"/>
                        <a:t>вставляет на i-ую позицию входное объект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-RU" sz="1400" u="none" cap="none" strike="noStrike"/>
                        <a:t>pop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-RU" sz="1400" u="none" cap="none" strike="noStrike"/>
                        <a:t>удаляет i-ый элемент и возвращает его. Если индекс не указан - удаляется последний.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-RU" sz="1400" u="none" cap="none" strike="noStrike"/>
                        <a:t>index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-RU" sz="1400" u="none" cap="none" strike="noStrike"/>
                        <a:t>возвращает индекс объекта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-RU" sz="1400" u="none" cap="none" strike="noStrike"/>
                        <a:t>count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-RU" sz="1400" u="none" cap="none" strike="noStrike"/>
                        <a:t>возвращает количество элементов, равных входному объекту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-RU" sz="1400" u="none" cap="none" strike="noStrike"/>
                        <a:t>sort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-RU" sz="1400" u="none" cap="none" strike="noStrike"/>
                        <a:t>сортирует список на основе key-функции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86" name="Google Shape;186;g53a5a0c7c7_0_1"/>
          <p:cNvSpPr/>
          <p:nvPr/>
        </p:nvSpPr>
        <p:spPr>
          <a:xfrm>
            <a:off x="4380550" y="398230"/>
            <a:ext cx="3818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СПИСКИ И</a:t>
            </a:r>
            <a:endParaRPr b="1" i="0" sz="9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КОРТЕЖИ</a:t>
            </a:r>
            <a:endParaRPr b="1" i="0" sz="9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87" name="Google Shape;187;g53a5a0c7c7_0_1"/>
          <p:cNvSpPr/>
          <p:nvPr/>
        </p:nvSpPr>
        <p:spPr>
          <a:xfrm>
            <a:off x="690125" y="1153800"/>
            <a:ext cx="75531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ru-RU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Списки и кортежи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ru-RU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Google Shape;192;g53a5a0c7c7_0_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g53a5a0c7c7_0_31"/>
          <p:cNvSpPr/>
          <p:nvPr/>
        </p:nvSpPr>
        <p:spPr>
          <a:xfrm>
            <a:off x="8506080" y="432432"/>
            <a:ext cx="477300" cy="2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4" name="Google Shape;194;g53a5a0c7c7_0_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g53a5a0c7c7_0_3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g53a5a0c7c7_0_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g53a5a0c7c7_0_31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ru-RU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8" name="Google Shape;198;g53a5a0c7c7_0_3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g53a5a0c7c7_0_3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g53a5a0c7c7_0_3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43675" y="2171875"/>
            <a:ext cx="5770450" cy="352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g53a5a0c7c7_0_3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445825" y="2767325"/>
            <a:ext cx="3393625" cy="2853082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g53a5a0c7c7_0_31"/>
          <p:cNvSpPr/>
          <p:nvPr/>
        </p:nvSpPr>
        <p:spPr>
          <a:xfrm>
            <a:off x="4380550" y="398230"/>
            <a:ext cx="3818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СПИСКИ И</a:t>
            </a:r>
            <a:endParaRPr b="1" i="0" sz="9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КОРТЕЖИ</a:t>
            </a:r>
            <a:endParaRPr b="1" i="0" sz="9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203" name="Google Shape;203;g53a5a0c7c7_0_31"/>
          <p:cNvSpPr/>
          <p:nvPr/>
        </p:nvSpPr>
        <p:spPr>
          <a:xfrm>
            <a:off x="690125" y="1153800"/>
            <a:ext cx="75531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ru-RU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Списки и кортежи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ru-RU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2020-01-18T08:52:17Z</dcterms:created>
  <dc:creator>Kirill Priyomko</dc:creator>
</cp:coreProperties>
</file>