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7559675" cy="10691800"/>
  <p:embeddedFontLst>
    <p:embeddedFont>
      <p:font typeface="Roboto Slab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UwxJe7mGjph7EAmO/OWpoLKv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cd57f62ad_0_8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dcd57f62ad_0_8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cd57f62ad_0_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dcd57f62ad_0_6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684384f1a_0_17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a684384f1a_0_17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fc619121f_1_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9fc619121f_1_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b0b67e111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cb0b67e111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b0b67e111_0_6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cb0b67e111_0_6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b0b67e111_0_13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cb0b67e111_0_13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b0b67e111_0_19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cb0b67e111_0_19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b0b67e111_0_26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cb0b67e111_0_26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9df5fb72a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99df5fb72a_0_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d64ee5b26_0_1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dd64ee5b26_0_1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d64ee5b26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dd64ee5b26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eb2668b19_0_8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9eb2668b19_0_8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684384f1a_0_14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a684384f1a_0_14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b0b67e111_0_39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cb0b67e111_0_39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b0b67e111_0_33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cb0b67e111_0_33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d014ba56_0_2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a3d014ba56_0_2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d014ba56_0_5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a3d014ba56_0_5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d7b4840ec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dd7b4840ec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84384f1a_0_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a684384f1a_0_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84384f1a_0_2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a684384f1a_0_2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84384f1a_0_4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a684384f1a_0_4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84384f1a_0_9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a684384f1a_0_9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38.jp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4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5.jp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9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387413" y="4152338"/>
            <a:ext cx="2529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СТРОКИ И ИНДЕКСЫ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dcd57f62ad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dcd57f62ad_0_81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dcd57f62ad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dcd57f62ad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dcd57f62ad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dcd57f62ad_0_8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dcd57f62ad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dcd57f62ad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cd57f62ad_0_8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dcd57f62ad_0_8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2" name="Google Shape;212;gdcd57f62ad_0_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2298475"/>
            <a:ext cx="8839202" cy="9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dcd57f62ad_0_8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350" y="3845550"/>
            <a:ext cx="8839198" cy="199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dcd57f62a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cd57f62ad_0_65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dcd57f62ad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dcd57f62ad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dcd57f62ad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dcd57f62ad_0_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dcd57f62ad_0_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dcd57f62ad_0_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dcd57f62ad_0_6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cd57f62ad_0_6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8" name="Google Shape;228;gdcd57f62ad_0_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0475" y="1781400"/>
            <a:ext cx="6797330" cy="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dcd57f62ad_0_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671" y="3731854"/>
            <a:ext cx="4690075" cy="22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dcd57f62ad_0_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11375" y="4570626"/>
            <a:ext cx="3241950" cy="5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a684384f1a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a684384f1a_0_177"/>
          <p:cNvSpPr/>
          <p:nvPr/>
        </p:nvSpPr>
        <p:spPr>
          <a:xfrm>
            <a:off x="8506080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a684384f1a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a684384f1a_0_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a684384f1a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a684384f1a_0_17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a684384f1a_0_1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a684384f1a_0_1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a684384f1a_0_1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7821" y="2362537"/>
            <a:ext cx="5668529" cy="366266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a684384f1a_0_177"/>
          <p:cNvSpPr txBox="1"/>
          <p:nvPr/>
        </p:nvSpPr>
        <p:spPr>
          <a:xfrm>
            <a:off x="348500" y="3300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American Standard Code for Information Interchange</a:t>
            </a:r>
            <a:br>
              <a:rPr b="0" i="0" lang="ru-RU" sz="1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b="0" i="0" sz="1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5" name="Google Shape;245;ga684384f1a_0_177"/>
          <p:cNvSpPr txBox="1"/>
          <p:nvPr/>
        </p:nvSpPr>
        <p:spPr>
          <a:xfrm>
            <a:off x="5399850" y="1781400"/>
            <a:ext cx="30000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ASCII table</a:t>
            </a:r>
            <a:endParaRPr b="1" i="0" sz="2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6" name="Google Shape;246;ga684384f1a_0_17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a684384f1a_0_17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9fc619121f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9fc619121f_1_3"/>
          <p:cNvSpPr/>
          <p:nvPr/>
        </p:nvSpPr>
        <p:spPr>
          <a:xfrm>
            <a:off x="8506080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9fc619121f_1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9fc619121f_1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9fc619121f_1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9fc619121f_1_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9fc619121f_1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9fc619121f_1_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9fc619121f_1_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0675" y="3466025"/>
            <a:ext cx="4961474" cy="107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9fc619121f_1_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4225" y="2569177"/>
            <a:ext cx="1690200" cy="247348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9fc619121f_1_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9fc619121f_1_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cb0b67e11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cb0b67e111_0_0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cb0b67e11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cb0b67e11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cb0b67e11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cb0b67e111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cb0b67e11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cb0b67e111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cb0b67e111_0_0"/>
          <p:cNvSpPr txBox="1"/>
          <p:nvPr/>
        </p:nvSpPr>
        <p:spPr>
          <a:xfrm>
            <a:off x="2693950" y="2046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Вы пишете код, запускаете его, и ничего не работает как надо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cb0b67e111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5858" y="2887434"/>
            <a:ext cx="6412268" cy="328843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cb0b67e111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cb0b67e111_0_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cb0b67e111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cb0b67e111_0_66"/>
          <p:cNvSpPr/>
          <p:nvPr/>
        </p:nvSpPr>
        <p:spPr>
          <a:xfrm>
            <a:off x="8506074" y="427650"/>
            <a:ext cx="499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cb0b67e111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cb0b67e111_0_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cb0b67e111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cb0b67e111_0_6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cb0b67e111_0_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cb0b67e111_0_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cb0b67e111_0_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08675" y="1477650"/>
            <a:ext cx="4771800" cy="4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cb0b67e111_0_66"/>
          <p:cNvSpPr txBox="1"/>
          <p:nvPr/>
        </p:nvSpPr>
        <p:spPr>
          <a:xfrm>
            <a:off x="838575" y="2312275"/>
            <a:ext cx="315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Процесс изучения и исправления ошибок в работе программы (их часто называют багами, от англ. bug — жук), называется отладкой, по-английски — debugging, одно из значений — «удаление насекомых с растений». По одной из версий, именно так приходилось чинить компьютеры на заре компьютерной эпохи.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Чтобы понять, где возникла ошибка, приходится: узнавать текущие значения переменных; выяснять, по какому пути выполнялась программа.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cb0b67e111_0_6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cb0b67e111_0_6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cb0b67e111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cb0b67e111_0_132"/>
          <p:cNvSpPr/>
          <p:nvPr/>
        </p:nvSpPr>
        <p:spPr>
          <a:xfrm>
            <a:off x="8506075" y="427650"/>
            <a:ext cx="499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cb0b67e111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cb0b67e111_0_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cb0b67e111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cb0b67e111_0_13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cb0b67e111_0_1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cb0b67e111_0_1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cb0b67e111_0_132"/>
          <p:cNvSpPr txBox="1"/>
          <p:nvPr/>
        </p:nvSpPr>
        <p:spPr>
          <a:xfrm>
            <a:off x="736925" y="1929000"/>
            <a:ext cx="755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Синтаксическая ошибка: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происходит, когда встречается код, который не соответствует правилам языка Python.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исполнения: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следует из названия, случается во время исполнения программы.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Логическая ошибка (смысловая):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происходит, когда программа ведет себя не так, как было задумано. Интерпретатор запускает программу и не сообщает об ошибке. Но все работает не так, как хотелось бы.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cb0b67e111_0_1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3950" y="4107250"/>
            <a:ext cx="4240576" cy="23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cb0b67e111_0_1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cb0b67e111_0_13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cb0b67e111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cb0b67e111_0_198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cb0b67e111_0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cb0b67e111_0_1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cb0b67e111_0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cb0b67e111_0_1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cb0b67e111_0_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cb0b67e111_0_1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cb0b67e111_0_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4800" y="2090875"/>
            <a:ext cx="75438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cb0b67e111_0_19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cb0b67e111_0_19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cb0b67e111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cb0b67e111_0_263"/>
          <p:cNvSpPr/>
          <p:nvPr/>
        </p:nvSpPr>
        <p:spPr>
          <a:xfrm>
            <a:off x="8507875" y="427650"/>
            <a:ext cx="497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gcb0b67e111_0_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cb0b67e111_0_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cb0b67e111_0_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cb0b67e111_0_26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gcb0b67e111_0_2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cb0b67e111_0_2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cb0b67e111_0_2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7130" y="841630"/>
            <a:ext cx="6389212" cy="578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cb0b67e111_0_26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99df5fb72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99df5fb72a_0_2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99df5fb72a_0_2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99df5fb72a_0_2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99df5fb72a_0_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99df5fb72a_0_2"/>
          <p:cNvSpPr/>
          <p:nvPr/>
        </p:nvSpPr>
        <p:spPr>
          <a:xfrm>
            <a:off x="3387413" y="4152338"/>
            <a:ext cx="2529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СТРОКИ И ИНДЕКСЫ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387413" y="4152338"/>
            <a:ext cx="2529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СТРОКИ И ИНДЕКСЫ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dd64ee5b2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dd64ee5b26_0_16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dd64ee5b26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dd64ee5b26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dd64ee5b26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dd64ee5b26_0_1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gdd64ee5b26_0_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dd64ee5b26_0_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dd64ee5b26_0_1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d64ee5b26_0_1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65" name="Google Shape;365;gdd64ee5b26_0_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54150" y="3069588"/>
            <a:ext cx="57912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dd64ee5b26_0_16"/>
          <p:cNvSpPr txBox="1"/>
          <p:nvPr/>
        </p:nvSpPr>
        <p:spPr>
          <a:xfrm>
            <a:off x="596025" y="2836400"/>
            <a:ext cx="20007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Чему равна длина?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Назовите индексы ‘p’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Назовите индексы ‘o’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Назовите индексы ‘е’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dd64ee5b2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dd64ee5b26_0_0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dd64ee5b2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dd64ee5b2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dd64ee5b2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dd64ee5b26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dd64ee5b26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dd64ee5b26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dd64ee5b26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dd64ee5b26_0_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81" name="Google Shape;381;gdd64ee5b26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800" y="2039650"/>
            <a:ext cx="8839201" cy="37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eb2668b19_0_82"/>
          <p:cNvSpPr txBox="1"/>
          <p:nvPr/>
        </p:nvSpPr>
        <p:spPr>
          <a:xfrm>
            <a:off x="1294075" y="2782025"/>
            <a:ext cx="72120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четвёртую букву введённого пользователем слова. Например, в слове "Привет"  четвёртая буква — "в". Если в слове нет  четвёртой буквы, потому что оно слишком короткое, то программа выводит "НЕТ".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считывает слово и выводит его последнюю букву.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9eb2668b19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9eb2668b19_0_82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g9eb2668b19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9eb2668b19_0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9eb2668b19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9eb2668b19_0_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g9eb2668b19_0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9eb2668b19_0_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9eb2668b19_0_8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9eb2668b19_0_8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84384f1a_0_142"/>
          <p:cNvSpPr txBox="1"/>
          <p:nvPr/>
        </p:nvSpPr>
        <p:spPr>
          <a:xfrm>
            <a:off x="1881200" y="2035025"/>
            <a:ext cx="55110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 вводит 2 слова. Если последняя буква первого слова совпала с первой буквой второго, то в этом случае необходимо вывести слово “Верно”, в противном случае “Ошибка”.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ga684384f1a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a684384f1a_0_142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ga684384f1a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a684384f1a_0_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a684384f1a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a684384f1a_0_14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a684384f1a_0_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a684384f1a_0_1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a684384f1a_0_1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3013" y="3939264"/>
            <a:ext cx="4377974" cy="246261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a684384f1a_0_14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a684384f1a_0_14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gcb0b67e111_0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cb0b67e111_0_398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gcb0b67e111_0_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cb0b67e111_0_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cb0b67e111_0_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cb0b67e111_0_3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gcb0b67e111_0_3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cb0b67e111_0_3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cb0b67e111_0_398"/>
          <p:cNvSpPr txBox="1"/>
          <p:nvPr/>
        </p:nvSpPr>
        <p:spPr>
          <a:xfrm>
            <a:off x="1881200" y="2035025"/>
            <a:ext cx="55110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Пользователь (или несколько пользователей за одним компьютером) вводит слова. Начиная со второго введённого слова, программа проверяет, совпадает ли первая буква свежевведённого слова с последней буквой предыдущего. Если да, то программа работает дальше (считывает очередное слово). Если нет — выводит последнее на этот момент введённое слово и завершает работу.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cb0b67e111_0_3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3013" y="3939264"/>
            <a:ext cx="4377974" cy="24626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cb0b67e111_0_39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cb0b67e111_0_39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cb0b67e111_0_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cb0b67e111_0_332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gcb0b67e111_0_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cb0b67e111_0_3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cb0b67e111_0_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cb0b67e111_0_33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gcb0b67e111_0_3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cb0b67e111_0_3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cb0b67e111_0_332"/>
          <p:cNvSpPr txBox="1"/>
          <p:nvPr/>
        </p:nvSpPr>
        <p:spPr>
          <a:xfrm>
            <a:off x="643675" y="1830025"/>
            <a:ext cx="83154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будет работать до тех пор, пока пользователь не введёт корректный пароль: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Roboto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пароль короче 8 символов, программа выводит на экран слово "Короткий" и заново считывает версию пароля;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Roboto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же пароль достаточно длинный, но в нём содержится сочетание символов "123", программа выводит на экран слово "Простой" и снова считывает версию пароля;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Roboto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же и вторая проверка пройдена успешно, программа выводит "OK" и заканчивает свою работу.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gcb0b67e111_0_3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3099" y="4616999"/>
            <a:ext cx="2701350" cy="19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cb0b67e111_0_3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cb0b67e111_0_33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a3d014ba56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a3d014ba56_0_20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a3d014ba56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a3d014ba56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a3d014ba56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a3d014ba56_0_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a3d014ba56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a3d014ba56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3d014ba56_0_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3d014ba56_0_2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6" name="Google Shape;96;ga3d014ba56_0_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0238" y="2191028"/>
            <a:ext cx="5983525" cy="38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a3d014ba56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a3d014ba56_0_59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a3d014ba56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a3d014ba56_0_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a3d014ba56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a3d014ba56_0_5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a3d014ba56_0_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a3d014ba56_0_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a3d014ba56_0_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5" y="1803813"/>
            <a:ext cx="3973050" cy="35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a3d014ba56_0_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60650" y="3802827"/>
            <a:ext cx="31623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a3d014ba56_0_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98749" y="1941775"/>
            <a:ext cx="3658949" cy="15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3d014ba56_0_5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4575" y="5583128"/>
            <a:ext cx="15621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a3d014ba56_0_5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89500" y="5597403"/>
            <a:ext cx="14001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a3d014ba56_0_5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a3d014ba56_0_59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7b4840ec_0_0"/>
          <p:cNvSpPr txBox="1"/>
          <p:nvPr/>
        </p:nvSpPr>
        <p:spPr>
          <a:xfrm>
            <a:off x="5400825" y="3006966"/>
            <a:ext cx="3057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Какие ключевые слова, команды и конструкции вы использовали в при решении данной задачи?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Реализуйте аналогичную задачу, только теперь у пользователей после игры спрашивается, хотят ли  они сыграть ещё раз.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dd7b4840e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d7b4840ec_0_0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dd7b4840e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dd7b4840e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dd7b4840e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dd7b4840ec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dd7b4840e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dd7b4840e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d7b4840ec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dd7b4840ec_0_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1" name="Google Shape;131;gdd7b4840ec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650" y="2312600"/>
            <a:ext cx="4088124" cy="30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a684384f1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a684384f1a_0_4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a684384f1a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a684384f1a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a684384f1a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a684384f1a_0_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a684384f1a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a684384f1a_0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a684384f1a_0_4"/>
          <p:cNvSpPr txBox="1"/>
          <p:nvPr/>
        </p:nvSpPr>
        <p:spPr>
          <a:xfrm>
            <a:off x="1758863" y="2476175"/>
            <a:ext cx="579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Строка - любая последовательность символов, заключенная в кавычки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a684384f1a_0_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5" y="3536050"/>
            <a:ext cx="8102524" cy="169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684384f1a_0_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684384f1a_0_4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a684384f1a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a684384f1a_0_24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a684384f1a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a684384f1a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a684384f1a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a684384f1a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a684384f1a_0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a684384f1a_0_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a684384f1a_0_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02127" y="1938925"/>
            <a:ext cx="5286809" cy="2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a684384f1a_0_24"/>
          <p:cNvSpPr txBox="1"/>
          <p:nvPr/>
        </p:nvSpPr>
        <p:spPr>
          <a:xfrm>
            <a:off x="1874100" y="1697750"/>
            <a:ext cx="539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Индекс - порядковый номер символа в строке, начинающийся с 0.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a684384f1a_0_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60225" y="4130389"/>
            <a:ext cx="2897825" cy="23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a684384f1a_0_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05150" y="4130400"/>
            <a:ext cx="2439786" cy="2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a684384f1a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a684384f1a_0_24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a684384f1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a684384f1a_0_45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a684384f1a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a684384f1a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a684384f1a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a684384f1a_0_4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a684384f1a_0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a684384f1a_0_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a684384f1a_0_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5613400" y="4228250"/>
            <a:ext cx="2439786" cy="2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a684384f1a_0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69300" y="1639925"/>
            <a:ext cx="4423843" cy="2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a684384f1a_0_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83975" y="4165963"/>
            <a:ext cx="2890458" cy="22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a684384f1a_0_4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a684384f1a_0_4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a684384f1a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a684384f1a_0_99"/>
          <p:cNvSpPr/>
          <p:nvPr/>
        </p:nvSpPr>
        <p:spPr>
          <a:xfrm>
            <a:off x="8506080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a684384f1a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a684384f1a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a684384f1a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684384f1a_0_9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a684384f1a_0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a684384f1a_0_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a684384f1a_0_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1697749"/>
            <a:ext cx="8839199" cy="41629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a684384f1a_0_9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Строки и индексы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a684384f1a_0_99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СТРОКИ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ИНДЕКСЫ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