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01A5A90-8BE5-498E-85B8-93EAB839DF6D}">
          <p14:sldIdLst>
            <p14:sldId id="256"/>
            <p14:sldId id="273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nMTyY9wBzOqvkhjIipiQHU7UNZ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Спирин" initials="ВС" lastIdx="1" clrIdx="0">
    <p:extLst>
      <p:ext uri="{19B8F6BF-5375-455C-9EA6-DF929625EA0E}">
        <p15:presenceInfo xmlns:p15="http://schemas.microsoft.com/office/powerpoint/2012/main" userId="44bc4d710dab20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144643-38AF-43B3-96FA-E8348B6124C6}">
  <a:tblStyle styleId="{54144643-38AF-43B3-96FA-E8348B6124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0262" autoAdjust="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168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60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Самый оптимальный алгоритм – вывести последний символ. Сразу не говорим)</a:t>
            </a: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945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При больших данных алгоритм просто может занять слишком много времени</a:t>
            </a: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00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92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72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500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07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672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67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3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2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4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2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5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6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3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0861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3680" y="5519160"/>
            <a:ext cx="1513440" cy="72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2628480" y="3708360"/>
            <a:ext cx="7232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 и их сложность. </a:t>
            </a:r>
            <a:endParaRPr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465280" y="2167200"/>
            <a:ext cx="1221840" cy="38016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-11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3360" y="566280"/>
            <a:ext cx="1344240" cy="13420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>
            <a:off x="4954080" y="2674440"/>
            <a:ext cx="2329560" cy="6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4820160" y="3391560"/>
            <a:ext cx="259704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4915560" y="4778640"/>
            <a:ext cx="232956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465280" y="6452280"/>
            <a:ext cx="1221840" cy="2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 и их сложность. 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52fadd7185_1_33"/>
          <p:cNvSpPr txBox="1"/>
          <p:nvPr/>
        </p:nvSpPr>
        <p:spPr>
          <a:xfrm>
            <a:off x="1715790" y="1861017"/>
            <a:ext cx="8758364" cy="2677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task_3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8E55EE-D698-439E-9C32-A467C167A683}"/>
                  </a:ext>
                </a:extLst>
              </p:cNvPr>
              <p:cNvSpPr txBox="1"/>
              <p:nvPr/>
            </p:nvSpPr>
            <p:spPr>
              <a:xfrm>
                <a:off x="1715790" y="4901948"/>
                <a:ext cx="87583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Сложность данного алгоритма в худшем случае равна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4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Несмотря на неизвестное значение 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наш алгоритм всегда будет быстрее сложности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ru-RU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8E55EE-D698-439E-9C32-A467C167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790" y="4901948"/>
                <a:ext cx="8758364" cy="1200329"/>
              </a:xfrm>
              <a:prstGeom prst="rect">
                <a:avLst/>
              </a:prstGeom>
              <a:blipFill>
                <a:blip r:embed="rId8"/>
                <a:stretch>
                  <a:fillRect l="-1044" t="-4061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58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 и их сложность. 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8E55EE-D698-439E-9C32-A467C167A683}"/>
                  </a:ext>
                </a:extLst>
              </p:cNvPr>
              <p:cNvSpPr txBox="1"/>
              <p:nvPr/>
            </p:nvSpPr>
            <p:spPr>
              <a:xfrm>
                <a:off x="1532535" y="1984380"/>
                <a:ext cx="875836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Задача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для самостоятельного решения.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Петя и Вася играют в теннис. Правила игры таковы: за каждый забитый мяч, игрок получает 15 очков. Если счет двух противников равен 60-60, очки обнуляются  счет становится 0-0. Помогите понять кто выиграл. </a:t>
                </a:r>
                <a:endParaRPr lang="ru-RU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На вход подается строка вида </a:t>
                </a:r>
                <a:r>
                  <a:rPr lang="en-US" sz="24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sz="24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aabaa</a:t>
                </a:r>
                <a:r>
                  <a:rPr lang="en-US" sz="24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’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где каждый символ говорит об игроке забившем мяч в текущем раунде(игрок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или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Попробуйте оптимизировать ваш алгоритм.</a:t>
                </a:r>
                <a:endParaRPr lang="en-U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ru-RU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sz="24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aabaaa</a:t>
                </a:r>
                <a:r>
                  <a:rPr lang="en-US" sz="24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’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выиграл игрок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en-U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24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sz="24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aaaabbbbaabaaa</a:t>
                </a:r>
                <a:r>
                  <a:rPr lang="en-US" sz="24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’</a:t>
                </a:r>
                <a:r>
                  <a:rPr lang="en-US" sz="2400" b="0" dirty="0">
                    <a:solidFill>
                      <a:srgbClr val="CE9178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выиграл игрок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en-U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8E55EE-D698-439E-9C32-A467C167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535" y="1984380"/>
                <a:ext cx="8758364" cy="3785652"/>
              </a:xfrm>
              <a:prstGeom prst="rect">
                <a:avLst/>
              </a:prstGeom>
              <a:blipFill>
                <a:blip r:embed="rId8"/>
                <a:stretch>
                  <a:fillRect l="-1044" t="-1288" r="-974" b="-2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47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 и их сложность. 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52fadd7185_1_33"/>
          <p:cNvSpPr txBox="1"/>
          <p:nvPr/>
        </p:nvSpPr>
        <p:spPr>
          <a:xfrm>
            <a:off x="1715790" y="1959134"/>
            <a:ext cx="875836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Оценка сложности алгоритма – неотъемлемая часть в разработке ПО. Зачастую, алгоритмы постоянно перерабатываются, для повышения эффективности и уменьшения нагрузки на машину. </a:t>
            </a:r>
          </a:p>
        </p:txBody>
      </p:sp>
    </p:spTree>
    <p:extLst>
      <p:ext uri="{BB962C8B-B14F-4D97-AF65-F5344CB8AC3E}">
        <p14:creationId xmlns:p14="http://schemas.microsoft.com/office/powerpoint/2010/main" val="145599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 и их сложность. 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сложность алгоритмов">
            <a:extLst>
              <a:ext uri="{FF2B5EF4-FFF2-40B4-BE49-F238E27FC236}">
                <a16:creationId xmlns:a16="http://schemas.microsoft.com/office/drawing/2014/main" id="{9AF6D635-817D-41D9-9180-51C0EC1F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55" y="2156400"/>
            <a:ext cx="8889500" cy="33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2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 и их сложность. 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52fadd7185_1_33"/>
          <p:cNvSpPr txBox="1"/>
          <p:nvPr/>
        </p:nvSpPr>
        <p:spPr>
          <a:xfrm>
            <a:off x="1715790" y="1959134"/>
            <a:ext cx="8758364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Задача.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С списке находится произвольное количество чисел, требуется найти хотя бы одну пару таких чисел, которое дает в сумме заданное число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Пример.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Сумма –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(7, 5)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5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 и их сложность. 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52fadd7185_1_33"/>
          <p:cNvSpPr txBox="1"/>
          <p:nvPr/>
        </p:nvSpPr>
        <p:spPr>
          <a:xfrm>
            <a:off x="1715790" y="1861017"/>
            <a:ext cx="8758364" cy="25545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task_1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8E55EE-D698-439E-9C32-A467C167A683}"/>
                  </a:ext>
                </a:extLst>
              </p:cNvPr>
              <p:cNvSpPr txBox="1"/>
              <p:nvPr/>
            </p:nvSpPr>
            <p:spPr>
              <a:xfrm>
                <a:off x="1715790" y="4901948"/>
                <a:ext cx="87583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Сложность данного алгоритма в худшем случае равна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4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При размере спи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наша функция может найти пару чисел после выполнения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операций.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8E55EE-D698-439E-9C32-A467C167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790" y="4901948"/>
                <a:ext cx="8758364" cy="1200329"/>
              </a:xfrm>
              <a:prstGeom prst="rect">
                <a:avLst/>
              </a:prstGeom>
              <a:blipFill>
                <a:blip r:embed="rId8"/>
                <a:stretch>
                  <a:fillRect l="-1044" t="-4061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0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 и их сложность. 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8E55EE-D698-439E-9C32-A467C167A683}"/>
                  </a:ext>
                </a:extLst>
              </p:cNvPr>
              <p:cNvSpPr txBox="1"/>
              <p:nvPr/>
            </p:nvSpPr>
            <p:spPr>
              <a:xfrm>
                <a:off x="1425677" y="1820134"/>
                <a:ext cx="385287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Представим что наши числа в списке отсортированы. Для поиска пары для текущего числа можно использовать алгоритм бинарного поиска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В таком случае, сложность алгоритма равна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𝑛𝑙𝑜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ru-RU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8E55EE-D698-439E-9C32-A467C167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77" y="1820134"/>
                <a:ext cx="3852873" cy="3785652"/>
              </a:xfrm>
              <a:prstGeom prst="rect">
                <a:avLst/>
              </a:prstGeom>
              <a:blipFill>
                <a:blip r:embed="rId8"/>
                <a:stretch>
                  <a:fillRect l="-2532" t="-1288" r="-3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2A30978-1AF1-4448-AB51-E98A6D9D3DE7}"/>
              </a:ext>
            </a:extLst>
          </p:cNvPr>
          <p:cNvSpPr txBox="1"/>
          <p:nvPr/>
        </p:nvSpPr>
        <p:spPr>
          <a:xfrm>
            <a:off x="5471709" y="1860799"/>
            <a:ext cx="623851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task_2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)//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3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 и их сложность. 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8E55EE-D698-439E-9C32-A467C167A683}"/>
              </a:ext>
            </a:extLst>
          </p:cNvPr>
          <p:cNvSpPr txBox="1"/>
          <p:nvPr/>
        </p:nvSpPr>
        <p:spPr>
          <a:xfrm>
            <a:off x="1527599" y="1820134"/>
            <a:ext cx="850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Попробуем улучшить наш алгоритм еще больше. Для этого воспользуемся свойством множеств в программировании: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Множества: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Не итерированы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Не содержат повторяющихся элементов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Имеют константный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look up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(проверка на наличие конкретного элемента)</a:t>
            </a:r>
          </a:p>
        </p:txBody>
      </p:sp>
    </p:spTree>
    <p:extLst>
      <p:ext uri="{BB962C8B-B14F-4D97-AF65-F5344CB8AC3E}">
        <p14:creationId xmlns:p14="http://schemas.microsoft.com/office/powerpoint/2010/main" val="75475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 и их сложность. 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8E55EE-D698-439E-9C32-A467C167A683}"/>
                  </a:ext>
                </a:extLst>
              </p:cNvPr>
              <p:cNvSpPr txBox="1"/>
              <p:nvPr/>
            </p:nvSpPr>
            <p:spPr>
              <a:xfrm>
                <a:off x="1527599" y="1820134"/>
                <a:ext cx="850248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Построим алгоритм для поиска пары следующим образом:</a:t>
                </a:r>
              </a:p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𝑠𝑢𝑚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требуемая сумма,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текущий элемент списка. Для каждого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можно проверить его на наличии в множестве, в случае если его нет, добавим в множество элемент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𝑠𝑢𝑚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В случае если элемент существует, тогда мы нашли пару чисел.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8E55EE-D698-439E-9C32-A467C167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99" y="1820134"/>
                <a:ext cx="8502481" cy="1938992"/>
              </a:xfrm>
              <a:prstGeom prst="rect">
                <a:avLst/>
              </a:prstGeom>
              <a:blipFill>
                <a:blip r:embed="rId8"/>
                <a:stretch>
                  <a:fillRect l="-1148" t="-2516" r="-1722" b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1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 и их сложность. 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8E55EE-D698-439E-9C32-A467C167A683}"/>
                  </a:ext>
                </a:extLst>
              </p:cNvPr>
              <p:cNvSpPr txBox="1"/>
              <p:nvPr/>
            </p:nvSpPr>
            <p:spPr>
              <a:xfrm>
                <a:off x="1527599" y="1820134"/>
                <a:ext cx="850248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Пример.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Для </a:t>
                </a:r>
                <a:r>
                  <a:rPr lang="pt-BR" sz="2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pt-BR" sz="2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=[-</a:t>
                </a:r>
                <a:r>
                  <a:rPr lang="pt-BR" sz="2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10</a:t>
                </a:r>
                <a:r>
                  <a:rPr lang="pt-BR" sz="2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-</a:t>
                </a:r>
                <a:r>
                  <a:rPr lang="pt-BR" sz="2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pt-BR" sz="2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2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r>
                  <a:rPr lang="pt-BR" sz="2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2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5</a:t>
                </a:r>
                <a:r>
                  <a:rPr lang="pt-BR" sz="2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2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7</a:t>
                </a:r>
                <a:r>
                  <a:rPr lang="pt-BR" sz="2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2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23</a:t>
                </a:r>
                <a:r>
                  <a:rPr lang="pt-BR" sz="2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2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24</a:t>
                </a:r>
                <a:r>
                  <a:rPr lang="pt-BR" sz="2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]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найдем пару чисел для суммы 12. Создадим множество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stack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в котором будем хранить его «потенциальные пары».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ru-RU" sz="2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a:t>Место для уравнения.</a:t>
                    </a:fld>
                  </m:oMath>
                </a14:m>
                <a:endParaRPr lang="ru-RU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8E55EE-D698-439E-9C32-A467C167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99" y="1820134"/>
                <a:ext cx="8502481" cy="1569660"/>
              </a:xfrm>
              <a:prstGeom prst="rect">
                <a:avLst/>
              </a:prstGeom>
              <a:blipFill>
                <a:blip r:embed="rId8"/>
                <a:stretch>
                  <a:fillRect l="-1148" t="-3113" r="-72" b="-2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D557640-EE05-4CDB-970D-25B24A05D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87900"/>
              </p:ext>
            </p:extLst>
          </p:nvPr>
        </p:nvGraphicFramePr>
        <p:xfrm>
          <a:off x="1594640" y="3504090"/>
          <a:ext cx="8128000" cy="23774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690169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246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Текущий элемент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Множество </a:t>
                      </a:r>
                      <a:r>
                        <a:rPr lang="en-US" sz="2000" dirty="0"/>
                        <a:t>stack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5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-10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{</a:t>
                      </a:r>
                      <a:r>
                        <a:rPr lang="ru-RU" sz="2000" dirty="0"/>
                        <a:t>22</a:t>
                      </a:r>
                      <a:r>
                        <a:rPr lang="en-US" sz="2000" dirty="0"/>
                        <a:t>}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{</a:t>
                      </a:r>
                      <a:r>
                        <a:rPr lang="ru-RU" sz="2000" dirty="0"/>
                        <a:t>22</a:t>
                      </a:r>
                      <a:r>
                        <a:rPr lang="en-US" sz="2000" dirty="0"/>
                        <a:t>, 13}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0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{</a:t>
                      </a:r>
                      <a:r>
                        <a:rPr lang="ru-RU" sz="2000" dirty="0"/>
                        <a:t>22</a:t>
                      </a:r>
                      <a:r>
                        <a:rPr lang="en-US" sz="2000" dirty="0"/>
                        <a:t>, 13, 9}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0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{</a:t>
                      </a:r>
                      <a:r>
                        <a:rPr lang="ru-RU" sz="2000" dirty="0"/>
                        <a:t>22</a:t>
                      </a:r>
                      <a:r>
                        <a:rPr lang="en-US" sz="2000" dirty="0"/>
                        <a:t>, 13, 9, 7}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6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7</a:t>
                      </a:r>
                      <a:endParaRPr lang="ru-RU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{</a:t>
                      </a:r>
                      <a:r>
                        <a:rPr lang="ru-RU" sz="2000" dirty="0"/>
                        <a:t>22</a:t>
                      </a:r>
                      <a:r>
                        <a:rPr lang="en-US" sz="2000" dirty="0"/>
                        <a:t>, 13, 9, </a:t>
                      </a:r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7</a:t>
                      </a:r>
                      <a:r>
                        <a:rPr lang="en-US" sz="2000" dirty="0"/>
                        <a:t>}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6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23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8256</TotalTime>
  <Words>997</Words>
  <Application>Microsoft Office PowerPoint</Application>
  <PresentationFormat>Широкоэкранный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Consolas</vt:lpstr>
      <vt:lpstr>Noto Sans Symbols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</dc:creator>
  <cp:lastModifiedBy>Владислав Спирин</cp:lastModifiedBy>
  <cp:revision>46</cp:revision>
  <dcterms:created xsi:type="dcterms:W3CDTF">2012-07-30T23:42:41Z</dcterms:created>
  <dcterms:modified xsi:type="dcterms:W3CDTF">2023-03-22T18:14:42Z</dcterms:modified>
</cp:coreProperties>
</file>