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VVtF3uBphYm56WQLXVK9mkXyY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18DFAC-5717-47BC-AB83-57F32EDD9E16}">
  <a:tblStyle styleId="{3818DFAC-5717-47BC-AB83-57F32EDD9E1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4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p44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4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5" name="Google Shape;335;p4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p4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p4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4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5" name="Google Shape;375;p47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3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3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3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37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3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3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3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39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4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40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4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4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4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42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4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4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9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3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35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5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5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5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3080" cy="72252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/>
          <p:nvPr/>
        </p:nvSpPr>
        <p:spPr>
          <a:xfrm>
            <a:off x="978660" y="3811860"/>
            <a:ext cx="7231680" cy="4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Системы хранения данных. Базы данных. Реляционные базы данных и их моделирование</a:t>
            </a:r>
            <a:endParaRPr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3941280" y="2167200"/>
            <a:ext cx="1221480" cy="37980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-11 классы</a:t>
            </a: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3880" cy="134172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1773402" y="2722178"/>
            <a:ext cx="5555795" cy="63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296160" y="3391560"/>
            <a:ext cx="259668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391560" y="4778640"/>
            <a:ext cx="2329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занятие</a:t>
            </a: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941280" y="6452280"/>
            <a:ext cx="1221480" cy="24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88760" cy="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4"/>
          <p:cNvSpPr/>
          <p:nvPr/>
        </p:nvSpPr>
        <p:spPr>
          <a:xfrm>
            <a:off x="8511840" y="419040"/>
            <a:ext cx="3672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4"/>
          <p:cNvSpPr/>
          <p:nvPr/>
        </p:nvSpPr>
        <p:spPr>
          <a:xfrm>
            <a:off x="690120" y="1153800"/>
            <a:ext cx="845028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SQL. Базовые методы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0" name="Google Shape;320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7800" cy="25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38640" cy="69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7800" cy="25632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4"/>
          <p:cNvSpPr/>
          <p:nvPr/>
        </p:nvSpPr>
        <p:spPr>
          <a:xfrm>
            <a:off x="4381920" y="447120"/>
            <a:ext cx="381672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Системы хранения данных. Базы данных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44"/>
          <p:cNvSpPr/>
          <p:nvPr/>
        </p:nvSpPr>
        <p:spPr>
          <a:xfrm>
            <a:off x="7701840" y="6388200"/>
            <a:ext cx="898920" cy="2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1040" cy="2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5720" cy="213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4"/>
          <p:cNvSpPr txBox="1"/>
          <p:nvPr/>
        </p:nvSpPr>
        <p:spPr>
          <a:xfrm>
            <a:off x="242504" y="1733966"/>
            <a:ext cx="85236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Обновление и удаление записей</a:t>
            </a:r>
            <a:endParaRPr sz="1800" b="1" i="0" u="sng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8" name="Google Shape;328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2920" y="2337928"/>
            <a:ext cx="5952890" cy="69542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9" name="Google Shape;329;p44"/>
          <p:cNvSpPr txBox="1"/>
          <p:nvPr/>
        </p:nvSpPr>
        <p:spPr>
          <a:xfrm>
            <a:off x="322920" y="3540019"/>
            <a:ext cx="65350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качестве примера изменим название рубрики с идентификатором 3:</a:t>
            </a:r>
            <a:endParaRPr/>
          </a:p>
        </p:txBody>
      </p:sp>
      <p:cxnSp>
        <p:nvCxnSpPr>
          <p:cNvPr id="330" name="Google Shape;330;p44"/>
          <p:cNvCxnSpPr/>
          <p:nvPr/>
        </p:nvCxnSpPr>
        <p:spPr>
          <a:xfrm>
            <a:off x="6840" y="3320883"/>
            <a:ext cx="9140400" cy="0"/>
          </a:xfrm>
          <a:prstGeom prst="straightConnector1">
            <a:avLst/>
          </a:prstGeom>
          <a:noFill/>
          <a:ln w="9525" cap="flat" cmpd="sng">
            <a:solidFill>
              <a:srgbClr val="EB792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1" name="Google Shape;331;p4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32862" y="4073903"/>
            <a:ext cx="5068007" cy="10764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88760" cy="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5"/>
          <p:cNvSpPr/>
          <p:nvPr/>
        </p:nvSpPr>
        <p:spPr>
          <a:xfrm>
            <a:off x="8504640" y="419040"/>
            <a:ext cx="3744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5"/>
          <p:cNvSpPr/>
          <p:nvPr/>
        </p:nvSpPr>
        <p:spPr>
          <a:xfrm>
            <a:off x="690120" y="1153800"/>
            <a:ext cx="845028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SQL. Базовые методы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0" name="Google Shape;340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7800" cy="25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38640" cy="69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7800" cy="25632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5"/>
          <p:cNvSpPr/>
          <p:nvPr/>
        </p:nvSpPr>
        <p:spPr>
          <a:xfrm>
            <a:off x="4381920" y="447120"/>
            <a:ext cx="381672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Системы хранения данных. Базы данных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45"/>
          <p:cNvSpPr/>
          <p:nvPr/>
        </p:nvSpPr>
        <p:spPr>
          <a:xfrm>
            <a:off x="7701840" y="6388200"/>
            <a:ext cx="898920" cy="2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1040" cy="2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5720" cy="21384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5"/>
          <p:cNvSpPr txBox="1"/>
          <p:nvPr/>
        </p:nvSpPr>
        <p:spPr>
          <a:xfrm>
            <a:off x="242504" y="1733966"/>
            <a:ext cx="85236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Обновление и удаление записей</a:t>
            </a:r>
            <a:endParaRPr sz="1800" b="1" i="0" u="sng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45"/>
          <p:cNvSpPr txBox="1"/>
          <p:nvPr/>
        </p:nvSpPr>
        <p:spPr>
          <a:xfrm>
            <a:off x="322920" y="3228785"/>
            <a:ext cx="8330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условие не указано, то будут удалены все записи из таблицы. В противном случае удаляются только записи, соответствующие условию. В качестве примера удалим рубрику с идентификатором 3:</a:t>
            </a:r>
            <a:endParaRPr/>
          </a:p>
        </p:txBody>
      </p:sp>
      <p:cxnSp>
        <p:nvCxnSpPr>
          <p:cNvPr id="349" name="Google Shape;349;p45"/>
          <p:cNvCxnSpPr/>
          <p:nvPr/>
        </p:nvCxnSpPr>
        <p:spPr>
          <a:xfrm>
            <a:off x="0" y="3169579"/>
            <a:ext cx="9140400" cy="0"/>
          </a:xfrm>
          <a:prstGeom prst="straightConnector1">
            <a:avLst/>
          </a:prstGeom>
          <a:noFill/>
          <a:ln w="9525" cap="flat" cmpd="sng">
            <a:solidFill>
              <a:srgbClr val="EB792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0" name="Google Shape;350;p4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2920" y="2308347"/>
            <a:ext cx="4972744" cy="49536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51" name="Google Shape;351;p4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9630" y="3911207"/>
            <a:ext cx="3686689" cy="95263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88760" cy="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6"/>
          <p:cNvSpPr/>
          <p:nvPr/>
        </p:nvSpPr>
        <p:spPr>
          <a:xfrm>
            <a:off x="8504640" y="419040"/>
            <a:ext cx="3744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6"/>
          <p:cNvSpPr/>
          <p:nvPr/>
        </p:nvSpPr>
        <p:spPr>
          <a:xfrm>
            <a:off x="690120" y="1153800"/>
            <a:ext cx="845028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SQL. Базовые методы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0" name="Google Shape;360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7800" cy="25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38640" cy="69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7800" cy="25632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6"/>
          <p:cNvSpPr/>
          <p:nvPr/>
        </p:nvSpPr>
        <p:spPr>
          <a:xfrm>
            <a:off x="4381920" y="447120"/>
            <a:ext cx="381672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Системы хранения данных. Базы данных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46"/>
          <p:cNvSpPr/>
          <p:nvPr/>
        </p:nvSpPr>
        <p:spPr>
          <a:xfrm>
            <a:off x="7701840" y="6388200"/>
            <a:ext cx="898920" cy="2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1040" cy="2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5720" cy="213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6"/>
          <p:cNvSpPr txBox="1"/>
          <p:nvPr/>
        </p:nvSpPr>
        <p:spPr>
          <a:xfrm>
            <a:off x="242504" y="1733966"/>
            <a:ext cx="85236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Изменение свойств таблицы</a:t>
            </a:r>
            <a:endParaRPr sz="1800" b="1" i="0" u="sng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46"/>
          <p:cNvSpPr txBox="1"/>
          <p:nvPr/>
        </p:nvSpPr>
        <p:spPr>
          <a:xfrm>
            <a:off x="322342" y="2206934"/>
            <a:ext cx="845028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некоторых случаях необходимо изменить структуру уже созданной таблицы. Для этого используется инструкция </a:t>
            </a:r>
            <a:r>
              <a:rPr lang="ru-RU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 TABLE</a:t>
            </a:r>
            <a:r>
              <a:rPr lang="ru-RU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В </a:t>
            </a:r>
            <a:r>
              <a:rPr lang="ru-RU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SQLite</a:t>
            </a:r>
            <a:r>
              <a:rPr lang="ru-RU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инструкция </a:t>
            </a:r>
            <a:r>
              <a:rPr lang="ru-RU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 TABLE</a:t>
            </a:r>
            <a:r>
              <a:rPr lang="ru-RU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позволяет выполнить лишь ограниченное количество операций. Например, нельзя изменить свойство поля или удалить его из таблицы.</a:t>
            </a:r>
            <a:endParaRPr/>
          </a:p>
        </p:txBody>
      </p:sp>
      <p:pic>
        <p:nvPicPr>
          <p:cNvPr id="369" name="Google Shape;369;p4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7331" y="3035906"/>
            <a:ext cx="4944165" cy="46679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0" name="Google Shape;370;p4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4703" y="3902167"/>
            <a:ext cx="6775771" cy="21776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1" name="Google Shape;371;p46"/>
          <p:cNvCxnSpPr/>
          <p:nvPr/>
        </p:nvCxnSpPr>
        <p:spPr>
          <a:xfrm>
            <a:off x="0" y="3702431"/>
            <a:ext cx="9140400" cy="0"/>
          </a:xfrm>
          <a:prstGeom prst="straightConnector1">
            <a:avLst/>
          </a:prstGeom>
          <a:noFill/>
          <a:ln w="9525" cap="flat" cmpd="sng">
            <a:solidFill>
              <a:srgbClr val="EB792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88760" cy="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7"/>
          <p:cNvSpPr/>
          <p:nvPr/>
        </p:nvSpPr>
        <p:spPr>
          <a:xfrm>
            <a:off x="8504640" y="421920"/>
            <a:ext cx="3744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7"/>
          <p:cNvSpPr/>
          <p:nvPr/>
        </p:nvSpPr>
        <p:spPr>
          <a:xfrm>
            <a:off x="690120" y="1153800"/>
            <a:ext cx="845028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SQL. Базовые методы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0" name="Google Shape;380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7800" cy="25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38640" cy="69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7800" cy="25632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7"/>
          <p:cNvSpPr/>
          <p:nvPr/>
        </p:nvSpPr>
        <p:spPr>
          <a:xfrm>
            <a:off x="4381920" y="447120"/>
            <a:ext cx="381672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Системы хранения данных. Базы данных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47"/>
          <p:cNvSpPr/>
          <p:nvPr/>
        </p:nvSpPr>
        <p:spPr>
          <a:xfrm>
            <a:off x="7701840" y="6388200"/>
            <a:ext cx="898920" cy="2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1040" cy="2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5720" cy="213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7"/>
          <p:cNvSpPr txBox="1"/>
          <p:nvPr/>
        </p:nvSpPr>
        <p:spPr>
          <a:xfrm>
            <a:off x="242504" y="1733966"/>
            <a:ext cx="85236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Изменение свойств таблицы</a:t>
            </a:r>
            <a:endParaRPr sz="1800" b="1" i="0" u="sng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8" name="Google Shape;388;p4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2240" y="2414254"/>
            <a:ext cx="6922940" cy="298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88760" cy="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6"/>
          <p:cNvSpPr/>
          <p:nvPr/>
        </p:nvSpPr>
        <p:spPr>
          <a:xfrm>
            <a:off x="8556840" y="419040"/>
            <a:ext cx="262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latin typeface="Calibri"/>
                <a:cs typeface="Calibri"/>
                <a:sym typeface="Calibri"/>
              </a:rPr>
              <a:t>2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6"/>
          <p:cNvSpPr/>
          <p:nvPr/>
        </p:nvSpPr>
        <p:spPr>
          <a:xfrm>
            <a:off x="690120" y="1153800"/>
            <a:ext cx="845028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Базы данных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7800" cy="25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38640" cy="69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7800" cy="25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6"/>
          <p:cNvSpPr/>
          <p:nvPr/>
        </p:nvSpPr>
        <p:spPr>
          <a:xfrm>
            <a:off x="4381920" y="447120"/>
            <a:ext cx="381672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Системы хранения данных. Базы данных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6"/>
          <p:cNvSpPr/>
          <p:nvPr/>
        </p:nvSpPr>
        <p:spPr>
          <a:xfrm>
            <a:off x="7701840" y="6388200"/>
            <a:ext cx="898920" cy="2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1040" cy="2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5720" cy="213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6"/>
          <p:cNvSpPr/>
          <p:nvPr/>
        </p:nvSpPr>
        <p:spPr>
          <a:xfrm>
            <a:off x="3279535" y="1914571"/>
            <a:ext cx="2677416" cy="132884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Базы данных</a:t>
            </a:r>
            <a:endParaRPr/>
          </a:p>
        </p:txBody>
      </p:sp>
      <p:sp>
        <p:nvSpPr>
          <p:cNvPr id="169" name="Google Shape;169;p36"/>
          <p:cNvSpPr/>
          <p:nvPr/>
        </p:nvSpPr>
        <p:spPr>
          <a:xfrm>
            <a:off x="3279535" y="4016375"/>
            <a:ext cx="2677416" cy="132884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Сетевые</a:t>
            </a:r>
            <a:endParaRPr/>
          </a:p>
        </p:txBody>
      </p:sp>
      <p:sp>
        <p:nvSpPr>
          <p:cNvPr id="170" name="Google Shape;170;p36"/>
          <p:cNvSpPr/>
          <p:nvPr/>
        </p:nvSpPr>
        <p:spPr>
          <a:xfrm>
            <a:off x="6188467" y="4016375"/>
            <a:ext cx="2677416" cy="132884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Иерархические</a:t>
            </a:r>
            <a:endParaRPr/>
          </a:p>
        </p:txBody>
      </p:sp>
      <p:sp>
        <p:nvSpPr>
          <p:cNvPr id="171" name="Google Shape;171;p36"/>
          <p:cNvSpPr/>
          <p:nvPr/>
        </p:nvSpPr>
        <p:spPr>
          <a:xfrm>
            <a:off x="369163" y="4016375"/>
            <a:ext cx="2677416" cy="132884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Реляционные</a:t>
            </a:r>
            <a:endParaRPr/>
          </a:p>
        </p:txBody>
      </p:sp>
      <p:cxnSp>
        <p:nvCxnSpPr>
          <p:cNvPr id="172" name="Google Shape;172;p36"/>
          <p:cNvCxnSpPr/>
          <p:nvPr/>
        </p:nvCxnSpPr>
        <p:spPr>
          <a:xfrm flipH="1">
            <a:off x="2414473" y="3125911"/>
            <a:ext cx="782832" cy="815724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3" name="Google Shape;173;p36"/>
          <p:cNvCxnSpPr/>
          <p:nvPr/>
        </p:nvCxnSpPr>
        <p:spPr>
          <a:xfrm>
            <a:off x="4618243" y="3369313"/>
            <a:ext cx="0" cy="572322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4" name="Google Shape;174;p36"/>
          <p:cNvCxnSpPr/>
          <p:nvPr/>
        </p:nvCxnSpPr>
        <p:spPr>
          <a:xfrm>
            <a:off x="5922041" y="3125911"/>
            <a:ext cx="802567" cy="769675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88760" cy="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7"/>
          <p:cNvSpPr/>
          <p:nvPr/>
        </p:nvSpPr>
        <p:spPr>
          <a:xfrm>
            <a:off x="8556840" y="419040"/>
            <a:ext cx="262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latin typeface="Calibri"/>
                <a:cs typeface="Calibri"/>
                <a:sym typeface="Calibri"/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7"/>
          <p:cNvSpPr/>
          <p:nvPr/>
        </p:nvSpPr>
        <p:spPr>
          <a:xfrm>
            <a:off x="690120" y="1153800"/>
            <a:ext cx="845028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Базы данных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7800" cy="25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38640" cy="69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7800" cy="25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7"/>
          <p:cNvSpPr/>
          <p:nvPr/>
        </p:nvSpPr>
        <p:spPr>
          <a:xfrm>
            <a:off x="4381920" y="447120"/>
            <a:ext cx="381672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Системы хранения данных. Базы данных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37"/>
          <p:cNvSpPr/>
          <p:nvPr/>
        </p:nvSpPr>
        <p:spPr>
          <a:xfrm>
            <a:off x="7701840" y="6388200"/>
            <a:ext cx="898920" cy="2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1040" cy="2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5720" cy="21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2039400"/>
            <a:ext cx="3908428" cy="2013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257573" y="1891080"/>
            <a:ext cx="3621467" cy="2282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54214" y="4664975"/>
            <a:ext cx="5352352" cy="169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7"/>
          <p:cNvSpPr txBox="1"/>
          <p:nvPr/>
        </p:nvSpPr>
        <p:spPr>
          <a:xfrm>
            <a:off x="982633" y="1768136"/>
            <a:ext cx="194316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Иерархические БД</a:t>
            </a:r>
            <a:endParaRPr/>
          </a:p>
        </p:txBody>
      </p:sp>
      <p:sp>
        <p:nvSpPr>
          <p:cNvPr id="194" name="Google Shape;194;p37"/>
          <p:cNvSpPr txBox="1"/>
          <p:nvPr/>
        </p:nvSpPr>
        <p:spPr>
          <a:xfrm>
            <a:off x="6218208" y="1527043"/>
            <a:ext cx="130676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Сетевые БД</a:t>
            </a:r>
            <a:endParaRPr/>
          </a:p>
        </p:txBody>
      </p:sp>
      <p:sp>
        <p:nvSpPr>
          <p:cNvPr id="195" name="Google Shape;195;p37"/>
          <p:cNvSpPr txBox="1"/>
          <p:nvPr/>
        </p:nvSpPr>
        <p:spPr>
          <a:xfrm>
            <a:off x="3622772" y="4310468"/>
            <a:ext cx="178446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Реляционные БД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88760" cy="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/>
          <p:nvPr/>
        </p:nvSpPr>
        <p:spPr>
          <a:xfrm>
            <a:off x="8556840" y="419040"/>
            <a:ext cx="262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latin typeface="Calibri"/>
                <a:cs typeface="Calibri"/>
                <a:sym typeface="Calibri"/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8"/>
          <p:cNvSpPr/>
          <p:nvPr/>
        </p:nvSpPr>
        <p:spPr>
          <a:xfrm>
            <a:off x="690120" y="1153800"/>
            <a:ext cx="845028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Реляционная БД. SQL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7800" cy="25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38640" cy="69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7800" cy="25632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8"/>
          <p:cNvSpPr/>
          <p:nvPr/>
        </p:nvSpPr>
        <p:spPr>
          <a:xfrm>
            <a:off x="4381920" y="447120"/>
            <a:ext cx="381672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Системы хранения данных. Базы данных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38"/>
          <p:cNvSpPr/>
          <p:nvPr/>
        </p:nvSpPr>
        <p:spPr>
          <a:xfrm>
            <a:off x="7701840" y="6388200"/>
            <a:ext cx="898920" cy="2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1040" cy="2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5720" cy="21384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8"/>
          <p:cNvSpPr txBox="1"/>
          <p:nvPr/>
        </p:nvSpPr>
        <p:spPr>
          <a:xfrm>
            <a:off x="315764" y="2414982"/>
            <a:ext cx="852367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таблицы</a:t>
            </a:r>
            <a:endParaRPr sz="16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38"/>
          <p:cNvSpPr txBox="1"/>
          <p:nvPr/>
        </p:nvSpPr>
        <p:spPr>
          <a:xfrm>
            <a:off x="343260" y="1894790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8959A8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ru-RU" sz="1800" b="0" i="0" u="none" strike="noStrike" cap="non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rPr>
              <a:t> sqlite3</a:t>
            </a:r>
            <a:b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06335" y="3107476"/>
            <a:ext cx="5489169" cy="199397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88760" cy="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9"/>
          <p:cNvSpPr/>
          <p:nvPr/>
        </p:nvSpPr>
        <p:spPr>
          <a:xfrm>
            <a:off x="8556840" y="419040"/>
            <a:ext cx="262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latin typeface="Calibri"/>
                <a:cs typeface="Calibri"/>
                <a:sym typeface="Calibri"/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9"/>
          <p:cNvSpPr/>
          <p:nvPr/>
        </p:nvSpPr>
        <p:spPr>
          <a:xfrm>
            <a:off x="690120" y="1153800"/>
            <a:ext cx="845028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Реляционная БД. SQL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7800" cy="25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38640" cy="69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7800" cy="25632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9"/>
          <p:cNvSpPr/>
          <p:nvPr/>
        </p:nvSpPr>
        <p:spPr>
          <a:xfrm>
            <a:off x="4381920" y="447120"/>
            <a:ext cx="381672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Системы хранения данных. Базы данных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39"/>
          <p:cNvSpPr/>
          <p:nvPr/>
        </p:nvSpPr>
        <p:spPr>
          <a:xfrm>
            <a:off x="7701840" y="6388200"/>
            <a:ext cx="898920" cy="2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1040" cy="2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5720" cy="21384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9"/>
          <p:cNvSpPr txBox="1"/>
          <p:nvPr/>
        </p:nvSpPr>
        <p:spPr>
          <a:xfrm>
            <a:off x="132212" y="1737595"/>
            <a:ext cx="8584191" cy="475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целях совместимости с другими базами данных, значение, указанное в параметре &lt;Тип данных&gt; , преобразуется в один из пяти классов родства:</a:t>
            </a:r>
            <a:endParaRPr dirty="0"/>
          </a:p>
          <a:p>
            <a:pPr marL="171450" marR="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lang="ru-RU" sz="13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</a:t>
            </a:r>
            <a:r>
              <a:rPr lang="ru-RU" sz="13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класс будет назначен, если значение содержит фрагмент "INT" в любом месте. Этому классу родства соответствуют типы данных INT, INTEGER, TINYINT, SMALLINT, MEDIUMINT, BIGINT и др.;</a:t>
            </a:r>
            <a:endParaRPr dirty="0"/>
          </a:p>
          <a:p>
            <a:pPr marL="171450" marR="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lang="ru-RU" sz="13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</a:t>
            </a:r>
            <a:r>
              <a:rPr lang="ru-RU" sz="13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если значение содержит фрагменты "CHAR", "CLOB" или "TEXT". Например, TEXT, CHARACTER(30), VARCHAR(250), VARYING CHARACTER(100), CLOB и др. Все значения внутри круглых скобок игнорируются;</a:t>
            </a:r>
            <a:endParaRPr dirty="0"/>
          </a:p>
          <a:p>
            <a:pPr marL="171450" marR="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lang="ru-RU" sz="13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NONE</a:t>
            </a:r>
            <a:r>
              <a:rPr lang="ru-RU" sz="13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если значение содержит фрагмент "BLOB" или тип данных не указан;</a:t>
            </a:r>
            <a:endParaRPr dirty="0"/>
          </a:p>
          <a:p>
            <a:pPr marL="171450" marR="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lang="ru-RU" sz="13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</a:t>
            </a:r>
            <a:r>
              <a:rPr lang="ru-RU" sz="13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если значение содержит фрагменты "REAL", "FLOA" или "DOUB". Например, REAL, DOUBLE, DOUBLE PRECISION, FLOAT;</a:t>
            </a:r>
            <a:endParaRPr dirty="0"/>
          </a:p>
          <a:p>
            <a:pPr marL="171450" marR="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lang="ru-RU" sz="13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</a:t>
            </a:r>
            <a:r>
              <a:rPr lang="ru-RU" sz="13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если все предыдущие условия не выполняются, то назначается этот класс родства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SQLite</a:t>
            </a:r>
            <a:r>
              <a:rPr lang="ru-RU" sz="13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поддерживает следующие типы данных: </a:t>
            </a:r>
            <a:endParaRPr dirty="0"/>
          </a:p>
          <a:p>
            <a:pPr marL="171450" marR="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lang="ru-RU" sz="13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lang="ru-RU" sz="13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значение NULL;</a:t>
            </a:r>
            <a:endParaRPr dirty="0"/>
          </a:p>
          <a:p>
            <a:pPr marL="171450" marR="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lang="ru-RU" sz="13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</a:t>
            </a:r>
            <a:r>
              <a:rPr lang="ru-RU" sz="13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целые числа;</a:t>
            </a:r>
            <a:endParaRPr dirty="0"/>
          </a:p>
          <a:p>
            <a:pPr marL="171450" marR="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lang="ru-RU" sz="13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</a:t>
            </a:r>
            <a:r>
              <a:rPr lang="ru-RU" sz="13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вещественные числа;</a:t>
            </a:r>
            <a:endParaRPr dirty="0"/>
          </a:p>
          <a:p>
            <a:pPr marL="171450" marR="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lang="ru-RU" sz="13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</a:t>
            </a:r>
            <a:r>
              <a:rPr lang="ru-RU" sz="13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строки;</a:t>
            </a:r>
            <a:endParaRPr dirty="0"/>
          </a:p>
          <a:p>
            <a:pPr marL="171450" marR="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lang="ru-RU" sz="13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BLOB</a:t>
            </a:r>
            <a:r>
              <a:rPr lang="ru-RU" sz="13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бинарные данные.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88760" cy="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0"/>
          <p:cNvSpPr/>
          <p:nvPr/>
        </p:nvSpPr>
        <p:spPr>
          <a:xfrm>
            <a:off x="8556840" y="419040"/>
            <a:ext cx="262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latin typeface="Calibri"/>
                <a:cs typeface="Calibri"/>
                <a:sym typeface="Calibri"/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0"/>
          <p:cNvSpPr/>
          <p:nvPr/>
        </p:nvSpPr>
        <p:spPr>
          <a:xfrm>
            <a:off x="690120" y="1153800"/>
            <a:ext cx="845028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Реляционная БД. SQL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7800" cy="25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38640" cy="69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7800" cy="25632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/>
          <p:nvPr/>
        </p:nvSpPr>
        <p:spPr>
          <a:xfrm>
            <a:off x="4381920" y="447120"/>
            <a:ext cx="381672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Системы хранения данных. Базы данных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40"/>
          <p:cNvSpPr/>
          <p:nvPr/>
        </p:nvSpPr>
        <p:spPr>
          <a:xfrm>
            <a:off x="7701840" y="6388200"/>
            <a:ext cx="898920" cy="2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1040" cy="2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5720" cy="21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2342" y="1915818"/>
            <a:ext cx="7170475" cy="1414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7493" y="3552478"/>
            <a:ext cx="4988114" cy="149713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7" name="Google Shape;247;p4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22342" y="5200937"/>
            <a:ext cx="6131085" cy="1454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88760" cy="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1"/>
          <p:cNvSpPr/>
          <p:nvPr/>
        </p:nvSpPr>
        <p:spPr>
          <a:xfrm>
            <a:off x="8556840" y="419040"/>
            <a:ext cx="262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latin typeface="Calibri"/>
                <a:cs typeface="Calibri"/>
                <a:sym typeface="Calibri"/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1"/>
          <p:cNvSpPr/>
          <p:nvPr/>
        </p:nvSpPr>
        <p:spPr>
          <a:xfrm>
            <a:off x="690120" y="1153800"/>
            <a:ext cx="845028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SQL. Базовые методы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6" name="Google Shape;256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7800" cy="25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38640" cy="69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7800" cy="25632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1"/>
          <p:cNvSpPr/>
          <p:nvPr/>
        </p:nvSpPr>
        <p:spPr>
          <a:xfrm>
            <a:off x="4381920" y="447120"/>
            <a:ext cx="381672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Системы хранения данных. Базы данных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41"/>
          <p:cNvSpPr/>
          <p:nvPr/>
        </p:nvSpPr>
        <p:spPr>
          <a:xfrm>
            <a:off x="7701840" y="6388200"/>
            <a:ext cx="898920" cy="2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1040" cy="2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5720" cy="21384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1"/>
          <p:cNvSpPr txBox="1"/>
          <p:nvPr/>
        </p:nvSpPr>
        <p:spPr>
          <a:xfrm>
            <a:off x="242504" y="1733966"/>
            <a:ext cx="85236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Вставка записей</a:t>
            </a:r>
            <a:endParaRPr sz="1800" b="1" i="0" u="sng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4" name="Google Shape;264;p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2920" y="2715018"/>
            <a:ext cx="6354062" cy="47631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5" name="Google Shape;265;p41"/>
          <p:cNvSpPr txBox="1"/>
          <p:nvPr/>
        </p:nvSpPr>
        <p:spPr>
          <a:xfrm>
            <a:off x="164564" y="2328709"/>
            <a:ext cx="85236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Синтаксис</a:t>
            </a:r>
            <a:endParaRPr sz="1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41"/>
          <p:cNvSpPr txBox="1"/>
          <p:nvPr/>
        </p:nvSpPr>
        <p:spPr>
          <a:xfrm>
            <a:off x="164564" y="3337780"/>
            <a:ext cx="852367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</a:t>
            </a:r>
            <a:endParaRPr sz="16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7" name="Google Shape;267;p41"/>
          <p:cNvCxnSpPr/>
          <p:nvPr/>
        </p:nvCxnSpPr>
        <p:spPr>
          <a:xfrm>
            <a:off x="0" y="3337780"/>
            <a:ext cx="9140400" cy="0"/>
          </a:xfrm>
          <a:prstGeom prst="straightConnector1">
            <a:avLst/>
          </a:prstGeom>
          <a:noFill/>
          <a:ln w="9525" cap="flat" cmpd="sng">
            <a:solidFill>
              <a:srgbClr val="EB792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8" name="Google Shape;268;p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42504" y="3744758"/>
            <a:ext cx="3989893" cy="2220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89375" y="5965049"/>
            <a:ext cx="1299955" cy="641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381920" y="3743241"/>
            <a:ext cx="4758480" cy="1618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88760" cy="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2"/>
          <p:cNvSpPr/>
          <p:nvPr/>
        </p:nvSpPr>
        <p:spPr>
          <a:xfrm>
            <a:off x="8504640" y="419040"/>
            <a:ext cx="3744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latin typeface="Calibri"/>
                <a:cs typeface="Calibri"/>
                <a:sym typeface="Calibri"/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2"/>
          <p:cNvSpPr/>
          <p:nvPr/>
        </p:nvSpPr>
        <p:spPr>
          <a:xfrm>
            <a:off x="690120" y="1153800"/>
            <a:ext cx="845028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SQL. Базовые методы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9" name="Google Shape;27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7800" cy="25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38640" cy="69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7800" cy="25632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2"/>
          <p:cNvSpPr/>
          <p:nvPr/>
        </p:nvSpPr>
        <p:spPr>
          <a:xfrm>
            <a:off x="4381920" y="447120"/>
            <a:ext cx="381672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Системы хранения данных. Базы данных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42"/>
          <p:cNvSpPr/>
          <p:nvPr/>
        </p:nvSpPr>
        <p:spPr>
          <a:xfrm>
            <a:off x="7701840" y="6388200"/>
            <a:ext cx="898920" cy="2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1040" cy="2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5720" cy="21384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2"/>
          <p:cNvSpPr txBox="1"/>
          <p:nvPr/>
        </p:nvSpPr>
        <p:spPr>
          <a:xfrm>
            <a:off x="242504" y="1733966"/>
            <a:ext cx="85236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Вставка записей</a:t>
            </a:r>
            <a:endParaRPr sz="1800" b="1" i="0" u="sng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42"/>
          <p:cNvSpPr txBox="1"/>
          <p:nvPr/>
        </p:nvSpPr>
        <p:spPr>
          <a:xfrm>
            <a:off x="242504" y="2220613"/>
            <a:ext cx="863653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 всех этих примерах строковые значения указываются внутри одинарных кавычек. Однако бывают ситуации, когда внутри строки уже содержится одинарная кавычка. Попытка вставить такую строку приведет к ошибке: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Чтобы избежать этой ошибки, можно заключить строку в двойные кавычки или удвоить каждую одинарную кавычку внутри строки: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8" name="Google Shape;288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2920" y="3219421"/>
            <a:ext cx="5706271" cy="41915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9" name="Google Shape;289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2920" y="4637387"/>
            <a:ext cx="5849166" cy="130510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88760" cy="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3"/>
          <p:cNvSpPr/>
          <p:nvPr/>
        </p:nvSpPr>
        <p:spPr>
          <a:xfrm>
            <a:off x="8504640" y="419040"/>
            <a:ext cx="3744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latin typeface="Calibri"/>
                <a:cs typeface="Calibri"/>
                <a:sym typeface="Calibri"/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3"/>
          <p:cNvSpPr/>
          <p:nvPr/>
        </p:nvSpPr>
        <p:spPr>
          <a:xfrm>
            <a:off x="690120" y="1153800"/>
            <a:ext cx="845028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SQL. Базовые методы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8" name="Google Shape;298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7800" cy="25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38640" cy="69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7800" cy="25632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3"/>
          <p:cNvSpPr/>
          <p:nvPr/>
        </p:nvSpPr>
        <p:spPr>
          <a:xfrm>
            <a:off x="4381920" y="447120"/>
            <a:ext cx="381672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Системы хранения данных. Базы данных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43"/>
          <p:cNvSpPr/>
          <p:nvPr/>
        </p:nvSpPr>
        <p:spPr>
          <a:xfrm>
            <a:off x="7701840" y="6388200"/>
            <a:ext cx="898920" cy="2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1040" cy="2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5720" cy="21384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3"/>
          <p:cNvSpPr txBox="1"/>
          <p:nvPr/>
        </p:nvSpPr>
        <p:spPr>
          <a:xfrm>
            <a:off x="242504" y="1733966"/>
            <a:ext cx="85236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Вставка записей</a:t>
            </a:r>
            <a:endParaRPr sz="1800" b="1" i="0" u="sng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43"/>
          <p:cNvSpPr txBox="1"/>
          <p:nvPr/>
        </p:nvSpPr>
        <p:spPr>
          <a:xfrm>
            <a:off x="322342" y="2206934"/>
            <a:ext cx="8450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предпринимается попытка вставить запись, а в таблице уже есть запись с таким же значением первичного ключа (или значение индекса </a:t>
            </a:r>
            <a:r>
              <a:rPr lang="ru-RU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</a:t>
            </a:r>
            <a:r>
              <a:rPr lang="ru-RU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 уникально), то такая SQL-команда приводит к ошибке. Если необходимо, чтобы такие неуникальные записи обновлялись без вывода сообщения об ошибке, можно указать алгоритм обработки ошибок </a:t>
            </a:r>
            <a:r>
              <a:rPr lang="ru-RU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 </a:t>
            </a:r>
            <a:r>
              <a:rPr lang="ru-RU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 ключевого слова </a:t>
            </a:r>
            <a:r>
              <a:rPr lang="ru-RU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lang="ru-RU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Заменим название рубрики с идентификатором 2:</a:t>
            </a:r>
            <a:endParaRPr/>
          </a:p>
        </p:txBody>
      </p:sp>
      <p:pic>
        <p:nvPicPr>
          <p:cNvPr id="307" name="Google Shape;307;p4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0073" y="3177043"/>
            <a:ext cx="3153215" cy="128605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8" name="Google Shape;308;p43"/>
          <p:cNvSpPr txBox="1"/>
          <p:nvPr/>
        </p:nvSpPr>
        <p:spPr>
          <a:xfrm>
            <a:off x="242504" y="4751141"/>
            <a:ext cx="440096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Вместо алгоритма REPLACE можно использовать инструкцию REPLACE INTO. Инструкция имеет следующий формат:</a:t>
            </a:r>
            <a:endParaRPr/>
          </a:p>
        </p:txBody>
      </p:sp>
      <p:pic>
        <p:nvPicPr>
          <p:cNvPr id="309" name="Google Shape;309;p4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42504" y="5500851"/>
            <a:ext cx="4487378" cy="47063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0" name="Google Shape;310;p43"/>
          <p:cNvSpPr txBox="1"/>
          <p:nvPr/>
        </p:nvSpPr>
        <p:spPr>
          <a:xfrm>
            <a:off x="5158662" y="4483651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Заменим название рубрики с идентификатором 3: </a:t>
            </a:r>
            <a:endParaRPr/>
          </a:p>
        </p:txBody>
      </p:sp>
      <p:pic>
        <p:nvPicPr>
          <p:cNvPr id="311" name="Google Shape;311;p4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241512" y="4958256"/>
            <a:ext cx="3524668" cy="101544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667</Words>
  <Application>Microsoft Office PowerPoint</Application>
  <PresentationFormat>Экран (4:3)</PresentationFormat>
  <Paragraphs>109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Даниил Капитонов</cp:lastModifiedBy>
  <cp:revision>2</cp:revision>
  <dcterms:created xsi:type="dcterms:W3CDTF">2012-07-30T23:42:41Z</dcterms:created>
  <dcterms:modified xsi:type="dcterms:W3CDTF">2023-04-06T14:49:49Z</dcterms:modified>
</cp:coreProperties>
</file>