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Местное самоуправление на примере г. Канаш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ученик 9А класса</a:t>
            </a:r>
          </a:p>
          <a:p>
            <a:r>
              <a:rPr lang="ru-RU" dirty="0" smtClean="0"/>
              <a:t>Сергеев Даниил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564904"/>
            <a:ext cx="6253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000" b="1" dirty="0" smtClean="0"/>
              <a:t>Местное самоуправление</a:t>
            </a:r>
            <a:r>
              <a:rPr lang="ru-RU" sz="3000" dirty="0" smtClean="0"/>
              <a:t> — Это </a:t>
            </a:r>
            <a:r>
              <a:rPr lang="ru-RU" sz="3000" dirty="0" smtClean="0"/>
              <a:t>система управления, основанная на принципах демократии, позволяющая местным сообществам самостоятельно решать свои проблемы.</a:t>
            </a:r>
          </a:p>
          <a:p>
            <a:r>
              <a:rPr lang="ru-RU" sz="3000" b="1" dirty="0" smtClean="0"/>
              <a:t>Значение местного самоуправления для развития общества и местных сообществ</a:t>
            </a:r>
            <a:r>
              <a:rPr lang="ru-RU" sz="3000" b="1" dirty="0" smtClean="0"/>
              <a:t>:</a:t>
            </a:r>
            <a:endParaRPr lang="ru-RU" sz="3000" b="1" dirty="0" smtClean="0"/>
          </a:p>
          <a:p>
            <a:pPr lvl="1"/>
            <a:r>
              <a:rPr lang="ru-RU" sz="3000" dirty="0" smtClean="0"/>
              <a:t>Улучшение качества жизни.</a:t>
            </a:r>
          </a:p>
          <a:p>
            <a:pPr lvl="1"/>
            <a:r>
              <a:rPr lang="ru-RU" sz="3000" dirty="0" smtClean="0"/>
              <a:t>Активное вовлечение граждан в процесс управления</a:t>
            </a:r>
            <a:r>
              <a:rPr lang="ru-RU" sz="3000" dirty="0" smtClean="0"/>
              <a:t>.</a:t>
            </a:r>
            <a:r>
              <a:rPr lang="ru-RU" sz="2600" dirty="0" smtClean="0"/>
              <a:t/>
            </a:r>
            <a:br>
              <a:rPr lang="ru-RU" sz="2600" dirty="0" smtClean="0"/>
            </a:br>
            <a:endParaRPr lang="ru-RU" sz="2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 smtClean="0"/>
              <a:t>Дореволюционный период:</a:t>
            </a:r>
            <a:endParaRPr lang="ru-RU" sz="2800" dirty="0" smtClean="0"/>
          </a:p>
          <a:p>
            <a:pPr lvl="1"/>
            <a:r>
              <a:rPr lang="ru-RU" sz="2800" dirty="0" smtClean="0"/>
              <a:t>Местное самоуправление существовало в форме волостей и уездов.</a:t>
            </a:r>
          </a:p>
          <a:p>
            <a:r>
              <a:rPr lang="ru-RU" sz="2800" b="1" dirty="0" smtClean="0"/>
              <a:t>Советский период:</a:t>
            </a:r>
            <a:endParaRPr lang="ru-RU" sz="2800" dirty="0" smtClean="0"/>
          </a:p>
          <a:p>
            <a:pPr lvl="1"/>
            <a:r>
              <a:rPr lang="ru-RU" sz="2800" dirty="0" smtClean="0"/>
              <a:t>Упразднение местного самоуправления, централизованное управление.</a:t>
            </a:r>
          </a:p>
          <a:p>
            <a:r>
              <a:rPr lang="ru-RU" sz="2800" b="1" dirty="0" smtClean="0"/>
              <a:t>1990-е годы:</a:t>
            </a:r>
            <a:endParaRPr lang="ru-RU" sz="2800" dirty="0" smtClean="0"/>
          </a:p>
          <a:p>
            <a:pPr lvl="1"/>
            <a:r>
              <a:rPr lang="ru-RU" sz="2800" dirty="0" smtClean="0"/>
              <a:t>Реформа местного самоуправления, принятие федеральных законов, позволяющих создавать муниципальные образования.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местного самоуправления в </a:t>
            </a:r>
            <a:r>
              <a:rPr lang="ru-RU" dirty="0" smtClean="0"/>
              <a:t>России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Органы местного самоуправления:</a:t>
            </a:r>
            <a:endParaRPr lang="ru-RU" dirty="0" smtClean="0"/>
          </a:p>
          <a:p>
            <a:pPr lvl="1"/>
            <a:r>
              <a:rPr lang="ru-RU" dirty="0" smtClean="0"/>
              <a:t>Муниципальный совет: принимает решения по важным вопросам.</a:t>
            </a:r>
          </a:p>
          <a:p>
            <a:pPr lvl="1"/>
            <a:r>
              <a:rPr lang="ru-RU" dirty="0" smtClean="0"/>
              <a:t>Администрация: исполняет решения совета и осуществляет управление.</a:t>
            </a:r>
          </a:p>
          <a:p>
            <a:r>
              <a:rPr lang="ru-RU" b="1" dirty="0" smtClean="0"/>
              <a:t>Порядок выборов:</a:t>
            </a:r>
            <a:endParaRPr lang="ru-RU" dirty="0" smtClean="0"/>
          </a:p>
          <a:p>
            <a:pPr lvl="1"/>
            <a:r>
              <a:rPr lang="ru-RU" dirty="0" smtClean="0"/>
              <a:t>Депутаты избираются на основании всеобщего голосования.</a:t>
            </a:r>
          </a:p>
          <a:p>
            <a:r>
              <a:rPr lang="ru-RU" b="1" dirty="0" smtClean="0"/>
              <a:t>Полномочия:</a:t>
            </a:r>
            <a:endParaRPr lang="ru-RU" dirty="0" smtClean="0"/>
          </a:p>
          <a:p>
            <a:pPr lvl="1"/>
            <a:r>
              <a:rPr lang="ru-RU" dirty="0" smtClean="0"/>
              <a:t>Разработка местных программ, управление бюджетом, контроль за выполнением законов.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местного самоуправления в </a:t>
            </a:r>
            <a:r>
              <a:rPr lang="ru-RU" dirty="0" smtClean="0"/>
              <a:t>Канаше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Образование:</a:t>
            </a:r>
            <a:endParaRPr lang="ru-RU" dirty="0" smtClean="0"/>
          </a:p>
          <a:p>
            <a:pPr lvl="1"/>
            <a:r>
              <a:rPr lang="ru-RU" dirty="0" smtClean="0"/>
              <a:t>Управление школами и дошкольными учреждениями.</a:t>
            </a:r>
          </a:p>
          <a:p>
            <a:r>
              <a:rPr lang="ru-RU" b="1" dirty="0" smtClean="0"/>
              <a:t>Здравоохранение:</a:t>
            </a:r>
            <a:endParaRPr lang="ru-RU" dirty="0" smtClean="0"/>
          </a:p>
          <a:p>
            <a:pPr lvl="1"/>
            <a:r>
              <a:rPr lang="ru-RU" dirty="0" smtClean="0"/>
              <a:t>Организация медицинских услуг на местном уровне.</a:t>
            </a:r>
          </a:p>
          <a:p>
            <a:r>
              <a:rPr lang="ru-RU" b="1" dirty="0" smtClean="0"/>
              <a:t>Инфраструктура:</a:t>
            </a:r>
            <a:endParaRPr lang="ru-RU" dirty="0" smtClean="0"/>
          </a:p>
          <a:p>
            <a:pPr lvl="1"/>
            <a:r>
              <a:rPr lang="ru-RU" dirty="0" smtClean="0"/>
              <a:t>Поддержка и развитие дорог, общественного транспорта, коммунальных услуг.</a:t>
            </a:r>
          </a:p>
          <a:p>
            <a:r>
              <a:rPr lang="ru-RU" b="1" dirty="0" smtClean="0"/>
              <a:t>Регулирование местных налогов:</a:t>
            </a:r>
            <a:endParaRPr lang="ru-RU" dirty="0" smtClean="0"/>
          </a:p>
          <a:p>
            <a:pPr lvl="1"/>
            <a:r>
              <a:rPr lang="ru-RU" dirty="0" smtClean="0"/>
              <a:t>Установление ставок и сбор налогов для финансирования местных нужд.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функции местного </a:t>
            </a:r>
            <a:r>
              <a:rPr lang="ru-RU" dirty="0" smtClean="0"/>
              <a:t>самоуправления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Благоустройство общественных пространств:</a:t>
            </a:r>
            <a:endParaRPr lang="ru-RU" sz="2800" dirty="0" smtClean="0"/>
          </a:p>
          <a:p>
            <a:pPr lvl="1"/>
            <a:r>
              <a:rPr lang="ru-RU" sz="2800" dirty="0" smtClean="0"/>
              <a:t>Реализация проектов по созданию парков и зон отдыха.</a:t>
            </a:r>
          </a:p>
          <a:p>
            <a:r>
              <a:rPr lang="ru-RU" sz="2800" b="1" dirty="0" smtClean="0"/>
              <a:t>Программы по улучшению жилищных условий:</a:t>
            </a:r>
            <a:endParaRPr lang="ru-RU" sz="2800" dirty="0" smtClean="0"/>
          </a:p>
          <a:p>
            <a:pPr lvl="1"/>
            <a:r>
              <a:rPr lang="ru-RU" sz="2800" dirty="0" smtClean="0"/>
              <a:t>Ремонт и реконструкция жилых домов.</a:t>
            </a:r>
          </a:p>
          <a:p>
            <a:r>
              <a:rPr lang="ru-RU" sz="2800" b="1" dirty="0" smtClean="0"/>
              <a:t>Социальные программы:</a:t>
            </a:r>
            <a:endParaRPr lang="ru-RU" sz="2800" dirty="0" smtClean="0"/>
          </a:p>
          <a:p>
            <a:pPr lvl="1"/>
            <a:r>
              <a:rPr lang="ru-RU" sz="2800" dirty="0" smtClean="0"/>
              <a:t>Поддержка малоимущих семей и пенсионеров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успешных инициатив в </a:t>
            </a:r>
            <a:r>
              <a:rPr lang="ru-RU" dirty="0" smtClean="0"/>
              <a:t>Канаше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Недостаток финансирования:</a:t>
            </a:r>
            <a:endParaRPr lang="ru-RU" sz="2800" dirty="0" smtClean="0"/>
          </a:p>
          <a:p>
            <a:pPr lvl="1"/>
            <a:r>
              <a:rPr lang="ru-RU" sz="2800" dirty="0" smtClean="0"/>
              <a:t>Ограниченные бюджетные ресурсы для реализации инициатив.</a:t>
            </a:r>
          </a:p>
          <a:p>
            <a:r>
              <a:rPr lang="ru-RU" sz="2800" b="1" dirty="0" smtClean="0"/>
              <a:t>Коррупция:</a:t>
            </a:r>
            <a:endParaRPr lang="ru-RU" sz="2800" dirty="0" smtClean="0"/>
          </a:p>
          <a:p>
            <a:pPr lvl="1"/>
            <a:r>
              <a:rPr lang="ru-RU" sz="2800" dirty="0" smtClean="0"/>
              <a:t>Проблемы, связанные с недобросовестным использованием бюджетных средств.</a:t>
            </a:r>
          </a:p>
          <a:p>
            <a:r>
              <a:rPr lang="ru-RU" sz="2800" b="1" dirty="0" smtClean="0"/>
              <a:t>Низкая вовлеченность граждан:</a:t>
            </a:r>
            <a:endParaRPr lang="ru-RU" sz="2800" dirty="0" smtClean="0"/>
          </a:p>
          <a:p>
            <a:pPr lvl="1"/>
            <a:r>
              <a:rPr lang="ru-RU" sz="2800" dirty="0" smtClean="0"/>
              <a:t>Ограниченное участие населения в выборах и местных инициативах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и вызовы местного </a:t>
            </a:r>
            <a:r>
              <a:rPr lang="ru-RU" dirty="0" smtClean="0"/>
              <a:t>самоуправления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b="1" dirty="0" smtClean="0"/>
              <a:t>Улучшение управления:</a:t>
            </a:r>
            <a:endParaRPr lang="ru-RU" sz="2600" dirty="0" smtClean="0"/>
          </a:p>
          <a:p>
            <a:pPr lvl="1"/>
            <a:r>
              <a:rPr lang="ru-RU" sz="2600" dirty="0" smtClean="0"/>
              <a:t>Внедрение цифровых технологий для повышения прозрачности.</a:t>
            </a:r>
          </a:p>
          <a:p>
            <a:r>
              <a:rPr lang="ru-RU" sz="2600" b="1" dirty="0" smtClean="0"/>
              <a:t>Активизация гражданского участия:</a:t>
            </a:r>
            <a:endParaRPr lang="ru-RU" sz="2600" dirty="0" smtClean="0"/>
          </a:p>
          <a:p>
            <a:pPr lvl="1"/>
            <a:r>
              <a:rPr lang="ru-RU" sz="2600" dirty="0" smtClean="0"/>
              <a:t>Проведение общественных слушаний и форумов для обсуждения местных проблем.</a:t>
            </a:r>
          </a:p>
          <a:p>
            <a:r>
              <a:rPr lang="ru-RU" sz="2600" b="1" dirty="0" smtClean="0"/>
              <a:t>Сотрудничество с НКО:</a:t>
            </a:r>
            <a:endParaRPr lang="ru-RU" sz="2600" dirty="0" smtClean="0"/>
          </a:p>
          <a:p>
            <a:pPr lvl="1"/>
            <a:r>
              <a:rPr lang="ru-RU" sz="2600" dirty="0" smtClean="0"/>
              <a:t>Привлечение некоммерческих организаций к решению социальных вопросов.</a:t>
            </a:r>
            <a:endParaRPr lang="ru-RU" sz="2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 местного самоуправления в Канаше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Слайд 10: Заключение</a:t>
            </a:r>
          </a:p>
          <a:p>
            <a:r>
              <a:rPr lang="ru-RU" b="1" dirty="0" smtClean="0"/>
              <a:t>Значение местного самоуправления:</a:t>
            </a:r>
            <a:endParaRPr lang="ru-RU" dirty="0" smtClean="0"/>
          </a:p>
          <a:p>
            <a:pPr lvl="1"/>
            <a:r>
              <a:rPr lang="ru-RU" dirty="0" smtClean="0"/>
              <a:t>Ключевой фактор для устойчивого развития города.</a:t>
            </a:r>
          </a:p>
          <a:p>
            <a:r>
              <a:rPr lang="ru-RU" b="1" dirty="0" smtClean="0"/>
              <a:t>Призыв к действию:</a:t>
            </a:r>
            <a:endParaRPr lang="ru-RU" dirty="0" smtClean="0"/>
          </a:p>
          <a:p>
            <a:pPr lvl="1"/>
            <a:r>
              <a:rPr lang="ru-RU" dirty="0" smtClean="0"/>
              <a:t>Вовлечение граждан в процесс принятия решений для улучшения качества жизни.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313</Words>
  <Application>Microsoft Office PowerPoint</Application>
  <PresentationFormat>Экран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Местное самоуправление на примере г. Канаш</vt:lpstr>
      <vt:lpstr>Введение</vt:lpstr>
      <vt:lpstr>История местного самоуправления в России</vt:lpstr>
      <vt:lpstr>Структура местного самоуправления в Канаше</vt:lpstr>
      <vt:lpstr>Основные функции местного самоуправления</vt:lpstr>
      <vt:lpstr>Примеры успешных инициатив в Канаше</vt:lpstr>
      <vt:lpstr>Проблемы и вызовы местного самоуправления</vt:lpstr>
      <vt:lpstr>Перспективы развития местного самоуправления в Канаше</vt:lpstr>
      <vt:lpstr>Заключение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Хохолы4</dc:creator>
  <cp:lastModifiedBy>Хохолы4</cp:lastModifiedBy>
  <cp:revision>5</cp:revision>
  <dcterms:created xsi:type="dcterms:W3CDTF">2024-12-16T11:45:50Z</dcterms:created>
  <dcterms:modified xsi:type="dcterms:W3CDTF">2024-12-16T12:27:07Z</dcterms:modified>
</cp:coreProperties>
</file>