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64" roundtripDataSignature="AMtx7mj5FhaZZqT0mAuWtbl3xl96clyJ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32EB05-67DC-4E1F-BF47-F9E2A1AE5559}">
  <a:tblStyle styleId="{4C32EB05-67DC-4E1F-BF47-F9E2A1AE555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AECE6"/>
          </a:solidFill>
        </a:fill>
      </a:tcStyle>
    </a:wholeTbl>
    <a:band1H>
      <a:tcTxStyle/>
      <a:tcStyle>
        <a:fill>
          <a:solidFill>
            <a:srgbClr val="F5D8CA"/>
          </a:solidFill>
        </a:fill>
      </a:tcStyle>
    </a:band1H>
    <a:band2H>
      <a:tcTxStyle/>
    </a:band2H>
    <a:band1V>
      <a:tcTxStyle/>
      <a:tcStyle>
        <a:fill>
          <a:solidFill>
            <a:srgbClr val="F5D8C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customschemas.google.com/relationships/presentationmetadata" Target="metadata"/><Relationship Id="rId63" Type="http://schemas.openxmlformats.org/officeDocument/2006/relationships/slide" Target="slides/slide57.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5ff64cc987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5ff64cc98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6" name="Google Shape;486;p5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s-ES"/>
              <a:t>Abans de començar a entrar en matèria, començarem amb un exemple per entendre què significa Big Data. </a:t>
            </a:r>
            <a:endParaRPr/>
          </a:p>
          <a:p>
            <a:pPr indent="0" lvl="0" marL="0" rtl="0" algn="l">
              <a:spcBef>
                <a:spcPts val="0"/>
              </a:spcBef>
              <a:spcAft>
                <a:spcPts val="0"/>
              </a:spcAft>
              <a:buClr>
                <a:schemeClr val="dk1"/>
              </a:buClr>
              <a:buSzPts val="1200"/>
              <a:buFont typeface="Calibri"/>
              <a:buNone/>
            </a:pPr>
            <a:r>
              <a:rPr lang="es-ES"/>
              <a:t>Aquest exemple ha ocorregut durant la història de la humanitat.</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s-ES"/>
              <a:t>Des de fa molts segles, el coneixement s'emmagatzemava en llibres i aquests llibres en biblioteques públiques o privades per tot el món. En general els llibres tenint tapes dures, alguns eren fets amb papirs, amb pells d'ovelles o fins i tot taules de fang o pissarres.</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s-ES"/>
              <a:t>Amb l'aparició de l'imprempta al segle XV fa permetre que fos cada vegada més senzill fer llibres.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1" name="Google Shape;491;p5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s-ES"/>
              <a:t>Amb el temps les biblioteques es van anar estenent pel món. Els llibres no havien canviat massa, però era indispensable tenir aprop la gent que coneixia perfectament on eren cadascun dels llibres, temàtiques i seccions.</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s-ES"/>
              <a:t>Els bibliotecaris i bibliotecàries eren els encarregats de tenir tot el coneixement de la biblioteca</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p5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s-ES"/>
              <a:t>La majoria de biblioteques endreçaven el seu coneixement en fitxes i aquestes eren indispensables per tenir tota la col·lecció de llibres ordenada.</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s-ES"/>
              <a:t>Les fitxes tenien la mateixa estructura, el títol del llibre, l'autor, l'any, l'edició del llibre entre molts altres paràmetres</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1" name="Google Shape;501;p5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s-ES"/>
              <a:t>Amb l'aparició d'amazon tot plegat canvia.</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s-ES"/>
              <a:t>Amazon és capaç d'oferir tota aquesta informació als usuaris a través d'internet i a més a més enviar aquests llibres a casa dels clients en menys de 24h en alguns llocs d'Estats Units.</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s-ES"/>
              <a:t>Afegit a això, Amazon és capaç d'implementar un algoritme de recomanació per a recomanar llibres que poden agradar als seus clients, dels primers llibres electrònics, etc.</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6" name="Google Shape;506;p5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s-ES"/>
              <a:t>Amazon es converteix en la botiga del món que més llibres ven. I a partir d'aleshores comença a vendre altres objectes, sabates, roba, electrònica, serveis al núvol, etc.</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s-ES"/>
              <a:t>Passem de parlar de llibres que tenen títols, anys d'edició, etc. a un món molt més complex amb milers de compres al minut i centenars de magatzems al món que s'han de gestionar en temps-real per poder satisfer els clients perquè rebin els seus productes en el temps adequat.</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1" name="Google Shape;511;p6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s-ES"/>
              <a:t>Volum</a:t>
            </a:r>
            <a:endParaRPr/>
          </a:p>
          <a:p>
            <a:pPr indent="0" lvl="0" marL="0" rtl="0" algn="l">
              <a:spcBef>
                <a:spcPts val="0"/>
              </a:spcBef>
              <a:spcAft>
                <a:spcPts val="0"/>
              </a:spcAft>
              <a:buClr>
                <a:schemeClr val="dk1"/>
              </a:buClr>
              <a:buSzPts val="1200"/>
              <a:buFont typeface="Calibri"/>
              <a:buNone/>
            </a:pPr>
            <a:r>
              <a:rPr lang="es-ES"/>
              <a:t>Varietat</a:t>
            </a:r>
            <a:endParaRPr/>
          </a:p>
          <a:p>
            <a:pPr indent="0" lvl="0" marL="0" rtl="0" algn="l">
              <a:spcBef>
                <a:spcPts val="0"/>
              </a:spcBef>
              <a:spcAft>
                <a:spcPts val="0"/>
              </a:spcAft>
              <a:buClr>
                <a:schemeClr val="dk1"/>
              </a:buClr>
              <a:buSzPts val="1200"/>
              <a:buFont typeface="Calibri"/>
              <a:buNone/>
            </a:pPr>
            <a:r>
              <a:rPr lang="es-ES"/>
              <a:t>Velocitat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62"/>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62"/>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62"/>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62"/>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6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6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cxnSp>
        <p:nvCxnSpPr>
          <p:cNvPr id="26" name="Google Shape;26;p62"/>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1" name="Shape 81"/>
        <p:cNvGrpSpPr/>
        <p:nvPr/>
      </p:nvGrpSpPr>
      <p:grpSpPr>
        <a:xfrm>
          <a:off x="0" y="0"/>
          <a:ext cx="0" cy="0"/>
          <a:chOff x="0" y="0"/>
          <a:chExt cx="0" cy="0"/>
        </a:xfrm>
      </p:grpSpPr>
      <p:sp>
        <p:nvSpPr>
          <p:cNvPr id="82" name="Google Shape;82;p71"/>
          <p:cNvSpPr/>
          <p:nvPr/>
        </p:nvSpPr>
        <p:spPr>
          <a:xfrm>
            <a:off x="0" y="4953000"/>
            <a:ext cx="9141619"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1"/>
          <p:cNvSpPr/>
          <p:nvPr/>
        </p:nvSpPr>
        <p:spPr>
          <a:xfrm>
            <a:off x="12" y="491507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1"/>
          <p:cNvSpPr txBox="1"/>
          <p:nvPr>
            <p:ph type="title"/>
          </p:nvPr>
        </p:nvSpPr>
        <p:spPr>
          <a:xfrm>
            <a:off x="822960" y="5074920"/>
            <a:ext cx="7589520"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71"/>
          <p:cNvSpPr/>
          <p:nvPr>
            <p:ph idx="2" type="pic"/>
          </p:nvPr>
        </p:nvSpPr>
        <p:spPr>
          <a:xfrm>
            <a:off x="12" y="0"/>
            <a:ext cx="9143989"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norm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86" name="Google Shape;86;p71"/>
          <p:cNvSpPr txBox="1"/>
          <p:nvPr>
            <p:ph idx="1" type="body"/>
          </p:nvPr>
        </p:nvSpPr>
        <p:spPr>
          <a:xfrm>
            <a:off x="822959" y="5907024"/>
            <a:ext cx="7589520"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7" name="Google Shape;87;p7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7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7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72"/>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72"/>
          <p:cNvSpPr txBox="1"/>
          <p:nvPr>
            <p:ph idx="1" type="body"/>
          </p:nvPr>
        </p:nvSpPr>
        <p:spPr>
          <a:xfrm rot="5400000">
            <a:off x="2583180" y="85514"/>
            <a:ext cx="4023360" cy="7543801"/>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3" name="Google Shape;93;p7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7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7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6" name="Shape 96"/>
        <p:cNvGrpSpPr/>
        <p:nvPr/>
      </p:nvGrpSpPr>
      <p:grpSpPr>
        <a:xfrm>
          <a:off x="0" y="0"/>
          <a:ext cx="0" cy="0"/>
          <a:chOff x="0" y="0"/>
          <a:chExt cx="0" cy="0"/>
        </a:xfrm>
      </p:grpSpPr>
      <p:sp>
        <p:nvSpPr>
          <p:cNvPr id="97" name="Google Shape;97;p73"/>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3"/>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3"/>
          <p:cNvSpPr txBox="1"/>
          <p:nvPr>
            <p:ph type="title"/>
          </p:nvPr>
        </p:nvSpPr>
        <p:spPr>
          <a:xfrm rot="5400000">
            <a:off x="4650802" y="2307652"/>
            <a:ext cx="5757421" cy="197167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73"/>
          <p:cNvSpPr txBox="1"/>
          <p:nvPr>
            <p:ph idx="1" type="body"/>
          </p:nvPr>
        </p:nvSpPr>
        <p:spPr>
          <a:xfrm rot="5400000">
            <a:off x="650302" y="393126"/>
            <a:ext cx="5757420" cy="5800725"/>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1" name="Google Shape;101;p73"/>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73"/>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7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6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3"/>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63"/>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3"/>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64"/>
          <p:cNvSpPr txBox="1"/>
          <p:nvPr>
            <p:ph type="title"/>
          </p:nvPr>
        </p:nvSpPr>
        <p:spPr>
          <a:xfrm>
            <a:off x="457200" y="274637"/>
            <a:ext cx="8229600" cy="1143000"/>
          </a:xfrm>
          <a:prstGeom prst="rect">
            <a:avLst/>
          </a:prstGeom>
          <a:noFill/>
          <a:ln>
            <a:noFill/>
          </a:ln>
        </p:spPr>
        <p:txBody>
          <a:bodyPr anchorCtr="0" anchor="b" bIns="91425" lIns="91425" spcFirstLastPara="1" rIns="91425" wrap="square" tIns="91425">
            <a:normAutofit/>
          </a:bodyPr>
          <a:lstStyle>
            <a:lvl1pPr lvl="0" algn="l">
              <a:lnSpc>
                <a:spcPct val="85000"/>
              </a:lnSpc>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1pPr>
            <a:lvl2pPr lvl="1"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2pPr>
            <a:lvl3pPr lvl="2"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3pPr>
            <a:lvl4pPr lvl="3"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4pPr>
            <a:lvl5pPr lvl="4"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5pPr>
            <a:lvl6pPr lvl="5"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6pPr>
            <a:lvl7pPr lvl="6"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7pPr>
            <a:lvl8pPr lvl="7"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8pPr>
            <a:lvl9pPr lvl="8" algn="l">
              <a:spcBef>
                <a:spcPts val="0"/>
              </a:spcBef>
              <a:spcAft>
                <a:spcPts val="0"/>
              </a:spcAft>
              <a:buClr>
                <a:schemeClr val="dk1"/>
              </a:buClr>
              <a:buSzPts val="3600"/>
              <a:buFont typeface="Arial"/>
              <a:buNone/>
              <a:defRPr b="1" sz="3600">
                <a:solidFill>
                  <a:schemeClr val="dk1"/>
                </a:solidFill>
                <a:latin typeface="Arial"/>
                <a:ea typeface="Arial"/>
                <a:cs typeface="Arial"/>
                <a:sym typeface="Arial"/>
              </a:defRPr>
            </a:lvl9pPr>
          </a:lstStyle>
          <a:p/>
        </p:txBody>
      </p:sp>
      <p:sp>
        <p:nvSpPr>
          <p:cNvPr id="35" name="Google Shape;35;p64"/>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rmAutofit/>
          </a:bodyPr>
          <a:lstStyle>
            <a:lvl1pPr indent="-355600" lvl="0" marL="457200" algn="l">
              <a:lnSpc>
                <a:spcPct val="90000"/>
              </a:lnSpc>
              <a:spcBef>
                <a:spcPts val="0"/>
              </a:spcBef>
              <a:spcAft>
                <a:spcPts val="0"/>
              </a:spcAft>
              <a:buSzPts val="2000"/>
              <a:buChar char=" "/>
              <a:defRPr/>
            </a:lvl1pPr>
            <a:lvl2pPr indent="-342900" lvl="1" marL="914400" algn="l">
              <a:lnSpc>
                <a:spcPct val="90000"/>
              </a:lnSpc>
              <a:spcBef>
                <a:spcPts val="200"/>
              </a:spcBef>
              <a:spcAft>
                <a:spcPts val="0"/>
              </a:spcAft>
              <a:buSzPts val="18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42900" lvl="4" marL="2286000" algn="l">
              <a:lnSpc>
                <a:spcPct val="90000"/>
              </a:lnSpc>
              <a:spcBef>
                <a:spcPts val="400"/>
              </a:spcBef>
              <a:spcAft>
                <a:spcPts val="0"/>
              </a:spcAft>
              <a:buSzPts val="1800"/>
              <a:buChar char="◦"/>
              <a:defRPr sz="1800"/>
            </a:lvl5pPr>
            <a:lvl6pPr indent="-342900" lvl="5" marL="2743200" algn="l">
              <a:lnSpc>
                <a:spcPct val="90000"/>
              </a:lnSpc>
              <a:spcBef>
                <a:spcPts val="400"/>
              </a:spcBef>
              <a:spcAft>
                <a:spcPts val="0"/>
              </a:spcAft>
              <a:buSzPts val="1800"/>
              <a:buChar char="◦"/>
              <a:defRPr sz="1800"/>
            </a:lvl6pPr>
            <a:lvl7pPr indent="-342900" lvl="6" marL="3200400" algn="l">
              <a:lnSpc>
                <a:spcPct val="90000"/>
              </a:lnSpc>
              <a:spcBef>
                <a:spcPts val="400"/>
              </a:spcBef>
              <a:spcAft>
                <a:spcPts val="0"/>
              </a:spcAft>
              <a:buSzPts val="1800"/>
              <a:buChar char="◦"/>
              <a:defRPr sz="1800"/>
            </a:lvl7pPr>
            <a:lvl8pPr indent="-342900" lvl="7" marL="3657600" algn="l">
              <a:lnSpc>
                <a:spcPct val="90000"/>
              </a:lnSpc>
              <a:spcBef>
                <a:spcPts val="400"/>
              </a:spcBef>
              <a:spcAft>
                <a:spcPts val="0"/>
              </a:spcAft>
              <a:buSzPts val="1800"/>
              <a:buChar char="◦"/>
              <a:defRPr sz="1800"/>
            </a:lvl8pPr>
            <a:lvl9pPr indent="-342900" lvl="8" marL="4114800" algn="l">
              <a:lnSpc>
                <a:spcPct val="90000"/>
              </a:lnSpc>
              <a:spcBef>
                <a:spcPts val="400"/>
              </a:spcBef>
              <a:spcAft>
                <a:spcPts val="40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6" name="Shape 36"/>
        <p:cNvGrpSpPr/>
        <p:nvPr/>
      </p:nvGrpSpPr>
      <p:grpSpPr>
        <a:xfrm>
          <a:off x="0" y="0"/>
          <a:ext cx="0" cy="0"/>
          <a:chOff x="0" y="0"/>
          <a:chExt cx="0" cy="0"/>
        </a:xfrm>
      </p:grpSpPr>
      <p:sp>
        <p:nvSpPr>
          <p:cNvPr id="37" name="Google Shape;37;p65"/>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5"/>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5"/>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5"/>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1" name="Google Shape;41;p65"/>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5"/>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cxnSp>
        <p:nvCxnSpPr>
          <p:cNvPr id="44" name="Google Shape;44;p65"/>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6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6"/>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66"/>
          <p:cNvSpPr txBox="1"/>
          <p:nvPr>
            <p:ph idx="2" type="body"/>
          </p:nvPr>
        </p:nvSpPr>
        <p:spPr>
          <a:xfrm>
            <a:off x="4663440" y="1845736"/>
            <a:ext cx="370332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66"/>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6"/>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6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67"/>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5" name="Google Shape;55;p67"/>
          <p:cNvSpPr txBox="1"/>
          <p:nvPr>
            <p:ph idx="2" type="body"/>
          </p:nvPr>
        </p:nvSpPr>
        <p:spPr>
          <a:xfrm>
            <a:off x="822960" y="2582334"/>
            <a:ext cx="370332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67"/>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7" name="Google Shape;57;p67"/>
          <p:cNvSpPr txBox="1"/>
          <p:nvPr>
            <p:ph idx="4" type="body"/>
          </p:nvPr>
        </p:nvSpPr>
        <p:spPr>
          <a:xfrm>
            <a:off x="4663440" y="2582334"/>
            <a:ext cx="370332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8" name="Google Shape;58;p67"/>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7"/>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68"/>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8"/>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8"/>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6" name="Shape 66"/>
        <p:cNvGrpSpPr/>
        <p:nvPr/>
      </p:nvGrpSpPr>
      <p:grpSpPr>
        <a:xfrm>
          <a:off x="0" y="0"/>
          <a:ext cx="0" cy="0"/>
          <a:chOff x="0" y="0"/>
          <a:chExt cx="0" cy="0"/>
        </a:xfrm>
      </p:grpSpPr>
      <p:sp>
        <p:nvSpPr>
          <p:cNvPr id="67" name="Google Shape;67;p69"/>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9"/>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9"/>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9"/>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2" name="Shape 72"/>
        <p:cNvGrpSpPr/>
        <p:nvPr/>
      </p:nvGrpSpPr>
      <p:grpSpPr>
        <a:xfrm>
          <a:off x="0" y="0"/>
          <a:ext cx="0" cy="0"/>
          <a:chOff x="0" y="0"/>
          <a:chExt cx="0" cy="0"/>
        </a:xfrm>
      </p:grpSpPr>
      <p:sp>
        <p:nvSpPr>
          <p:cNvPr id="73" name="Google Shape;73;p70"/>
          <p:cNvSpPr/>
          <p:nvPr/>
        </p:nvSpPr>
        <p:spPr>
          <a:xfrm>
            <a:off x="13" y="0"/>
            <a:ext cx="3038093"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0"/>
          <p:cNvSpPr/>
          <p:nvPr/>
        </p:nvSpPr>
        <p:spPr>
          <a:xfrm>
            <a:off x="3030053" y="0"/>
            <a:ext cx="48006"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0"/>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70"/>
          <p:cNvSpPr txBox="1"/>
          <p:nvPr>
            <p:ph idx="1" type="body"/>
          </p:nvPr>
        </p:nvSpPr>
        <p:spPr>
          <a:xfrm>
            <a:off x="3460237" y="731520"/>
            <a:ext cx="5009393"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7" name="Google Shape;77;p70"/>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8" name="Google Shape;78;p70"/>
          <p:cNvSpPr txBox="1"/>
          <p:nvPr>
            <p:ph idx="10" type="dt"/>
          </p:nvPr>
        </p:nvSpPr>
        <p:spPr>
          <a:xfrm>
            <a:off x="349134" y="6459786"/>
            <a:ext cx="19638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0"/>
          <p:cNvSpPr txBox="1"/>
          <p:nvPr>
            <p:ph idx="11" type="ftr"/>
          </p:nvPr>
        </p:nvSpPr>
        <p:spPr>
          <a:xfrm>
            <a:off x="3600450" y="6459786"/>
            <a:ext cx="34861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1"/>
          <p:cNvSpPr/>
          <p:nvPr/>
        </p:nvSpPr>
        <p:spPr>
          <a:xfrm>
            <a:off x="0" y="6400800"/>
            <a:ext cx="9144001"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61"/>
          <p:cNvSpPr/>
          <p:nvPr/>
        </p:nvSpPr>
        <p:spPr>
          <a:xfrm>
            <a:off x="0" y="6334315"/>
            <a:ext cx="9144001" cy="6599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6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61"/>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6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6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6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cxnSp>
        <p:nvCxnSpPr>
          <p:cNvPr id="17" name="Google Shape;17;p61"/>
          <p:cNvCxnSpPr/>
          <p:nvPr/>
        </p:nvCxnSpPr>
        <p:spPr>
          <a:xfrm>
            <a:off x="895149" y="1737845"/>
            <a:ext cx="747522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db-engines.com/en/ranking" TargetMode="External"/><Relationship Id="rId4" Type="http://schemas.openxmlformats.org/officeDocument/2006/relationships/image" Target="../media/image16.png"/><Relationship Id="rId5" Type="http://schemas.openxmlformats.org/officeDocument/2006/relationships/image" Target="../media/image1.png"/><Relationship Id="rId6"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0.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es.wikipedia.org/wiki/Modelo_de_base_de_datos" TargetMode="External"/><Relationship Id="rId4" Type="http://schemas.openxmlformats.org/officeDocument/2006/relationships/image" Target="../media/image10.png"/><Relationship Id="rId5"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3.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0.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7.png"/><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3.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29.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26.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2.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5.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395536" y="2204864"/>
            <a:ext cx="7772400" cy="14700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A1AE91"/>
              </a:buClr>
              <a:buSzPts val="7200"/>
              <a:buFont typeface="Calibri"/>
              <a:buNone/>
            </a:pPr>
            <a:r>
              <a:rPr lang="es-ES" sz="7200">
                <a:solidFill>
                  <a:srgbClr val="A1AE91"/>
                </a:solidFill>
              </a:rPr>
              <a:t>Introducció a les bases de dades</a:t>
            </a:r>
            <a:endParaRPr sz="7200">
              <a:solidFill>
                <a:srgbClr val="A1AE91"/>
              </a:solidFill>
            </a:endParaRPr>
          </a:p>
        </p:txBody>
      </p:sp>
      <p:sp>
        <p:nvSpPr>
          <p:cNvPr id="109" name="Google Shape;109;p1"/>
          <p:cNvSpPr txBox="1"/>
          <p:nvPr>
            <p:ph idx="1" type="subTitle"/>
          </p:nvPr>
        </p:nvSpPr>
        <p:spPr>
          <a:xfrm>
            <a:off x="1243650" y="4450776"/>
            <a:ext cx="6656700" cy="1803600"/>
          </a:xfrm>
          <a:prstGeom prst="rect">
            <a:avLst/>
          </a:prstGeom>
          <a:noFill/>
          <a:ln>
            <a:noFill/>
          </a:ln>
        </p:spPr>
        <p:txBody>
          <a:bodyPr anchorCtr="0" anchor="t" bIns="45700" lIns="91425" spcFirstLastPara="1" rIns="91425" wrap="square" tIns="45700">
            <a:normAutofit/>
          </a:bodyPr>
          <a:lstStyle/>
          <a:p>
            <a:pPr indent="0" lvl="0" marL="0" rtl="0" algn="l">
              <a:spcBef>
                <a:spcPts val="1400"/>
              </a:spcBef>
              <a:spcAft>
                <a:spcPts val="0"/>
              </a:spcAft>
              <a:buClr>
                <a:schemeClr val="dk1"/>
              </a:buClr>
              <a:buSzPts val="2400"/>
              <a:buFont typeface="Arial"/>
              <a:buNone/>
            </a:pPr>
            <a:r>
              <a:rPr lang="es-ES"/>
              <a:t>FITXERS, BASES DE DADES I SGBD</a:t>
            </a:r>
            <a:endParaRPr/>
          </a:p>
          <a:p>
            <a:pPr indent="0" lvl="0" marL="0" rtl="0" algn="l">
              <a:lnSpc>
                <a:spcPct val="90000"/>
              </a:lnSpc>
              <a:spcBef>
                <a:spcPts val="0"/>
              </a:spcBef>
              <a:spcAft>
                <a:spcPts val="0"/>
              </a:spcAft>
              <a:buSzPts val="2400"/>
              <a:buNone/>
            </a:pPr>
            <a:r>
              <a:t/>
            </a:r>
            <a:endParaRPr/>
          </a:p>
          <a:p>
            <a:pPr indent="0" lvl="0" marL="0" rtl="0" algn="l">
              <a:lnSpc>
                <a:spcPct val="90000"/>
              </a:lnSpc>
              <a:spcBef>
                <a:spcPts val="0"/>
              </a:spcBef>
              <a:spcAft>
                <a:spcPts val="0"/>
              </a:spcAft>
              <a:buSzPts val="2400"/>
              <a:buNone/>
            </a:pPr>
            <a:r>
              <a:rPr lang="es-ES"/>
              <a:t>EL MODEL CONCEPTUAL</a:t>
            </a:r>
            <a:endParaRPr/>
          </a:p>
          <a:p>
            <a:pPr indent="0" lvl="0" marL="0" rtl="0" algn="l">
              <a:lnSpc>
                <a:spcPct val="90000"/>
              </a:lnSpc>
              <a:spcBef>
                <a:spcPts val="0"/>
              </a:spcBef>
              <a:spcAft>
                <a:spcPts val="0"/>
              </a:spcAft>
              <a:buSzPts val="2400"/>
              <a:buNone/>
            </a:pPr>
            <a:r>
              <a:t/>
            </a:r>
            <a:endParaRPr/>
          </a:p>
          <a:p>
            <a:pPr indent="0" lvl="0" marL="0" rtl="0" algn="l">
              <a:lnSpc>
                <a:spcPct val="90000"/>
              </a:lnSpc>
              <a:spcBef>
                <a:spcPts val="0"/>
              </a:spcBef>
              <a:spcAft>
                <a:spcPts val="0"/>
              </a:spcAft>
              <a:buSzPts val="2400"/>
              <a:buNone/>
            </a:pPr>
            <a:r>
              <a:rPr lang="es-ES"/>
              <a:t>OBJECTE, ENTITAT I ATRIBUTS</a:t>
            </a:r>
            <a:endParaRPr/>
          </a:p>
          <a:p>
            <a:pPr indent="0" lvl="0" marL="0" rtl="0" algn="l">
              <a:lnSpc>
                <a:spcPct val="90000"/>
              </a:lnSpc>
              <a:spcBef>
                <a:spcPts val="1400"/>
              </a:spcBef>
              <a:spcAft>
                <a:spcPts val="0"/>
              </a:spcAft>
              <a:buSzPts val="2400"/>
              <a:buNone/>
            </a:pPr>
            <a:r>
              <a:t/>
            </a:r>
            <a:endParaRPr/>
          </a:p>
        </p:txBody>
      </p:sp>
      <p:pic>
        <p:nvPicPr>
          <p:cNvPr id="110" name="Google Shape;110;p1"/>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idx="1" type="body"/>
          </p:nvPr>
        </p:nvSpPr>
        <p:spPr>
          <a:xfrm>
            <a:off x="789908" y="1988840"/>
            <a:ext cx="7715200" cy="3384376"/>
          </a:xfrm>
          <a:prstGeom prst="rect">
            <a:avLst/>
          </a:prstGeom>
          <a:noFill/>
          <a:ln>
            <a:noFill/>
          </a:ln>
        </p:spPr>
        <p:txBody>
          <a:bodyPr anchorCtr="0" anchor="t" bIns="45700" lIns="0" spcFirstLastPara="1" rIns="0" wrap="square" tIns="45700">
            <a:normAutofit/>
          </a:bodyPr>
          <a:lstStyle/>
          <a:p>
            <a:pPr indent="0" lvl="0" marL="0" rtl="0" algn="just">
              <a:lnSpc>
                <a:spcPct val="90000"/>
              </a:lnSpc>
              <a:spcBef>
                <a:spcPts val="0"/>
              </a:spcBef>
              <a:spcAft>
                <a:spcPts val="0"/>
              </a:spcAft>
              <a:buSzPts val="2000"/>
              <a:buNone/>
            </a:pPr>
            <a:r>
              <a:rPr lang="es-ES">
                <a:solidFill>
                  <a:srgbClr val="3F739B"/>
                </a:solidFill>
              </a:rPr>
              <a:t>Com els canvis fets per una operació són visibles a altres usuaris i sistemes concurrents. </a:t>
            </a:r>
            <a:endParaRPr>
              <a:solidFill>
                <a:srgbClr val="3F739B"/>
              </a:solidFill>
            </a:endParaRPr>
          </a:p>
          <a:p>
            <a:pPr indent="0" lvl="0" marL="0" rtl="0" algn="just">
              <a:lnSpc>
                <a:spcPct val="90000"/>
              </a:lnSpc>
              <a:spcBef>
                <a:spcPts val="1400"/>
              </a:spcBef>
              <a:spcAft>
                <a:spcPts val="0"/>
              </a:spcAft>
              <a:buSzPts val="2000"/>
              <a:buNone/>
            </a:pPr>
            <a:r>
              <a:rPr lang="es-ES">
                <a:solidFill>
                  <a:srgbClr val="3F739B"/>
                </a:solidFill>
              </a:rPr>
              <a:t>Aquest problema es dóna en situació de concurrència. </a:t>
            </a:r>
            <a:endParaRPr>
              <a:solidFill>
                <a:srgbClr val="3F739B"/>
              </a:solidFill>
            </a:endParaRPr>
          </a:p>
          <a:p>
            <a:pPr indent="0" lvl="0" marL="0" rtl="0" algn="just">
              <a:lnSpc>
                <a:spcPct val="90000"/>
              </a:lnSpc>
              <a:spcBef>
                <a:spcPts val="1400"/>
              </a:spcBef>
              <a:spcAft>
                <a:spcPts val="0"/>
              </a:spcAft>
              <a:buSzPts val="2000"/>
              <a:buNone/>
            </a:pPr>
            <a:r>
              <a:rPr lang="es-ES">
                <a:solidFill>
                  <a:srgbClr val="3F739B"/>
                </a:solidFill>
              </a:rPr>
              <a:t>Això és un problema perquè:</a:t>
            </a:r>
            <a:endParaRPr/>
          </a:p>
          <a:p>
            <a:pPr indent="-342900" lvl="0" marL="457200" rtl="0" algn="just">
              <a:lnSpc>
                <a:spcPct val="90000"/>
              </a:lnSpc>
              <a:spcBef>
                <a:spcPts val="1400"/>
              </a:spcBef>
              <a:spcAft>
                <a:spcPts val="0"/>
              </a:spcAft>
              <a:buClr>
                <a:srgbClr val="3F739B"/>
              </a:buClr>
              <a:buSzPts val="1800"/>
              <a:buChar char="●"/>
            </a:pPr>
            <a:r>
              <a:rPr lang="es-ES">
                <a:solidFill>
                  <a:srgbClr val="3F739B"/>
                </a:solidFill>
              </a:rPr>
              <a:t>És difícil per a noves aplicacions obtenir les dades apropiades que poden estar guardades en diversos fitxers.</a:t>
            </a:r>
            <a:endParaRPr/>
          </a:p>
          <a:p>
            <a:pPr indent="0" lvl="0" marL="0" rtl="0" algn="l">
              <a:lnSpc>
                <a:spcPct val="90000"/>
              </a:lnSpc>
              <a:spcBef>
                <a:spcPts val="1400"/>
              </a:spcBef>
              <a:spcAft>
                <a:spcPts val="0"/>
              </a:spcAft>
              <a:buSzPts val="2000"/>
              <a:buNone/>
            </a:pPr>
            <a:r>
              <a:t/>
            </a:r>
            <a:endParaRPr>
              <a:solidFill>
                <a:srgbClr val="3F739B"/>
              </a:solidFill>
            </a:endParaRPr>
          </a:p>
        </p:txBody>
      </p:sp>
      <p:sp>
        <p:nvSpPr>
          <p:cNvPr id="178" name="Google Shape;178;p30"/>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Aïllament de les dades</a:t>
            </a:r>
            <a:endParaRPr sz="4400">
              <a:solidFill>
                <a:srgbClr val="C5B497"/>
              </a:solidFill>
            </a:endParaRPr>
          </a:p>
        </p:txBody>
      </p:sp>
      <p:pic>
        <p:nvPicPr>
          <p:cNvPr id="179" name="Google Shape;179;p30"/>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idx="1" type="body"/>
          </p:nvPr>
        </p:nvSpPr>
        <p:spPr>
          <a:xfrm>
            <a:off x="899592" y="2132856"/>
            <a:ext cx="7416900" cy="3269100"/>
          </a:xfrm>
          <a:prstGeom prst="rect">
            <a:avLst/>
          </a:prstGeom>
          <a:noFill/>
          <a:ln>
            <a:noFill/>
          </a:ln>
        </p:spPr>
        <p:txBody>
          <a:bodyPr anchorCtr="0" anchor="t" bIns="45700" lIns="0" spcFirstLastPara="1" rIns="0" wrap="square" tIns="45700">
            <a:normAutofit/>
          </a:bodyPr>
          <a:lstStyle/>
          <a:p>
            <a:pPr indent="0" lvl="0" marL="0" rtl="0" algn="just">
              <a:lnSpc>
                <a:spcPct val="90000"/>
              </a:lnSpc>
              <a:spcBef>
                <a:spcPts val="0"/>
              </a:spcBef>
              <a:spcAft>
                <a:spcPts val="0"/>
              </a:spcAft>
              <a:buSzPts val="2000"/>
              <a:buNone/>
            </a:pPr>
            <a:r>
              <a:rPr lang="es-ES">
                <a:solidFill>
                  <a:srgbClr val="3F739B"/>
                </a:solidFill>
              </a:rPr>
              <a:t>Un altre dels desavantatges dels sistemes basats en fitxers és la </a:t>
            </a:r>
            <a:r>
              <a:rPr b="1" i="1" lang="es-ES">
                <a:solidFill>
                  <a:srgbClr val="3F739B"/>
                </a:solidFill>
              </a:rPr>
              <a:t>integritat de les dades</a:t>
            </a:r>
            <a:r>
              <a:rPr lang="es-ES">
                <a:solidFill>
                  <a:srgbClr val="3F739B"/>
                </a:solidFill>
              </a:rPr>
              <a:t>. </a:t>
            </a:r>
            <a:endParaRPr>
              <a:solidFill>
                <a:srgbClr val="3F739B"/>
              </a:solidFill>
            </a:endParaRPr>
          </a:p>
          <a:p>
            <a:pPr indent="0" lvl="0" marL="0" rtl="0" algn="l">
              <a:lnSpc>
                <a:spcPct val="90000"/>
              </a:lnSpc>
              <a:spcBef>
                <a:spcPts val="0"/>
              </a:spcBef>
              <a:spcAft>
                <a:spcPts val="0"/>
              </a:spcAft>
              <a:buSzPts val="2000"/>
              <a:buNone/>
            </a:pPr>
            <a:r>
              <a:t/>
            </a:r>
            <a:endParaRPr>
              <a:solidFill>
                <a:srgbClr val="3F739B"/>
              </a:solidFill>
            </a:endParaRPr>
          </a:p>
          <a:p>
            <a:pPr indent="0" lvl="0" marL="0" rtl="0" algn="just">
              <a:lnSpc>
                <a:spcPct val="90000"/>
              </a:lnSpc>
              <a:spcBef>
                <a:spcPts val="0"/>
              </a:spcBef>
              <a:spcAft>
                <a:spcPts val="0"/>
              </a:spcAft>
              <a:buSzPts val="2000"/>
              <a:buNone/>
            </a:pPr>
            <a:r>
              <a:rPr lang="es-ES">
                <a:solidFill>
                  <a:srgbClr val="3F739B"/>
                </a:solidFill>
              </a:rPr>
              <a:t>Es refereix al manteniment i la garantia que les dades del sistema són </a:t>
            </a:r>
            <a:r>
              <a:rPr b="1" lang="es-ES">
                <a:solidFill>
                  <a:srgbClr val="3F739B"/>
                </a:solidFill>
              </a:rPr>
              <a:t>correctes </a:t>
            </a:r>
            <a:r>
              <a:rPr lang="es-ES">
                <a:solidFill>
                  <a:srgbClr val="3F739B"/>
                </a:solidFill>
              </a:rPr>
              <a:t>i </a:t>
            </a:r>
            <a:r>
              <a:rPr b="1" lang="es-ES">
                <a:solidFill>
                  <a:srgbClr val="3F739B"/>
                </a:solidFill>
              </a:rPr>
              <a:t>consistents</a:t>
            </a:r>
            <a:r>
              <a:rPr lang="es-ES">
                <a:solidFill>
                  <a:srgbClr val="3F739B"/>
                </a:solidFill>
              </a:rPr>
              <a:t>. </a:t>
            </a:r>
            <a:endParaRPr>
              <a:solidFill>
                <a:srgbClr val="3F739B"/>
              </a:solidFill>
            </a:endParaRPr>
          </a:p>
          <a:p>
            <a:pPr indent="0" lvl="0" marL="0" rtl="0" algn="l">
              <a:lnSpc>
                <a:spcPct val="90000"/>
              </a:lnSpc>
              <a:spcBef>
                <a:spcPts val="0"/>
              </a:spcBef>
              <a:spcAft>
                <a:spcPts val="0"/>
              </a:spcAft>
              <a:buSzPts val="2000"/>
              <a:buNone/>
            </a:pPr>
            <a:r>
              <a:t/>
            </a:r>
            <a:endParaRPr>
              <a:solidFill>
                <a:srgbClr val="3F739B"/>
              </a:solidFill>
            </a:endParaRPr>
          </a:p>
          <a:p>
            <a:pPr indent="0" lvl="0" marL="0" rtl="0" algn="l">
              <a:lnSpc>
                <a:spcPct val="90000"/>
              </a:lnSpc>
              <a:spcBef>
                <a:spcPts val="0"/>
              </a:spcBef>
              <a:spcAft>
                <a:spcPts val="0"/>
              </a:spcAft>
              <a:buSzPts val="2000"/>
              <a:buNone/>
            </a:pPr>
            <a:r>
              <a:rPr lang="es-ES">
                <a:solidFill>
                  <a:srgbClr val="3F739B"/>
                </a:solidFill>
              </a:rPr>
              <a:t>Alguns factors a considerar quan d’adreça aquesta problemàtica són:</a:t>
            </a:r>
            <a:endParaRPr/>
          </a:p>
          <a:p>
            <a:pPr indent="0" lvl="0" marL="0" rtl="0" algn="l">
              <a:lnSpc>
                <a:spcPct val="90000"/>
              </a:lnSpc>
              <a:spcBef>
                <a:spcPts val="1400"/>
              </a:spcBef>
              <a:spcAft>
                <a:spcPts val="0"/>
              </a:spcAft>
              <a:buSzPts val="2000"/>
              <a:buNone/>
            </a:pPr>
            <a:r>
              <a:rPr lang="es-ES">
                <a:solidFill>
                  <a:srgbClr val="3F739B"/>
                </a:solidFill>
              </a:rPr>
              <a:t>Els valors de les dades han de satisfer certes restriccions de consistència que estan especificades en les aplicacions.</a:t>
            </a:r>
            <a:endParaRPr/>
          </a:p>
          <a:p>
            <a:pPr indent="0" lvl="0" marL="0" rtl="0" algn="just">
              <a:lnSpc>
                <a:spcPct val="90000"/>
              </a:lnSpc>
              <a:spcBef>
                <a:spcPts val="1400"/>
              </a:spcBef>
              <a:spcAft>
                <a:spcPts val="0"/>
              </a:spcAft>
              <a:buSzPts val="2000"/>
              <a:buNone/>
            </a:pPr>
            <a:r>
              <a:rPr lang="es-ES">
                <a:solidFill>
                  <a:srgbClr val="3F739B"/>
                </a:solidFill>
              </a:rPr>
              <a:t>És difícil fer canvis a les aplicacions per tal de forçar el compliment de noves restriccions.</a:t>
            </a:r>
            <a:endParaRPr/>
          </a:p>
          <a:p>
            <a:pPr indent="0" lvl="0" marL="91440" rtl="0" algn="l">
              <a:lnSpc>
                <a:spcPct val="90000"/>
              </a:lnSpc>
              <a:spcBef>
                <a:spcPts val="1400"/>
              </a:spcBef>
              <a:spcAft>
                <a:spcPts val="0"/>
              </a:spcAft>
              <a:buSzPts val="2000"/>
              <a:buNone/>
            </a:pPr>
            <a:r>
              <a:t/>
            </a:r>
            <a:endParaRPr>
              <a:solidFill>
                <a:srgbClr val="3F739B"/>
              </a:solidFill>
            </a:endParaRPr>
          </a:p>
        </p:txBody>
      </p:sp>
      <p:sp>
        <p:nvSpPr>
          <p:cNvPr id="185" name="Google Shape;185;p31"/>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Problemes d’integritat</a:t>
            </a:r>
            <a:endParaRPr sz="4400">
              <a:solidFill>
                <a:srgbClr val="C5B497"/>
              </a:solidFill>
            </a:endParaRPr>
          </a:p>
        </p:txBody>
      </p:sp>
      <p:pic>
        <p:nvPicPr>
          <p:cNvPr id="186" name="Google Shape;186;p31"/>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0" lvl="0" marL="0" rtl="0" algn="just">
              <a:lnSpc>
                <a:spcPct val="90000"/>
              </a:lnSpc>
              <a:spcBef>
                <a:spcPts val="0"/>
              </a:spcBef>
              <a:spcAft>
                <a:spcPts val="0"/>
              </a:spcAft>
              <a:buSzPts val="2000"/>
              <a:buNone/>
            </a:pPr>
            <a:r>
              <a:rPr lang="es-ES">
                <a:solidFill>
                  <a:srgbClr val="3F739B"/>
                </a:solidFill>
              </a:rPr>
              <a:t>La seguretat pot ésser un problema en l’aproximació basada en fitxers perquè:</a:t>
            </a:r>
            <a:endParaRPr/>
          </a:p>
          <a:p>
            <a:pPr indent="-127000" lvl="0" marL="91440" rtl="0" algn="ctr">
              <a:lnSpc>
                <a:spcPct val="90000"/>
              </a:lnSpc>
              <a:spcBef>
                <a:spcPts val="1400"/>
              </a:spcBef>
              <a:spcAft>
                <a:spcPts val="0"/>
              </a:spcAft>
              <a:buSzPts val="2000"/>
              <a:buChar char=" "/>
            </a:pPr>
            <a:r>
              <a:rPr lang="es-ES">
                <a:solidFill>
                  <a:srgbClr val="3F739B"/>
                </a:solidFill>
              </a:rPr>
              <a:t>Hi ha restriccions relacionades als privilegis d’accés.</a:t>
            </a:r>
            <a:endParaRPr/>
          </a:p>
          <a:p>
            <a:pPr indent="0" lvl="0" marL="91440" rtl="0" algn="l">
              <a:lnSpc>
                <a:spcPct val="90000"/>
              </a:lnSpc>
              <a:spcBef>
                <a:spcPts val="1400"/>
              </a:spcBef>
              <a:spcAft>
                <a:spcPts val="0"/>
              </a:spcAft>
              <a:buSzPts val="2000"/>
              <a:buNone/>
            </a:pPr>
            <a:r>
              <a:t/>
            </a:r>
            <a:endParaRPr>
              <a:solidFill>
                <a:srgbClr val="3F739B"/>
              </a:solidFill>
            </a:endParaRPr>
          </a:p>
          <a:p>
            <a:pPr indent="0" lvl="0" marL="0" rtl="0" algn="just">
              <a:lnSpc>
                <a:spcPct val="90000"/>
              </a:lnSpc>
              <a:spcBef>
                <a:spcPts val="1400"/>
              </a:spcBef>
              <a:spcAft>
                <a:spcPts val="0"/>
              </a:spcAft>
              <a:buSzPts val="2000"/>
              <a:buNone/>
            </a:pPr>
            <a:r>
              <a:rPr lang="es-ES">
                <a:solidFill>
                  <a:srgbClr val="3F739B"/>
                </a:solidFill>
              </a:rPr>
              <a:t>Nous requeriments de les aplicacions s’afegeixen al sistema cosa que dificulta imposar restriccions.</a:t>
            </a:r>
            <a:endParaRPr/>
          </a:p>
          <a:p>
            <a:pPr indent="0" lvl="0" marL="0" rtl="0" algn="l">
              <a:lnSpc>
                <a:spcPct val="90000"/>
              </a:lnSpc>
              <a:spcBef>
                <a:spcPts val="1400"/>
              </a:spcBef>
              <a:spcAft>
                <a:spcPts val="0"/>
              </a:spcAft>
              <a:buSzPts val="2000"/>
              <a:buNone/>
            </a:pPr>
            <a:r>
              <a:t/>
            </a:r>
            <a:endParaRPr>
              <a:solidFill>
                <a:srgbClr val="3F739B"/>
              </a:solidFill>
            </a:endParaRPr>
          </a:p>
        </p:txBody>
      </p:sp>
      <p:sp>
        <p:nvSpPr>
          <p:cNvPr id="192" name="Google Shape;192;p32"/>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Problemes de seguretat</a:t>
            </a:r>
            <a:endParaRPr sz="4400">
              <a:solidFill>
                <a:srgbClr val="C5B497"/>
              </a:solidFill>
            </a:endParaRPr>
          </a:p>
        </p:txBody>
      </p:sp>
      <p:pic>
        <p:nvPicPr>
          <p:cNvPr id="193" name="Google Shape;193;p32"/>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idx="1" type="body"/>
          </p:nvPr>
        </p:nvSpPr>
        <p:spPr>
          <a:xfrm>
            <a:off x="822959" y="1988840"/>
            <a:ext cx="7543801" cy="4023360"/>
          </a:xfrm>
          <a:prstGeom prst="rect">
            <a:avLst/>
          </a:prstGeom>
          <a:noFill/>
          <a:ln>
            <a:noFill/>
          </a:ln>
        </p:spPr>
        <p:txBody>
          <a:bodyPr anchorCtr="0" anchor="t" bIns="45700" lIns="0" spcFirstLastPara="1" rIns="0" wrap="square" tIns="45700">
            <a:normAutofit/>
          </a:bodyPr>
          <a:lstStyle/>
          <a:p>
            <a:pPr indent="0" lvl="0" marL="0" rtl="0" algn="just">
              <a:lnSpc>
                <a:spcPct val="90000"/>
              </a:lnSpc>
              <a:spcBef>
                <a:spcPts val="0"/>
              </a:spcBef>
              <a:spcAft>
                <a:spcPts val="0"/>
              </a:spcAft>
              <a:buSzPts val="2000"/>
              <a:buNone/>
            </a:pPr>
            <a:r>
              <a:rPr lang="es-ES">
                <a:solidFill>
                  <a:srgbClr val="3F739B"/>
                </a:solidFill>
              </a:rPr>
              <a:t>La </a:t>
            </a:r>
            <a:r>
              <a:rPr b="1" i="1" lang="es-ES">
                <a:solidFill>
                  <a:srgbClr val="3F739B"/>
                </a:solidFill>
              </a:rPr>
              <a:t>concurrència</a:t>
            </a:r>
            <a:r>
              <a:rPr lang="es-ES">
                <a:solidFill>
                  <a:srgbClr val="3F739B"/>
                </a:solidFill>
              </a:rPr>
              <a:t> és l’habilitat del sistema de permetre que múltiples usuaris accedeixin a les mateixes dades sense que es doni un efecte advers al processament de transaccions. </a:t>
            </a:r>
            <a:endParaRPr/>
          </a:p>
          <a:p>
            <a:pPr indent="0" lvl="0" marL="0" rtl="0" algn="just">
              <a:lnSpc>
                <a:spcPct val="90000"/>
              </a:lnSpc>
              <a:spcBef>
                <a:spcPts val="1400"/>
              </a:spcBef>
              <a:spcAft>
                <a:spcPts val="0"/>
              </a:spcAft>
              <a:buSzPts val="2000"/>
              <a:buNone/>
            </a:pPr>
            <a:r>
              <a:rPr lang="es-ES">
                <a:solidFill>
                  <a:srgbClr val="3F739B"/>
                </a:solidFill>
              </a:rPr>
              <a:t>Un sistema basat en fitxers ha de gestionar, o evitar, la concurrència a través de les aplicacions. Típicament, en un sistema basat en fitxers, quan una aplicació obre un fitxer, aquest fitxer es bloqueja. Això significa que ningú més té accés a aquest fitxer al mateix temps.</a:t>
            </a:r>
            <a:endParaRPr/>
          </a:p>
          <a:p>
            <a:pPr indent="0" lvl="0" marL="0" rtl="0" algn="just">
              <a:lnSpc>
                <a:spcPct val="90000"/>
              </a:lnSpc>
              <a:spcBef>
                <a:spcPts val="1400"/>
              </a:spcBef>
              <a:spcAft>
                <a:spcPts val="0"/>
              </a:spcAft>
              <a:buSzPts val="2000"/>
              <a:buNone/>
            </a:pPr>
            <a:r>
              <a:t/>
            </a:r>
            <a:endParaRPr>
              <a:solidFill>
                <a:srgbClr val="3F739B"/>
              </a:solidFill>
            </a:endParaRPr>
          </a:p>
        </p:txBody>
      </p:sp>
      <p:sp>
        <p:nvSpPr>
          <p:cNvPr id="199" name="Google Shape;199;p33"/>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Accessos concurrents</a:t>
            </a:r>
            <a:endParaRPr sz="4400">
              <a:solidFill>
                <a:srgbClr val="C5B497"/>
              </a:solidFill>
            </a:endParaRPr>
          </a:p>
        </p:txBody>
      </p:sp>
      <p:pic>
        <p:nvPicPr>
          <p:cNvPr id="200" name="Google Shape;200;p33"/>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pic>
        <p:nvPicPr>
          <p:cNvPr id="201" name="Google Shape;201;p33"/>
          <p:cNvPicPr preferRelativeResize="0"/>
          <p:nvPr/>
        </p:nvPicPr>
        <p:blipFill rotWithShape="1">
          <a:blip r:embed="rId4">
            <a:alphaModFix/>
          </a:blip>
          <a:srcRect b="0" l="0" r="0" t="0"/>
          <a:stretch/>
        </p:blipFill>
        <p:spPr>
          <a:xfrm>
            <a:off x="4788024" y="4437112"/>
            <a:ext cx="3716432" cy="182656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idx="1" type="body"/>
          </p:nvPr>
        </p:nvSpPr>
        <p:spPr>
          <a:xfrm>
            <a:off x="822961" y="1988840"/>
            <a:ext cx="7493456" cy="2447362"/>
          </a:xfrm>
          <a:prstGeom prst="rect">
            <a:avLst/>
          </a:prstGeom>
          <a:noFill/>
          <a:ln>
            <a:noFill/>
          </a:ln>
        </p:spPr>
        <p:txBody>
          <a:bodyPr anchorCtr="0" anchor="t" bIns="45700" lIns="0" spcFirstLastPara="1" rIns="0" wrap="square" tIns="45700">
            <a:normAutofit/>
          </a:bodyPr>
          <a:lstStyle/>
          <a:p>
            <a:pPr indent="0" lvl="0" marL="0" rtl="0" algn="just">
              <a:lnSpc>
                <a:spcPct val="90000"/>
              </a:lnSpc>
              <a:spcBef>
                <a:spcPts val="0"/>
              </a:spcBef>
              <a:spcAft>
                <a:spcPts val="0"/>
              </a:spcAft>
              <a:buSzPts val="2000"/>
              <a:buNone/>
            </a:pPr>
            <a:r>
              <a:rPr lang="es-ES">
                <a:solidFill>
                  <a:srgbClr val="3F739B"/>
                </a:solidFill>
              </a:rPr>
              <a:t>En sistemes de bases de dades, la concurrència es gestiona, permetent així que múltiples usuaris accedeixin al mateix registre. </a:t>
            </a:r>
            <a:endParaRPr/>
          </a:p>
          <a:p>
            <a:pPr indent="0" lvl="0" marL="0" rtl="0" algn="just">
              <a:lnSpc>
                <a:spcPct val="90000"/>
              </a:lnSpc>
              <a:spcBef>
                <a:spcPts val="1400"/>
              </a:spcBef>
              <a:spcAft>
                <a:spcPts val="0"/>
              </a:spcAft>
              <a:buSzPts val="2000"/>
              <a:buNone/>
            </a:pPr>
            <a:r>
              <a:rPr lang="es-ES">
                <a:solidFill>
                  <a:srgbClr val="3F739B"/>
                </a:solidFill>
              </a:rPr>
              <a:t>Aquesta és una diferència important entre sistemes basats en fitxers i en bases de dades.</a:t>
            </a:r>
            <a:endParaRPr/>
          </a:p>
          <a:p>
            <a:pPr indent="0" lvl="0" marL="0" rtl="0" algn="just">
              <a:lnSpc>
                <a:spcPct val="90000"/>
              </a:lnSpc>
              <a:spcBef>
                <a:spcPts val="1400"/>
              </a:spcBef>
              <a:spcAft>
                <a:spcPts val="0"/>
              </a:spcAft>
              <a:buSzPts val="2000"/>
              <a:buNone/>
            </a:pPr>
            <a:r>
              <a:t/>
            </a:r>
            <a:endParaRPr>
              <a:solidFill>
                <a:srgbClr val="3F739B"/>
              </a:solidFill>
            </a:endParaRPr>
          </a:p>
        </p:txBody>
      </p:sp>
      <p:sp>
        <p:nvSpPr>
          <p:cNvPr id="207" name="Google Shape;207;p34"/>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Accessos concurrents</a:t>
            </a:r>
            <a:endParaRPr sz="4400">
              <a:solidFill>
                <a:srgbClr val="C5B497"/>
              </a:solidFill>
            </a:endParaRPr>
          </a:p>
        </p:txBody>
      </p:sp>
      <p:pic>
        <p:nvPicPr>
          <p:cNvPr id="208" name="Google Shape;208;p34"/>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pic>
        <p:nvPicPr>
          <p:cNvPr id="209" name="Google Shape;209;p34"/>
          <p:cNvPicPr preferRelativeResize="0"/>
          <p:nvPr/>
        </p:nvPicPr>
        <p:blipFill rotWithShape="1">
          <a:blip r:embed="rId4">
            <a:alphaModFix/>
          </a:blip>
          <a:srcRect b="0" l="0" r="0" t="0"/>
          <a:stretch/>
        </p:blipFill>
        <p:spPr>
          <a:xfrm>
            <a:off x="4788024" y="4437112"/>
            <a:ext cx="3716432" cy="182656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idx="1" type="body"/>
          </p:nvPr>
        </p:nvSpPr>
        <p:spPr>
          <a:xfrm>
            <a:off x="822959" y="1997928"/>
            <a:ext cx="7543801" cy="4023360"/>
          </a:xfrm>
          <a:prstGeom prst="rect">
            <a:avLst/>
          </a:prstGeom>
          <a:noFill/>
          <a:ln>
            <a:noFill/>
          </a:ln>
        </p:spPr>
        <p:txBody>
          <a:bodyPr anchorCtr="0" anchor="t" bIns="45700" lIns="0" spcFirstLastPara="1" rIns="0" wrap="square" tIns="45700">
            <a:normAutofit/>
          </a:bodyPr>
          <a:lstStyle/>
          <a:p>
            <a:pPr indent="0" lvl="0" marL="0" rtl="0" algn="just">
              <a:lnSpc>
                <a:spcPct val="90000"/>
              </a:lnSpc>
              <a:spcBef>
                <a:spcPts val="0"/>
              </a:spcBef>
              <a:spcAft>
                <a:spcPts val="0"/>
              </a:spcAft>
              <a:buSzPts val="2000"/>
              <a:buNone/>
            </a:pPr>
            <a:r>
              <a:rPr lang="es-ES">
                <a:solidFill>
                  <a:srgbClr val="3F739B"/>
                </a:solidFill>
              </a:rPr>
              <a:t>A més a més de tots els inconvenients que hem enumerat, els fitxers es van quedar “curts”. </a:t>
            </a:r>
            <a:endParaRPr/>
          </a:p>
          <a:p>
            <a:pPr indent="0" lvl="0" marL="0" rtl="0" algn="just">
              <a:lnSpc>
                <a:spcPct val="90000"/>
              </a:lnSpc>
              <a:spcBef>
                <a:spcPts val="1400"/>
              </a:spcBef>
              <a:spcAft>
                <a:spcPts val="0"/>
              </a:spcAft>
              <a:buSzPts val="2000"/>
              <a:buNone/>
            </a:pPr>
            <a:r>
              <a:rPr lang="es-ES">
                <a:solidFill>
                  <a:srgbClr val="3F739B"/>
                </a:solidFill>
              </a:rPr>
              <a:t>De seguida, el volum d’informació que es va voler guardar i les necessitats de fer recerques efectives van esdevenir en l’aparició dels </a:t>
            </a:r>
            <a:r>
              <a:rPr b="1" lang="es-ES">
                <a:solidFill>
                  <a:srgbClr val="3F739B"/>
                </a:solidFill>
              </a:rPr>
              <a:t>Sistemes Gestors de Bases de Dades</a:t>
            </a:r>
            <a:r>
              <a:rPr lang="es-ES">
                <a:solidFill>
                  <a:srgbClr val="3F739B"/>
                </a:solidFill>
              </a:rPr>
              <a:t>.</a:t>
            </a:r>
            <a:endParaRPr>
              <a:solidFill>
                <a:srgbClr val="3F739B"/>
              </a:solidFill>
            </a:endParaRPr>
          </a:p>
        </p:txBody>
      </p:sp>
      <p:sp>
        <p:nvSpPr>
          <p:cNvPr id="215" name="Google Shape;215;p35"/>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Fitxers vs Base de dades</a:t>
            </a:r>
            <a:endParaRPr sz="4400">
              <a:solidFill>
                <a:srgbClr val="C5B497"/>
              </a:solidFill>
            </a:endParaRPr>
          </a:p>
        </p:txBody>
      </p:sp>
      <p:pic>
        <p:nvPicPr>
          <p:cNvPr id="216" name="Google Shape;216;p35"/>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pic>
        <p:nvPicPr>
          <p:cNvPr id="217" name="Google Shape;217;p35"/>
          <p:cNvPicPr preferRelativeResize="0"/>
          <p:nvPr/>
        </p:nvPicPr>
        <p:blipFill rotWithShape="1">
          <a:blip r:embed="rId4">
            <a:alphaModFix/>
          </a:blip>
          <a:srcRect b="0" l="0" r="0" t="0"/>
          <a:stretch/>
        </p:blipFill>
        <p:spPr>
          <a:xfrm>
            <a:off x="2995364" y="3764204"/>
            <a:ext cx="3088804" cy="249480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idx="1" type="body"/>
          </p:nvPr>
        </p:nvSpPr>
        <p:spPr>
          <a:xfrm>
            <a:off x="822959" y="1845734"/>
            <a:ext cx="7543801" cy="107921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SzPts val="2000"/>
              <a:buNone/>
            </a:pPr>
            <a:r>
              <a:rPr lang="es-ES">
                <a:solidFill>
                  <a:srgbClr val="3F739B"/>
                </a:solidFill>
              </a:rPr>
              <a:t>Per què van aparèixer les bases de dades?</a:t>
            </a:r>
            <a:endParaRPr/>
          </a:p>
          <a:p>
            <a:pPr indent="0" lvl="0" marL="0" rtl="0" algn="l">
              <a:lnSpc>
                <a:spcPct val="90000"/>
              </a:lnSpc>
              <a:spcBef>
                <a:spcPts val="1400"/>
              </a:spcBef>
              <a:spcAft>
                <a:spcPts val="0"/>
              </a:spcAft>
              <a:buSzPts val="2000"/>
              <a:buNone/>
            </a:pPr>
            <a:r>
              <a:rPr lang="es-ES">
                <a:solidFill>
                  <a:srgbClr val="3F739B"/>
                </a:solidFill>
              </a:rPr>
              <a:t>Perquè resolien molts dels problemes que plantejaven els fitxers:</a:t>
            </a:r>
            <a:endParaRPr/>
          </a:p>
          <a:p>
            <a:pPr indent="0" lvl="0" marL="0" rtl="0" algn="l">
              <a:lnSpc>
                <a:spcPct val="90000"/>
              </a:lnSpc>
              <a:spcBef>
                <a:spcPts val="1400"/>
              </a:spcBef>
              <a:spcAft>
                <a:spcPts val="0"/>
              </a:spcAft>
              <a:buSzPts val="2000"/>
              <a:buNone/>
            </a:pPr>
            <a:r>
              <a:t/>
            </a:r>
            <a:endParaRPr>
              <a:solidFill>
                <a:srgbClr val="3F739B"/>
              </a:solidFill>
            </a:endParaRPr>
          </a:p>
        </p:txBody>
      </p:sp>
      <p:pic>
        <p:nvPicPr>
          <p:cNvPr id="223" name="Google Shape;223;p36"/>
          <p:cNvPicPr preferRelativeResize="0"/>
          <p:nvPr/>
        </p:nvPicPr>
        <p:blipFill rotWithShape="1">
          <a:blip r:embed="rId3">
            <a:alphaModFix/>
          </a:blip>
          <a:srcRect b="0" l="0" r="0" t="0"/>
          <a:stretch/>
        </p:blipFill>
        <p:spPr>
          <a:xfrm>
            <a:off x="822959" y="3055575"/>
            <a:ext cx="7781489" cy="1953226"/>
          </a:xfrm>
          <a:prstGeom prst="rect">
            <a:avLst/>
          </a:prstGeom>
          <a:noFill/>
          <a:ln>
            <a:noFill/>
          </a:ln>
        </p:spPr>
      </p:pic>
      <p:sp>
        <p:nvSpPr>
          <p:cNvPr id="224" name="Google Shape;224;p36"/>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Les base de dades i els fitxers</a:t>
            </a:r>
            <a:endParaRPr sz="4400">
              <a:solidFill>
                <a:srgbClr val="C5B497"/>
              </a:solidFill>
            </a:endParaRPr>
          </a:p>
        </p:txBody>
      </p:sp>
      <p:pic>
        <p:nvPicPr>
          <p:cNvPr id="225" name="Google Shape;225;p36"/>
          <p:cNvPicPr preferRelativeResize="0"/>
          <p:nvPr/>
        </p:nvPicPr>
        <p:blipFill rotWithShape="1">
          <a:blip r:embed="rId4">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7"/>
          <p:cNvPicPr preferRelativeResize="0"/>
          <p:nvPr>
            <p:ph idx="1" type="body"/>
          </p:nvPr>
        </p:nvPicPr>
        <p:blipFill rotWithShape="1">
          <a:blip r:embed="rId3">
            <a:alphaModFix/>
          </a:blip>
          <a:srcRect b="0" l="0" r="0" t="0"/>
          <a:stretch/>
        </p:blipFill>
        <p:spPr>
          <a:xfrm>
            <a:off x="683568" y="116632"/>
            <a:ext cx="7702800" cy="6120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8"/>
          <p:cNvPicPr preferRelativeResize="0"/>
          <p:nvPr>
            <p:ph idx="1" type="body"/>
          </p:nvPr>
        </p:nvPicPr>
        <p:blipFill rotWithShape="1">
          <a:blip r:embed="rId3">
            <a:alphaModFix/>
          </a:blip>
          <a:srcRect b="92474" l="0" r="0" t="0"/>
          <a:stretch/>
        </p:blipFill>
        <p:spPr>
          <a:xfrm>
            <a:off x="827066" y="404664"/>
            <a:ext cx="7224300" cy="432000"/>
          </a:xfrm>
          <a:prstGeom prst="rect">
            <a:avLst/>
          </a:prstGeom>
          <a:noFill/>
          <a:ln>
            <a:noFill/>
          </a:ln>
        </p:spPr>
      </p:pic>
      <p:pic>
        <p:nvPicPr>
          <p:cNvPr id="236" name="Google Shape;236;p38"/>
          <p:cNvPicPr preferRelativeResize="0"/>
          <p:nvPr/>
        </p:nvPicPr>
        <p:blipFill rotWithShape="1">
          <a:blip r:embed="rId4">
            <a:alphaModFix/>
          </a:blip>
          <a:srcRect b="0" l="0" r="0" t="0"/>
          <a:stretch/>
        </p:blipFill>
        <p:spPr>
          <a:xfrm>
            <a:off x="850617" y="836712"/>
            <a:ext cx="7200800" cy="54379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9"/>
          <p:cNvPicPr preferRelativeResize="0"/>
          <p:nvPr>
            <p:ph idx="1" type="body"/>
          </p:nvPr>
        </p:nvPicPr>
        <p:blipFill rotWithShape="1">
          <a:blip r:embed="rId3">
            <a:alphaModFix/>
          </a:blip>
          <a:srcRect b="0" l="0" r="0" t="0"/>
          <a:stretch/>
        </p:blipFill>
        <p:spPr>
          <a:xfrm>
            <a:off x="694922" y="2060848"/>
            <a:ext cx="7611600" cy="2448300"/>
          </a:xfrm>
          <a:prstGeom prst="rect">
            <a:avLst/>
          </a:prstGeom>
          <a:noFill/>
          <a:ln>
            <a:noFill/>
          </a:ln>
        </p:spPr>
      </p:pic>
      <p:sp>
        <p:nvSpPr>
          <p:cNvPr id="242" name="Google Shape;242;p39"/>
          <p:cNvSpPr txBox="1"/>
          <p:nvPr>
            <p:ph type="title"/>
          </p:nvPr>
        </p:nvSpPr>
        <p:spPr>
          <a:xfrm>
            <a:off x="772616" y="286604"/>
            <a:ext cx="7543800" cy="1450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Les base de dades i els fitxers</a:t>
            </a:r>
            <a:endParaRPr sz="4400">
              <a:solidFill>
                <a:srgbClr val="C5B497"/>
              </a:solidFill>
            </a:endParaRPr>
          </a:p>
        </p:txBody>
      </p:sp>
      <p:pic>
        <p:nvPicPr>
          <p:cNvPr id="243" name="Google Shape;243;p39"/>
          <p:cNvPicPr preferRelativeResize="0"/>
          <p:nvPr/>
        </p:nvPicPr>
        <p:blipFill rotWithShape="1">
          <a:blip r:embed="rId4">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1400"/>
              </a:spcBef>
              <a:spcAft>
                <a:spcPts val="0"/>
              </a:spcAft>
              <a:buSzPts val="2000"/>
              <a:buNone/>
            </a:pPr>
            <a:r>
              <a:t/>
            </a:r>
            <a:endParaRPr/>
          </a:p>
          <a:p>
            <a:pPr indent="0" lvl="0" marL="0" rtl="0" algn="l">
              <a:lnSpc>
                <a:spcPct val="90000"/>
              </a:lnSpc>
              <a:spcBef>
                <a:spcPts val="1400"/>
              </a:spcBef>
              <a:spcAft>
                <a:spcPts val="0"/>
              </a:spcAft>
              <a:buSzPts val="2000"/>
              <a:buNone/>
            </a:pPr>
            <a:r>
              <a:t/>
            </a:r>
            <a:endParaRPr>
              <a:solidFill>
                <a:srgbClr val="3F739B"/>
              </a:solidFill>
            </a:endParaRPr>
          </a:p>
          <a:p>
            <a:pPr indent="0" lvl="0" marL="0" rtl="0" algn="l">
              <a:lnSpc>
                <a:spcPct val="90000"/>
              </a:lnSpc>
              <a:spcBef>
                <a:spcPts val="1400"/>
              </a:spcBef>
              <a:spcAft>
                <a:spcPts val="0"/>
              </a:spcAft>
              <a:buSzPts val="2000"/>
              <a:buNone/>
            </a:pPr>
            <a:r>
              <a:t/>
            </a:r>
            <a:endParaRPr>
              <a:solidFill>
                <a:srgbClr val="3F739B"/>
              </a:solidFill>
            </a:endParaRPr>
          </a:p>
          <a:p>
            <a:pPr indent="0" lvl="0" marL="0" rtl="0" algn="l">
              <a:lnSpc>
                <a:spcPct val="90000"/>
              </a:lnSpc>
              <a:spcBef>
                <a:spcPts val="1400"/>
              </a:spcBef>
              <a:spcAft>
                <a:spcPts val="0"/>
              </a:spcAft>
              <a:buSzPts val="5400"/>
              <a:buNone/>
            </a:pPr>
            <a:r>
              <a:rPr b="1" lang="es-ES" sz="5400">
                <a:solidFill>
                  <a:srgbClr val="3F739B"/>
                </a:solidFill>
              </a:rPr>
              <a:t>Què són els fitxers??</a:t>
            </a:r>
            <a:endParaRPr/>
          </a:p>
          <a:p>
            <a:pPr indent="0" lvl="0" marL="91440" rtl="0" algn="l">
              <a:lnSpc>
                <a:spcPct val="90000"/>
              </a:lnSpc>
              <a:spcBef>
                <a:spcPts val="1400"/>
              </a:spcBef>
              <a:spcAft>
                <a:spcPts val="0"/>
              </a:spcAft>
              <a:buSzPts val="2000"/>
              <a:buNone/>
            </a:pPr>
            <a:r>
              <a:t/>
            </a:r>
            <a:endParaRPr>
              <a:solidFill>
                <a:srgbClr val="3F739B"/>
              </a:solidFill>
            </a:endParaRPr>
          </a:p>
        </p:txBody>
      </p:sp>
      <p:sp>
        <p:nvSpPr>
          <p:cNvPr id="116" name="Google Shape;116;p22"/>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Per on comencem?</a:t>
            </a:r>
            <a:endParaRPr sz="4400">
              <a:solidFill>
                <a:srgbClr val="C5B497"/>
              </a:solidFill>
            </a:endParaRPr>
          </a:p>
        </p:txBody>
      </p:sp>
      <p:pic>
        <p:nvPicPr>
          <p:cNvPr id="117" name="Google Shape;117;p22"/>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idx="1" type="body"/>
          </p:nvPr>
        </p:nvSpPr>
        <p:spPr>
          <a:xfrm>
            <a:off x="822959" y="1997928"/>
            <a:ext cx="7543801" cy="4023360"/>
          </a:xfrm>
          <a:prstGeom prst="rect">
            <a:avLst/>
          </a:prstGeom>
          <a:noFill/>
          <a:ln>
            <a:noFill/>
          </a:ln>
        </p:spPr>
        <p:txBody>
          <a:bodyPr anchorCtr="0" anchor="t" bIns="45700" lIns="0" spcFirstLastPara="1" rIns="0" wrap="square" tIns="45700">
            <a:normAutofit/>
          </a:bodyPr>
          <a:lstStyle/>
          <a:p>
            <a:pPr indent="-127000" lvl="0" marL="91440" rtl="0" algn="just">
              <a:lnSpc>
                <a:spcPct val="90000"/>
              </a:lnSpc>
              <a:spcBef>
                <a:spcPts val="0"/>
              </a:spcBef>
              <a:spcAft>
                <a:spcPts val="0"/>
              </a:spcAft>
              <a:buSzPts val="2000"/>
              <a:buFont typeface="Courier New"/>
              <a:buChar char="o"/>
            </a:pPr>
            <a:r>
              <a:rPr lang="es-ES">
                <a:solidFill>
                  <a:srgbClr val="3F739B"/>
                </a:solidFill>
              </a:rPr>
              <a:t>Tots utilitzem les BBDD en un format o un altre. (document, fulls,...)</a:t>
            </a:r>
            <a:endParaRPr>
              <a:solidFill>
                <a:srgbClr val="3F739B"/>
              </a:solidFill>
            </a:endParaRPr>
          </a:p>
          <a:p>
            <a:pPr indent="0" lvl="0" marL="91440" rtl="0" algn="just">
              <a:lnSpc>
                <a:spcPct val="90000"/>
              </a:lnSpc>
              <a:spcBef>
                <a:spcPts val="0"/>
              </a:spcBef>
              <a:spcAft>
                <a:spcPts val="0"/>
              </a:spcAft>
              <a:buNone/>
            </a:pPr>
            <a:r>
              <a:rPr lang="es-ES">
                <a:solidFill>
                  <a:srgbClr val="3F739B"/>
                </a:solidFill>
              </a:rPr>
              <a:t> </a:t>
            </a:r>
            <a:endParaRPr>
              <a:solidFill>
                <a:srgbClr val="3F739B"/>
              </a:solidFill>
            </a:endParaRPr>
          </a:p>
          <a:p>
            <a:pPr indent="-127000" lvl="0" marL="91440" rtl="0" algn="just">
              <a:lnSpc>
                <a:spcPct val="90000"/>
              </a:lnSpc>
              <a:spcBef>
                <a:spcPts val="0"/>
              </a:spcBef>
              <a:spcAft>
                <a:spcPts val="0"/>
              </a:spcAft>
              <a:buSzPts val="2000"/>
              <a:buFont typeface="Courier New"/>
              <a:buChar char="o"/>
            </a:pPr>
            <a:r>
              <a:rPr lang="es-ES">
                <a:solidFill>
                  <a:srgbClr val="3F739B"/>
                </a:solidFill>
              </a:rPr>
              <a:t> Els fitxers són totalment plans, és a dir, necessito guardar totes les dades sense poder relacionar una amb altres.</a:t>
            </a:r>
            <a:endParaRPr/>
          </a:p>
          <a:p>
            <a:pPr indent="0" lvl="0" marL="0" rtl="0" algn="just">
              <a:lnSpc>
                <a:spcPct val="90000"/>
              </a:lnSpc>
              <a:spcBef>
                <a:spcPts val="1400"/>
              </a:spcBef>
              <a:spcAft>
                <a:spcPts val="0"/>
              </a:spcAft>
              <a:buSzPts val="2000"/>
              <a:buNone/>
            </a:pPr>
            <a:r>
              <a:rPr lang="es-ES">
                <a:solidFill>
                  <a:srgbClr val="3F739B"/>
                </a:solidFill>
              </a:rPr>
              <a:t>Exemple cotxes:</a:t>
            </a:r>
            <a:endParaRPr/>
          </a:p>
          <a:p>
            <a:pPr indent="0" lvl="0" marL="0" rtl="0" algn="just">
              <a:lnSpc>
                <a:spcPct val="90000"/>
              </a:lnSpc>
              <a:spcBef>
                <a:spcPts val="1400"/>
              </a:spcBef>
              <a:spcAft>
                <a:spcPts val="0"/>
              </a:spcAft>
              <a:buSzPts val="2000"/>
              <a:buNone/>
            </a:pPr>
            <a:r>
              <a:rPr lang="es-ES">
                <a:solidFill>
                  <a:srgbClr val="3F739B"/>
                </a:solidFill>
              </a:rPr>
              <a:t>Imaginem que tenim un taller mecànic. Volem guardar:</a:t>
            </a:r>
            <a:endParaRPr/>
          </a:p>
          <a:p>
            <a:pPr indent="0" lvl="0" marL="0" rtl="0" algn="just">
              <a:lnSpc>
                <a:spcPct val="90000"/>
              </a:lnSpc>
              <a:spcBef>
                <a:spcPts val="1400"/>
              </a:spcBef>
              <a:spcAft>
                <a:spcPts val="0"/>
              </a:spcAft>
              <a:buSzPts val="2000"/>
              <a:buNone/>
            </a:pPr>
            <a:r>
              <a:rPr lang="es-ES">
                <a:solidFill>
                  <a:srgbClr val="3F739B"/>
                </a:solidFill>
              </a:rPr>
              <a:t>	- Cotxes</a:t>
            </a:r>
            <a:endParaRPr/>
          </a:p>
          <a:p>
            <a:pPr indent="0" lvl="0" marL="0" rtl="0" algn="just">
              <a:lnSpc>
                <a:spcPct val="90000"/>
              </a:lnSpc>
              <a:spcBef>
                <a:spcPts val="1400"/>
              </a:spcBef>
              <a:spcAft>
                <a:spcPts val="0"/>
              </a:spcAft>
              <a:buSzPts val="2000"/>
              <a:buNone/>
            </a:pPr>
            <a:r>
              <a:rPr lang="es-ES">
                <a:solidFill>
                  <a:srgbClr val="3F739B"/>
                </a:solidFill>
              </a:rPr>
              <a:t>	- Clients/usuaris</a:t>
            </a:r>
            <a:endParaRPr/>
          </a:p>
          <a:p>
            <a:pPr indent="0" lvl="0" marL="0" rtl="0" algn="just">
              <a:lnSpc>
                <a:spcPct val="90000"/>
              </a:lnSpc>
              <a:spcBef>
                <a:spcPts val="1400"/>
              </a:spcBef>
              <a:spcAft>
                <a:spcPts val="0"/>
              </a:spcAft>
              <a:buSzPts val="2000"/>
              <a:buNone/>
            </a:pPr>
            <a:r>
              <a:rPr lang="es-ES">
                <a:solidFill>
                  <a:srgbClr val="3F739B"/>
                </a:solidFill>
              </a:rPr>
              <a:t>	- Stock de recanvis.</a:t>
            </a:r>
            <a:endParaRPr/>
          </a:p>
        </p:txBody>
      </p:sp>
      <p:sp>
        <p:nvSpPr>
          <p:cNvPr id="249" name="Google Shape;249;p40"/>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Fitxers i BBDD</a:t>
            </a:r>
            <a:endParaRPr sz="4400">
              <a:solidFill>
                <a:srgbClr val="C5B497"/>
              </a:solidFill>
            </a:endParaRPr>
          </a:p>
        </p:txBody>
      </p:sp>
      <p:pic>
        <p:nvPicPr>
          <p:cNvPr id="250" name="Google Shape;250;p40"/>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5ff64cc987_0_0"/>
          <p:cNvSpPr txBox="1"/>
          <p:nvPr>
            <p:ph idx="1" type="body"/>
          </p:nvPr>
        </p:nvSpPr>
        <p:spPr>
          <a:xfrm>
            <a:off x="822959" y="1997928"/>
            <a:ext cx="7543800" cy="4023300"/>
          </a:xfrm>
          <a:prstGeom prst="rect">
            <a:avLst/>
          </a:prstGeom>
          <a:noFill/>
          <a:ln>
            <a:noFill/>
          </a:ln>
        </p:spPr>
        <p:txBody>
          <a:bodyPr anchorCtr="0" anchor="t" bIns="45700" lIns="0" spcFirstLastPara="1" rIns="0" wrap="square" tIns="45700">
            <a:noAutofit/>
          </a:bodyPr>
          <a:lstStyle/>
          <a:p>
            <a:pPr indent="-127000" lvl="0" marL="91440" rtl="0" algn="just">
              <a:lnSpc>
                <a:spcPct val="90000"/>
              </a:lnSpc>
              <a:spcBef>
                <a:spcPts val="0"/>
              </a:spcBef>
              <a:spcAft>
                <a:spcPts val="0"/>
              </a:spcAft>
              <a:buSzPts val="2000"/>
              <a:buFont typeface="Courier New"/>
              <a:buChar char="o"/>
            </a:pPr>
            <a:r>
              <a:rPr lang="es-ES">
                <a:solidFill>
                  <a:srgbClr val="3F739B"/>
                </a:solidFill>
              </a:rPr>
              <a:t> I què és una </a:t>
            </a:r>
            <a:r>
              <a:rPr b="1" lang="es-ES">
                <a:solidFill>
                  <a:srgbClr val="3F739B"/>
                </a:solidFill>
              </a:rPr>
              <a:t>dada</a:t>
            </a:r>
            <a:r>
              <a:rPr lang="es-ES">
                <a:solidFill>
                  <a:srgbClr val="3F739B"/>
                </a:solidFill>
              </a:rPr>
              <a:t>? és una representació d’un objecte o concepte.</a:t>
            </a:r>
            <a:endParaRPr>
              <a:solidFill>
                <a:srgbClr val="3F739B"/>
              </a:solidFill>
            </a:endParaRPr>
          </a:p>
          <a:p>
            <a:pPr indent="0" lvl="0" marL="91440" rtl="0" algn="just">
              <a:lnSpc>
                <a:spcPct val="90000"/>
              </a:lnSpc>
              <a:spcBef>
                <a:spcPts val="0"/>
              </a:spcBef>
              <a:spcAft>
                <a:spcPts val="0"/>
              </a:spcAft>
              <a:buNone/>
            </a:pPr>
            <a:r>
              <a:t/>
            </a:r>
            <a:endParaRPr>
              <a:solidFill>
                <a:srgbClr val="3F739B"/>
              </a:solidFill>
            </a:endParaRPr>
          </a:p>
          <a:p>
            <a:pPr indent="-127000" lvl="0" marL="91440" rtl="0" algn="just">
              <a:lnSpc>
                <a:spcPct val="90000"/>
              </a:lnSpc>
              <a:spcBef>
                <a:spcPts val="0"/>
              </a:spcBef>
              <a:spcAft>
                <a:spcPts val="0"/>
              </a:spcAft>
              <a:buSzPts val="2000"/>
              <a:buFont typeface="Courier New"/>
              <a:buChar char="o"/>
            </a:pPr>
            <a:r>
              <a:rPr lang="es-ES">
                <a:solidFill>
                  <a:srgbClr val="3F739B"/>
                </a:solidFill>
              </a:rPr>
              <a:t> Les dades esdevenen informació útil qual els donem un sentit, és a dir, quan les hem processat de tal manera que ens proporcionen coneixement.</a:t>
            </a:r>
            <a:endParaRPr>
              <a:solidFill>
                <a:srgbClr val="3F739B"/>
              </a:solidFill>
            </a:endParaRPr>
          </a:p>
          <a:p>
            <a:pPr indent="0" lvl="0" marL="91440" rtl="0" algn="just">
              <a:lnSpc>
                <a:spcPct val="90000"/>
              </a:lnSpc>
              <a:spcBef>
                <a:spcPts val="0"/>
              </a:spcBef>
              <a:spcAft>
                <a:spcPts val="0"/>
              </a:spcAft>
              <a:buNone/>
            </a:pPr>
            <a:r>
              <a:t/>
            </a:r>
            <a:endParaRPr>
              <a:solidFill>
                <a:srgbClr val="3F739B"/>
              </a:solidFill>
            </a:endParaRPr>
          </a:p>
          <a:p>
            <a:pPr indent="-127000" lvl="0" marL="91440" rtl="0" algn="just">
              <a:lnSpc>
                <a:spcPct val="90000"/>
              </a:lnSpc>
              <a:spcBef>
                <a:spcPts val="0"/>
              </a:spcBef>
              <a:spcAft>
                <a:spcPts val="0"/>
              </a:spcAft>
              <a:buSzPts val="2000"/>
              <a:buFont typeface="Courier New"/>
              <a:buChar char="o"/>
            </a:pPr>
            <a:r>
              <a:rPr lang="es-ES">
                <a:solidFill>
                  <a:srgbClr val="3F739B"/>
                </a:solidFill>
              </a:rPr>
              <a:t> Les dades es poden emmagatzemar de múltiples formes:</a:t>
            </a:r>
            <a:endParaRPr>
              <a:solidFill>
                <a:srgbClr val="3F739B"/>
              </a:solidFill>
            </a:endParaRPr>
          </a:p>
          <a:p>
            <a:pPr indent="-298450" lvl="0" marL="457200" rtl="0" algn="l">
              <a:lnSpc>
                <a:spcPct val="115000"/>
              </a:lnSpc>
              <a:spcBef>
                <a:spcPts val="0"/>
              </a:spcBef>
              <a:spcAft>
                <a:spcPts val="0"/>
              </a:spcAft>
              <a:buClr>
                <a:schemeClr val="dk1"/>
              </a:buClr>
              <a:buSzPts val="1100"/>
              <a:buFont typeface="Arial"/>
              <a:buChar char="●"/>
            </a:pPr>
            <a:r>
              <a:rPr lang="es-ES">
                <a:solidFill>
                  <a:srgbClr val="3F739B"/>
                </a:solidFill>
              </a:rPr>
              <a:t>Arxivadors,</a:t>
            </a:r>
            <a:endParaRPr>
              <a:solidFill>
                <a:srgbClr val="3F739B"/>
              </a:solidFill>
            </a:endParaRPr>
          </a:p>
          <a:p>
            <a:pPr indent="-298450" lvl="0" marL="457200" rtl="0" algn="l">
              <a:lnSpc>
                <a:spcPct val="115000"/>
              </a:lnSpc>
              <a:spcBef>
                <a:spcPts val="0"/>
              </a:spcBef>
              <a:spcAft>
                <a:spcPts val="0"/>
              </a:spcAft>
              <a:buClr>
                <a:schemeClr val="dk1"/>
              </a:buClr>
              <a:buSzPts val="1100"/>
              <a:buFont typeface="Arial"/>
              <a:buChar char="●"/>
            </a:pPr>
            <a:r>
              <a:rPr lang="es-ES">
                <a:solidFill>
                  <a:srgbClr val="3F739B"/>
                </a:solidFill>
              </a:rPr>
              <a:t>Fulls de càlculs</a:t>
            </a:r>
            <a:endParaRPr>
              <a:solidFill>
                <a:srgbClr val="3F739B"/>
              </a:solidFill>
            </a:endParaRPr>
          </a:p>
          <a:p>
            <a:pPr indent="-298450" lvl="0" marL="457200" rtl="0" algn="l">
              <a:lnSpc>
                <a:spcPct val="115000"/>
              </a:lnSpc>
              <a:spcBef>
                <a:spcPts val="0"/>
              </a:spcBef>
              <a:spcAft>
                <a:spcPts val="0"/>
              </a:spcAft>
              <a:buClr>
                <a:schemeClr val="dk1"/>
              </a:buClr>
              <a:buSzPts val="1100"/>
              <a:buFont typeface="Arial"/>
              <a:buChar char="●"/>
            </a:pPr>
            <a:r>
              <a:rPr lang="es-ES">
                <a:solidFill>
                  <a:srgbClr val="3F739B"/>
                </a:solidFill>
              </a:rPr>
              <a:t>Carpetes</a:t>
            </a:r>
            <a:endParaRPr>
              <a:solidFill>
                <a:srgbClr val="3F739B"/>
              </a:solidFill>
            </a:endParaRPr>
          </a:p>
          <a:p>
            <a:pPr indent="-298450" lvl="0" marL="457200" rtl="0" algn="l">
              <a:lnSpc>
                <a:spcPct val="115000"/>
              </a:lnSpc>
              <a:spcBef>
                <a:spcPts val="0"/>
              </a:spcBef>
              <a:spcAft>
                <a:spcPts val="0"/>
              </a:spcAft>
              <a:buClr>
                <a:schemeClr val="dk1"/>
              </a:buClr>
              <a:buSzPts val="1100"/>
              <a:buFont typeface="Arial"/>
              <a:buChar char="●"/>
            </a:pPr>
            <a:r>
              <a:rPr lang="es-ES">
                <a:solidFill>
                  <a:srgbClr val="3F739B"/>
                </a:solidFill>
              </a:rPr>
              <a:t>Llibres de comptabilitat</a:t>
            </a:r>
            <a:endParaRPr>
              <a:solidFill>
                <a:srgbClr val="3F739B"/>
              </a:solidFill>
            </a:endParaRPr>
          </a:p>
          <a:p>
            <a:pPr indent="-298450" lvl="0" marL="457200" rtl="0" algn="l">
              <a:lnSpc>
                <a:spcPct val="115000"/>
              </a:lnSpc>
              <a:spcBef>
                <a:spcPts val="0"/>
              </a:spcBef>
              <a:spcAft>
                <a:spcPts val="0"/>
              </a:spcAft>
              <a:buClr>
                <a:schemeClr val="dk1"/>
              </a:buClr>
              <a:buSzPts val="1100"/>
              <a:buFont typeface="Arial"/>
              <a:buChar char="●"/>
            </a:pPr>
            <a:r>
              <a:rPr lang="es-ES">
                <a:solidFill>
                  <a:srgbClr val="3F739B"/>
                </a:solidFill>
              </a:rPr>
              <a:t>Llistes</a:t>
            </a:r>
            <a:endParaRPr>
              <a:solidFill>
                <a:srgbClr val="3F739B"/>
              </a:solidFill>
            </a:endParaRPr>
          </a:p>
          <a:p>
            <a:pPr indent="0" lvl="0" marL="0" rtl="0" algn="just">
              <a:lnSpc>
                <a:spcPct val="90000"/>
              </a:lnSpc>
              <a:spcBef>
                <a:spcPts val="1200"/>
              </a:spcBef>
              <a:spcAft>
                <a:spcPts val="0"/>
              </a:spcAft>
              <a:buNone/>
            </a:pPr>
            <a:r>
              <a:t/>
            </a:r>
            <a:endParaRPr>
              <a:solidFill>
                <a:srgbClr val="3F739B"/>
              </a:solidFill>
            </a:endParaRPr>
          </a:p>
        </p:txBody>
      </p:sp>
      <p:sp>
        <p:nvSpPr>
          <p:cNvPr id="256" name="Google Shape;256;g5ff64cc987_0_0"/>
          <p:cNvSpPr txBox="1"/>
          <p:nvPr>
            <p:ph type="title"/>
          </p:nvPr>
        </p:nvSpPr>
        <p:spPr>
          <a:xfrm>
            <a:off x="772616" y="286604"/>
            <a:ext cx="7543800" cy="1450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Dada</a:t>
            </a:r>
            <a:endParaRPr sz="4400">
              <a:solidFill>
                <a:srgbClr val="C5B497"/>
              </a:solidFill>
            </a:endParaRPr>
          </a:p>
        </p:txBody>
      </p:sp>
      <p:pic>
        <p:nvPicPr>
          <p:cNvPr id="257" name="Google Shape;257;g5ff64cc987_0_0"/>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8"/>
          <p:cNvSpPr txBox="1"/>
          <p:nvPr/>
        </p:nvSpPr>
        <p:spPr>
          <a:xfrm>
            <a:off x="772616" y="2132856"/>
            <a:ext cx="8229600" cy="288032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3F739B"/>
              </a:buClr>
              <a:buSzPts val="3200"/>
              <a:buFont typeface="Arial"/>
              <a:buNone/>
            </a:pPr>
            <a:r>
              <a:rPr lang="es-ES" sz="3200">
                <a:solidFill>
                  <a:srgbClr val="3F739B"/>
                </a:solidFill>
                <a:latin typeface="Calibri"/>
                <a:ea typeface="Calibri"/>
                <a:cs typeface="Calibri"/>
                <a:sym typeface="Calibri"/>
              </a:rPr>
              <a:t>Hem de diferenciar el que és:</a:t>
            </a:r>
            <a:endParaRPr/>
          </a:p>
          <a:p>
            <a:pPr indent="0" lvl="0" marL="0" marR="0" rtl="0" algn="l">
              <a:spcBef>
                <a:spcPts val="640"/>
              </a:spcBef>
              <a:spcAft>
                <a:spcPts val="0"/>
              </a:spcAft>
              <a:buClr>
                <a:srgbClr val="3F739B"/>
              </a:buClr>
              <a:buSzPts val="3200"/>
              <a:buFont typeface="Arial"/>
              <a:buNone/>
            </a:pPr>
            <a:r>
              <a:rPr lang="es-ES" sz="3200">
                <a:solidFill>
                  <a:srgbClr val="3F739B"/>
                </a:solidFill>
                <a:latin typeface="Calibri"/>
                <a:ea typeface="Calibri"/>
                <a:cs typeface="Calibri"/>
                <a:sym typeface="Calibri"/>
              </a:rPr>
              <a:t>- Base de dades</a:t>
            </a:r>
            <a:endParaRPr/>
          </a:p>
          <a:p>
            <a:pPr indent="0" lvl="0" marL="0" marR="0" rtl="0" algn="l">
              <a:spcBef>
                <a:spcPts val="640"/>
              </a:spcBef>
              <a:spcAft>
                <a:spcPts val="0"/>
              </a:spcAft>
              <a:buClr>
                <a:srgbClr val="3F739B"/>
              </a:buClr>
              <a:buSzPts val="3200"/>
              <a:buFont typeface="Arial"/>
              <a:buNone/>
            </a:pPr>
            <a:r>
              <a:rPr lang="es-ES" sz="3200">
                <a:solidFill>
                  <a:srgbClr val="3F739B"/>
                </a:solidFill>
                <a:latin typeface="Calibri"/>
                <a:ea typeface="Calibri"/>
                <a:cs typeface="Calibri"/>
                <a:sym typeface="Calibri"/>
              </a:rPr>
              <a:t>- Sistema Gestor de bases de dades (SGBD)</a:t>
            </a:r>
            <a:endParaRPr sz="3200">
              <a:solidFill>
                <a:srgbClr val="3F739B"/>
              </a:solidFill>
              <a:latin typeface="Calibri"/>
              <a:ea typeface="Calibri"/>
              <a:cs typeface="Calibri"/>
              <a:sym typeface="Calibri"/>
            </a:endParaRPr>
          </a:p>
        </p:txBody>
      </p:sp>
      <p:sp>
        <p:nvSpPr>
          <p:cNvPr id="263" name="Google Shape;263;p48"/>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BD i SGBD</a:t>
            </a:r>
            <a:endParaRPr sz="4400">
              <a:solidFill>
                <a:srgbClr val="C5B497"/>
              </a:solidFill>
            </a:endParaRPr>
          </a:p>
        </p:txBody>
      </p:sp>
      <p:pic>
        <p:nvPicPr>
          <p:cNvPr id="264" name="Google Shape;264;p48"/>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9"/>
          <p:cNvSpPr txBox="1"/>
          <p:nvPr>
            <p:ph idx="1" type="body"/>
          </p:nvPr>
        </p:nvSpPr>
        <p:spPr>
          <a:xfrm>
            <a:off x="860709" y="1864584"/>
            <a:ext cx="7543800" cy="2951400"/>
          </a:xfrm>
          <a:prstGeom prst="rect">
            <a:avLst/>
          </a:prstGeom>
          <a:noFill/>
          <a:ln>
            <a:noFill/>
          </a:ln>
        </p:spPr>
        <p:txBody>
          <a:bodyPr anchorCtr="0" anchor="t" bIns="45700" lIns="0" spcFirstLastPara="1" rIns="0" wrap="square" tIns="45700">
            <a:normAutofit/>
          </a:bodyPr>
          <a:lstStyle/>
          <a:p>
            <a:pPr indent="0" lvl="0" marL="0" rtl="0" algn="just">
              <a:lnSpc>
                <a:spcPct val="90000"/>
              </a:lnSpc>
              <a:spcBef>
                <a:spcPts val="0"/>
              </a:spcBef>
              <a:spcAft>
                <a:spcPts val="0"/>
              </a:spcAft>
              <a:buSzPts val="2000"/>
              <a:buNone/>
            </a:pPr>
            <a:r>
              <a:rPr b="1" lang="es-ES">
                <a:solidFill>
                  <a:srgbClr val="3F739B"/>
                </a:solidFill>
              </a:rPr>
              <a:t>Base de dades</a:t>
            </a:r>
            <a:r>
              <a:rPr lang="es-ES">
                <a:solidFill>
                  <a:srgbClr val="3F739B"/>
                </a:solidFill>
              </a:rPr>
              <a:t>: és un conjunt de dades de diferents àmbits, organitzats sistemàticament, és a dir, seguint unes certes regles.</a:t>
            </a:r>
            <a:endParaRPr/>
          </a:p>
          <a:p>
            <a:pPr indent="0" lvl="0" marL="0" rtl="0" algn="just">
              <a:lnSpc>
                <a:spcPct val="90000"/>
              </a:lnSpc>
              <a:spcBef>
                <a:spcPts val="1400"/>
              </a:spcBef>
              <a:spcAft>
                <a:spcPts val="0"/>
              </a:spcAft>
              <a:buSzPts val="2000"/>
              <a:buNone/>
            </a:pPr>
            <a:r>
              <a:t/>
            </a:r>
            <a:endParaRPr>
              <a:solidFill>
                <a:srgbClr val="3F739B"/>
              </a:solidFill>
            </a:endParaRPr>
          </a:p>
          <a:p>
            <a:pPr indent="0" lvl="0" marL="0" rtl="0" algn="just">
              <a:lnSpc>
                <a:spcPct val="90000"/>
              </a:lnSpc>
              <a:spcBef>
                <a:spcPts val="1400"/>
              </a:spcBef>
              <a:spcAft>
                <a:spcPts val="0"/>
              </a:spcAft>
              <a:buSzPts val="2000"/>
              <a:buNone/>
            </a:pPr>
            <a:r>
              <a:rPr b="1" lang="es-ES">
                <a:solidFill>
                  <a:srgbClr val="3F739B"/>
                </a:solidFill>
              </a:rPr>
              <a:t>Sistema Gestor de Base de Dades </a:t>
            </a:r>
            <a:r>
              <a:rPr lang="es-ES">
                <a:solidFill>
                  <a:srgbClr val="3F739B"/>
                </a:solidFill>
              </a:rPr>
              <a:t>(SGBD) o Database Manager System (DBMS) és un conjunt de programes que permeten emmagatzemar i extreure la informació d’una base de dades</a:t>
            </a:r>
            <a:endParaRPr>
              <a:solidFill>
                <a:srgbClr val="3F739B"/>
              </a:solidFill>
            </a:endParaRPr>
          </a:p>
          <a:p>
            <a:pPr indent="0" lvl="0" marL="0" rtl="0" algn="just">
              <a:lnSpc>
                <a:spcPct val="90000"/>
              </a:lnSpc>
              <a:spcBef>
                <a:spcPts val="1400"/>
              </a:spcBef>
              <a:spcAft>
                <a:spcPts val="0"/>
              </a:spcAft>
              <a:buSzPts val="2000"/>
              <a:buNone/>
            </a:pPr>
            <a:r>
              <a:rPr lang="es-ES" u="sng">
                <a:solidFill>
                  <a:schemeClr val="hlink"/>
                </a:solidFill>
                <a:hlinkClick r:id="rId3"/>
              </a:rPr>
              <a:t>DB-Engines - rànking actual utilització DBMS</a:t>
            </a:r>
            <a:endParaRPr>
              <a:solidFill>
                <a:srgbClr val="3F739B"/>
              </a:solidFill>
            </a:endParaRPr>
          </a:p>
        </p:txBody>
      </p:sp>
      <p:pic>
        <p:nvPicPr>
          <p:cNvPr id="270" name="Google Shape;270;p49"/>
          <p:cNvPicPr preferRelativeResize="0"/>
          <p:nvPr/>
        </p:nvPicPr>
        <p:blipFill rotWithShape="1">
          <a:blip r:embed="rId4">
            <a:alphaModFix/>
          </a:blip>
          <a:srcRect b="9140" l="19943" r="19942" t="75605"/>
          <a:stretch/>
        </p:blipFill>
        <p:spPr>
          <a:xfrm>
            <a:off x="323528" y="5150423"/>
            <a:ext cx="8187172" cy="887570"/>
          </a:xfrm>
          <a:prstGeom prst="rect">
            <a:avLst/>
          </a:prstGeom>
          <a:noFill/>
          <a:ln>
            <a:noFill/>
          </a:ln>
        </p:spPr>
      </p:pic>
      <p:sp>
        <p:nvSpPr>
          <p:cNvPr id="271" name="Google Shape;271;p49"/>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BD i SGBD</a:t>
            </a:r>
            <a:endParaRPr sz="4400">
              <a:solidFill>
                <a:srgbClr val="C5B497"/>
              </a:solidFill>
            </a:endParaRPr>
          </a:p>
        </p:txBody>
      </p:sp>
      <p:pic>
        <p:nvPicPr>
          <p:cNvPr id="272" name="Google Shape;272;p49"/>
          <p:cNvPicPr preferRelativeResize="0"/>
          <p:nvPr/>
        </p:nvPicPr>
        <p:blipFill rotWithShape="1">
          <a:blip r:embed="rId5">
            <a:alphaModFix/>
          </a:blip>
          <a:srcRect b="0" l="0" r="0" t="0"/>
          <a:stretch/>
        </p:blipFill>
        <p:spPr>
          <a:xfrm>
            <a:off x="7308304" y="332656"/>
            <a:ext cx="1459122" cy="540416"/>
          </a:xfrm>
          <a:prstGeom prst="rect">
            <a:avLst/>
          </a:prstGeom>
          <a:noFill/>
          <a:ln>
            <a:noFill/>
          </a:ln>
        </p:spPr>
      </p:pic>
      <p:pic>
        <p:nvPicPr>
          <p:cNvPr id="273" name="Google Shape;273;p49"/>
          <p:cNvPicPr preferRelativeResize="0"/>
          <p:nvPr/>
        </p:nvPicPr>
        <p:blipFill>
          <a:blip r:embed="rId6">
            <a:alphaModFix/>
          </a:blip>
          <a:stretch>
            <a:fillRect/>
          </a:stretch>
        </p:blipFill>
        <p:spPr>
          <a:xfrm>
            <a:off x="3457444" y="4290969"/>
            <a:ext cx="1919328" cy="595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6"/>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Beneficies d’una BD</a:t>
            </a:r>
            <a:endParaRPr sz="4400">
              <a:solidFill>
                <a:srgbClr val="C5B497"/>
              </a:solidFill>
            </a:endParaRPr>
          </a:p>
        </p:txBody>
      </p:sp>
      <p:pic>
        <p:nvPicPr>
          <p:cNvPr id="279" name="Google Shape;279;p46"/>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280" name="Google Shape;280;p46"/>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77800" lvl="0" marL="91440" rtl="0" algn="just">
              <a:lnSpc>
                <a:spcPct val="90000"/>
              </a:lnSpc>
              <a:spcBef>
                <a:spcPts val="0"/>
              </a:spcBef>
              <a:spcAft>
                <a:spcPts val="0"/>
              </a:spcAft>
              <a:buSzPts val="2800"/>
              <a:buFont typeface="Courier New"/>
              <a:buChar char="o"/>
            </a:pPr>
            <a:r>
              <a:rPr lang="es-ES" sz="2800">
                <a:solidFill>
                  <a:srgbClr val="3F739B"/>
                </a:solidFill>
              </a:rPr>
              <a:t> Organitzar i reorganitzar la informació de manera flexible.</a:t>
            </a:r>
            <a:endParaRPr/>
          </a:p>
          <a:p>
            <a:pPr indent="-177800" lvl="0" marL="91440" rtl="0" algn="just">
              <a:lnSpc>
                <a:spcPct val="90000"/>
              </a:lnSpc>
              <a:spcBef>
                <a:spcPts val="1400"/>
              </a:spcBef>
              <a:spcAft>
                <a:spcPts val="0"/>
              </a:spcAft>
              <a:buSzPts val="2800"/>
              <a:buFont typeface="Courier New"/>
              <a:buChar char="o"/>
            </a:pPr>
            <a:r>
              <a:rPr lang="es-ES" sz="2800">
                <a:solidFill>
                  <a:srgbClr val="3F739B"/>
                </a:solidFill>
              </a:rPr>
              <a:t> Emmagatzemar grans quantitats d’informació</a:t>
            </a:r>
            <a:endParaRPr/>
          </a:p>
          <a:p>
            <a:pPr indent="-177800" lvl="0" marL="91440" rtl="0" algn="just">
              <a:lnSpc>
                <a:spcPct val="90000"/>
              </a:lnSpc>
              <a:spcBef>
                <a:spcPts val="1400"/>
              </a:spcBef>
              <a:spcAft>
                <a:spcPts val="0"/>
              </a:spcAft>
              <a:buSzPts val="2800"/>
              <a:buFont typeface="Courier New"/>
              <a:buChar char="o"/>
            </a:pPr>
            <a:r>
              <a:rPr lang="es-ES" sz="2800">
                <a:solidFill>
                  <a:srgbClr val="3F739B"/>
                </a:solidFill>
              </a:rPr>
              <a:t> Obtenir i modificar dades més ràpid</a:t>
            </a:r>
            <a:endParaRPr/>
          </a:p>
          <a:p>
            <a:pPr indent="-177800" lvl="0" marL="91440" rtl="0" algn="just">
              <a:lnSpc>
                <a:spcPct val="90000"/>
              </a:lnSpc>
              <a:spcBef>
                <a:spcPts val="1400"/>
              </a:spcBef>
              <a:spcAft>
                <a:spcPts val="0"/>
              </a:spcAft>
              <a:buSzPts val="2800"/>
              <a:buFont typeface="Courier New"/>
              <a:buChar char="o"/>
            </a:pPr>
            <a:r>
              <a:rPr lang="es-ES" sz="2800">
                <a:solidFill>
                  <a:srgbClr val="3F739B"/>
                </a:solidFill>
              </a:rPr>
              <a:t> Imprimir i distribuir la informació en diferents formats</a:t>
            </a:r>
            <a:endParaRPr/>
          </a:p>
          <a:p>
            <a:pPr indent="-177800" lvl="0" marL="91440" rtl="0" algn="just">
              <a:lnSpc>
                <a:spcPct val="90000"/>
              </a:lnSpc>
              <a:spcBef>
                <a:spcPts val="1400"/>
              </a:spcBef>
              <a:spcAft>
                <a:spcPts val="0"/>
              </a:spcAft>
              <a:buSzPts val="2800"/>
              <a:buFont typeface="Courier New"/>
              <a:buChar char="o"/>
            </a:pPr>
            <a:r>
              <a:rPr lang="es-ES" sz="2800">
                <a:solidFill>
                  <a:srgbClr val="3F739B"/>
                </a:solidFill>
              </a:rPr>
              <a:t> Estalviar temps i treball</a:t>
            </a:r>
            <a:endParaRPr/>
          </a:p>
          <a:p>
            <a:pPr indent="0" lvl="0" marL="0" rtl="0" algn="just">
              <a:lnSpc>
                <a:spcPct val="90000"/>
              </a:lnSpc>
              <a:spcBef>
                <a:spcPts val="1400"/>
              </a:spcBef>
              <a:spcAft>
                <a:spcPts val="0"/>
              </a:spcAft>
              <a:buSzPts val="2000"/>
              <a:buNone/>
            </a:pPr>
            <a:r>
              <a:t/>
            </a:r>
            <a:endParaRPr>
              <a:solidFill>
                <a:srgbClr val="3F739B"/>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47"/>
          <p:cNvPicPr preferRelativeResize="0"/>
          <p:nvPr>
            <p:ph idx="1" type="body"/>
          </p:nvPr>
        </p:nvPicPr>
        <p:blipFill rotWithShape="1">
          <a:blip r:embed="rId3">
            <a:alphaModFix/>
          </a:blip>
          <a:srcRect b="7506" l="20405" r="18554" t="60812"/>
          <a:stretch/>
        </p:blipFill>
        <p:spPr>
          <a:xfrm>
            <a:off x="574660" y="3914407"/>
            <a:ext cx="7792200" cy="2369700"/>
          </a:xfrm>
          <a:prstGeom prst="rect">
            <a:avLst/>
          </a:prstGeom>
          <a:noFill/>
          <a:ln>
            <a:noFill/>
          </a:ln>
        </p:spPr>
      </p:pic>
      <p:sp>
        <p:nvSpPr>
          <p:cNvPr id="287" name="Google Shape;287;p47"/>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Exemples de BBDD</a:t>
            </a:r>
            <a:endParaRPr sz="4400">
              <a:solidFill>
                <a:srgbClr val="C5B497"/>
              </a:solidFill>
            </a:endParaRPr>
          </a:p>
        </p:txBody>
      </p:sp>
      <p:pic>
        <p:nvPicPr>
          <p:cNvPr id="288" name="Google Shape;288;p47"/>
          <p:cNvPicPr preferRelativeResize="0"/>
          <p:nvPr/>
        </p:nvPicPr>
        <p:blipFill rotWithShape="1">
          <a:blip r:embed="rId4">
            <a:alphaModFix/>
          </a:blip>
          <a:srcRect b="0" l="0" r="0" t="0"/>
          <a:stretch/>
        </p:blipFill>
        <p:spPr>
          <a:xfrm>
            <a:off x="7308304" y="332656"/>
            <a:ext cx="1459122" cy="540416"/>
          </a:xfrm>
          <a:prstGeom prst="rect">
            <a:avLst/>
          </a:prstGeom>
          <a:noFill/>
          <a:ln>
            <a:noFill/>
          </a:ln>
        </p:spPr>
      </p:pic>
      <p:sp>
        <p:nvSpPr>
          <p:cNvPr id="289" name="Google Shape;289;p47"/>
          <p:cNvSpPr txBox="1"/>
          <p:nvPr/>
        </p:nvSpPr>
        <p:spPr>
          <a:xfrm>
            <a:off x="822959" y="1925920"/>
            <a:ext cx="7543801" cy="1935128"/>
          </a:xfrm>
          <a:prstGeom prst="rect">
            <a:avLst/>
          </a:prstGeom>
          <a:noFill/>
          <a:ln>
            <a:noFill/>
          </a:ln>
        </p:spPr>
        <p:txBody>
          <a:bodyPr anchorCtr="0" anchor="t" bIns="45700" lIns="0" spcFirstLastPara="1" rIns="0" wrap="square" tIns="45700">
            <a:normAutofit/>
          </a:bodyPr>
          <a:lstStyle/>
          <a:p>
            <a:pPr indent="-139700" lvl="0" marL="91440" marR="0" rtl="0" algn="just">
              <a:lnSpc>
                <a:spcPct val="90000"/>
              </a:lnSpc>
              <a:spcBef>
                <a:spcPts val="0"/>
              </a:spcBef>
              <a:spcAft>
                <a:spcPts val="0"/>
              </a:spcAft>
              <a:buClr>
                <a:schemeClr val="accent1"/>
              </a:buClr>
              <a:buSzPts val="2200"/>
              <a:buFont typeface="Courier New"/>
              <a:buChar char="o"/>
            </a:pPr>
            <a:r>
              <a:rPr lang="es-ES" sz="2200">
                <a:solidFill>
                  <a:srgbClr val="3F739B"/>
                </a:solidFill>
                <a:latin typeface="Calibri"/>
                <a:ea typeface="Calibri"/>
                <a:cs typeface="Calibri"/>
                <a:sym typeface="Calibri"/>
              </a:rPr>
              <a:t> Actualment trobem bases de dades en molts àmbits:</a:t>
            </a:r>
            <a:endParaRPr/>
          </a:p>
          <a:p>
            <a:pPr indent="-182880" lvl="1" marL="384048" marR="0" rtl="0" algn="just">
              <a:lnSpc>
                <a:spcPct val="90000"/>
              </a:lnSpc>
              <a:spcBef>
                <a:spcPts val="400"/>
              </a:spcBef>
              <a:spcAft>
                <a:spcPts val="0"/>
              </a:spcAft>
              <a:buClr>
                <a:schemeClr val="accent1"/>
              </a:buClr>
              <a:buSzPts val="2200"/>
              <a:buFont typeface="Courier New"/>
              <a:buChar char="o"/>
            </a:pPr>
            <a:r>
              <a:rPr b="0" i="0" lang="es-ES" sz="2200" u="none" cap="none" strike="noStrike">
                <a:solidFill>
                  <a:srgbClr val="3F739B"/>
                </a:solidFill>
                <a:latin typeface="Calibri"/>
                <a:ea typeface="Calibri"/>
                <a:cs typeface="Calibri"/>
                <a:sym typeface="Calibri"/>
              </a:rPr>
              <a:t> Sistema de nòmines d’una empresa</a:t>
            </a:r>
            <a:endParaRPr/>
          </a:p>
          <a:p>
            <a:pPr indent="-182880" lvl="1" marL="384048" marR="0" rtl="0" algn="just">
              <a:lnSpc>
                <a:spcPct val="90000"/>
              </a:lnSpc>
              <a:spcBef>
                <a:spcPts val="600"/>
              </a:spcBef>
              <a:spcAft>
                <a:spcPts val="0"/>
              </a:spcAft>
              <a:buClr>
                <a:schemeClr val="accent1"/>
              </a:buClr>
              <a:buSzPts val="2200"/>
              <a:buFont typeface="Courier New"/>
              <a:buChar char="o"/>
            </a:pPr>
            <a:r>
              <a:rPr b="0" i="0" lang="es-ES" sz="2200" u="none" cap="none" strike="noStrike">
                <a:solidFill>
                  <a:srgbClr val="3F739B"/>
                </a:solidFill>
                <a:latin typeface="Calibri"/>
                <a:ea typeface="Calibri"/>
                <a:cs typeface="Calibri"/>
                <a:sym typeface="Calibri"/>
              </a:rPr>
              <a:t> Reserves hoteleres, companyies aèries</a:t>
            </a:r>
            <a:endParaRPr/>
          </a:p>
          <a:p>
            <a:pPr indent="-182880" lvl="1" marL="384048" marR="0" rtl="0" algn="just">
              <a:lnSpc>
                <a:spcPct val="90000"/>
              </a:lnSpc>
              <a:spcBef>
                <a:spcPts val="600"/>
              </a:spcBef>
              <a:spcAft>
                <a:spcPts val="0"/>
              </a:spcAft>
              <a:buClr>
                <a:schemeClr val="accent1"/>
              </a:buClr>
              <a:buSzPts val="2200"/>
              <a:buFont typeface="Courier New"/>
              <a:buChar char="o"/>
            </a:pPr>
            <a:r>
              <a:rPr b="0" i="0" lang="es-ES" sz="2200" u="none" cap="none" strike="noStrike">
                <a:solidFill>
                  <a:srgbClr val="3F739B"/>
                </a:solidFill>
                <a:latin typeface="Calibri"/>
                <a:ea typeface="Calibri"/>
                <a:cs typeface="Calibri"/>
                <a:sym typeface="Calibri"/>
              </a:rPr>
              <a:t> Sistema d’organització d’hospitals, biblioteques, jutjats</a:t>
            </a:r>
            <a:endParaRPr/>
          </a:p>
          <a:p>
            <a:pPr indent="-182880" lvl="1" marL="384048" marR="0" rtl="0" algn="just">
              <a:lnSpc>
                <a:spcPct val="90000"/>
              </a:lnSpc>
              <a:spcBef>
                <a:spcPts val="600"/>
              </a:spcBef>
              <a:spcAft>
                <a:spcPts val="0"/>
              </a:spcAft>
              <a:buClr>
                <a:schemeClr val="accent1"/>
              </a:buClr>
              <a:buSzPts val="2200"/>
              <a:buFont typeface="Courier New"/>
              <a:buChar char="o"/>
            </a:pPr>
            <a:r>
              <a:rPr b="0" i="0" lang="es-ES" sz="2200" u="none" cap="none" strike="noStrike">
                <a:solidFill>
                  <a:srgbClr val="3F739B"/>
                </a:solidFill>
                <a:latin typeface="Calibri"/>
                <a:ea typeface="Calibri"/>
                <a:cs typeface="Calibri"/>
                <a:sym typeface="Calibri"/>
              </a:rPr>
              <a:t> Sistema d’avaluació d’una institució escolar....</a:t>
            </a:r>
            <a:endParaRPr/>
          </a:p>
          <a:p>
            <a:pPr indent="0" lvl="0" marL="91440" marR="0" rtl="0" algn="just">
              <a:lnSpc>
                <a:spcPct val="90000"/>
              </a:lnSpc>
              <a:spcBef>
                <a:spcPts val="1600"/>
              </a:spcBef>
              <a:spcAft>
                <a:spcPts val="0"/>
              </a:spcAft>
              <a:buClr>
                <a:schemeClr val="accent1"/>
              </a:buClr>
              <a:buSzPts val="2000"/>
              <a:buFont typeface="Courier New"/>
              <a:buNone/>
            </a:pPr>
            <a:r>
              <a:t/>
            </a:r>
            <a:endParaRPr sz="2000">
              <a:solidFill>
                <a:srgbClr val="3F739B"/>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0"/>
          <p:cNvSpPr txBox="1"/>
          <p:nvPr>
            <p:ph idx="1" type="body"/>
          </p:nvPr>
        </p:nvSpPr>
        <p:spPr>
          <a:xfrm>
            <a:off x="742338" y="2071127"/>
            <a:ext cx="5338936" cy="2942049"/>
          </a:xfrm>
          <a:prstGeom prst="rect">
            <a:avLst/>
          </a:prstGeom>
          <a:noFill/>
          <a:ln>
            <a:noFill/>
          </a:ln>
        </p:spPr>
        <p:txBody>
          <a:bodyPr anchorCtr="0" anchor="t" bIns="45700" lIns="0" spcFirstLastPara="1" rIns="0" wrap="square" tIns="45700">
            <a:normAutofit/>
          </a:bodyPr>
          <a:lstStyle/>
          <a:p>
            <a:pPr indent="0" lvl="0" marL="0" rtl="0" algn="just">
              <a:lnSpc>
                <a:spcPct val="90000"/>
              </a:lnSpc>
              <a:spcBef>
                <a:spcPts val="0"/>
              </a:spcBef>
              <a:spcAft>
                <a:spcPts val="0"/>
              </a:spcAft>
              <a:buSzPts val="2000"/>
              <a:buNone/>
            </a:pPr>
            <a:r>
              <a:rPr lang="es-ES">
                <a:solidFill>
                  <a:srgbClr val="3F739B"/>
                </a:solidFill>
              </a:rPr>
              <a:t>Les bases de dades van aparèixer per millorar les organitzacions i sobretot per millorar la recerca d’informació</a:t>
            </a:r>
            <a:endParaRPr/>
          </a:p>
          <a:p>
            <a:pPr indent="0" lvl="0" marL="0" rtl="0" algn="just">
              <a:lnSpc>
                <a:spcPct val="90000"/>
              </a:lnSpc>
              <a:spcBef>
                <a:spcPts val="1400"/>
              </a:spcBef>
              <a:spcAft>
                <a:spcPts val="0"/>
              </a:spcAft>
              <a:buSzPts val="2000"/>
              <a:buNone/>
            </a:pPr>
            <a:r>
              <a:rPr lang="es-ES">
                <a:solidFill>
                  <a:srgbClr val="3F739B"/>
                </a:solidFill>
              </a:rPr>
              <a:t>Inicialment teníem </a:t>
            </a:r>
            <a:r>
              <a:rPr lang="es-ES" u="sng">
                <a:solidFill>
                  <a:srgbClr val="3F739B"/>
                </a:solidFill>
                <a:hlinkClick r:id="rId3">
                  <a:extLst>
                    <a:ext uri="{A12FA001-AC4F-418D-AE19-62706E023703}">
                      <ahyp:hlinkClr val="tx"/>
                    </a:ext>
                  </a:extLst>
                </a:hlinkClick>
              </a:rPr>
              <a:t>models </a:t>
            </a:r>
            <a:r>
              <a:rPr lang="es-ES">
                <a:solidFill>
                  <a:srgbClr val="3F739B"/>
                </a:solidFill>
              </a:rPr>
              <a:t>molt senzills, tabulars, jeràrquics, xarxes, etc.</a:t>
            </a:r>
            <a:endParaRPr/>
          </a:p>
          <a:p>
            <a:pPr indent="0" lvl="0" marL="0" rtl="0" algn="just">
              <a:lnSpc>
                <a:spcPct val="90000"/>
              </a:lnSpc>
              <a:spcBef>
                <a:spcPts val="1400"/>
              </a:spcBef>
              <a:spcAft>
                <a:spcPts val="0"/>
              </a:spcAft>
              <a:buSzPts val="2000"/>
              <a:buNone/>
            </a:pPr>
            <a:r>
              <a:rPr lang="es-ES">
                <a:solidFill>
                  <a:srgbClr val="3F739B"/>
                </a:solidFill>
              </a:rPr>
              <a:t>Però tots ells presentaven alguns problemes</a:t>
            </a:r>
            <a:endParaRPr>
              <a:solidFill>
                <a:srgbClr val="3F739B"/>
              </a:solidFill>
            </a:endParaRPr>
          </a:p>
        </p:txBody>
      </p:sp>
      <p:pic>
        <p:nvPicPr>
          <p:cNvPr id="295" name="Google Shape;295;p50"/>
          <p:cNvPicPr preferRelativeResize="0"/>
          <p:nvPr/>
        </p:nvPicPr>
        <p:blipFill rotWithShape="1">
          <a:blip r:embed="rId4">
            <a:alphaModFix/>
          </a:blip>
          <a:srcRect b="9083" l="63144" r="16706" t="30935"/>
          <a:stretch/>
        </p:blipFill>
        <p:spPr>
          <a:xfrm>
            <a:off x="6202351" y="1737361"/>
            <a:ext cx="2580276" cy="4500594"/>
          </a:xfrm>
          <a:prstGeom prst="rect">
            <a:avLst/>
          </a:prstGeom>
          <a:noFill/>
          <a:ln>
            <a:noFill/>
          </a:ln>
        </p:spPr>
      </p:pic>
      <p:sp>
        <p:nvSpPr>
          <p:cNvPr id="296" name="Google Shape;296;p50"/>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Models de Base de Dades</a:t>
            </a:r>
            <a:endParaRPr sz="4400">
              <a:solidFill>
                <a:srgbClr val="C5B497"/>
              </a:solidFill>
            </a:endParaRPr>
          </a:p>
        </p:txBody>
      </p:sp>
      <p:pic>
        <p:nvPicPr>
          <p:cNvPr id="297" name="Google Shape;297;p50"/>
          <p:cNvPicPr preferRelativeResize="0"/>
          <p:nvPr/>
        </p:nvPicPr>
        <p:blipFill rotWithShape="1">
          <a:blip r:embed="rId5">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51"/>
          <p:cNvPicPr preferRelativeResize="0"/>
          <p:nvPr/>
        </p:nvPicPr>
        <p:blipFill rotWithShape="1">
          <a:blip r:embed="rId3">
            <a:alphaModFix/>
          </a:blip>
          <a:srcRect b="0" l="0" r="0" t="0"/>
          <a:stretch/>
        </p:blipFill>
        <p:spPr>
          <a:xfrm>
            <a:off x="971600" y="2636912"/>
            <a:ext cx="5999847" cy="2232248"/>
          </a:xfrm>
          <a:prstGeom prst="rect">
            <a:avLst/>
          </a:prstGeom>
          <a:noFill/>
          <a:ln>
            <a:noFill/>
          </a:ln>
        </p:spPr>
      </p:pic>
      <p:sp>
        <p:nvSpPr>
          <p:cNvPr id="304" name="Google Shape;304;p51"/>
          <p:cNvSpPr txBox="1"/>
          <p:nvPr>
            <p:ph idx="1" type="body"/>
          </p:nvPr>
        </p:nvSpPr>
        <p:spPr>
          <a:xfrm>
            <a:off x="772616" y="1925662"/>
            <a:ext cx="5338936" cy="4525963"/>
          </a:xfrm>
          <a:prstGeom prst="rect">
            <a:avLst/>
          </a:prstGeom>
          <a:noFill/>
          <a:ln>
            <a:noFill/>
          </a:ln>
        </p:spPr>
        <p:txBody>
          <a:bodyPr anchorCtr="0" anchor="t" bIns="45700" lIns="0" spcFirstLastPara="1" rIns="0" wrap="square" tIns="45700">
            <a:normAutofit/>
          </a:bodyPr>
          <a:lstStyle/>
          <a:p>
            <a:pPr indent="0" lvl="0" marL="0" rtl="0" algn="just">
              <a:lnSpc>
                <a:spcPct val="90000"/>
              </a:lnSpc>
              <a:spcBef>
                <a:spcPts val="0"/>
              </a:spcBef>
              <a:spcAft>
                <a:spcPts val="0"/>
              </a:spcAft>
              <a:buSzPts val="2000"/>
              <a:buNone/>
            </a:pPr>
            <a:r>
              <a:rPr lang="es-ES">
                <a:solidFill>
                  <a:srgbClr val="3F739B"/>
                </a:solidFill>
              </a:rPr>
              <a:t>El model de base de dades relacional va resoldre molts problemes.</a:t>
            </a:r>
            <a:endParaRPr>
              <a:solidFill>
                <a:srgbClr val="3F739B"/>
              </a:solidFill>
            </a:endParaRPr>
          </a:p>
        </p:txBody>
      </p:sp>
      <p:sp>
        <p:nvSpPr>
          <p:cNvPr id="305" name="Google Shape;305;p51"/>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Model Relacional</a:t>
            </a:r>
            <a:endParaRPr sz="4400">
              <a:solidFill>
                <a:srgbClr val="C5B497"/>
              </a:solidFill>
            </a:endParaRPr>
          </a:p>
        </p:txBody>
      </p:sp>
      <p:pic>
        <p:nvPicPr>
          <p:cNvPr id="306" name="Google Shape;306;p51"/>
          <p:cNvPicPr preferRelativeResize="0"/>
          <p:nvPr/>
        </p:nvPicPr>
        <p:blipFill rotWithShape="1">
          <a:blip r:embed="rId4">
            <a:alphaModFix/>
          </a:blip>
          <a:srcRect b="0" l="0" r="0" t="0"/>
          <a:stretch/>
        </p:blipFill>
        <p:spPr>
          <a:xfrm>
            <a:off x="7308304" y="332656"/>
            <a:ext cx="1459122" cy="540416"/>
          </a:xfrm>
          <a:prstGeom prst="rect">
            <a:avLst/>
          </a:prstGeom>
          <a:noFill/>
          <a:ln>
            <a:noFill/>
          </a:ln>
        </p:spPr>
      </p:pic>
      <p:pic>
        <p:nvPicPr>
          <p:cNvPr id="307" name="Google Shape;307;p51"/>
          <p:cNvPicPr preferRelativeResize="0"/>
          <p:nvPr/>
        </p:nvPicPr>
        <p:blipFill rotWithShape="1">
          <a:blip r:embed="rId5">
            <a:alphaModFix/>
          </a:blip>
          <a:srcRect b="0" l="0" r="0" t="0"/>
          <a:stretch/>
        </p:blipFill>
        <p:spPr>
          <a:xfrm>
            <a:off x="5326535" y="4107826"/>
            <a:ext cx="3434145" cy="189927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4"/>
          <p:cNvSpPr txBox="1"/>
          <p:nvPr>
            <p:ph idx="1" type="body"/>
          </p:nvPr>
        </p:nvSpPr>
        <p:spPr>
          <a:xfrm>
            <a:off x="1043608" y="2137957"/>
            <a:ext cx="7543801" cy="2951418"/>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SzPts val="2000"/>
              <a:buNone/>
            </a:pPr>
            <a:r>
              <a:rPr b="1" lang="es-ES"/>
              <a:t>Qué és BIG DATA?</a:t>
            </a:r>
            <a:endParaRPr/>
          </a:p>
          <a:p>
            <a:pPr indent="0" lvl="0" marL="0" rtl="0" algn="l">
              <a:lnSpc>
                <a:spcPct val="90000"/>
              </a:lnSpc>
              <a:spcBef>
                <a:spcPts val="1400"/>
              </a:spcBef>
              <a:spcAft>
                <a:spcPts val="0"/>
              </a:spcAft>
              <a:buSzPts val="2000"/>
              <a:buNone/>
            </a:pPr>
            <a:r>
              <a:rPr i="1" lang="es-ES"/>
              <a:t>"Big Data is high-volume, high-velocity and high-variety information assets that demand cost-effective, innovative forms of information processing for enhanced insight and decision making.“</a:t>
            </a:r>
            <a:endParaRPr/>
          </a:p>
          <a:p>
            <a:pPr indent="0" lvl="0" marL="0" rtl="0" algn="l">
              <a:lnSpc>
                <a:spcPct val="90000"/>
              </a:lnSpc>
              <a:spcBef>
                <a:spcPts val="1400"/>
              </a:spcBef>
              <a:spcAft>
                <a:spcPts val="0"/>
              </a:spcAft>
              <a:buSzPts val="2000"/>
              <a:buNone/>
            </a:pPr>
            <a:r>
              <a:rPr b="1" lang="es-ES"/>
              <a:t>Gartner</a:t>
            </a:r>
            <a:r>
              <a:rPr lang="es-ES"/>
              <a:t>, 2012</a:t>
            </a:r>
            <a:endParaRPr/>
          </a:p>
          <a:p>
            <a:pPr indent="0" lvl="0" marL="0" rtl="0" algn="l">
              <a:lnSpc>
                <a:spcPct val="90000"/>
              </a:lnSpc>
              <a:spcBef>
                <a:spcPts val="1400"/>
              </a:spcBef>
              <a:spcAft>
                <a:spcPts val="0"/>
              </a:spcAft>
              <a:buSzPts val="2000"/>
              <a:buNone/>
            </a:pPr>
            <a:r>
              <a:t/>
            </a:r>
            <a:endParaRPr i="1"/>
          </a:p>
          <a:p>
            <a:pPr indent="0" lvl="0" marL="91440" rtl="0" algn="l">
              <a:lnSpc>
                <a:spcPct val="90000"/>
              </a:lnSpc>
              <a:spcBef>
                <a:spcPts val="1400"/>
              </a:spcBef>
              <a:spcAft>
                <a:spcPts val="0"/>
              </a:spcAft>
              <a:buSzPts val="2000"/>
              <a:buNone/>
            </a:pPr>
            <a:r>
              <a:t/>
            </a:r>
            <a:endParaRPr/>
          </a:p>
        </p:txBody>
      </p:sp>
      <p:sp>
        <p:nvSpPr>
          <p:cNvPr id="313" name="Google Shape;313;p54"/>
          <p:cNvSpPr txBox="1"/>
          <p:nvPr>
            <p:ph type="title"/>
          </p:nvPr>
        </p:nvSpPr>
        <p:spPr>
          <a:xfrm>
            <a:off x="844624" y="250051"/>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Big Data: Tendència actual</a:t>
            </a:r>
            <a:endParaRPr sz="4400">
              <a:solidFill>
                <a:srgbClr val="C5B497"/>
              </a:solidFill>
            </a:endParaRPr>
          </a:p>
        </p:txBody>
      </p:sp>
      <p:pic>
        <p:nvPicPr>
          <p:cNvPr id="314" name="Google Shape;314;p54"/>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El model conceptual</a:t>
            </a:r>
            <a:endParaRPr b="1">
              <a:solidFill>
                <a:srgbClr val="C5B497"/>
              </a:solidFill>
            </a:endParaRPr>
          </a:p>
        </p:txBody>
      </p:sp>
      <p:sp>
        <p:nvSpPr>
          <p:cNvPr id="320" name="Google Shape;320;p2"/>
          <p:cNvSpPr txBox="1"/>
          <p:nvPr>
            <p:ph idx="1" type="body"/>
          </p:nvPr>
        </p:nvSpPr>
        <p:spPr>
          <a:xfrm>
            <a:off x="899592" y="2636912"/>
            <a:ext cx="7427168" cy="1656184"/>
          </a:xfrm>
          <a:prstGeom prst="rect">
            <a:avLst/>
          </a:prstGeom>
          <a:noFill/>
          <a:ln>
            <a:noFill/>
          </a:ln>
        </p:spPr>
        <p:txBody>
          <a:bodyPr anchorCtr="0" anchor="t" bIns="45700" lIns="0" spcFirstLastPara="1" rIns="0" wrap="square" tIns="45700">
            <a:normAutofit/>
          </a:bodyPr>
          <a:lstStyle/>
          <a:p>
            <a:pPr indent="0" lvl="0" marL="0" rtl="0" algn="ctr">
              <a:lnSpc>
                <a:spcPct val="90000"/>
              </a:lnSpc>
              <a:spcBef>
                <a:spcPts val="0"/>
              </a:spcBef>
              <a:spcAft>
                <a:spcPts val="0"/>
              </a:spcAft>
              <a:buSzPts val="2400"/>
              <a:buNone/>
            </a:pPr>
            <a:r>
              <a:rPr lang="es-ES" sz="2400">
                <a:solidFill>
                  <a:srgbClr val="3F739B"/>
                </a:solidFill>
              </a:rPr>
              <a:t>“El Modelat Conceptual és l’activitat que té com objectiu obtenir i definir coneixement sobre un sistema”</a:t>
            </a:r>
            <a:endParaRPr sz="2400"/>
          </a:p>
        </p:txBody>
      </p:sp>
      <p:pic>
        <p:nvPicPr>
          <p:cNvPr id="321" name="Google Shape;321;p2"/>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idx="1" type="body"/>
          </p:nvPr>
        </p:nvSpPr>
        <p:spPr>
          <a:xfrm>
            <a:off x="971600" y="1845734"/>
            <a:ext cx="7395160" cy="402336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SzPts val="2000"/>
              <a:buNone/>
            </a:pPr>
            <a:r>
              <a:rPr lang="es-ES"/>
              <a:t>Físicament, podem pensar en això:</a:t>
            </a:r>
            <a:endParaRPr/>
          </a:p>
          <a:p>
            <a:pPr indent="0" lvl="0" marL="0" rtl="0" algn="l">
              <a:lnSpc>
                <a:spcPct val="90000"/>
              </a:lnSpc>
              <a:spcBef>
                <a:spcPts val="1400"/>
              </a:spcBef>
              <a:spcAft>
                <a:spcPts val="0"/>
              </a:spcAft>
              <a:buSzPts val="2000"/>
              <a:buNone/>
            </a:pPr>
            <a:r>
              <a:t/>
            </a:r>
            <a:endParaRPr/>
          </a:p>
        </p:txBody>
      </p:sp>
      <p:pic>
        <p:nvPicPr>
          <p:cNvPr id="123" name="Google Shape;123;p23"/>
          <p:cNvPicPr preferRelativeResize="0"/>
          <p:nvPr/>
        </p:nvPicPr>
        <p:blipFill rotWithShape="1">
          <a:blip r:embed="rId3">
            <a:alphaModFix/>
          </a:blip>
          <a:srcRect b="0" l="0" r="0" t="0"/>
          <a:stretch/>
        </p:blipFill>
        <p:spPr>
          <a:xfrm>
            <a:off x="2483768" y="2562961"/>
            <a:ext cx="3840427" cy="2880320"/>
          </a:xfrm>
          <a:prstGeom prst="rect">
            <a:avLst/>
          </a:prstGeom>
          <a:noFill/>
          <a:ln>
            <a:noFill/>
          </a:ln>
        </p:spPr>
      </p:pic>
      <p:sp>
        <p:nvSpPr>
          <p:cNvPr id="124" name="Google Shape;124;p23"/>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Fitxers</a:t>
            </a:r>
            <a:endParaRPr sz="4400">
              <a:solidFill>
                <a:srgbClr val="C5B497"/>
              </a:solidFill>
            </a:endParaRPr>
          </a:p>
        </p:txBody>
      </p:sp>
      <p:pic>
        <p:nvPicPr>
          <p:cNvPr id="125" name="Google Shape;125;p23"/>
          <p:cNvPicPr preferRelativeResize="0"/>
          <p:nvPr/>
        </p:nvPicPr>
        <p:blipFill rotWithShape="1">
          <a:blip r:embed="rId4">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
          <p:cNvSpPr txBox="1"/>
          <p:nvPr>
            <p:ph idx="1" type="body"/>
          </p:nvPr>
        </p:nvSpPr>
        <p:spPr>
          <a:xfrm>
            <a:off x="822960" y="1916832"/>
            <a:ext cx="7853496" cy="4248472"/>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3600"/>
              <a:buFont typeface="Arial"/>
              <a:buNone/>
            </a:pPr>
            <a:r>
              <a:rPr b="0" i="0" lang="es-ES" sz="3600" u="none" cap="none" strike="noStrike">
                <a:solidFill>
                  <a:schemeClr val="dk1"/>
                </a:solidFill>
                <a:latin typeface="Calibri"/>
                <a:ea typeface="Calibri"/>
                <a:cs typeface="Calibri"/>
                <a:sym typeface="Calibri"/>
              </a:rPr>
              <a:t>Què és</a:t>
            </a:r>
            <a:endParaRPr b="0" i="0" sz="3600" u="none" cap="none" strike="noStrike">
              <a:solidFill>
                <a:schemeClr val="dk1"/>
              </a:solidFill>
              <a:latin typeface="Calibri"/>
              <a:ea typeface="Calibri"/>
              <a:cs typeface="Calibri"/>
              <a:sym typeface="Calibri"/>
            </a:endParaRPr>
          </a:p>
          <a:p>
            <a:pPr indent="0" lvl="0" marL="0" marR="0" rtl="0" algn="ctr">
              <a:lnSpc>
                <a:spcPct val="90000"/>
              </a:lnSpc>
              <a:spcBef>
                <a:spcPts val="920"/>
              </a:spcBef>
              <a:spcAft>
                <a:spcPts val="0"/>
              </a:spcAft>
              <a:buClr>
                <a:schemeClr val="accent1"/>
              </a:buClr>
              <a:buSzPts val="3600"/>
              <a:buFont typeface="Arial"/>
              <a:buNone/>
            </a:pPr>
            <a:r>
              <a:rPr b="0" i="0" lang="es-ES" sz="3600" u="none" cap="none" strike="noStrike">
                <a:solidFill>
                  <a:srgbClr val="3F739B"/>
                </a:solidFill>
                <a:latin typeface="Calibri"/>
                <a:ea typeface="Calibri"/>
                <a:cs typeface="Calibri"/>
                <a:sym typeface="Calibri"/>
              </a:rPr>
              <a:t>Cada un té un concepte diferent del coneixement</a:t>
            </a:r>
            <a:endParaRPr b="0" i="0" sz="3600" u="none" cap="none" strike="noStrike">
              <a:solidFill>
                <a:schemeClr val="dk1"/>
              </a:solidFill>
              <a:latin typeface="Calibri"/>
              <a:ea typeface="Calibri"/>
              <a:cs typeface="Calibri"/>
              <a:sym typeface="Calibri"/>
            </a:endParaRPr>
          </a:p>
          <a:p>
            <a:pPr indent="0" lvl="0" marL="0" marR="0" rtl="0" algn="ctr">
              <a:lnSpc>
                <a:spcPct val="90000"/>
              </a:lnSpc>
              <a:spcBef>
                <a:spcPts val="920"/>
              </a:spcBef>
              <a:spcAft>
                <a:spcPts val="0"/>
              </a:spcAft>
              <a:buClr>
                <a:schemeClr val="accent1"/>
              </a:buClr>
              <a:buSzPts val="3600"/>
              <a:buFont typeface="Arial"/>
              <a:buNone/>
            </a:pPr>
            <a:r>
              <a:rPr b="0" i="0" lang="es-ES" sz="3600" u="none" cap="none" strike="noStrike">
                <a:solidFill>
                  <a:schemeClr val="dk1"/>
                </a:solidFill>
                <a:latin typeface="Calibri"/>
                <a:ea typeface="Calibri"/>
                <a:cs typeface="Calibri"/>
                <a:sym typeface="Calibri"/>
              </a:rPr>
              <a:t>Què és un sistema</a:t>
            </a:r>
            <a:endParaRPr/>
          </a:p>
          <a:p>
            <a:pPr indent="0" lvl="0" marL="0" marR="0" rtl="0" algn="ctr">
              <a:lnSpc>
                <a:spcPct val="90000"/>
              </a:lnSpc>
              <a:spcBef>
                <a:spcPts val="760"/>
              </a:spcBef>
              <a:spcAft>
                <a:spcPts val="0"/>
              </a:spcAft>
              <a:buClr>
                <a:schemeClr val="accent1"/>
              </a:buClr>
              <a:buSzPts val="2800"/>
              <a:buFont typeface="Arial"/>
              <a:buNone/>
            </a:pPr>
            <a:r>
              <a:rPr b="1" i="0" lang="es-ES" sz="2800" u="none" cap="none" strike="noStrike">
                <a:solidFill>
                  <a:srgbClr val="3F739B"/>
                </a:solidFill>
                <a:latin typeface="Calibri"/>
                <a:ea typeface="Calibri"/>
                <a:cs typeface="Calibri"/>
                <a:sym typeface="Calibri"/>
              </a:rPr>
              <a:t>És un conjunt d’elements relacionats entre sí i amb el seu entorn</a:t>
            </a:r>
            <a:r>
              <a:rPr b="0" i="0" lang="es-ES" sz="2800" u="none" cap="none" strike="noStrike">
                <a:solidFill>
                  <a:srgbClr val="3F739B"/>
                </a:solidFill>
                <a:latin typeface="Calibri"/>
                <a:ea typeface="Calibri"/>
                <a:cs typeface="Calibri"/>
                <a:sym typeface="Calibri"/>
              </a:rPr>
              <a:t>. Els sistemes poden ser naturals, filosòfics, econòmics, d’informació, etc.</a:t>
            </a:r>
            <a:endParaRPr/>
          </a:p>
          <a:p>
            <a:pPr indent="0" lvl="0" marL="0" marR="0" rtl="0" algn="ctr">
              <a:lnSpc>
                <a:spcPct val="90000"/>
              </a:lnSpc>
              <a:spcBef>
                <a:spcPts val="840"/>
              </a:spcBef>
              <a:spcAft>
                <a:spcPts val="0"/>
              </a:spcAft>
              <a:buClr>
                <a:schemeClr val="accent1"/>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lnSpc>
                <a:spcPct val="90000"/>
              </a:lnSpc>
              <a:spcBef>
                <a:spcPts val="840"/>
              </a:spcBef>
              <a:spcAft>
                <a:spcPts val="0"/>
              </a:spcAft>
              <a:buClr>
                <a:schemeClr val="accent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327" name="Google Shape;327;p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El model conceptual</a:t>
            </a:r>
            <a:endParaRPr b="1">
              <a:solidFill>
                <a:srgbClr val="C5B497"/>
              </a:solidFill>
            </a:endParaRPr>
          </a:p>
        </p:txBody>
      </p:sp>
      <p:pic>
        <p:nvPicPr>
          <p:cNvPr id="328" name="Google Shape;328;p3"/>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Els 3 mons</a:t>
            </a:r>
            <a:endParaRPr b="1">
              <a:solidFill>
                <a:srgbClr val="C5B497"/>
              </a:solidFill>
            </a:endParaRPr>
          </a:p>
        </p:txBody>
      </p:sp>
      <p:pic>
        <p:nvPicPr>
          <p:cNvPr id="334" name="Google Shape;334;p4"/>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335" name="Google Shape;335;p4"/>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Font typeface="Courier New"/>
              <a:buChar char="o"/>
            </a:pPr>
            <a:r>
              <a:rPr lang="es-ES" sz="2400">
                <a:solidFill>
                  <a:srgbClr val="3F739B"/>
                </a:solidFill>
              </a:rPr>
              <a:t> </a:t>
            </a:r>
            <a:r>
              <a:rPr b="1" lang="es-ES" sz="2400">
                <a:solidFill>
                  <a:srgbClr val="3F739B"/>
                </a:solidFill>
              </a:rPr>
              <a:t>El món real </a:t>
            </a:r>
            <a:endParaRPr/>
          </a:p>
          <a:p>
            <a:pPr indent="-182880" lvl="1" marL="384048" rtl="0" algn="just">
              <a:lnSpc>
                <a:spcPct val="90000"/>
              </a:lnSpc>
              <a:spcBef>
                <a:spcPts val="400"/>
              </a:spcBef>
              <a:spcAft>
                <a:spcPts val="0"/>
              </a:spcAft>
              <a:buSzPts val="2200"/>
              <a:buFont typeface="Courier New"/>
              <a:buChar char="o"/>
            </a:pPr>
            <a:r>
              <a:rPr lang="es-ES" sz="2200">
                <a:solidFill>
                  <a:srgbClr val="3F739B"/>
                </a:solidFill>
              </a:rPr>
              <a:t> Constituït pels objectes (materials o no) de la realitat que ens interessen i amb els quals haurem de treballar</a:t>
            </a:r>
            <a:endParaRPr/>
          </a:p>
          <a:p>
            <a:pPr indent="-152400" lvl="0" marL="91440" rtl="0" algn="l">
              <a:lnSpc>
                <a:spcPct val="90000"/>
              </a:lnSpc>
              <a:spcBef>
                <a:spcPts val="1600"/>
              </a:spcBef>
              <a:spcAft>
                <a:spcPts val="0"/>
              </a:spcAft>
              <a:buSzPts val="2400"/>
              <a:buFont typeface="Courier New"/>
              <a:buChar char="o"/>
            </a:pPr>
            <a:r>
              <a:rPr lang="es-ES" sz="2400">
                <a:solidFill>
                  <a:srgbClr val="3F739B"/>
                </a:solidFill>
              </a:rPr>
              <a:t> </a:t>
            </a:r>
            <a:r>
              <a:rPr b="1" lang="es-ES" sz="2400">
                <a:solidFill>
                  <a:srgbClr val="3F739B"/>
                </a:solidFill>
              </a:rPr>
              <a:t>El món conceptual</a:t>
            </a:r>
            <a:endParaRPr/>
          </a:p>
          <a:p>
            <a:pPr indent="-182880" lvl="1" marL="384048" rtl="0" algn="just">
              <a:lnSpc>
                <a:spcPct val="90000"/>
              </a:lnSpc>
              <a:spcBef>
                <a:spcPts val="400"/>
              </a:spcBef>
              <a:spcAft>
                <a:spcPts val="0"/>
              </a:spcAft>
              <a:buSzPts val="2200"/>
              <a:buFont typeface="Courier New"/>
              <a:buChar char="o"/>
            </a:pPr>
            <a:r>
              <a:rPr lang="es-ES" sz="2200">
                <a:solidFill>
                  <a:srgbClr val="3F739B"/>
                </a:solidFill>
              </a:rPr>
              <a:t> És el conjunt de coneixements o informacions obtinguts gràcies a l'observació de la part del món real que ens interessa. </a:t>
            </a:r>
            <a:endParaRPr/>
          </a:p>
          <a:p>
            <a:pPr indent="-152400" lvl="0" marL="91440" rtl="0" algn="l">
              <a:lnSpc>
                <a:spcPct val="90000"/>
              </a:lnSpc>
              <a:spcBef>
                <a:spcPts val="1600"/>
              </a:spcBef>
              <a:spcAft>
                <a:spcPts val="0"/>
              </a:spcAft>
              <a:buSzPts val="2400"/>
              <a:buFont typeface="Courier New"/>
              <a:buChar char="o"/>
            </a:pPr>
            <a:r>
              <a:rPr lang="es-ES" sz="2400">
                <a:solidFill>
                  <a:srgbClr val="3F739B"/>
                </a:solidFill>
              </a:rPr>
              <a:t> </a:t>
            </a:r>
            <a:r>
              <a:rPr b="1" lang="es-ES" sz="2400">
                <a:solidFill>
                  <a:srgbClr val="3F739B"/>
                </a:solidFill>
              </a:rPr>
              <a:t>El món de les representacions</a:t>
            </a:r>
            <a:endParaRPr sz="2400">
              <a:solidFill>
                <a:srgbClr val="3F739B"/>
              </a:solidFill>
            </a:endParaRPr>
          </a:p>
          <a:p>
            <a:pPr indent="-182880" lvl="1" marL="384048" rtl="0" algn="l">
              <a:lnSpc>
                <a:spcPct val="90000"/>
              </a:lnSpc>
              <a:spcBef>
                <a:spcPts val="400"/>
              </a:spcBef>
              <a:spcAft>
                <a:spcPts val="0"/>
              </a:spcAft>
              <a:buSzPts val="2200"/>
              <a:buFont typeface="Courier New"/>
              <a:buChar char="o"/>
            </a:pPr>
            <a:r>
              <a:rPr lang="es-ES" sz="2200">
                <a:solidFill>
                  <a:srgbClr val="3F739B"/>
                </a:solidFill>
              </a:rPr>
              <a:t> Està format per les representacions informàtiques, o dades, del món conceptual, necessàries per poder treballar.  </a:t>
            </a:r>
            <a:endParaRPr/>
          </a:p>
          <a:p>
            <a:pPr indent="0" lvl="0" marL="91440" rtl="0" algn="l">
              <a:lnSpc>
                <a:spcPct val="90000"/>
              </a:lnSpc>
              <a:spcBef>
                <a:spcPts val="1600"/>
              </a:spcBef>
              <a:spcAft>
                <a:spcPts val="0"/>
              </a:spcAft>
              <a:buSzPts val="2000"/>
              <a:buFont typeface="Courier New"/>
              <a:buNone/>
            </a:pPr>
            <a:r>
              <a:t/>
            </a:r>
            <a:endParaRPr>
              <a:solidFill>
                <a:srgbClr val="3F739B"/>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Els 3 mons</a:t>
            </a:r>
            <a:endParaRPr b="1">
              <a:solidFill>
                <a:srgbClr val="C5B497"/>
              </a:solidFill>
            </a:endParaRPr>
          </a:p>
        </p:txBody>
      </p:sp>
      <p:pic>
        <p:nvPicPr>
          <p:cNvPr id="341" name="Google Shape;341;p5"/>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pic>
        <p:nvPicPr>
          <p:cNvPr id="342" name="Google Shape;342;p5"/>
          <p:cNvPicPr preferRelativeResize="0"/>
          <p:nvPr/>
        </p:nvPicPr>
        <p:blipFill rotWithShape="1">
          <a:blip r:embed="rId4">
            <a:alphaModFix/>
          </a:blip>
          <a:srcRect b="0" l="0" r="0" t="0"/>
          <a:stretch/>
        </p:blipFill>
        <p:spPr>
          <a:xfrm>
            <a:off x="1927708" y="1988840"/>
            <a:ext cx="5380596" cy="34735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lang="es-ES">
                <a:solidFill>
                  <a:srgbClr val="C5B497"/>
                </a:solidFill>
              </a:rPr>
              <a:t>Modelar un sistema</a:t>
            </a:r>
            <a:endParaRPr>
              <a:solidFill>
                <a:srgbClr val="C5B497"/>
              </a:solidFill>
            </a:endParaRPr>
          </a:p>
        </p:txBody>
      </p:sp>
      <p:sp>
        <p:nvSpPr>
          <p:cNvPr id="348" name="Google Shape;348;p6"/>
          <p:cNvSpPr txBox="1"/>
          <p:nvPr>
            <p:ph idx="1" type="body"/>
          </p:nvPr>
        </p:nvSpPr>
        <p:spPr>
          <a:xfrm>
            <a:off x="822950" y="2132850"/>
            <a:ext cx="7695300" cy="3239400"/>
          </a:xfrm>
          <a:prstGeom prst="rect">
            <a:avLst/>
          </a:prstGeom>
          <a:noFill/>
          <a:ln>
            <a:noFill/>
          </a:ln>
        </p:spPr>
        <p:txBody>
          <a:bodyPr anchorCtr="0" anchor="t" bIns="45700" lIns="0" spcFirstLastPara="1" rIns="0" wrap="square" tIns="45700">
            <a:normAutofit/>
          </a:bodyPr>
          <a:lstStyle/>
          <a:p>
            <a:pPr indent="0" lvl="0" marL="0" rtl="0" algn="l">
              <a:lnSpc>
                <a:spcPct val="80000"/>
              </a:lnSpc>
              <a:spcBef>
                <a:spcPts val="0"/>
              </a:spcBef>
              <a:spcAft>
                <a:spcPts val="0"/>
              </a:spcAft>
              <a:buSzPts val="2800"/>
              <a:buNone/>
            </a:pPr>
            <a:r>
              <a:rPr lang="es-ES" sz="2800">
                <a:solidFill>
                  <a:srgbClr val="3F739B"/>
                </a:solidFill>
              </a:rPr>
              <a:t>Modelar conceptualment un sistema implica la especificació d’un domini, és a dir, la </a:t>
            </a:r>
            <a:r>
              <a:rPr b="1" lang="es-ES" sz="2800">
                <a:solidFill>
                  <a:srgbClr val="3F739B"/>
                </a:solidFill>
              </a:rPr>
              <a:t>identificació de les propietat rellevants</a:t>
            </a:r>
            <a:r>
              <a:rPr lang="es-ES" sz="2800">
                <a:solidFill>
                  <a:srgbClr val="3F739B"/>
                </a:solidFill>
              </a:rPr>
              <a:t> del sistema en un determinat moment, així com el seu comportament.</a:t>
            </a:r>
            <a:endParaRPr/>
          </a:p>
          <a:p>
            <a:pPr indent="0" lvl="0" marL="0" rtl="0" algn="l">
              <a:lnSpc>
                <a:spcPct val="80000"/>
              </a:lnSpc>
              <a:spcBef>
                <a:spcPts val="1400"/>
              </a:spcBef>
              <a:spcAft>
                <a:spcPts val="0"/>
              </a:spcAft>
              <a:buSzPts val="2800"/>
              <a:buNone/>
            </a:pPr>
            <a:r>
              <a:rPr lang="es-ES" sz="2800">
                <a:solidFill>
                  <a:srgbClr val="3F739B"/>
                </a:solidFill>
              </a:rPr>
              <a:t>Aquestes propietats rellevants són una abstracció de la realitat, segons el punt de vista del observador.</a:t>
            </a:r>
            <a:endParaRPr sz="2800">
              <a:solidFill>
                <a:srgbClr val="3F739B"/>
              </a:solidFill>
            </a:endParaRPr>
          </a:p>
          <a:p>
            <a:pPr indent="0" lvl="0" marL="0" rtl="0" algn="l">
              <a:lnSpc>
                <a:spcPct val="80000"/>
              </a:lnSpc>
              <a:spcBef>
                <a:spcPts val="1400"/>
              </a:spcBef>
              <a:spcAft>
                <a:spcPts val="0"/>
              </a:spcAft>
              <a:buSzPts val="2000"/>
              <a:buNone/>
            </a:pPr>
            <a:r>
              <a:t/>
            </a:r>
            <a:endParaRPr/>
          </a:p>
        </p:txBody>
      </p:sp>
      <p:pic>
        <p:nvPicPr>
          <p:cNvPr id="349" name="Google Shape;349;p6"/>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7"/>
          <p:cNvSpPr txBox="1"/>
          <p:nvPr>
            <p:ph idx="1" type="body"/>
          </p:nvPr>
        </p:nvSpPr>
        <p:spPr>
          <a:xfrm>
            <a:off x="822959" y="2069936"/>
            <a:ext cx="7543801" cy="4023360"/>
          </a:xfrm>
          <a:prstGeom prst="rect">
            <a:avLst/>
          </a:prstGeom>
          <a:noFill/>
          <a:ln>
            <a:noFill/>
          </a:ln>
        </p:spPr>
        <p:txBody>
          <a:bodyPr anchorCtr="0" anchor="t" bIns="45700" lIns="0" spcFirstLastPara="1" rIns="0" wrap="square" tIns="45700">
            <a:normAutofit/>
          </a:bodyPr>
          <a:lstStyle/>
          <a:p>
            <a:pPr indent="-139700" lvl="0" marL="91440" rtl="0" algn="l">
              <a:lnSpc>
                <a:spcPct val="90000"/>
              </a:lnSpc>
              <a:spcBef>
                <a:spcPts val="0"/>
              </a:spcBef>
              <a:spcAft>
                <a:spcPts val="0"/>
              </a:spcAft>
              <a:buSzPts val="2200"/>
              <a:buFont typeface="Courier New"/>
              <a:buChar char="o"/>
            </a:pPr>
            <a:r>
              <a:rPr lang="es-ES" sz="2200">
                <a:solidFill>
                  <a:srgbClr val="3F739B"/>
                </a:solidFill>
              </a:rPr>
              <a:t> Modelat conceptual a la interpretació del Genoma Humà (BIOINFORMÀTICA)</a:t>
            </a:r>
            <a:endParaRPr/>
          </a:p>
          <a:p>
            <a:pPr indent="-139700" lvl="0" marL="91440" rtl="0" algn="l">
              <a:lnSpc>
                <a:spcPct val="90000"/>
              </a:lnSpc>
              <a:spcBef>
                <a:spcPts val="1400"/>
              </a:spcBef>
              <a:spcAft>
                <a:spcPts val="0"/>
              </a:spcAft>
              <a:buSzPts val="2200"/>
              <a:buFont typeface="Courier New"/>
              <a:buChar char="o"/>
            </a:pPr>
            <a:r>
              <a:rPr lang="es-ES" sz="2200">
                <a:solidFill>
                  <a:srgbClr val="3F739B"/>
                </a:solidFill>
              </a:rPr>
              <a:t> Modelat d’una Empresa (la INFORMATICA aplicada al negoci, aparició dels ERP (Enterprise Resource Planning))</a:t>
            </a:r>
            <a:endParaRPr/>
          </a:p>
          <a:p>
            <a:pPr indent="-139700" lvl="0" marL="91440" rtl="0" algn="l">
              <a:lnSpc>
                <a:spcPct val="90000"/>
              </a:lnSpc>
              <a:spcBef>
                <a:spcPts val="1400"/>
              </a:spcBef>
              <a:spcAft>
                <a:spcPts val="0"/>
              </a:spcAft>
              <a:buSzPts val="2200"/>
              <a:buFont typeface="Courier New"/>
              <a:buChar char="o"/>
            </a:pPr>
            <a:r>
              <a:rPr lang="es-ES" sz="2200">
                <a:solidFill>
                  <a:srgbClr val="3F739B"/>
                </a:solidFill>
              </a:rPr>
              <a:t> Modelat d’una xarxa informàtica en un centre d’estudis com el nostre.</a:t>
            </a:r>
            <a:endParaRPr/>
          </a:p>
          <a:p>
            <a:pPr indent="0" lvl="0" marL="0" rtl="0" algn="l">
              <a:lnSpc>
                <a:spcPct val="90000"/>
              </a:lnSpc>
              <a:spcBef>
                <a:spcPts val="1400"/>
              </a:spcBef>
              <a:spcAft>
                <a:spcPts val="0"/>
              </a:spcAft>
              <a:buSzPts val="2000"/>
              <a:buNone/>
            </a:pPr>
            <a:r>
              <a:t/>
            </a:r>
            <a:endParaRPr/>
          </a:p>
          <a:p>
            <a:pPr indent="0" lvl="0" marL="0" rtl="0" algn="l">
              <a:lnSpc>
                <a:spcPct val="90000"/>
              </a:lnSpc>
              <a:spcBef>
                <a:spcPts val="1400"/>
              </a:spcBef>
              <a:spcAft>
                <a:spcPts val="0"/>
              </a:spcAft>
              <a:buSzPts val="2000"/>
              <a:buNone/>
            </a:pPr>
            <a:r>
              <a:t/>
            </a:r>
            <a:endParaRPr/>
          </a:p>
          <a:p>
            <a:pPr indent="0" lvl="0" marL="0" rtl="0" algn="l">
              <a:lnSpc>
                <a:spcPct val="90000"/>
              </a:lnSpc>
              <a:spcBef>
                <a:spcPts val="1400"/>
              </a:spcBef>
              <a:spcAft>
                <a:spcPts val="0"/>
              </a:spcAft>
              <a:buSzPts val="2000"/>
              <a:buNone/>
            </a:pPr>
            <a:r>
              <a:t/>
            </a:r>
            <a:endParaRPr/>
          </a:p>
          <a:p>
            <a:pPr indent="0" lvl="0" marL="0" rtl="0" algn="l">
              <a:lnSpc>
                <a:spcPct val="90000"/>
              </a:lnSpc>
              <a:spcBef>
                <a:spcPts val="1400"/>
              </a:spcBef>
              <a:spcAft>
                <a:spcPts val="0"/>
              </a:spcAft>
              <a:buSzPts val="2000"/>
              <a:buNone/>
            </a:pPr>
            <a:r>
              <a:t/>
            </a:r>
            <a:endParaRPr/>
          </a:p>
        </p:txBody>
      </p:sp>
      <p:sp>
        <p:nvSpPr>
          <p:cNvPr id="355" name="Google Shape;355;p7"/>
          <p:cNvSpPr txBox="1"/>
          <p:nvPr/>
        </p:nvSpPr>
        <p:spPr>
          <a:xfrm>
            <a:off x="772616" y="332656"/>
            <a:ext cx="7543800" cy="1450757"/>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C5B497"/>
              </a:buClr>
              <a:buSzPts val="4800"/>
              <a:buFont typeface="Calibri"/>
              <a:buNone/>
            </a:pPr>
            <a:r>
              <a:rPr b="0" i="0" lang="es-ES" sz="4800" u="none" cap="none" strike="noStrike">
                <a:solidFill>
                  <a:srgbClr val="C5B497"/>
                </a:solidFill>
                <a:latin typeface="Calibri"/>
                <a:ea typeface="Calibri"/>
                <a:cs typeface="Calibri"/>
                <a:sym typeface="Calibri"/>
              </a:rPr>
              <a:t>EXEMPLES</a:t>
            </a:r>
            <a:endParaRPr b="0" i="0" sz="4800" u="none" cap="none" strike="noStrike">
              <a:solidFill>
                <a:srgbClr val="C5B497"/>
              </a:solidFill>
              <a:latin typeface="Calibri"/>
              <a:ea typeface="Calibri"/>
              <a:cs typeface="Calibri"/>
              <a:sym typeface="Calibri"/>
            </a:endParaRPr>
          </a:p>
        </p:txBody>
      </p:sp>
      <p:pic>
        <p:nvPicPr>
          <p:cNvPr id="356" name="Google Shape;356;p7"/>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8"/>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s-ES" sz="2400">
                <a:solidFill>
                  <a:srgbClr val="3F739B"/>
                </a:solidFill>
              </a:rPr>
              <a:t> El modelat o disseny conceptual és la primera fase del desenvolupament d’una base de dades.</a:t>
            </a:r>
            <a:endParaRPr/>
          </a:p>
          <a:p>
            <a:pPr indent="-152400" lvl="0" marL="91440" rtl="0" algn="just">
              <a:lnSpc>
                <a:spcPct val="90000"/>
              </a:lnSpc>
              <a:spcBef>
                <a:spcPts val="1400"/>
              </a:spcBef>
              <a:spcAft>
                <a:spcPts val="0"/>
              </a:spcAft>
              <a:buSzPts val="2400"/>
              <a:buFont typeface="Courier New"/>
              <a:buChar char="o"/>
            </a:pPr>
            <a:r>
              <a:rPr lang="es-ES" sz="2400">
                <a:solidFill>
                  <a:srgbClr val="3F739B"/>
                </a:solidFill>
              </a:rPr>
              <a:t> És una activitat en la qual es construeixen esquemes conceptuals d’una realitat. Reprensenten doncs el “món real”. </a:t>
            </a:r>
            <a:endParaRPr/>
          </a:p>
          <a:p>
            <a:pPr indent="-152400" lvl="0" marL="91440" rtl="0" algn="l">
              <a:lnSpc>
                <a:spcPct val="90000"/>
              </a:lnSpc>
              <a:spcBef>
                <a:spcPts val="1400"/>
              </a:spcBef>
              <a:spcAft>
                <a:spcPts val="0"/>
              </a:spcAft>
              <a:buSzPts val="2400"/>
              <a:buFont typeface="Courier New"/>
              <a:buChar char="o"/>
            </a:pPr>
            <a:r>
              <a:rPr lang="es-ES" sz="2400">
                <a:solidFill>
                  <a:srgbClr val="3F739B"/>
                </a:solidFill>
              </a:rPr>
              <a:t> Solen tenir una gràfica associada.</a:t>
            </a:r>
            <a:endParaRPr/>
          </a:p>
          <a:p>
            <a:pPr indent="-152400" lvl="0" marL="91440" rtl="0" algn="l">
              <a:lnSpc>
                <a:spcPct val="90000"/>
              </a:lnSpc>
              <a:spcBef>
                <a:spcPts val="1400"/>
              </a:spcBef>
              <a:spcAft>
                <a:spcPts val="0"/>
              </a:spcAft>
              <a:buSzPts val="2400"/>
              <a:buFont typeface="Courier New"/>
              <a:buChar char="o"/>
            </a:pPr>
            <a:r>
              <a:rPr lang="es-ES" sz="2400">
                <a:solidFill>
                  <a:srgbClr val="3F739B"/>
                </a:solidFill>
              </a:rPr>
              <a:t> Podem dividir-lo en dos etapes:</a:t>
            </a:r>
            <a:endParaRPr sz="2400">
              <a:solidFill>
                <a:srgbClr val="3F739B"/>
              </a:solidFill>
            </a:endParaRPr>
          </a:p>
          <a:p>
            <a:pPr indent="-182880" lvl="1" marL="384048" rtl="0" algn="l">
              <a:lnSpc>
                <a:spcPct val="90000"/>
              </a:lnSpc>
              <a:spcBef>
                <a:spcPts val="400"/>
              </a:spcBef>
              <a:spcAft>
                <a:spcPts val="0"/>
              </a:spcAft>
              <a:buSzPts val="2200"/>
              <a:buFont typeface="Courier New"/>
              <a:buChar char="o"/>
            </a:pPr>
            <a:r>
              <a:rPr lang="es-ES" sz="2200">
                <a:solidFill>
                  <a:srgbClr val="3F739B"/>
                </a:solidFill>
              </a:rPr>
              <a:t> Anàlisis de requeriments</a:t>
            </a:r>
            <a:endParaRPr sz="2200">
              <a:solidFill>
                <a:srgbClr val="3F739B"/>
              </a:solidFill>
            </a:endParaRPr>
          </a:p>
          <a:p>
            <a:pPr indent="-182880" lvl="1" marL="384048" rtl="0" algn="l">
              <a:lnSpc>
                <a:spcPct val="90000"/>
              </a:lnSpc>
              <a:spcBef>
                <a:spcPts val="600"/>
              </a:spcBef>
              <a:spcAft>
                <a:spcPts val="0"/>
              </a:spcAft>
              <a:buSzPts val="2200"/>
              <a:buFont typeface="Courier New"/>
              <a:buChar char="o"/>
            </a:pPr>
            <a:r>
              <a:rPr lang="es-ES" sz="2200">
                <a:solidFill>
                  <a:srgbClr val="3F739B"/>
                </a:solidFill>
              </a:rPr>
              <a:t> Generar el esquema conceptual</a:t>
            </a:r>
            <a:endParaRPr/>
          </a:p>
          <a:p>
            <a:pPr indent="0" lvl="0" marL="0" rtl="0" algn="l">
              <a:lnSpc>
                <a:spcPct val="90000"/>
              </a:lnSpc>
              <a:spcBef>
                <a:spcPts val="1600"/>
              </a:spcBef>
              <a:spcAft>
                <a:spcPts val="0"/>
              </a:spcAft>
              <a:buSzPts val="2000"/>
              <a:buNone/>
            </a:pPr>
            <a:r>
              <a:t/>
            </a:r>
            <a:endParaRPr/>
          </a:p>
        </p:txBody>
      </p:sp>
      <p:sp>
        <p:nvSpPr>
          <p:cNvPr id="362" name="Google Shape;362;p8"/>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lang="es-ES">
                <a:solidFill>
                  <a:srgbClr val="C5B497"/>
                </a:solidFill>
              </a:rPr>
              <a:t>Disseny conceptual</a:t>
            </a:r>
            <a:endParaRPr>
              <a:solidFill>
                <a:srgbClr val="C5B497"/>
              </a:solidFill>
            </a:endParaRPr>
          </a:p>
        </p:txBody>
      </p:sp>
      <p:pic>
        <p:nvPicPr>
          <p:cNvPr id="363" name="Google Shape;363;p8"/>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9"/>
          <p:cNvPicPr preferRelativeResize="0"/>
          <p:nvPr/>
        </p:nvPicPr>
        <p:blipFill rotWithShape="1">
          <a:blip r:embed="rId3">
            <a:alphaModFix/>
          </a:blip>
          <a:srcRect b="15551" l="46753" r="18574" t="41537"/>
          <a:stretch/>
        </p:blipFill>
        <p:spPr>
          <a:xfrm>
            <a:off x="2339752" y="1988840"/>
            <a:ext cx="4347964" cy="4305028"/>
          </a:xfrm>
          <a:prstGeom prst="rect">
            <a:avLst/>
          </a:prstGeom>
          <a:noFill/>
          <a:ln>
            <a:noFill/>
          </a:ln>
        </p:spPr>
      </p:pic>
      <p:sp>
        <p:nvSpPr>
          <p:cNvPr id="369" name="Google Shape;369;p9"/>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lang="es-ES">
                <a:solidFill>
                  <a:srgbClr val="C5B497"/>
                </a:solidFill>
              </a:rPr>
              <a:t>Disseny conceptual</a:t>
            </a:r>
            <a:endParaRPr>
              <a:solidFill>
                <a:srgbClr val="C5B497"/>
              </a:solidFill>
            </a:endParaRPr>
          </a:p>
        </p:txBody>
      </p:sp>
      <p:pic>
        <p:nvPicPr>
          <p:cNvPr id="370" name="Google Shape;370;p9"/>
          <p:cNvPicPr preferRelativeResize="0"/>
          <p:nvPr/>
        </p:nvPicPr>
        <p:blipFill rotWithShape="1">
          <a:blip r:embed="rId4">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10"/>
          <p:cNvPicPr preferRelativeResize="0"/>
          <p:nvPr/>
        </p:nvPicPr>
        <p:blipFill rotWithShape="1">
          <a:blip r:embed="rId3">
            <a:alphaModFix/>
          </a:blip>
          <a:srcRect b="26161" l="26056" r="20902" t="31217"/>
          <a:stretch/>
        </p:blipFill>
        <p:spPr>
          <a:xfrm>
            <a:off x="1427677" y="1988840"/>
            <a:ext cx="6334366" cy="4072092"/>
          </a:xfrm>
          <a:prstGeom prst="rect">
            <a:avLst/>
          </a:prstGeom>
          <a:noFill/>
          <a:ln>
            <a:noFill/>
          </a:ln>
        </p:spPr>
      </p:pic>
      <p:sp>
        <p:nvSpPr>
          <p:cNvPr id="376" name="Google Shape;376;p10"/>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lang="es-ES">
                <a:solidFill>
                  <a:srgbClr val="C5B497"/>
                </a:solidFill>
              </a:rPr>
              <a:t>Etapes del disseny</a:t>
            </a:r>
            <a:endParaRPr>
              <a:solidFill>
                <a:srgbClr val="C5B497"/>
              </a:solidFill>
            </a:endParaRPr>
          </a:p>
        </p:txBody>
      </p:sp>
      <p:pic>
        <p:nvPicPr>
          <p:cNvPr id="377" name="Google Shape;377;p10"/>
          <p:cNvPicPr preferRelativeResize="0"/>
          <p:nvPr/>
        </p:nvPicPr>
        <p:blipFill rotWithShape="1">
          <a:blip r:embed="rId4">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11"/>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Font typeface="Courier New"/>
              <a:buChar char="o"/>
            </a:pPr>
            <a:r>
              <a:rPr lang="es-ES" sz="2400">
                <a:solidFill>
                  <a:srgbClr val="3F739B"/>
                </a:solidFill>
              </a:rPr>
              <a:t> </a:t>
            </a:r>
            <a:r>
              <a:rPr b="1" lang="es-ES" sz="2400">
                <a:solidFill>
                  <a:srgbClr val="FFC000"/>
                </a:solidFill>
              </a:rPr>
              <a:t>Percepció</a:t>
            </a:r>
            <a:r>
              <a:rPr lang="es-ES" sz="2400">
                <a:solidFill>
                  <a:srgbClr val="3F739B"/>
                </a:solidFill>
              </a:rPr>
              <a:t>, </a:t>
            </a:r>
            <a:r>
              <a:rPr lang="es-ES" sz="2400">
                <a:solidFill>
                  <a:srgbClr val="FFC000"/>
                </a:solidFill>
              </a:rPr>
              <a:t>identificació</a:t>
            </a:r>
            <a:r>
              <a:rPr lang="es-ES" sz="2400">
                <a:solidFill>
                  <a:srgbClr val="3F739B"/>
                </a:solidFill>
              </a:rPr>
              <a:t> i </a:t>
            </a:r>
            <a:r>
              <a:rPr lang="es-ES" sz="2400">
                <a:solidFill>
                  <a:srgbClr val="FFC000"/>
                </a:solidFill>
              </a:rPr>
              <a:t>descripció</a:t>
            </a:r>
            <a:r>
              <a:rPr lang="es-ES" sz="2400">
                <a:solidFill>
                  <a:srgbClr val="3F739B"/>
                </a:solidFill>
              </a:rPr>
              <a:t> dels elements del “mon real” a analitzar.</a:t>
            </a:r>
            <a:endParaRPr/>
          </a:p>
          <a:p>
            <a:pPr indent="-152400" lvl="0" marL="91440" rtl="0" algn="l">
              <a:lnSpc>
                <a:spcPct val="90000"/>
              </a:lnSpc>
              <a:spcBef>
                <a:spcPts val="1400"/>
              </a:spcBef>
              <a:spcAft>
                <a:spcPts val="0"/>
              </a:spcAft>
              <a:buSzPts val="2400"/>
              <a:buFont typeface="Courier New"/>
              <a:buChar char="o"/>
            </a:pPr>
            <a:r>
              <a:rPr lang="es-ES" sz="2400">
                <a:solidFill>
                  <a:srgbClr val="3F739B"/>
                </a:solidFill>
              </a:rPr>
              <a:t>  Respon a la pregunta:</a:t>
            </a:r>
            <a:endParaRPr/>
          </a:p>
          <a:p>
            <a:pPr indent="0" lvl="0" marL="0" rtl="0" algn="l">
              <a:lnSpc>
                <a:spcPct val="90000"/>
              </a:lnSpc>
              <a:spcBef>
                <a:spcPts val="1400"/>
              </a:spcBef>
              <a:spcAft>
                <a:spcPts val="0"/>
              </a:spcAft>
              <a:buSzPts val="2400"/>
              <a:buNone/>
            </a:pPr>
            <a:r>
              <a:rPr i="1" lang="es-ES" sz="2400">
                <a:solidFill>
                  <a:srgbClr val="3F739B"/>
                </a:solidFill>
              </a:rPr>
              <a:t>	“Què es vol representar?”</a:t>
            </a:r>
            <a:endParaRPr/>
          </a:p>
          <a:p>
            <a:pPr indent="-152400" lvl="0" marL="91440" rtl="0" algn="l">
              <a:lnSpc>
                <a:spcPct val="90000"/>
              </a:lnSpc>
              <a:spcBef>
                <a:spcPts val="1400"/>
              </a:spcBef>
              <a:spcAft>
                <a:spcPts val="0"/>
              </a:spcAft>
              <a:buSzPts val="2400"/>
              <a:buFont typeface="Courier New"/>
              <a:buChar char="o"/>
            </a:pPr>
            <a:r>
              <a:rPr lang="es-ES" sz="2400">
                <a:solidFill>
                  <a:srgbClr val="3F739B"/>
                </a:solidFill>
              </a:rPr>
              <a:t> Es vol elaborar un </a:t>
            </a:r>
            <a:r>
              <a:rPr b="1" lang="es-ES" sz="2400">
                <a:solidFill>
                  <a:srgbClr val="FFC000"/>
                </a:solidFill>
              </a:rPr>
              <a:t>esquema descriptiu </a:t>
            </a:r>
            <a:r>
              <a:rPr lang="es-ES" sz="2400">
                <a:solidFill>
                  <a:srgbClr val="3F739B"/>
                </a:solidFill>
              </a:rPr>
              <a:t>de la realitat.  </a:t>
            </a:r>
            <a:endParaRPr/>
          </a:p>
          <a:p>
            <a:pPr indent="-152400" lvl="0" marL="91440" rtl="0" algn="l">
              <a:lnSpc>
                <a:spcPct val="90000"/>
              </a:lnSpc>
              <a:spcBef>
                <a:spcPts val="1400"/>
              </a:spcBef>
              <a:spcAft>
                <a:spcPts val="0"/>
              </a:spcAft>
              <a:buSzPts val="2400"/>
              <a:buFont typeface="Courier New"/>
              <a:buChar char="o"/>
            </a:pPr>
            <a:r>
              <a:rPr lang="es-ES" sz="2400">
                <a:solidFill>
                  <a:srgbClr val="3F739B"/>
                </a:solidFill>
              </a:rPr>
              <a:t> S’utilitza un llenguatge natural per reduir problemes de comunicació entre usuaris i analistes.</a:t>
            </a:r>
            <a:endParaRPr/>
          </a:p>
          <a:p>
            <a:pPr indent="0" lvl="1" marL="201168" rtl="0" algn="l">
              <a:lnSpc>
                <a:spcPct val="90000"/>
              </a:lnSpc>
              <a:spcBef>
                <a:spcPts val="400"/>
              </a:spcBef>
              <a:spcAft>
                <a:spcPts val="0"/>
              </a:spcAft>
              <a:buSzPts val="1800"/>
              <a:buNone/>
            </a:pPr>
            <a:r>
              <a:rPr lang="es-ES">
                <a:solidFill>
                  <a:srgbClr val="3F739B"/>
                </a:solidFill>
              </a:rPr>
              <a:t> </a:t>
            </a:r>
            <a:endParaRPr>
              <a:solidFill>
                <a:srgbClr val="3F739B"/>
              </a:solidFill>
            </a:endParaRPr>
          </a:p>
          <a:p>
            <a:pPr indent="0" lvl="0" marL="0" rtl="0" algn="l">
              <a:lnSpc>
                <a:spcPct val="90000"/>
              </a:lnSpc>
              <a:spcBef>
                <a:spcPts val="1600"/>
              </a:spcBef>
              <a:spcAft>
                <a:spcPts val="0"/>
              </a:spcAft>
              <a:buSzPts val="2000"/>
              <a:buNone/>
            </a:pPr>
            <a:r>
              <a:t/>
            </a:r>
            <a:endParaRPr/>
          </a:p>
        </p:txBody>
      </p:sp>
      <p:sp>
        <p:nvSpPr>
          <p:cNvPr id="383" name="Google Shape;383;p11"/>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lang="es-ES">
                <a:solidFill>
                  <a:srgbClr val="C5B497"/>
                </a:solidFill>
              </a:rPr>
              <a:t>Anàlisis de requeriments</a:t>
            </a:r>
            <a:endParaRPr>
              <a:solidFill>
                <a:srgbClr val="C5B497"/>
              </a:solidFill>
            </a:endParaRPr>
          </a:p>
        </p:txBody>
      </p:sp>
      <p:pic>
        <p:nvPicPr>
          <p:cNvPr id="384" name="Google Shape;384;p11"/>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12"/>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Relació entre usuaris i analistes</a:t>
            </a:r>
            <a:endParaRPr sz="4400">
              <a:solidFill>
                <a:srgbClr val="C5B497"/>
              </a:solidFill>
            </a:endParaRPr>
          </a:p>
        </p:txBody>
      </p:sp>
      <p:pic>
        <p:nvPicPr>
          <p:cNvPr id="390" name="Google Shape;390;p12"/>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391" name="Google Shape;391;p12"/>
          <p:cNvSpPr txBox="1"/>
          <p:nvPr>
            <p:ph idx="1" type="body"/>
          </p:nvPr>
        </p:nvSpPr>
        <p:spPr>
          <a:xfrm>
            <a:off x="467544" y="1988840"/>
            <a:ext cx="4208401" cy="4320480"/>
          </a:xfrm>
          <a:prstGeom prst="rect">
            <a:avLst/>
          </a:prstGeom>
          <a:noFill/>
          <a:ln>
            <a:noFill/>
          </a:ln>
        </p:spPr>
        <p:txBody>
          <a:bodyPr anchorCtr="0" anchor="t" bIns="45700" lIns="0" spcFirstLastPara="1" rIns="0" wrap="square" tIns="45700">
            <a:normAutofit/>
          </a:bodyPr>
          <a:lstStyle/>
          <a:p>
            <a:pPr indent="0" lvl="0" marL="0" rtl="0" algn="l">
              <a:lnSpc>
                <a:spcPct val="80000"/>
              </a:lnSpc>
              <a:spcBef>
                <a:spcPts val="0"/>
              </a:spcBef>
              <a:spcAft>
                <a:spcPts val="0"/>
              </a:spcAft>
              <a:buSzPts val="1800"/>
              <a:buNone/>
            </a:pPr>
            <a:r>
              <a:rPr b="1" lang="es-ES" sz="1800">
                <a:solidFill>
                  <a:srgbClr val="3F739B"/>
                </a:solidFill>
              </a:rPr>
              <a:t>Com veuen els usuaris als analistes</a:t>
            </a:r>
            <a:endParaRPr/>
          </a:p>
          <a:p>
            <a:pPr indent="0" lvl="0" marL="0" rtl="0" algn="l">
              <a:lnSpc>
                <a:spcPct val="80000"/>
              </a:lnSpc>
              <a:spcBef>
                <a:spcPts val="1400"/>
              </a:spcBef>
              <a:spcAft>
                <a:spcPts val="0"/>
              </a:spcAft>
              <a:buSzPts val="1800"/>
              <a:buNone/>
            </a:pPr>
            <a:r>
              <a:t/>
            </a:r>
            <a:endParaRPr sz="1800">
              <a:solidFill>
                <a:srgbClr val="3F739B"/>
              </a:solidFill>
            </a:endParaRPr>
          </a:p>
          <a:p>
            <a:pPr indent="-114300" lvl="0" marL="91440" rtl="0" algn="l">
              <a:lnSpc>
                <a:spcPct val="80000"/>
              </a:lnSpc>
              <a:spcBef>
                <a:spcPts val="1400"/>
              </a:spcBef>
              <a:spcAft>
                <a:spcPts val="0"/>
              </a:spcAft>
              <a:buSzPts val="1800"/>
              <a:buFont typeface="Courier New"/>
              <a:buChar char="o"/>
            </a:pPr>
            <a:r>
              <a:rPr lang="es-ES" sz="1800">
                <a:solidFill>
                  <a:srgbClr val="3F739B"/>
                </a:solidFill>
              </a:rPr>
              <a:t> No entenen el negoci</a:t>
            </a:r>
            <a:endParaRPr/>
          </a:p>
          <a:p>
            <a:pPr indent="-114300" lvl="0" marL="91440" rtl="0" algn="l">
              <a:lnSpc>
                <a:spcPct val="80000"/>
              </a:lnSpc>
              <a:spcBef>
                <a:spcPts val="1400"/>
              </a:spcBef>
              <a:spcAft>
                <a:spcPts val="0"/>
              </a:spcAft>
              <a:buSzPts val="1800"/>
              <a:buFont typeface="Courier New"/>
              <a:buChar char="o"/>
            </a:pPr>
            <a:r>
              <a:rPr lang="es-ES" sz="1800">
                <a:solidFill>
                  <a:srgbClr val="3F739B"/>
                </a:solidFill>
              </a:rPr>
              <a:t> Intenten dir-nos com fer la nostra feina</a:t>
            </a:r>
            <a:endParaRPr/>
          </a:p>
          <a:p>
            <a:pPr indent="-114300" lvl="0" marL="91440" rtl="0" algn="l">
              <a:lnSpc>
                <a:spcPct val="80000"/>
              </a:lnSpc>
              <a:spcBef>
                <a:spcPts val="1400"/>
              </a:spcBef>
              <a:spcAft>
                <a:spcPts val="0"/>
              </a:spcAft>
              <a:buSzPts val="1800"/>
              <a:buFont typeface="Courier New"/>
              <a:buChar char="o"/>
            </a:pPr>
            <a:r>
              <a:rPr lang="es-ES" sz="1800">
                <a:solidFill>
                  <a:srgbClr val="3F739B"/>
                </a:solidFill>
              </a:rPr>
              <a:t> No aconsegueixen de manera acceptable les especificacions del sistema</a:t>
            </a:r>
            <a:endParaRPr/>
          </a:p>
          <a:p>
            <a:pPr indent="-114300" lvl="0" marL="91440" rtl="0" algn="l">
              <a:lnSpc>
                <a:spcPct val="80000"/>
              </a:lnSpc>
              <a:spcBef>
                <a:spcPts val="1400"/>
              </a:spcBef>
              <a:spcAft>
                <a:spcPts val="0"/>
              </a:spcAft>
              <a:buSzPts val="1800"/>
              <a:buFont typeface="Courier New"/>
              <a:buChar char="o"/>
            </a:pPr>
            <a:r>
              <a:rPr lang="es-ES" sz="1800">
                <a:solidFill>
                  <a:srgbClr val="3F739B"/>
                </a:solidFill>
              </a:rPr>
              <a:t> Diuen NO als nostres suggeriments</a:t>
            </a:r>
            <a:endParaRPr/>
          </a:p>
          <a:p>
            <a:pPr indent="-114300" lvl="0" marL="91440" rtl="0" algn="l">
              <a:lnSpc>
                <a:spcPct val="80000"/>
              </a:lnSpc>
              <a:spcBef>
                <a:spcPts val="1400"/>
              </a:spcBef>
              <a:spcAft>
                <a:spcPts val="0"/>
              </a:spcAft>
              <a:buSzPts val="1800"/>
              <a:buFont typeface="Courier New"/>
              <a:buChar char="o"/>
            </a:pPr>
            <a:r>
              <a:rPr lang="es-ES" sz="1800">
                <a:solidFill>
                  <a:srgbClr val="3F739B"/>
                </a:solidFill>
              </a:rPr>
              <a:t> Sempre demanen més pressupost</a:t>
            </a:r>
            <a:endParaRPr/>
          </a:p>
          <a:p>
            <a:pPr indent="-114300" lvl="0" marL="91440" rtl="0" algn="l">
              <a:lnSpc>
                <a:spcPct val="80000"/>
              </a:lnSpc>
              <a:spcBef>
                <a:spcPts val="1400"/>
              </a:spcBef>
              <a:spcAft>
                <a:spcPts val="0"/>
              </a:spcAft>
              <a:buSzPts val="1800"/>
              <a:buFont typeface="Courier New"/>
              <a:buChar char="o"/>
            </a:pPr>
            <a:r>
              <a:rPr lang="es-ES" sz="1800">
                <a:solidFill>
                  <a:srgbClr val="3F739B"/>
                </a:solidFill>
              </a:rPr>
              <a:t> Sempre es retrasen</a:t>
            </a:r>
            <a:endParaRPr/>
          </a:p>
          <a:p>
            <a:pPr indent="-114300" lvl="0" marL="91440" rtl="0" algn="l">
              <a:lnSpc>
                <a:spcPct val="80000"/>
              </a:lnSpc>
              <a:spcBef>
                <a:spcPts val="1400"/>
              </a:spcBef>
              <a:spcAft>
                <a:spcPts val="0"/>
              </a:spcAft>
              <a:buSzPts val="1800"/>
              <a:buFont typeface="Courier New"/>
              <a:buChar char="o"/>
            </a:pPr>
            <a:r>
              <a:rPr lang="es-ES" sz="1800">
                <a:solidFill>
                  <a:srgbClr val="3F739B"/>
                </a:solidFill>
              </a:rPr>
              <a:t> No responen de manera ràpida i satisfactòria els canvis necessaris del sistema.</a:t>
            </a:r>
            <a:endParaRPr/>
          </a:p>
        </p:txBody>
      </p:sp>
      <p:sp>
        <p:nvSpPr>
          <p:cNvPr id="392" name="Google Shape;392;p12"/>
          <p:cNvSpPr txBox="1"/>
          <p:nvPr/>
        </p:nvSpPr>
        <p:spPr>
          <a:xfrm>
            <a:off x="4828095" y="1988840"/>
            <a:ext cx="4208401" cy="4023360"/>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chemeClr val="accent1"/>
              </a:buClr>
              <a:buSzPts val="1800"/>
              <a:buFont typeface="Calibri"/>
              <a:buNone/>
            </a:pPr>
            <a:r>
              <a:rPr b="1" i="0" lang="es-ES" sz="1800" u="none" cap="none" strike="noStrike">
                <a:solidFill>
                  <a:srgbClr val="3F739B"/>
                </a:solidFill>
                <a:latin typeface="Calibri"/>
                <a:ea typeface="Calibri"/>
                <a:cs typeface="Calibri"/>
                <a:sym typeface="Calibri"/>
              </a:rPr>
              <a:t>Com veuen els analistes als usuaris</a:t>
            </a:r>
            <a:endParaRPr/>
          </a:p>
          <a:p>
            <a:pPr indent="0" lvl="0" marL="0" marR="0" rtl="0" algn="l">
              <a:lnSpc>
                <a:spcPct val="90000"/>
              </a:lnSpc>
              <a:spcBef>
                <a:spcPts val="1400"/>
              </a:spcBef>
              <a:spcAft>
                <a:spcPts val="0"/>
              </a:spcAft>
              <a:buClr>
                <a:schemeClr val="accent1"/>
              </a:buClr>
              <a:buSzPts val="1800"/>
              <a:buFont typeface="Calibri"/>
              <a:buNone/>
            </a:pPr>
            <a:r>
              <a:t/>
            </a:r>
            <a:endParaRPr b="1" i="0" sz="1800" u="none" cap="none" strike="noStrike">
              <a:solidFill>
                <a:srgbClr val="3F739B"/>
              </a:solidFill>
              <a:latin typeface="Calibri"/>
              <a:ea typeface="Calibri"/>
              <a:cs typeface="Calibri"/>
              <a:sym typeface="Calibri"/>
            </a:endParaRPr>
          </a:p>
          <a:p>
            <a:pPr indent="-114300" lvl="0" marL="91440" marR="0" rtl="0" algn="l">
              <a:lnSpc>
                <a:spcPct val="90000"/>
              </a:lnSpc>
              <a:spcBef>
                <a:spcPts val="1400"/>
              </a:spcBef>
              <a:spcAft>
                <a:spcPts val="0"/>
              </a:spcAft>
              <a:buClr>
                <a:schemeClr val="accent1"/>
              </a:buClr>
              <a:buSzPts val="1800"/>
              <a:buFont typeface="Courier New"/>
              <a:buChar char="o"/>
            </a:pPr>
            <a:r>
              <a:rPr b="0" i="0" lang="es-ES" sz="1800" u="none" cap="none" strike="noStrike">
                <a:solidFill>
                  <a:srgbClr val="3F739B"/>
                </a:solidFill>
                <a:latin typeface="Calibri"/>
                <a:ea typeface="Calibri"/>
                <a:cs typeface="Calibri"/>
                <a:sym typeface="Calibri"/>
              </a:rPr>
              <a:t> No saben el que volen</a:t>
            </a:r>
            <a:endParaRPr/>
          </a:p>
          <a:p>
            <a:pPr indent="-114300" lvl="0" marL="91440" marR="0" rtl="0" algn="l">
              <a:lnSpc>
                <a:spcPct val="90000"/>
              </a:lnSpc>
              <a:spcBef>
                <a:spcPts val="1400"/>
              </a:spcBef>
              <a:spcAft>
                <a:spcPts val="0"/>
              </a:spcAft>
              <a:buClr>
                <a:schemeClr val="accent1"/>
              </a:buClr>
              <a:buSzPts val="1800"/>
              <a:buFont typeface="Courier New"/>
              <a:buChar char="o"/>
            </a:pPr>
            <a:r>
              <a:rPr b="0" i="0" lang="es-ES" sz="1800" u="none" cap="none" strike="noStrike">
                <a:solidFill>
                  <a:srgbClr val="3F739B"/>
                </a:solidFill>
                <a:latin typeface="Calibri"/>
                <a:ea typeface="Calibri"/>
                <a:cs typeface="Calibri"/>
                <a:sym typeface="Calibri"/>
              </a:rPr>
              <a:t> Tenen moltes necessitats “polítiques”</a:t>
            </a:r>
            <a:endParaRPr/>
          </a:p>
          <a:p>
            <a:pPr indent="-114300" lvl="0" marL="91440" marR="0" rtl="0" algn="l">
              <a:lnSpc>
                <a:spcPct val="90000"/>
              </a:lnSpc>
              <a:spcBef>
                <a:spcPts val="1400"/>
              </a:spcBef>
              <a:spcAft>
                <a:spcPts val="0"/>
              </a:spcAft>
              <a:buClr>
                <a:schemeClr val="accent1"/>
              </a:buClr>
              <a:buSzPts val="1800"/>
              <a:buFont typeface="Courier New"/>
              <a:buChar char="o"/>
            </a:pPr>
            <a:r>
              <a:rPr b="0" i="0" lang="es-ES" sz="1800" u="none" cap="none" strike="noStrike">
                <a:solidFill>
                  <a:srgbClr val="3F739B"/>
                </a:solidFill>
                <a:latin typeface="Calibri"/>
                <a:ea typeface="Calibri"/>
                <a:cs typeface="Calibri"/>
                <a:sym typeface="Calibri"/>
              </a:rPr>
              <a:t> Ho volen tot “ja”</a:t>
            </a:r>
            <a:endParaRPr/>
          </a:p>
          <a:p>
            <a:pPr indent="-114300" lvl="0" marL="91440" marR="0" rtl="0" algn="l">
              <a:lnSpc>
                <a:spcPct val="90000"/>
              </a:lnSpc>
              <a:spcBef>
                <a:spcPts val="1400"/>
              </a:spcBef>
              <a:spcAft>
                <a:spcPts val="0"/>
              </a:spcAft>
              <a:buClr>
                <a:schemeClr val="accent1"/>
              </a:buClr>
              <a:buSzPts val="1800"/>
              <a:buFont typeface="Courier New"/>
              <a:buChar char="o"/>
            </a:pPr>
            <a:r>
              <a:rPr b="0" i="0" lang="es-ES" sz="1800" u="none" cap="none" strike="noStrike">
                <a:solidFill>
                  <a:srgbClr val="3F739B"/>
                </a:solidFill>
                <a:latin typeface="Calibri"/>
                <a:ea typeface="Calibri"/>
                <a:cs typeface="Calibri"/>
                <a:sym typeface="Calibri"/>
              </a:rPr>
              <a:t> No tenen prioritats entre les necessitats</a:t>
            </a:r>
            <a:endParaRPr/>
          </a:p>
          <a:p>
            <a:pPr indent="-114300" lvl="0" marL="91440" marR="0" rtl="0" algn="l">
              <a:lnSpc>
                <a:spcPct val="90000"/>
              </a:lnSpc>
              <a:spcBef>
                <a:spcPts val="1400"/>
              </a:spcBef>
              <a:spcAft>
                <a:spcPts val="0"/>
              </a:spcAft>
              <a:buClr>
                <a:schemeClr val="accent1"/>
              </a:buClr>
              <a:buSzPts val="1800"/>
              <a:buFont typeface="Courier New"/>
              <a:buChar char="o"/>
            </a:pPr>
            <a:r>
              <a:rPr b="0" i="0" lang="es-ES" sz="1800" u="none" cap="none" strike="noStrike">
                <a:solidFill>
                  <a:srgbClr val="3F739B"/>
                </a:solidFill>
                <a:latin typeface="Calibri"/>
                <a:ea typeface="Calibri"/>
                <a:cs typeface="Calibri"/>
                <a:sym typeface="Calibri"/>
              </a:rPr>
              <a:t> Rebutgen totes les responsabilitats sobre el sistema</a:t>
            </a:r>
            <a:endParaRPr/>
          </a:p>
          <a:p>
            <a:pPr indent="-114300" lvl="0" marL="91440" marR="0" rtl="0" algn="l">
              <a:lnSpc>
                <a:spcPct val="90000"/>
              </a:lnSpc>
              <a:spcBef>
                <a:spcPts val="1400"/>
              </a:spcBef>
              <a:spcAft>
                <a:spcPts val="0"/>
              </a:spcAft>
              <a:buClr>
                <a:schemeClr val="accent1"/>
              </a:buClr>
              <a:buSzPts val="1800"/>
              <a:buFont typeface="Courier New"/>
              <a:buChar char="o"/>
            </a:pPr>
            <a:r>
              <a:rPr b="0" i="0" lang="es-ES" sz="1800" u="none" cap="none" strike="noStrike">
                <a:solidFill>
                  <a:srgbClr val="3F739B"/>
                </a:solidFill>
                <a:latin typeface="Calibri"/>
                <a:ea typeface="Calibri"/>
                <a:cs typeface="Calibri"/>
                <a:sym typeface="Calibri"/>
              </a:rPr>
              <a:t> Són incapaços de respectar la planificació</a:t>
            </a:r>
            <a:endParaRPr b="0" i="0" sz="2000" u="none" cap="none" strike="noStrike">
              <a:solidFill>
                <a:srgbClr val="3F739B"/>
              </a:solidFill>
              <a:latin typeface="Calibri"/>
              <a:ea typeface="Calibri"/>
              <a:cs typeface="Calibri"/>
              <a:sym typeface="Calibri"/>
            </a:endParaRPr>
          </a:p>
          <a:p>
            <a:pPr indent="0" lvl="0" marL="0" marR="0" rtl="0" algn="l">
              <a:lnSpc>
                <a:spcPct val="90000"/>
              </a:lnSpc>
              <a:spcBef>
                <a:spcPts val="1400"/>
              </a:spcBef>
              <a:spcAft>
                <a:spcPts val="0"/>
              </a:spcAft>
              <a:buClr>
                <a:schemeClr val="accent1"/>
              </a:buClr>
              <a:buSzPts val="2000"/>
              <a:buFont typeface="Calibri"/>
              <a:buNone/>
            </a:pPr>
            <a:r>
              <a:t/>
            </a:r>
            <a:endParaRPr b="0" i="0" sz="2000" u="none" cap="none" strike="noStrike">
              <a:solidFill>
                <a:srgbClr val="3F3F3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idx="1" type="body"/>
          </p:nvPr>
        </p:nvSpPr>
        <p:spPr>
          <a:xfrm>
            <a:off x="889248" y="2204864"/>
            <a:ext cx="3898776" cy="3917032"/>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SzPts val="2000"/>
              <a:buNone/>
            </a:pPr>
            <a:r>
              <a:rPr lang="es-ES">
                <a:solidFill>
                  <a:srgbClr val="3F739B"/>
                </a:solidFill>
              </a:rPr>
              <a:t>Quan la informació creixia, també creixien els arxivadors, de manera que podem tenir carpetes i subcarpetes:</a:t>
            </a:r>
            <a:endParaRPr/>
          </a:p>
          <a:p>
            <a:pPr indent="0" lvl="0" marL="0" rtl="0" algn="l">
              <a:lnSpc>
                <a:spcPct val="90000"/>
              </a:lnSpc>
              <a:spcBef>
                <a:spcPts val="1400"/>
              </a:spcBef>
              <a:spcAft>
                <a:spcPts val="0"/>
              </a:spcAft>
              <a:buSzPts val="2000"/>
              <a:buNone/>
            </a:pPr>
            <a:r>
              <a:t/>
            </a:r>
            <a:endParaRPr>
              <a:solidFill>
                <a:srgbClr val="3F739B"/>
              </a:solidFill>
            </a:endParaRPr>
          </a:p>
        </p:txBody>
      </p:sp>
      <p:pic>
        <p:nvPicPr>
          <p:cNvPr id="131" name="Google Shape;131;p24"/>
          <p:cNvPicPr preferRelativeResize="0"/>
          <p:nvPr/>
        </p:nvPicPr>
        <p:blipFill rotWithShape="1">
          <a:blip r:embed="rId3">
            <a:alphaModFix/>
          </a:blip>
          <a:srcRect b="0" l="0" r="0" t="0"/>
          <a:stretch/>
        </p:blipFill>
        <p:spPr>
          <a:xfrm>
            <a:off x="5022260" y="2204864"/>
            <a:ext cx="3015605" cy="3303401"/>
          </a:xfrm>
          <a:prstGeom prst="rect">
            <a:avLst/>
          </a:prstGeom>
          <a:noFill/>
          <a:ln>
            <a:noFill/>
          </a:ln>
        </p:spPr>
      </p:pic>
      <p:sp>
        <p:nvSpPr>
          <p:cNvPr id="132" name="Google Shape;132;p24"/>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Fitxers</a:t>
            </a:r>
            <a:endParaRPr sz="4400">
              <a:solidFill>
                <a:srgbClr val="C5B497"/>
              </a:solidFill>
            </a:endParaRPr>
          </a:p>
        </p:txBody>
      </p:sp>
      <p:pic>
        <p:nvPicPr>
          <p:cNvPr id="133" name="Google Shape;133;p24"/>
          <p:cNvPicPr preferRelativeResize="0"/>
          <p:nvPr/>
        </p:nvPicPr>
        <p:blipFill rotWithShape="1">
          <a:blip r:embed="rId4">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13"/>
          <p:cNvSpPr txBox="1"/>
          <p:nvPr>
            <p:ph idx="1" type="body"/>
          </p:nvPr>
        </p:nvSpPr>
        <p:spPr>
          <a:xfrm>
            <a:off x="800109" y="2138159"/>
            <a:ext cx="7543800" cy="4023300"/>
          </a:xfrm>
          <a:prstGeom prst="rect">
            <a:avLst/>
          </a:prstGeom>
          <a:noFill/>
          <a:ln>
            <a:noFill/>
          </a:ln>
        </p:spPr>
        <p:txBody>
          <a:bodyPr anchorCtr="0" anchor="t" bIns="45700" lIns="0" spcFirstLastPara="1" rIns="0" wrap="square" tIns="45700">
            <a:normAutofit/>
          </a:bodyPr>
          <a:lstStyle/>
          <a:p>
            <a:pPr indent="-127000" lvl="0" marL="91440" rtl="0" algn="just">
              <a:lnSpc>
                <a:spcPct val="90000"/>
              </a:lnSpc>
              <a:spcBef>
                <a:spcPts val="0"/>
              </a:spcBef>
              <a:spcAft>
                <a:spcPts val="0"/>
              </a:spcAft>
              <a:buSzPts val="2000"/>
              <a:buFont typeface="Courier New"/>
              <a:buChar char="o"/>
            </a:pPr>
            <a:r>
              <a:rPr lang="es-ES">
                <a:solidFill>
                  <a:srgbClr val="3F739B"/>
                </a:solidFill>
              </a:rPr>
              <a:t> </a:t>
            </a:r>
            <a:r>
              <a:rPr lang="es-ES" sz="2400">
                <a:solidFill>
                  <a:srgbClr val="3F739B"/>
                </a:solidFill>
              </a:rPr>
              <a:t>Una de las coses més complexes és traslladar el “llenguatge natural” a un “llenguatge conceptual”.</a:t>
            </a:r>
            <a:endParaRPr/>
          </a:p>
          <a:p>
            <a:pPr indent="0" lvl="0" marL="0" rtl="0" algn="l">
              <a:lnSpc>
                <a:spcPct val="90000"/>
              </a:lnSpc>
              <a:spcBef>
                <a:spcPts val="1400"/>
              </a:spcBef>
              <a:spcAft>
                <a:spcPts val="0"/>
              </a:spcAft>
              <a:buSzPts val="2400"/>
              <a:buNone/>
            </a:pPr>
            <a:r>
              <a:t/>
            </a:r>
            <a:endParaRPr sz="2400">
              <a:solidFill>
                <a:srgbClr val="3F739B"/>
              </a:solidFill>
            </a:endParaRPr>
          </a:p>
          <a:p>
            <a:pPr indent="-152400" lvl="0" marL="91440" rtl="0" algn="just">
              <a:lnSpc>
                <a:spcPct val="90000"/>
              </a:lnSpc>
              <a:spcBef>
                <a:spcPts val="1400"/>
              </a:spcBef>
              <a:spcAft>
                <a:spcPts val="0"/>
              </a:spcAft>
              <a:buSzPts val="2400"/>
              <a:buFont typeface="Courier New"/>
              <a:buChar char="o"/>
            </a:pPr>
            <a:r>
              <a:rPr lang="es-ES" sz="2400">
                <a:solidFill>
                  <a:srgbClr val="3F739B"/>
                </a:solidFill>
              </a:rPr>
              <a:t>Nosaltres parlem de persones, de coses, de dades concretes (un número de telèfon, una marca de cotxe), però el llenguatge conceptual està ple d’Objectes, Entitats i Atributs.</a:t>
            </a:r>
            <a:endParaRPr sz="2400">
              <a:solidFill>
                <a:srgbClr val="3F739B"/>
              </a:solidFill>
            </a:endParaRPr>
          </a:p>
        </p:txBody>
      </p:sp>
      <p:sp>
        <p:nvSpPr>
          <p:cNvPr id="398" name="Google Shape;398;p13"/>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Nous conceptes</a:t>
            </a:r>
            <a:endParaRPr sz="4400">
              <a:solidFill>
                <a:srgbClr val="C5B497"/>
              </a:solidFill>
            </a:endParaRPr>
          </a:p>
        </p:txBody>
      </p:sp>
      <p:pic>
        <p:nvPicPr>
          <p:cNvPr id="399" name="Google Shape;399;p13"/>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4"/>
          <p:cNvSpPr txBox="1"/>
          <p:nvPr>
            <p:ph idx="1" type="body"/>
          </p:nvPr>
        </p:nvSpPr>
        <p:spPr>
          <a:xfrm>
            <a:off x="822959" y="1845734"/>
            <a:ext cx="7781489" cy="4023360"/>
          </a:xfrm>
          <a:prstGeom prst="rect">
            <a:avLst/>
          </a:prstGeom>
          <a:noFill/>
          <a:ln>
            <a:noFill/>
          </a:ln>
        </p:spPr>
        <p:txBody>
          <a:bodyPr anchorCtr="0" anchor="t" bIns="45700" lIns="0" spcFirstLastPara="1" rIns="0" wrap="square" tIns="45700">
            <a:normAutofit/>
          </a:bodyPr>
          <a:lstStyle/>
          <a:p>
            <a:pPr indent="-127000" lvl="0" marL="91440" rtl="0" algn="just">
              <a:lnSpc>
                <a:spcPct val="90000"/>
              </a:lnSpc>
              <a:spcBef>
                <a:spcPts val="0"/>
              </a:spcBef>
              <a:spcAft>
                <a:spcPts val="0"/>
              </a:spcAft>
              <a:buSzPts val="2000"/>
              <a:buFont typeface="Courier New"/>
              <a:buChar char="o"/>
            </a:pPr>
            <a:r>
              <a:rPr lang="es-ES">
                <a:solidFill>
                  <a:srgbClr val="3F739B"/>
                </a:solidFill>
              </a:rPr>
              <a:t> </a:t>
            </a:r>
            <a:r>
              <a:rPr lang="es-ES" sz="2400">
                <a:solidFill>
                  <a:srgbClr val="3F739B"/>
                </a:solidFill>
              </a:rPr>
              <a:t>Una </a:t>
            </a:r>
            <a:r>
              <a:rPr b="1" lang="es-ES" sz="2400">
                <a:solidFill>
                  <a:srgbClr val="00B050"/>
                </a:solidFill>
              </a:rPr>
              <a:t>entitat</a:t>
            </a:r>
            <a:r>
              <a:rPr b="1" lang="es-ES" sz="2400">
                <a:solidFill>
                  <a:srgbClr val="00B050"/>
                </a:solidFill>
              </a:rPr>
              <a:t> </a:t>
            </a:r>
            <a:r>
              <a:rPr lang="es-ES" sz="2400">
                <a:solidFill>
                  <a:srgbClr val="3F739B"/>
                </a:solidFill>
              </a:rPr>
              <a:t>és un objecte de dades que té unes propietats. Els noms solen ser entitats. Ex:</a:t>
            </a:r>
            <a:endParaRPr/>
          </a:p>
          <a:p>
            <a:pPr indent="-182880" lvl="1" marL="384048" rtl="0" algn="just">
              <a:lnSpc>
                <a:spcPct val="90000"/>
              </a:lnSpc>
              <a:spcBef>
                <a:spcPts val="400"/>
              </a:spcBef>
              <a:spcAft>
                <a:spcPts val="0"/>
              </a:spcAft>
              <a:buSzPts val="2200"/>
              <a:buFont typeface="Courier New"/>
              <a:buChar char="o"/>
            </a:pPr>
            <a:r>
              <a:rPr lang="es-ES" sz="2200">
                <a:solidFill>
                  <a:srgbClr val="3F739B"/>
                </a:solidFill>
              </a:rPr>
              <a:t> A la universitat existeixen professors que tenen nom, cognom, dni, adreça,… PROFESSORS és una entitat</a:t>
            </a:r>
            <a:endParaRPr/>
          </a:p>
          <a:p>
            <a:pPr indent="-182880" lvl="1" marL="384048" rtl="0" algn="just">
              <a:lnSpc>
                <a:spcPct val="90000"/>
              </a:lnSpc>
              <a:spcBef>
                <a:spcPts val="600"/>
              </a:spcBef>
              <a:spcAft>
                <a:spcPts val="0"/>
              </a:spcAft>
              <a:buSzPts val="2200"/>
              <a:buFont typeface="Courier New"/>
              <a:buChar char="o"/>
            </a:pPr>
            <a:r>
              <a:rPr lang="es-ES" sz="2200">
                <a:solidFill>
                  <a:srgbClr val="3F739B"/>
                </a:solidFill>
              </a:rPr>
              <a:t> Quan s’ha d’esborrar un estudiant d’una BD. ESTUDIANTS és una entitat</a:t>
            </a:r>
            <a:endParaRPr/>
          </a:p>
          <a:p>
            <a:pPr indent="-152400" lvl="0" marL="91440" rtl="0" algn="just">
              <a:lnSpc>
                <a:spcPct val="90000"/>
              </a:lnSpc>
              <a:spcBef>
                <a:spcPts val="1600"/>
              </a:spcBef>
              <a:spcAft>
                <a:spcPts val="0"/>
              </a:spcAft>
              <a:buSzPts val="2400"/>
              <a:buFont typeface="Courier New"/>
              <a:buChar char="o"/>
            </a:pPr>
            <a:r>
              <a:rPr lang="es-ES" sz="2400">
                <a:solidFill>
                  <a:srgbClr val="3F739B"/>
                </a:solidFill>
              </a:rPr>
              <a:t> Un </a:t>
            </a:r>
            <a:r>
              <a:rPr b="1" lang="es-ES" sz="2400">
                <a:solidFill>
                  <a:srgbClr val="00B050"/>
                </a:solidFill>
              </a:rPr>
              <a:t>atribut</a:t>
            </a:r>
            <a:r>
              <a:rPr b="1" lang="es-ES" sz="2400">
                <a:solidFill>
                  <a:srgbClr val="3F739B"/>
                </a:solidFill>
              </a:rPr>
              <a:t> </a:t>
            </a:r>
            <a:r>
              <a:rPr lang="es-ES" sz="2400">
                <a:solidFill>
                  <a:srgbClr val="3F739B"/>
                </a:solidFill>
              </a:rPr>
              <a:t>és un objecte de dades que representa una propietat. Ex: </a:t>
            </a:r>
            <a:endParaRPr/>
          </a:p>
          <a:p>
            <a:pPr indent="-182880" lvl="1" marL="384048" rtl="0" algn="just">
              <a:lnSpc>
                <a:spcPct val="90000"/>
              </a:lnSpc>
              <a:spcBef>
                <a:spcPts val="400"/>
              </a:spcBef>
              <a:spcAft>
                <a:spcPts val="0"/>
              </a:spcAft>
              <a:buSzPts val="2200"/>
              <a:buFont typeface="Courier New"/>
              <a:buChar char="o"/>
            </a:pPr>
            <a:r>
              <a:rPr lang="es-ES" sz="2200">
                <a:solidFill>
                  <a:srgbClr val="3F739B"/>
                </a:solidFill>
              </a:rPr>
              <a:t> Es pot consultar el nom d’un professor.</a:t>
            </a:r>
            <a:endParaRPr sz="2200">
              <a:solidFill>
                <a:srgbClr val="3F739B"/>
              </a:solidFill>
            </a:endParaRPr>
          </a:p>
        </p:txBody>
      </p:sp>
      <p:sp>
        <p:nvSpPr>
          <p:cNvPr id="405" name="Google Shape;405;p14"/>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Definicions</a:t>
            </a:r>
            <a:endParaRPr sz="4400">
              <a:solidFill>
                <a:srgbClr val="C5B497"/>
              </a:solidFill>
            </a:endParaRPr>
          </a:p>
        </p:txBody>
      </p:sp>
      <p:pic>
        <p:nvPicPr>
          <p:cNvPr id="406" name="Google Shape;406;p14"/>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15"/>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Exemple1</a:t>
            </a:r>
            <a:endParaRPr sz="4400">
              <a:solidFill>
                <a:srgbClr val="C5B497"/>
              </a:solidFill>
            </a:endParaRPr>
          </a:p>
        </p:txBody>
      </p:sp>
      <p:pic>
        <p:nvPicPr>
          <p:cNvPr id="412" name="Google Shape;412;p15"/>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413" name="Google Shape;413;p15"/>
          <p:cNvSpPr txBox="1"/>
          <p:nvPr/>
        </p:nvSpPr>
        <p:spPr>
          <a:xfrm>
            <a:off x="899592" y="2060848"/>
            <a:ext cx="7200800" cy="4032448"/>
          </a:xfrm>
          <a:prstGeom prst="rect">
            <a:avLst/>
          </a:prstGeom>
          <a:noFill/>
          <a:ln>
            <a:noFill/>
          </a:ln>
        </p:spPr>
        <p:txBody>
          <a:bodyPr anchorCtr="0" anchor="t" bIns="45700" lIns="0" spcFirstLastPara="1" rIns="0" wrap="square" tIns="45700">
            <a:normAutofit/>
          </a:bodyPr>
          <a:lstStyle/>
          <a:p>
            <a:pPr indent="0" lvl="0" marL="0" marR="0" rtl="0" algn="just">
              <a:lnSpc>
                <a:spcPct val="80000"/>
              </a:lnSpc>
              <a:spcBef>
                <a:spcPts val="0"/>
              </a:spcBef>
              <a:spcAft>
                <a:spcPts val="0"/>
              </a:spcAft>
              <a:buClr>
                <a:schemeClr val="accent1"/>
              </a:buClr>
              <a:buSzPts val="2000"/>
              <a:buFont typeface="Calibri"/>
              <a:buNone/>
            </a:pPr>
            <a:r>
              <a:rPr b="0" i="0" lang="es-ES" sz="2000" u="none" cap="none" strike="noStrike">
                <a:solidFill>
                  <a:srgbClr val="3F739B"/>
                </a:solidFill>
                <a:latin typeface="Calibri"/>
                <a:ea typeface="Calibri"/>
                <a:cs typeface="Calibri"/>
                <a:sym typeface="Calibri"/>
              </a:rPr>
              <a:t>Una base de dades per a un </a:t>
            </a:r>
            <a:r>
              <a:rPr b="1" i="0" lang="es-ES" sz="2000" u="none" cap="none" strike="noStrike">
                <a:solidFill>
                  <a:srgbClr val="3F739B"/>
                </a:solidFill>
                <a:latin typeface="Calibri"/>
                <a:ea typeface="Calibri"/>
                <a:cs typeface="Calibri"/>
                <a:sym typeface="Calibri"/>
              </a:rPr>
              <a:t>zoo</a:t>
            </a:r>
            <a:endParaRPr/>
          </a:p>
          <a:p>
            <a:pPr indent="0" lvl="0" marL="0" marR="0" rtl="0" algn="just">
              <a:lnSpc>
                <a:spcPct val="80000"/>
              </a:lnSpc>
              <a:spcBef>
                <a:spcPts val="1400"/>
              </a:spcBef>
              <a:spcAft>
                <a:spcPts val="0"/>
              </a:spcAft>
              <a:buClr>
                <a:schemeClr val="accent1"/>
              </a:buClr>
              <a:buSzPts val="2000"/>
              <a:buFont typeface="Calibri"/>
              <a:buNone/>
            </a:pPr>
            <a:r>
              <a:rPr b="0" i="0" lang="es-ES" sz="2000" u="none" cap="none" strike="noStrike">
                <a:solidFill>
                  <a:srgbClr val="3F739B"/>
                </a:solidFill>
                <a:latin typeface="Calibri"/>
                <a:ea typeface="Calibri"/>
                <a:cs typeface="Calibri"/>
                <a:sym typeface="Calibri"/>
              </a:rPr>
              <a:t>Tenim “</a:t>
            </a:r>
            <a:r>
              <a:rPr b="1" i="0" lang="es-ES" sz="2000" u="none" cap="none" strike="noStrike">
                <a:solidFill>
                  <a:srgbClr val="3F739B"/>
                </a:solidFill>
                <a:latin typeface="Calibri"/>
                <a:ea typeface="Calibri"/>
                <a:cs typeface="Calibri"/>
                <a:sym typeface="Calibri"/>
              </a:rPr>
              <a:t>objectes</a:t>
            </a:r>
            <a:r>
              <a:rPr b="0" i="0" lang="es-ES" sz="2000" u="none" cap="none" strike="noStrike">
                <a:solidFill>
                  <a:srgbClr val="3F739B"/>
                </a:solidFill>
                <a:latin typeface="Calibri"/>
                <a:ea typeface="Calibri"/>
                <a:cs typeface="Calibri"/>
                <a:sym typeface="Calibri"/>
              </a:rPr>
              <a:t>”, en el món real: animals, persones (els treballadors, els visitants....), espais, ... etc</a:t>
            </a:r>
            <a:endParaRPr/>
          </a:p>
          <a:p>
            <a:pPr indent="0" lvl="0" marL="0" marR="0" rtl="0" algn="just">
              <a:lnSpc>
                <a:spcPct val="80000"/>
              </a:lnSpc>
              <a:spcBef>
                <a:spcPts val="1400"/>
              </a:spcBef>
              <a:spcAft>
                <a:spcPts val="0"/>
              </a:spcAft>
              <a:buClr>
                <a:schemeClr val="accent1"/>
              </a:buClr>
              <a:buSzPts val="2000"/>
              <a:buFont typeface="Calibri"/>
              <a:buNone/>
            </a:pPr>
            <a:r>
              <a:rPr b="0" i="0" lang="es-ES" sz="2000" u="none" cap="none" strike="noStrike">
                <a:solidFill>
                  <a:srgbClr val="3F739B"/>
                </a:solidFill>
                <a:latin typeface="Calibri"/>
                <a:ea typeface="Calibri"/>
                <a:cs typeface="Calibri"/>
                <a:sym typeface="Calibri"/>
              </a:rPr>
              <a:t>Alguns d’aquests objectes els podem fer correspondre amb  “</a:t>
            </a:r>
            <a:r>
              <a:rPr b="1" i="0" lang="es-ES" sz="2000" u="none" cap="none" strike="noStrike">
                <a:solidFill>
                  <a:srgbClr val="3F739B"/>
                </a:solidFill>
                <a:latin typeface="Calibri"/>
                <a:ea typeface="Calibri"/>
                <a:cs typeface="Calibri"/>
                <a:sym typeface="Calibri"/>
              </a:rPr>
              <a:t>entitats</a:t>
            </a:r>
            <a:r>
              <a:rPr b="0" i="0" lang="es-ES" sz="2000" u="none" cap="none" strike="noStrike">
                <a:solidFill>
                  <a:srgbClr val="3F739B"/>
                </a:solidFill>
                <a:latin typeface="Calibri"/>
                <a:ea typeface="Calibri"/>
                <a:cs typeface="Calibri"/>
                <a:sym typeface="Calibri"/>
              </a:rPr>
              <a:t>” per a la base de dades: per exemple, l’entitat </a:t>
            </a:r>
            <a:r>
              <a:rPr b="0" i="1" lang="es-ES" sz="2000" u="sng" cap="none" strike="noStrike">
                <a:solidFill>
                  <a:srgbClr val="3F739B"/>
                </a:solidFill>
                <a:latin typeface="Calibri"/>
                <a:ea typeface="Calibri"/>
                <a:cs typeface="Calibri"/>
                <a:sym typeface="Calibri"/>
              </a:rPr>
              <a:t>treballadors</a:t>
            </a:r>
            <a:endParaRPr/>
          </a:p>
          <a:p>
            <a:pPr indent="0" lvl="0" marL="0" marR="0" rtl="0" algn="just">
              <a:lnSpc>
                <a:spcPct val="80000"/>
              </a:lnSpc>
              <a:spcBef>
                <a:spcPts val="1400"/>
              </a:spcBef>
              <a:spcAft>
                <a:spcPts val="0"/>
              </a:spcAft>
              <a:buClr>
                <a:schemeClr val="accent1"/>
              </a:buClr>
              <a:buSzPts val="2000"/>
              <a:buFont typeface="Calibri"/>
              <a:buNone/>
            </a:pPr>
            <a:r>
              <a:rPr b="0" i="0" lang="es-ES" sz="2000" u="none" cap="none" strike="noStrike">
                <a:solidFill>
                  <a:srgbClr val="3F739B"/>
                </a:solidFill>
                <a:latin typeface="Calibri"/>
                <a:ea typeface="Calibri"/>
                <a:cs typeface="Calibri"/>
                <a:sym typeface="Calibri"/>
              </a:rPr>
              <a:t>Cada entitat té unes propietats “</a:t>
            </a:r>
            <a:r>
              <a:rPr b="1" i="0" lang="es-ES" sz="2000" u="none" cap="none" strike="noStrike">
                <a:solidFill>
                  <a:srgbClr val="3F739B"/>
                </a:solidFill>
                <a:latin typeface="Calibri"/>
                <a:ea typeface="Calibri"/>
                <a:cs typeface="Calibri"/>
                <a:sym typeface="Calibri"/>
              </a:rPr>
              <a:t>atributs</a:t>
            </a:r>
            <a:r>
              <a:rPr b="0" i="0" lang="es-ES" sz="2000" u="none" cap="none" strike="noStrike">
                <a:solidFill>
                  <a:srgbClr val="3F739B"/>
                </a:solidFill>
                <a:latin typeface="Calibri"/>
                <a:ea typeface="Calibri"/>
                <a:cs typeface="Calibri"/>
                <a:sym typeface="Calibri"/>
              </a:rPr>
              <a:t>”. En el cas de l’entitat treballadors podem pensar com a atributs: </a:t>
            </a:r>
            <a:endParaRPr/>
          </a:p>
          <a:p>
            <a:pPr indent="0" lvl="0" marL="0" marR="0" rtl="0" algn="just">
              <a:lnSpc>
                <a:spcPct val="80000"/>
              </a:lnSpc>
              <a:spcBef>
                <a:spcPts val="1400"/>
              </a:spcBef>
              <a:spcAft>
                <a:spcPts val="0"/>
              </a:spcAft>
              <a:buClr>
                <a:schemeClr val="accent1"/>
              </a:buClr>
              <a:buSzPts val="2000"/>
              <a:buFont typeface="Calibri"/>
              <a:buNone/>
            </a:pPr>
            <a:r>
              <a:rPr b="0" i="0" lang="es-ES" sz="2000" u="none" cap="none" strike="noStrike">
                <a:solidFill>
                  <a:srgbClr val="3F739B"/>
                </a:solidFill>
                <a:latin typeface="Calibri"/>
                <a:ea typeface="Calibri"/>
                <a:cs typeface="Calibri"/>
                <a:sym typeface="Calibri"/>
              </a:rPr>
              <a:t>	nom, cognom, lloc_de_treball, edat, any_de_contractació...  </a:t>
            </a:r>
            <a:endParaRPr/>
          </a:p>
          <a:p>
            <a:pPr indent="0" lvl="0" marL="0" marR="0" rtl="0" algn="just">
              <a:lnSpc>
                <a:spcPct val="80000"/>
              </a:lnSpc>
              <a:spcBef>
                <a:spcPts val="1400"/>
              </a:spcBef>
              <a:spcAft>
                <a:spcPts val="0"/>
              </a:spcAft>
              <a:buClr>
                <a:schemeClr val="accent1"/>
              </a:buClr>
              <a:buSzPts val="2000"/>
              <a:buFont typeface="Calibri"/>
              <a:buNone/>
            </a:pPr>
            <a:r>
              <a:t/>
            </a:r>
            <a:endParaRPr b="0" i="0" sz="2000" u="none" cap="none" strike="noStrike">
              <a:solidFill>
                <a:srgbClr val="3F739B"/>
              </a:solidFill>
              <a:latin typeface="Calibri"/>
              <a:ea typeface="Calibri"/>
              <a:cs typeface="Calibri"/>
              <a:sym typeface="Calibri"/>
            </a:endParaRPr>
          </a:p>
          <a:p>
            <a:pPr indent="0" lvl="0" marL="0" marR="0" rtl="0" algn="just">
              <a:lnSpc>
                <a:spcPct val="80000"/>
              </a:lnSpc>
              <a:spcBef>
                <a:spcPts val="1400"/>
              </a:spcBef>
              <a:spcAft>
                <a:spcPts val="0"/>
              </a:spcAft>
              <a:buClr>
                <a:schemeClr val="accent1"/>
              </a:buClr>
              <a:buSzPts val="2000"/>
              <a:buFont typeface="Calibri"/>
              <a:buNone/>
            </a:pPr>
            <a:r>
              <a:rPr b="0" i="0" lang="es-ES" sz="2000" u="none" cap="none" strike="noStrike">
                <a:solidFill>
                  <a:srgbClr val="3F739B"/>
                </a:solidFill>
                <a:latin typeface="Calibri"/>
                <a:ea typeface="Calibri"/>
                <a:cs typeface="Calibri"/>
                <a:sym typeface="Calibri"/>
              </a:rPr>
              <a:t>El </a:t>
            </a:r>
            <a:r>
              <a:rPr b="1" i="0" lang="es-ES" sz="2000" u="none" cap="none" strike="noStrike">
                <a:solidFill>
                  <a:srgbClr val="3F739B"/>
                </a:solidFill>
                <a:latin typeface="Calibri"/>
                <a:ea typeface="Calibri"/>
                <a:cs typeface="Calibri"/>
                <a:sym typeface="Calibri"/>
              </a:rPr>
              <a:t>domini</a:t>
            </a:r>
            <a:r>
              <a:rPr b="0" i="0" lang="es-ES" sz="2000" u="none" cap="none" strike="noStrike">
                <a:solidFill>
                  <a:srgbClr val="3F739B"/>
                </a:solidFill>
                <a:latin typeface="Calibri"/>
                <a:ea typeface="Calibri"/>
                <a:cs typeface="Calibri"/>
                <a:sym typeface="Calibri"/>
              </a:rPr>
              <a:t> és el conjunt de valors possibles que pot prendre l’atribut. Ex: Si el zoo va obrir al 2007 no pot haver valors anteriors. </a:t>
            </a:r>
            <a:endParaRPr b="0" i="0" sz="2000" u="none" cap="none" strike="noStrike">
              <a:solidFill>
                <a:srgbClr val="3F739B"/>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16"/>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Exemple1</a:t>
            </a:r>
            <a:endParaRPr sz="4400">
              <a:solidFill>
                <a:srgbClr val="C5B497"/>
              </a:solidFill>
            </a:endParaRPr>
          </a:p>
        </p:txBody>
      </p:sp>
      <p:pic>
        <p:nvPicPr>
          <p:cNvPr id="419" name="Google Shape;419;p16"/>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420" name="Google Shape;420;p16"/>
          <p:cNvSpPr txBox="1"/>
          <p:nvPr/>
        </p:nvSpPr>
        <p:spPr>
          <a:xfrm>
            <a:off x="899592" y="2060848"/>
            <a:ext cx="7200800" cy="4032448"/>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chemeClr val="accent1"/>
              </a:buClr>
              <a:buSzPts val="2000"/>
              <a:buFont typeface="Calibri"/>
              <a:buNone/>
            </a:pPr>
            <a:r>
              <a:rPr b="0" i="0" lang="es-ES" sz="2000" u="none" cap="none" strike="noStrike">
                <a:solidFill>
                  <a:srgbClr val="3F739B"/>
                </a:solidFill>
                <a:latin typeface="Calibri"/>
                <a:ea typeface="Calibri"/>
                <a:cs typeface="Calibri"/>
                <a:sym typeface="Calibri"/>
              </a:rPr>
              <a:t>Una </a:t>
            </a:r>
            <a:r>
              <a:rPr b="1" i="0" lang="es-ES" sz="2000" u="none" cap="none" strike="noStrike">
                <a:solidFill>
                  <a:srgbClr val="3F739B"/>
                </a:solidFill>
                <a:latin typeface="Calibri"/>
                <a:ea typeface="Calibri"/>
                <a:cs typeface="Calibri"/>
                <a:sym typeface="Calibri"/>
              </a:rPr>
              <a:t>entitat tipus</a:t>
            </a:r>
            <a:r>
              <a:rPr b="0" i="0" lang="es-ES" sz="2000" u="none" cap="none" strike="noStrike">
                <a:solidFill>
                  <a:srgbClr val="3F739B"/>
                </a:solidFill>
                <a:latin typeface="Calibri"/>
                <a:ea typeface="Calibri"/>
                <a:cs typeface="Calibri"/>
                <a:sym typeface="Calibri"/>
              </a:rPr>
              <a:t>, és un tipus genèric d’entitat o d’abstracció que fa referència a una classe de coses, per exemple de cotxes.</a:t>
            </a:r>
            <a:endParaRPr/>
          </a:p>
          <a:p>
            <a:pPr indent="0" lvl="0" marL="0" marR="0" rtl="0" algn="l">
              <a:lnSpc>
                <a:spcPct val="90000"/>
              </a:lnSpc>
              <a:spcBef>
                <a:spcPts val="1400"/>
              </a:spcBef>
              <a:spcAft>
                <a:spcPts val="0"/>
              </a:spcAft>
              <a:buClr>
                <a:schemeClr val="accent1"/>
              </a:buClr>
              <a:buSzPts val="2000"/>
              <a:buFont typeface="Calibri"/>
              <a:buNone/>
            </a:pPr>
            <a:r>
              <a:rPr b="0" i="0" lang="es-ES" sz="2000" u="none" cap="none" strike="noStrike">
                <a:solidFill>
                  <a:srgbClr val="3F739B"/>
                </a:solidFill>
                <a:latin typeface="Calibri"/>
                <a:ea typeface="Calibri"/>
                <a:cs typeface="Calibri"/>
                <a:sym typeface="Calibri"/>
              </a:rPr>
              <a:t>en el moment en que els atributs d’una entitat prenen un valor concret es converteix en una </a:t>
            </a:r>
            <a:r>
              <a:rPr b="1" i="0" lang="es-ES" sz="2000" u="none" cap="none" strike="noStrike">
                <a:solidFill>
                  <a:srgbClr val="3F739B"/>
                </a:solidFill>
                <a:latin typeface="Calibri"/>
                <a:ea typeface="Calibri"/>
                <a:cs typeface="Calibri"/>
                <a:sym typeface="Calibri"/>
              </a:rPr>
              <a:t>entitat instància</a:t>
            </a:r>
            <a:r>
              <a:rPr b="0" i="0" lang="es-ES" sz="2000" u="none" cap="none" strike="noStrike">
                <a:solidFill>
                  <a:srgbClr val="3F739B"/>
                </a:solidFill>
                <a:latin typeface="Calibri"/>
                <a:ea typeface="Calibri"/>
                <a:cs typeface="Calibri"/>
                <a:sym typeface="Calibri"/>
              </a:rPr>
              <a:t>. </a:t>
            </a:r>
            <a:endParaRPr/>
          </a:p>
          <a:p>
            <a:pPr indent="0" lvl="0" marL="0" marR="0" rtl="0" algn="l">
              <a:lnSpc>
                <a:spcPct val="90000"/>
              </a:lnSpc>
              <a:spcBef>
                <a:spcPts val="1400"/>
              </a:spcBef>
              <a:spcAft>
                <a:spcPts val="0"/>
              </a:spcAft>
              <a:buClr>
                <a:schemeClr val="accent1"/>
              </a:buClr>
              <a:buSzPts val="2000"/>
              <a:buFont typeface="Calibri"/>
              <a:buNone/>
            </a:pPr>
            <a:r>
              <a:rPr b="0" i="0" lang="es-ES" sz="2000" u="none" cap="none" strike="noStrike">
                <a:solidFill>
                  <a:srgbClr val="3F739B"/>
                </a:solidFill>
                <a:latin typeface="Calibri"/>
                <a:ea typeface="Calibri"/>
                <a:cs typeface="Calibri"/>
                <a:sym typeface="Calibri"/>
              </a:rPr>
              <a:t>Ex:</a:t>
            </a:r>
            <a:endParaRPr b="0" i="0" sz="2000" u="none" cap="none" strike="noStrike">
              <a:solidFill>
                <a:srgbClr val="3F739B"/>
              </a:solidFill>
              <a:latin typeface="Calibri"/>
              <a:ea typeface="Calibri"/>
              <a:cs typeface="Calibri"/>
              <a:sym typeface="Calibri"/>
            </a:endParaRPr>
          </a:p>
          <a:p>
            <a:pPr indent="0" lvl="0" marL="0" marR="0" rtl="0" algn="l">
              <a:lnSpc>
                <a:spcPct val="90000"/>
              </a:lnSpc>
              <a:spcBef>
                <a:spcPts val="1400"/>
              </a:spcBef>
              <a:spcAft>
                <a:spcPts val="0"/>
              </a:spcAft>
              <a:buClr>
                <a:schemeClr val="accent1"/>
              </a:buClr>
              <a:buSzPts val="2000"/>
              <a:buFont typeface="Calibri"/>
              <a:buNone/>
            </a:pPr>
            <a:r>
              <a:rPr b="0" i="0" lang="es-ES" sz="2000" u="none" cap="none" strike="noStrike">
                <a:solidFill>
                  <a:srgbClr val="3F739B"/>
                </a:solidFill>
                <a:latin typeface="Calibri"/>
                <a:ea typeface="Calibri"/>
                <a:cs typeface="Calibri"/>
                <a:sym typeface="Calibri"/>
              </a:rPr>
              <a:t>	ANIMAL (nom, família, categoria, any_arribada...)</a:t>
            </a:r>
            <a:endParaRPr/>
          </a:p>
          <a:p>
            <a:pPr indent="0" lvl="0" marL="0" marR="0" rtl="0" algn="l">
              <a:lnSpc>
                <a:spcPct val="90000"/>
              </a:lnSpc>
              <a:spcBef>
                <a:spcPts val="1400"/>
              </a:spcBef>
              <a:spcAft>
                <a:spcPts val="0"/>
              </a:spcAft>
              <a:buClr>
                <a:schemeClr val="accent1"/>
              </a:buClr>
              <a:buSzPts val="2000"/>
              <a:buFont typeface="Calibri"/>
              <a:buNone/>
            </a:pPr>
            <a:r>
              <a:rPr b="0" i="0" lang="es-ES" sz="2000" u="none" cap="none" strike="noStrike">
                <a:solidFill>
                  <a:srgbClr val="3F739B"/>
                </a:solidFill>
                <a:latin typeface="Calibri"/>
                <a:ea typeface="Calibri"/>
                <a:cs typeface="Calibri"/>
                <a:sym typeface="Calibri"/>
              </a:rPr>
              <a:t>Si busquem un animal concret, tenim una </a:t>
            </a:r>
            <a:r>
              <a:rPr b="0" i="1" lang="es-ES" sz="2000" u="sng" cap="none" strike="noStrike">
                <a:solidFill>
                  <a:srgbClr val="3F739B"/>
                </a:solidFill>
                <a:latin typeface="Calibri"/>
                <a:ea typeface="Calibri"/>
                <a:cs typeface="Calibri"/>
                <a:sym typeface="Calibri"/>
              </a:rPr>
              <a:t>entitat-instància. </a:t>
            </a:r>
            <a:endParaRPr b="0" i="1" sz="2000" u="sng" cap="none" strike="noStrike">
              <a:solidFill>
                <a:srgbClr val="3F739B"/>
              </a:solidFill>
              <a:latin typeface="Calibri"/>
              <a:ea typeface="Calibri"/>
              <a:cs typeface="Calibri"/>
              <a:sym typeface="Calibri"/>
            </a:endParaRPr>
          </a:p>
          <a:p>
            <a:pPr indent="0" lvl="0" marL="0" marR="0" rtl="0" algn="l">
              <a:lnSpc>
                <a:spcPct val="90000"/>
              </a:lnSpc>
              <a:spcBef>
                <a:spcPts val="1400"/>
              </a:spcBef>
              <a:spcAft>
                <a:spcPts val="0"/>
              </a:spcAft>
              <a:buClr>
                <a:schemeClr val="accent1"/>
              </a:buClr>
              <a:buSzPts val="2000"/>
              <a:buFont typeface="Calibri"/>
              <a:buNone/>
            </a:pPr>
            <a:r>
              <a:rPr b="0" i="0" lang="es-ES" sz="2000" u="none" cap="none" strike="noStrike">
                <a:solidFill>
                  <a:srgbClr val="3F739B"/>
                </a:solidFill>
                <a:latin typeface="Calibri"/>
                <a:ea typeface="Calibri"/>
                <a:cs typeface="Calibri"/>
                <a:sym typeface="Calibri"/>
              </a:rPr>
              <a:t>	 Maguila, Gorila, Homínido, 2003,...</a:t>
            </a:r>
            <a:endParaRPr/>
          </a:p>
          <a:p>
            <a:pPr indent="0" lvl="0" marL="0" marR="0" rtl="0" algn="l">
              <a:lnSpc>
                <a:spcPct val="90000"/>
              </a:lnSpc>
              <a:spcBef>
                <a:spcPts val="1400"/>
              </a:spcBef>
              <a:spcAft>
                <a:spcPts val="0"/>
              </a:spcAft>
              <a:buClr>
                <a:schemeClr val="accent1"/>
              </a:buClr>
              <a:buSzPts val="2000"/>
              <a:buFont typeface="Calibri"/>
              <a:buNone/>
            </a:pPr>
            <a:r>
              <a:t/>
            </a:r>
            <a:endParaRPr b="0" i="0" sz="2000" u="none" cap="none" strike="noStrike">
              <a:solidFill>
                <a:srgbClr val="3F739B"/>
              </a:solidFill>
              <a:latin typeface="Calibri"/>
              <a:ea typeface="Calibri"/>
              <a:cs typeface="Calibri"/>
              <a:sym typeface="Calibri"/>
            </a:endParaRPr>
          </a:p>
          <a:p>
            <a:pPr indent="0" lvl="0" marL="0" marR="0" rtl="0" algn="l">
              <a:lnSpc>
                <a:spcPct val="90000"/>
              </a:lnSpc>
              <a:spcBef>
                <a:spcPts val="1400"/>
              </a:spcBef>
              <a:spcAft>
                <a:spcPts val="0"/>
              </a:spcAft>
              <a:buClr>
                <a:schemeClr val="accent1"/>
              </a:buClr>
              <a:buSzPts val="2000"/>
              <a:buFont typeface="Calibri"/>
              <a:buNone/>
            </a:pPr>
            <a:r>
              <a:t/>
            </a:r>
            <a:endParaRPr b="0" i="0" sz="2000" u="none" cap="none" strike="noStrike">
              <a:solidFill>
                <a:srgbClr val="3F739B"/>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17"/>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Característiques</a:t>
            </a:r>
            <a:endParaRPr sz="4400">
              <a:solidFill>
                <a:srgbClr val="C5B497"/>
              </a:solidFill>
            </a:endParaRPr>
          </a:p>
        </p:txBody>
      </p:sp>
      <p:pic>
        <p:nvPicPr>
          <p:cNvPr id="426" name="Google Shape;426;p17"/>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427" name="Google Shape;427;p17"/>
          <p:cNvSpPr txBox="1"/>
          <p:nvPr>
            <p:ph idx="1" type="body"/>
          </p:nvPr>
        </p:nvSpPr>
        <p:spPr>
          <a:xfrm>
            <a:off x="899592" y="1916832"/>
            <a:ext cx="7632848" cy="4320480"/>
          </a:xfrm>
          <a:prstGeom prst="rect">
            <a:avLst/>
          </a:prstGeom>
          <a:noFill/>
          <a:ln>
            <a:noFill/>
          </a:ln>
        </p:spPr>
        <p:txBody>
          <a:bodyPr anchorCtr="0" anchor="t" bIns="45700" lIns="0" spcFirstLastPara="1" rIns="0" wrap="square" tIns="45700">
            <a:normAutofit/>
          </a:bodyPr>
          <a:lstStyle/>
          <a:p>
            <a:pPr indent="-127000" lvl="0" marL="91440" rtl="0" algn="just">
              <a:lnSpc>
                <a:spcPct val="90000"/>
              </a:lnSpc>
              <a:spcBef>
                <a:spcPts val="0"/>
              </a:spcBef>
              <a:spcAft>
                <a:spcPts val="0"/>
              </a:spcAft>
              <a:buSzPts val="2000"/>
              <a:buFont typeface="Courier New"/>
              <a:buChar char="o"/>
            </a:pPr>
            <a:r>
              <a:rPr lang="es-ES">
                <a:solidFill>
                  <a:srgbClr val="3F739B"/>
                </a:solidFill>
              </a:rPr>
              <a:t> Els atributs poden tenir valors nuls, excepte si són identificadors o clau.</a:t>
            </a:r>
            <a:endParaRPr/>
          </a:p>
          <a:p>
            <a:pPr indent="-127000" lvl="0" marL="91440" rtl="0" algn="just">
              <a:lnSpc>
                <a:spcPct val="90000"/>
              </a:lnSpc>
              <a:spcBef>
                <a:spcPts val="1400"/>
              </a:spcBef>
              <a:spcAft>
                <a:spcPts val="0"/>
              </a:spcAft>
              <a:buSzPts val="2000"/>
              <a:buFont typeface="Courier New"/>
              <a:buChar char="o"/>
            </a:pPr>
            <a:r>
              <a:rPr lang="es-ES">
                <a:solidFill>
                  <a:srgbClr val="3F739B"/>
                </a:solidFill>
              </a:rPr>
              <a:t> A vegades costa distingir entre un atribut identificador i un atribut clau.</a:t>
            </a:r>
            <a:endParaRPr/>
          </a:p>
          <a:p>
            <a:pPr indent="-127000" lvl="0" marL="91440" rtl="0" algn="just">
              <a:lnSpc>
                <a:spcPct val="90000"/>
              </a:lnSpc>
              <a:spcBef>
                <a:spcPts val="1400"/>
              </a:spcBef>
              <a:spcAft>
                <a:spcPts val="0"/>
              </a:spcAft>
              <a:buSzPts val="2000"/>
              <a:buFont typeface="Courier New"/>
              <a:buChar char="o"/>
            </a:pPr>
            <a:r>
              <a:rPr lang="es-ES">
                <a:solidFill>
                  <a:srgbClr val="3F739B"/>
                </a:solidFill>
              </a:rPr>
              <a:t> Tot atribut identificador, és un candidat a ser clau, però una clau formada per diferents atributs, no té perquè estar formada per atributs identificadors</a:t>
            </a:r>
            <a:endParaRPr/>
          </a:p>
          <a:p>
            <a:pPr indent="0" lvl="0" marL="0" rtl="0" algn="just">
              <a:lnSpc>
                <a:spcPct val="90000"/>
              </a:lnSpc>
              <a:spcBef>
                <a:spcPts val="1400"/>
              </a:spcBef>
              <a:spcAft>
                <a:spcPts val="0"/>
              </a:spcAft>
              <a:buSzPts val="2000"/>
              <a:buNone/>
            </a:pPr>
            <a:r>
              <a:rPr lang="es-ES">
                <a:solidFill>
                  <a:srgbClr val="3F739B"/>
                </a:solidFill>
              </a:rPr>
              <a:t>Ex: Imagina una entitat ALUMNE. El DNI identifica i és clau.</a:t>
            </a:r>
            <a:endParaRPr/>
          </a:p>
          <a:p>
            <a:pPr indent="0" lvl="0" marL="0" rtl="0" algn="just">
              <a:lnSpc>
                <a:spcPct val="90000"/>
              </a:lnSpc>
              <a:spcBef>
                <a:spcPts val="1400"/>
              </a:spcBef>
              <a:spcAft>
                <a:spcPts val="0"/>
              </a:spcAft>
              <a:buSzPts val="2000"/>
              <a:buNone/>
            </a:pPr>
            <a:r>
              <a:rPr lang="es-ES">
                <a:solidFill>
                  <a:srgbClr val="3F739B"/>
                </a:solidFill>
              </a:rPr>
              <a:t>Imagina una entitat NOTES on es guarda la nota de cada alumne en cada matèria. El DNI ni la matèria, en aquest cas, ni tan sols identifica, ja que una entitat-instància pot tenir el mateix DNI (un alumne matriculat en dues matèries). En canvi, la combinació DNI-Materia-Curs pot ser una clau.</a:t>
            </a:r>
            <a:endParaRPr>
              <a:solidFill>
                <a:srgbClr val="3F739B"/>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18"/>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Exercici 1</a:t>
            </a:r>
            <a:endParaRPr sz="4400">
              <a:solidFill>
                <a:srgbClr val="C5B497"/>
              </a:solidFill>
            </a:endParaRPr>
          </a:p>
        </p:txBody>
      </p:sp>
      <p:pic>
        <p:nvPicPr>
          <p:cNvPr id="433" name="Google Shape;433;p18"/>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434" name="Google Shape;434;p18"/>
          <p:cNvSpPr txBox="1"/>
          <p:nvPr>
            <p:ph idx="1" type="body"/>
          </p:nvPr>
        </p:nvSpPr>
        <p:spPr>
          <a:xfrm>
            <a:off x="899592" y="1916832"/>
            <a:ext cx="7416823" cy="3888432"/>
          </a:xfrm>
          <a:prstGeom prst="rect">
            <a:avLst/>
          </a:prstGeom>
          <a:noFill/>
          <a:ln>
            <a:noFill/>
          </a:ln>
        </p:spPr>
        <p:txBody>
          <a:bodyPr anchorCtr="0" anchor="t" bIns="45700" lIns="0" spcFirstLastPara="1" rIns="0" wrap="square" tIns="45700">
            <a:normAutofit/>
          </a:bodyPr>
          <a:lstStyle/>
          <a:p>
            <a:pPr indent="0" lvl="0" marL="0" rtl="0" algn="just">
              <a:lnSpc>
                <a:spcPct val="90000"/>
              </a:lnSpc>
              <a:spcBef>
                <a:spcPts val="0"/>
              </a:spcBef>
              <a:spcAft>
                <a:spcPts val="0"/>
              </a:spcAft>
              <a:buSzPts val="2000"/>
              <a:buNone/>
            </a:pPr>
            <a:r>
              <a:rPr lang="es-ES">
                <a:solidFill>
                  <a:srgbClr val="3F739B"/>
                </a:solidFill>
              </a:rPr>
              <a:t>Volem fer el model conceptual per crear una base de dades que per tal de tenir emmagatzemades les dades d’un institut</a:t>
            </a:r>
            <a:r>
              <a:rPr b="1" lang="es-ES">
                <a:solidFill>
                  <a:srgbClr val="3F739B"/>
                </a:solidFill>
              </a:rPr>
              <a:t>.</a:t>
            </a:r>
            <a:r>
              <a:rPr lang="es-ES">
                <a:solidFill>
                  <a:srgbClr val="3F739B"/>
                </a:solidFill>
              </a:rPr>
              <a:t> </a:t>
            </a:r>
            <a:endParaRPr>
              <a:solidFill>
                <a:srgbClr val="3F739B"/>
              </a:solidFill>
            </a:endParaRPr>
          </a:p>
          <a:p>
            <a:pPr indent="0" lvl="0" marL="0" rtl="0" algn="just">
              <a:lnSpc>
                <a:spcPct val="90000"/>
              </a:lnSpc>
              <a:spcBef>
                <a:spcPts val="0"/>
              </a:spcBef>
              <a:spcAft>
                <a:spcPts val="0"/>
              </a:spcAft>
              <a:buSzPts val="2000"/>
              <a:buNone/>
            </a:pPr>
            <a:r>
              <a:t/>
            </a:r>
            <a:endParaRPr>
              <a:solidFill>
                <a:srgbClr val="3F739B"/>
              </a:solidFill>
            </a:endParaRPr>
          </a:p>
          <a:p>
            <a:pPr indent="457200" lvl="0" marL="0" rtl="0" algn="just">
              <a:lnSpc>
                <a:spcPct val="90000"/>
              </a:lnSpc>
              <a:spcBef>
                <a:spcPts val="0"/>
              </a:spcBef>
              <a:spcAft>
                <a:spcPts val="0"/>
              </a:spcAft>
              <a:buSzPts val="2000"/>
              <a:buNone/>
            </a:pPr>
            <a:r>
              <a:rPr lang="es-ES">
                <a:solidFill>
                  <a:srgbClr val="3F739B"/>
                </a:solidFill>
              </a:rPr>
              <a:t>*-  Pensa en 3 entitats i en 3 atributs per a cada una de les entitats.</a:t>
            </a:r>
            <a:endParaRPr>
              <a:solidFill>
                <a:srgbClr val="3F739B"/>
              </a:solidFill>
            </a:endParaRPr>
          </a:p>
          <a:p>
            <a:pPr indent="457200" lvl="0" marL="0" rtl="0" algn="just">
              <a:lnSpc>
                <a:spcPct val="90000"/>
              </a:lnSpc>
              <a:spcBef>
                <a:spcPts val="0"/>
              </a:spcBef>
              <a:spcAft>
                <a:spcPts val="0"/>
              </a:spcAft>
              <a:buSzPts val="2000"/>
              <a:buNone/>
            </a:pPr>
            <a:r>
              <a:rPr lang="es-ES">
                <a:solidFill>
                  <a:srgbClr val="3F739B"/>
                </a:solidFill>
              </a:rPr>
              <a:t> </a:t>
            </a:r>
            <a:endParaRPr/>
          </a:p>
          <a:p>
            <a:pPr indent="457200" lvl="0" marL="0" rtl="0" algn="just">
              <a:lnSpc>
                <a:spcPct val="90000"/>
              </a:lnSpc>
              <a:spcBef>
                <a:spcPts val="0"/>
              </a:spcBef>
              <a:spcAft>
                <a:spcPts val="0"/>
              </a:spcAft>
              <a:buSzPts val="2000"/>
              <a:buNone/>
            </a:pPr>
            <a:r>
              <a:rPr lang="es-ES"/>
              <a:t>*- </a:t>
            </a:r>
            <a:r>
              <a:rPr lang="es-ES">
                <a:solidFill>
                  <a:srgbClr val="3F739B"/>
                </a:solidFill>
              </a:rPr>
              <a:t>Intenta també pensar en 5 preguntes que li faries al client, relacionades amb la base de dades que voleu crear.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19"/>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Exercici 2</a:t>
            </a:r>
            <a:endParaRPr sz="4400">
              <a:solidFill>
                <a:srgbClr val="C5B497"/>
              </a:solidFill>
            </a:endParaRPr>
          </a:p>
        </p:txBody>
      </p:sp>
      <p:pic>
        <p:nvPicPr>
          <p:cNvPr id="440" name="Google Shape;440;p19"/>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441" name="Google Shape;441;p19"/>
          <p:cNvSpPr txBox="1"/>
          <p:nvPr>
            <p:ph idx="1" type="body"/>
          </p:nvPr>
        </p:nvSpPr>
        <p:spPr>
          <a:xfrm>
            <a:off x="899592" y="2060848"/>
            <a:ext cx="7416824" cy="3849291"/>
          </a:xfrm>
          <a:prstGeom prst="rect">
            <a:avLst/>
          </a:prstGeom>
          <a:noFill/>
          <a:ln>
            <a:noFill/>
          </a:ln>
        </p:spPr>
        <p:txBody>
          <a:bodyPr anchorCtr="0" anchor="t" bIns="45700" lIns="0" spcFirstLastPara="1" rIns="0" wrap="square" tIns="45700">
            <a:normAutofit/>
          </a:bodyPr>
          <a:lstStyle/>
          <a:p>
            <a:pPr indent="0" lvl="0" marL="0" rtl="0" algn="just">
              <a:lnSpc>
                <a:spcPct val="90000"/>
              </a:lnSpc>
              <a:spcBef>
                <a:spcPts val="0"/>
              </a:spcBef>
              <a:spcAft>
                <a:spcPts val="0"/>
              </a:spcAft>
              <a:buSzPts val="2000"/>
              <a:buNone/>
            </a:pPr>
            <a:r>
              <a:rPr lang="es-ES">
                <a:solidFill>
                  <a:srgbClr val="3F739B"/>
                </a:solidFill>
              </a:rPr>
              <a:t>Volem fer el model conceptual per crear una base de dades que controli un </a:t>
            </a:r>
            <a:r>
              <a:rPr b="1" lang="es-ES">
                <a:solidFill>
                  <a:srgbClr val="3F739B"/>
                </a:solidFill>
              </a:rPr>
              <a:t>aeroport</a:t>
            </a:r>
            <a:r>
              <a:rPr lang="es-ES">
                <a:solidFill>
                  <a:srgbClr val="3F739B"/>
                </a:solidFill>
              </a:rPr>
              <a:t> que es dedica a vols comercials.</a:t>
            </a:r>
            <a:endParaRPr/>
          </a:p>
          <a:p>
            <a:pPr indent="0" lvl="0" marL="0" rtl="0" algn="just">
              <a:lnSpc>
                <a:spcPct val="90000"/>
              </a:lnSpc>
              <a:spcBef>
                <a:spcPts val="1400"/>
              </a:spcBef>
              <a:spcAft>
                <a:spcPts val="0"/>
              </a:spcAft>
              <a:buSzPts val="2000"/>
              <a:buNone/>
            </a:pPr>
            <a:r>
              <a:rPr lang="es-ES">
                <a:solidFill>
                  <a:srgbClr val="3F739B"/>
                </a:solidFill>
              </a:rPr>
              <a:t>Redacta 5 preguntes que li podries fer al client en un qüestionari.</a:t>
            </a:r>
            <a:endParaRPr/>
          </a:p>
          <a:p>
            <a:pPr indent="0" lvl="0" marL="0" rtl="0" algn="just">
              <a:lnSpc>
                <a:spcPct val="90000"/>
              </a:lnSpc>
              <a:spcBef>
                <a:spcPts val="1400"/>
              </a:spcBef>
              <a:spcAft>
                <a:spcPts val="0"/>
              </a:spcAft>
              <a:buSzPts val="2000"/>
              <a:buNone/>
            </a:pPr>
            <a:r>
              <a:rPr lang="es-ES">
                <a:solidFill>
                  <a:srgbClr val="3F739B"/>
                </a:solidFill>
              </a:rPr>
              <a:t>Pensa en 3 objectes que poguessis convertir en entitats. </a:t>
            </a:r>
            <a:endParaRPr/>
          </a:p>
          <a:p>
            <a:pPr indent="0" lvl="0" marL="0" rtl="0" algn="just">
              <a:lnSpc>
                <a:spcPct val="90000"/>
              </a:lnSpc>
              <a:spcBef>
                <a:spcPts val="1400"/>
              </a:spcBef>
              <a:spcAft>
                <a:spcPts val="0"/>
              </a:spcAft>
              <a:buSzPts val="2000"/>
              <a:buNone/>
            </a:pPr>
            <a:r>
              <a:rPr lang="es-ES">
                <a:solidFill>
                  <a:srgbClr val="3F739B"/>
                </a:solidFill>
              </a:rPr>
              <a:t>Pensa en 5 atributs per a cada objecte.  Identifica cada un i dona una clau per a cada entitat.</a:t>
            </a:r>
            <a:endParaRPr/>
          </a:p>
          <a:p>
            <a:pPr indent="0" lvl="0" marL="0" rtl="0" algn="just">
              <a:lnSpc>
                <a:spcPct val="90000"/>
              </a:lnSpc>
              <a:spcBef>
                <a:spcPts val="1400"/>
              </a:spcBef>
              <a:spcAft>
                <a:spcPts val="0"/>
              </a:spcAft>
              <a:buSzPts val="2000"/>
              <a:buNone/>
            </a:pPr>
            <a:r>
              <a:t/>
            </a:r>
            <a:endParaRPr/>
          </a:p>
          <a:p>
            <a:pPr indent="0" lvl="0" marL="0" rtl="0" algn="just">
              <a:lnSpc>
                <a:spcPct val="90000"/>
              </a:lnSpc>
              <a:spcBef>
                <a:spcPts val="1400"/>
              </a:spcBef>
              <a:spcAft>
                <a:spcPts val="0"/>
              </a:spcAft>
              <a:buSzPts val="2000"/>
              <a:buNone/>
            </a:pPr>
            <a:r>
              <a:t/>
            </a:r>
            <a:endParaRPr>
              <a:solidFill>
                <a:srgbClr val="3F739B"/>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0"/>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2800"/>
              <a:buFont typeface="Calibri"/>
              <a:buNone/>
            </a:pPr>
            <a:r>
              <a:rPr lang="es-ES" sz="2800">
                <a:solidFill>
                  <a:srgbClr val="C5B497"/>
                </a:solidFill>
              </a:rPr>
              <a:t>Conceptes que han de quedar clars sobre el model conceptual</a:t>
            </a:r>
            <a:endParaRPr sz="2800">
              <a:solidFill>
                <a:srgbClr val="C5B497"/>
              </a:solidFill>
            </a:endParaRPr>
          </a:p>
        </p:txBody>
      </p:sp>
      <p:pic>
        <p:nvPicPr>
          <p:cNvPr id="447" name="Google Shape;447;p20"/>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448" name="Google Shape;448;p20"/>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s-ES">
                <a:solidFill>
                  <a:srgbClr val="3F739B"/>
                </a:solidFill>
              </a:rPr>
              <a:t>Què és el món conceptual</a:t>
            </a:r>
            <a:endParaRPr/>
          </a:p>
          <a:p>
            <a:pPr indent="-127000" lvl="0" marL="91440" rtl="0" algn="l">
              <a:lnSpc>
                <a:spcPct val="90000"/>
              </a:lnSpc>
              <a:spcBef>
                <a:spcPts val="1400"/>
              </a:spcBef>
              <a:spcAft>
                <a:spcPts val="0"/>
              </a:spcAft>
              <a:buSzPts val="2000"/>
              <a:buChar char=" "/>
            </a:pPr>
            <a:r>
              <a:rPr lang="es-ES">
                <a:solidFill>
                  <a:srgbClr val="3F739B"/>
                </a:solidFill>
              </a:rPr>
              <a:t>Dades /Informació</a:t>
            </a:r>
            <a:endParaRPr/>
          </a:p>
          <a:p>
            <a:pPr indent="-127000" lvl="0" marL="91440" rtl="0" algn="l">
              <a:lnSpc>
                <a:spcPct val="90000"/>
              </a:lnSpc>
              <a:spcBef>
                <a:spcPts val="1400"/>
              </a:spcBef>
              <a:spcAft>
                <a:spcPts val="0"/>
              </a:spcAft>
              <a:buSzPts val="2000"/>
              <a:buChar char=" "/>
            </a:pPr>
            <a:r>
              <a:rPr lang="es-ES">
                <a:solidFill>
                  <a:srgbClr val="3F739B"/>
                </a:solidFill>
              </a:rPr>
              <a:t>Entitats</a:t>
            </a:r>
            <a:endParaRPr/>
          </a:p>
          <a:p>
            <a:pPr indent="-127000" lvl="0" marL="91440" rtl="0" algn="l">
              <a:lnSpc>
                <a:spcPct val="90000"/>
              </a:lnSpc>
              <a:spcBef>
                <a:spcPts val="1400"/>
              </a:spcBef>
              <a:spcAft>
                <a:spcPts val="0"/>
              </a:spcAft>
              <a:buSzPts val="2000"/>
              <a:buChar char=" "/>
            </a:pPr>
            <a:r>
              <a:rPr lang="es-ES">
                <a:solidFill>
                  <a:srgbClr val="3F739B"/>
                </a:solidFill>
              </a:rPr>
              <a:t>Objectes</a:t>
            </a:r>
            <a:endParaRPr/>
          </a:p>
          <a:p>
            <a:pPr indent="-127000" lvl="0" marL="91440" rtl="0" algn="l">
              <a:lnSpc>
                <a:spcPct val="90000"/>
              </a:lnSpc>
              <a:spcBef>
                <a:spcPts val="1400"/>
              </a:spcBef>
              <a:spcAft>
                <a:spcPts val="0"/>
              </a:spcAft>
              <a:buSzPts val="2000"/>
              <a:buChar char=" "/>
            </a:pPr>
            <a:r>
              <a:rPr lang="es-ES">
                <a:solidFill>
                  <a:srgbClr val="3F739B"/>
                </a:solidFill>
              </a:rPr>
              <a:t>Atributs</a:t>
            </a:r>
            <a:endParaRPr/>
          </a:p>
          <a:p>
            <a:pPr indent="-127000" lvl="0" marL="91440" rtl="0" algn="l">
              <a:lnSpc>
                <a:spcPct val="90000"/>
              </a:lnSpc>
              <a:spcBef>
                <a:spcPts val="1400"/>
              </a:spcBef>
              <a:spcAft>
                <a:spcPts val="0"/>
              </a:spcAft>
              <a:buSzPts val="2000"/>
              <a:buChar char=" "/>
            </a:pPr>
            <a:r>
              <a:rPr lang="es-ES">
                <a:solidFill>
                  <a:srgbClr val="3F739B"/>
                </a:solidFill>
              </a:rPr>
              <a:t>Valors dels atributs</a:t>
            </a:r>
            <a:endParaRPr/>
          </a:p>
          <a:p>
            <a:pPr indent="-127000" lvl="0" marL="91440" rtl="0" algn="l">
              <a:lnSpc>
                <a:spcPct val="90000"/>
              </a:lnSpc>
              <a:spcBef>
                <a:spcPts val="1400"/>
              </a:spcBef>
              <a:spcAft>
                <a:spcPts val="0"/>
              </a:spcAft>
              <a:buSzPts val="2000"/>
              <a:buChar char=" "/>
            </a:pPr>
            <a:r>
              <a:rPr lang="es-ES">
                <a:solidFill>
                  <a:srgbClr val="3F739B"/>
                </a:solidFill>
              </a:rPr>
              <a:t>Domini</a:t>
            </a:r>
            <a:endParaRPr/>
          </a:p>
          <a:p>
            <a:pPr indent="-127000" lvl="0" marL="91440" rtl="0" algn="l">
              <a:lnSpc>
                <a:spcPct val="90000"/>
              </a:lnSpc>
              <a:spcBef>
                <a:spcPts val="1400"/>
              </a:spcBef>
              <a:spcAft>
                <a:spcPts val="0"/>
              </a:spcAft>
              <a:buSzPts val="2000"/>
              <a:buChar char=" "/>
            </a:pPr>
            <a:r>
              <a:rPr lang="es-ES">
                <a:solidFill>
                  <a:srgbClr val="3F739B"/>
                </a:solidFill>
              </a:rPr>
              <a:t>Tipus d’entitats: Entitat tipus i entitat instància</a:t>
            </a:r>
            <a:endParaRPr>
              <a:solidFill>
                <a:srgbClr val="3F739B"/>
              </a:solidFill>
            </a:endParaRPr>
          </a:p>
          <a:p>
            <a:pPr indent="0" lvl="0" marL="91440" rtl="0" algn="l">
              <a:lnSpc>
                <a:spcPct val="90000"/>
              </a:lnSpc>
              <a:spcBef>
                <a:spcPts val="1400"/>
              </a:spcBef>
              <a:spcAft>
                <a:spcPts val="0"/>
              </a:spcAft>
              <a:buSzPts val="2000"/>
              <a:buNone/>
            </a:pPr>
            <a:r>
              <a:t/>
            </a:r>
            <a:endParaRPr>
              <a:solidFill>
                <a:srgbClr val="3F739B"/>
              </a:solidFill>
            </a:endParaRPr>
          </a:p>
          <a:p>
            <a:pPr indent="0" lvl="0" marL="0" rtl="0" algn="l">
              <a:lnSpc>
                <a:spcPct val="90000"/>
              </a:lnSpc>
              <a:spcBef>
                <a:spcPts val="1400"/>
              </a:spcBef>
              <a:spcAft>
                <a:spcPts val="0"/>
              </a:spcAft>
              <a:buSzPts val="2000"/>
              <a:buNone/>
            </a:pPr>
            <a:r>
              <a:t/>
            </a:r>
            <a:endParaRPr>
              <a:solidFill>
                <a:srgbClr val="3F739B"/>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1"/>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Motivació de les BD</a:t>
            </a:r>
            <a:endParaRPr sz="4400">
              <a:solidFill>
                <a:srgbClr val="C5B497"/>
              </a:solidFill>
            </a:endParaRPr>
          </a:p>
        </p:txBody>
      </p:sp>
      <p:pic>
        <p:nvPicPr>
          <p:cNvPr id="454" name="Google Shape;454;p21"/>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455" name="Google Shape;455;p21"/>
          <p:cNvSpPr txBox="1"/>
          <p:nvPr/>
        </p:nvSpPr>
        <p:spPr>
          <a:xfrm>
            <a:off x="899592" y="2060848"/>
            <a:ext cx="7416824" cy="3849291"/>
          </a:xfrm>
          <a:prstGeom prst="rect">
            <a:avLst/>
          </a:prstGeom>
          <a:noFill/>
          <a:ln>
            <a:noFill/>
          </a:ln>
        </p:spPr>
        <p:txBody>
          <a:bodyPr anchorCtr="0" anchor="t" bIns="45700" lIns="0" spcFirstLastPara="1" rIns="0" wrap="square" tIns="45700">
            <a:normAutofit/>
          </a:bodyPr>
          <a:lstStyle/>
          <a:p>
            <a:pPr indent="0" lvl="0" marL="0" marR="0" rtl="0" algn="just">
              <a:lnSpc>
                <a:spcPct val="90000"/>
              </a:lnSpc>
              <a:spcBef>
                <a:spcPts val="0"/>
              </a:spcBef>
              <a:spcAft>
                <a:spcPts val="0"/>
              </a:spcAft>
              <a:buClr>
                <a:schemeClr val="accent1"/>
              </a:buClr>
              <a:buSzPts val="2000"/>
              <a:buFont typeface="Calibri"/>
              <a:buNone/>
            </a:pPr>
            <a:r>
              <a:rPr b="0" i="0" lang="es-ES" sz="2000" u="none" cap="none" strike="noStrike">
                <a:solidFill>
                  <a:srgbClr val="3F739B"/>
                </a:solidFill>
                <a:latin typeface="Calibri"/>
                <a:ea typeface="Calibri"/>
                <a:cs typeface="Calibri"/>
                <a:sym typeface="Calibri"/>
              </a:rPr>
              <a:t>Imaginem que volem crear una empresa online de venta d’articles artesanals.</a:t>
            </a:r>
            <a:endParaRPr/>
          </a:p>
          <a:p>
            <a:pPr indent="0" lvl="0" marL="0" marR="0" rtl="0" algn="just">
              <a:lnSpc>
                <a:spcPct val="90000"/>
              </a:lnSpc>
              <a:spcBef>
                <a:spcPts val="1400"/>
              </a:spcBef>
              <a:spcAft>
                <a:spcPts val="0"/>
              </a:spcAft>
              <a:buClr>
                <a:schemeClr val="accent1"/>
              </a:buClr>
              <a:buSzPts val="2000"/>
              <a:buFont typeface="Calibri"/>
              <a:buNone/>
            </a:pPr>
            <a:r>
              <a:rPr b="0" i="0" lang="es-ES" sz="2000" u="none" cap="none" strike="noStrike">
                <a:solidFill>
                  <a:srgbClr val="3F739B"/>
                </a:solidFill>
                <a:latin typeface="Calibri"/>
                <a:ea typeface="Calibri"/>
                <a:cs typeface="Calibri"/>
                <a:sym typeface="Calibri"/>
              </a:rPr>
              <a:t>Volem registrar tots els articles, anotar vendes i compres, actualitzar stocks, extreure informes i/o realitzar consultes com ara:</a:t>
            </a:r>
            <a:endParaRPr/>
          </a:p>
          <a:p>
            <a:pPr indent="0" lvl="0" marL="0" marR="0" rtl="0" algn="just">
              <a:lnSpc>
                <a:spcPct val="90000"/>
              </a:lnSpc>
              <a:spcBef>
                <a:spcPts val="1400"/>
              </a:spcBef>
              <a:spcAft>
                <a:spcPts val="0"/>
              </a:spcAft>
              <a:buClr>
                <a:schemeClr val="accent1"/>
              </a:buClr>
              <a:buSzPts val="2000"/>
              <a:buFont typeface="Calibri"/>
              <a:buNone/>
            </a:pPr>
            <a:r>
              <a:rPr b="0" i="0" lang="es-ES" sz="2000" u="none" cap="none" strike="noStrike">
                <a:solidFill>
                  <a:srgbClr val="3F739B"/>
                </a:solidFill>
                <a:latin typeface="Calibri"/>
                <a:ea typeface="Calibri"/>
                <a:cs typeface="Calibri"/>
                <a:sym typeface="Calibri"/>
              </a:rPr>
              <a:t>	* Quin va ser l’articles més venut al Febrer?</a:t>
            </a:r>
            <a:endParaRPr/>
          </a:p>
          <a:p>
            <a:pPr indent="0" lvl="0" marL="0" marR="0" rtl="0" algn="just">
              <a:lnSpc>
                <a:spcPct val="90000"/>
              </a:lnSpc>
              <a:spcBef>
                <a:spcPts val="1400"/>
              </a:spcBef>
              <a:spcAft>
                <a:spcPts val="0"/>
              </a:spcAft>
              <a:buClr>
                <a:schemeClr val="accent1"/>
              </a:buClr>
              <a:buSzPts val="2000"/>
              <a:buFont typeface="Calibri"/>
              <a:buNone/>
            </a:pPr>
            <a:r>
              <a:rPr b="0" i="0" lang="es-ES" sz="2000" u="none" cap="none" strike="noStrike">
                <a:solidFill>
                  <a:srgbClr val="3F739B"/>
                </a:solidFill>
                <a:latin typeface="Calibri"/>
                <a:ea typeface="Calibri"/>
                <a:cs typeface="Calibri"/>
                <a:sym typeface="Calibri"/>
              </a:rPr>
              <a:t>	* Quins són els beneficis obtinguts el darrer mes?</a:t>
            </a:r>
            <a:endParaRPr/>
          </a:p>
          <a:p>
            <a:pPr indent="0" lvl="0" marL="0" marR="0" rtl="0" algn="just">
              <a:lnSpc>
                <a:spcPct val="90000"/>
              </a:lnSpc>
              <a:spcBef>
                <a:spcPts val="1400"/>
              </a:spcBef>
              <a:spcAft>
                <a:spcPts val="0"/>
              </a:spcAft>
              <a:buClr>
                <a:schemeClr val="accent1"/>
              </a:buClr>
              <a:buSzPts val="2000"/>
              <a:buFont typeface="Calibri"/>
              <a:buNone/>
            </a:pPr>
            <a:r>
              <a:t/>
            </a:r>
            <a:endParaRPr b="0" i="0" sz="2000" u="none" cap="none" strike="noStrike">
              <a:solidFill>
                <a:srgbClr val="3F739B"/>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1"/>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27000" lvl="0" marL="91440" rtl="0" algn="just">
              <a:lnSpc>
                <a:spcPct val="90000"/>
              </a:lnSpc>
              <a:spcBef>
                <a:spcPts val="0"/>
              </a:spcBef>
              <a:spcAft>
                <a:spcPts val="0"/>
              </a:spcAft>
              <a:buSzPts val="2000"/>
              <a:buFont typeface="Courier New"/>
              <a:buChar char="o"/>
            </a:pPr>
            <a:r>
              <a:rPr lang="es-ES">
                <a:solidFill>
                  <a:srgbClr val="3F739B"/>
                </a:solidFill>
              </a:rPr>
              <a:t> Penseu que quan volem guardar dades, el més fàcil és una distribució tabular on:</a:t>
            </a:r>
            <a:endParaRPr/>
          </a:p>
          <a:p>
            <a:pPr indent="-127000" lvl="0" marL="91440" rtl="0" algn="just">
              <a:lnSpc>
                <a:spcPct val="90000"/>
              </a:lnSpc>
              <a:spcBef>
                <a:spcPts val="1400"/>
              </a:spcBef>
              <a:spcAft>
                <a:spcPts val="0"/>
              </a:spcAft>
              <a:buSzPts val="2000"/>
              <a:buChar char=" "/>
            </a:pPr>
            <a:r>
              <a:rPr lang="es-ES">
                <a:solidFill>
                  <a:srgbClr val="3F739B"/>
                </a:solidFill>
              </a:rPr>
              <a:t> - cada entitat instància s'anomena </a:t>
            </a:r>
            <a:r>
              <a:rPr b="1" lang="es-ES">
                <a:solidFill>
                  <a:srgbClr val="3F739B"/>
                </a:solidFill>
              </a:rPr>
              <a:t>registre </a:t>
            </a:r>
            <a:r>
              <a:rPr lang="es-ES">
                <a:solidFill>
                  <a:srgbClr val="3F739B"/>
                </a:solidFill>
              </a:rPr>
              <a:t>(una fila de la taula)</a:t>
            </a:r>
            <a:endParaRPr/>
          </a:p>
          <a:p>
            <a:pPr indent="-127000" lvl="0" marL="91440" rtl="0" algn="just">
              <a:lnSpc>
                <a:spcPct val="90000"/>
              </a:lnSpc>
              <a:spcBef>
                <a:spcPts val="1400"/>
              </a:spcBef>
              <a:spcAft>
                <a:spcPts val="0"/>
              </a:spcAft>
              <a:buSzPts val="2000"/>
              <a:buChar char=" "/>
            </a:pPr>
            <a:r>
              <a:rPr lang="es-ES">
                <a:solidFill>
                  <a:srgbClr val="3F739B"/>
                </a:solidFill>
              </a:rPr>
              <a:t> - cada atribut s'anomena </a:t>
            </a:r>
            <a:r>
              <a:rPr b="1" lang="es-ES">
                <a:solidFill>
                  <a:srgbClr val="3F739B"/>
                </a:solidFill>
              </a:rPr>
              <a:t>camp</a:t>
            </a:r>
            <a:r>
              <a:rPr lang="es-ES">
                <a:solidFill>
                  <a:srgbClr val="3F739B"/>
                </a:solidFill>
              </a:rPr>
              <a:t> (columna de la taula)</a:t>
            </a:r>
            <a:endParaRPr/>
          </a:p>
          <a:p>
            <a:pPr indent="-127000" lvl="0" marL="91440" rtl="0" algn="just">
              <a:lnSpc>
                <a:spcPct val="90000"/>
              </a:lnSpc>
              <a:spcBef>
                <a:spcPts val="1400"/>
              </a:spcBef>
              <a:spcAft>
                <a:spcPts val="0"/>
              </a:spcAft>
              <a:buSzPts val="2000"/>
              <a:buChar char=" "/>
            </a:pPr>
            <a:r>
              <a:rPr lang="es-ES">
                <a:solidFill>
                  <a:srgbClr val="3F739B"/>
                </a:solidFill>
              </a:rPr>
              <a:t> - Cada intersecció d'un registre i d'un camp emmagatzema el </a:t>
            </a:r>
            <a:r>
              <a:rPr b="1" lang="es-ES">
                <a:solidFill>
                  <a:srgbClr val="3F739B"/>
                </a:solidFill>
              </a:rPr>
              <a:t>valor </a:t>
            </a:r>
            <a:r>
              <a:rPr lang="es-ES">
                <a:solidFill>
                  <a:srgbClr val="3F739B"/>
                </a:solidFill>
              </a:rPr>
              <a:t>que tingui el camp del registre de què es tracti.</a:t>
            </a:r>
            <a:endParaRPr/>
          </a:p>
          <a:p>
            <a:pPr indent="0" lvl="0" marL="0" rtl="0" algn="just">
              <a:lnSpc>
                <a:spcPct val="90000"/>
              </a:lnSpc>
              <a:spcBef>
                <a:spcPts val="1400"/>
              </a:spcBef>
              <a:spcAft>
                <a:spcPts val="0"/>
              </a:spcAft>
              <a:buSzPts val="2000"/>
              <a:buNone/>
            </a:pPr>
            <a:r>
              <a:t/>
            </a:r>
            <a:endParaRPr>
              <a:solidFill>
                <a:srgbClr val="3F739B"/>
              </a:solidFill>
            </a:endParaRPr>
          </a:p>
        </p:txBody>
      </p:sp>
      <p:sp>
        <p:nvSpPr>
          <p:cNvPr id="461" name="Google Shape;461;p41"/>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Entitats i taules</a:t>
            </a:r>
            <a:endParaRPr sz="4400">
              <a:solidFill>
                <a:srgbClr val="C5B497"/>
              </a:solidFill>
            </a:endParaRPr>
          </a:p>
        </p:txBody>
      </p:sp>
      <p:pic>
        <p:nvPicPr>
          <p:cNvPr id="462" name="Google Shape;462;p41"/>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idx="1" type="body"/>
          </p:nvPr>
        </p:nvSpPr>
        <p:spPr>
          <a:xfrm>
            <a:off x="971600" y="2118556"/>
            <a:ext cx="7653536" cy="1180727"/>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SzPts val="2000"/>
              <a:buNone/>
            </a:pPr>
            <a:r>
              <a:rPr lang="es-ES">
                <a:solidFill>
                  <a:srgbClr val="3F739B"/>
                </a:solidFill>
              </a:rPr>
              <a:t>Però ja podeu imaginar que arriba un moment </a:t>
            </a:r>
            <a:r>
              <a:rPr lang="es-ES">
                <a:solidFill>
                  <a:srgbClr val="3F739B"/>
                </a:solidFill>
              </a:rPr>
              <a:t>en què</a:t>
            </a:r>
            <a:r>
              <a:rPr lang="es-ES">
                <a:solidFill>
                  <a:srgbClr val="3F739B"/>
                </a:solidFill>
              </a:rPr>
              <a:t> aquest model és inviable.</a:t>
            </a:r>
            <a:endParaRPr>
              <a:solidFill>
                <a:srgbClr val="3F739B"/>
              </a:solidFill>
            </a:endParaRPr>
          </a:p>
        </p:txBody>
      </p:sp>
      <p:pic>
        <p:nvPicPr>
          <p:cNvPr descr="Resultat d'imatges de sistemes de carpetes" id="139" name="Google Shape;139;p25"/>
          <p:cNvPicPr preferRelativeResize="0"/>
          <p:nvPr/>
        </p:nvPicPr>
        <p:blipFill rotWithShape="1">
          <a:blip r:embed="rId3">
            <a:alphaModFix/>
          </a:blip>
          <a:srcRect b="0" l="0" r="0" t="0"/>
          <a:stretch/>
        </p:blipFill>
        <p:spPr>
          <a:xfrm>
            <a:off x="2123728" y="2982908"/>
            <a:ext cx="4464496" cy="2973808"/>
          </a:xfrm>
          <a:prstGeom prst="rect">
            <a:avLst/>
          </a:prstGeom>
          <a:noFill/>
          <a:ln>
            <a:noFill/>
          </a:ln>
        </p:spPr>
      </p:pic>
      <p:sp>
        <p:nvSpPr>
          <p:cNvPr id="140" name="Google Shape;140;p25"/>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Fitxers</a:t>
            </a:r>
            <a:endParaRPr sz="4400">
              <a:solidFill>
                <a:srgbClr val="C5B497"/>
              </a:solidFill>
            </a:endParaRPr>
          </a:p>
        </p:txBody>
      </p:sp>
      <p:pic>
        <p:nvPicPr>
          <p:cNvPr id="141" name="Google Shape;141;p25"/>
          <p:cNvPicPr preferRelativeResize="0"/>
          <p:nvPr/>
        </p:nvPicPr>
        <p:blipFill rotWithShape="1">
          <a:blip r:embed="rId4">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graphicFrame>
        <p:nvGraphicFramePr>
          <p:cNvPr id="467" name="Google Shape;467;p42"/>
          <p:cNvGraphicFramePr/>
          <p:nvPr/>
        </p:nvGraphicFramePr>
        <p:xfrm>
          <a:off x="899592" y="1628801"/>
          <a:ext cx="3000000" cy="3000000"/>
        </p:xfrm>
        <a:graphic>
          <a:graphicData uri="http://schemas.openxmlformats.org/drawingml/2006/table">
            <a:tbl>
              <a:tblPr bandRow="1" firstRow="1">
                <a:noFill/>
                <a:tableStyleId>{4C32EB05-67DC-4E1F-BF47-F9E2A1AE5559}</a:tableStyleId>
              </a:tblPr>
              <a:tblGrid>
                <a:gridCol w="1136700"/>
                <a:gridCol w="1270425"/>
                <a:gridCol w="1727325"/>
                <a:gridCol w="3354375"/>
              </a:tblGrid>
              <a:tr h="720075">
                <a:tc>
                  <a:txBody>
                    <a:bodyPr/>
                    <a:lstStyle/>
                    <a:p>
                      <a:pPr indent="0" lvl="0" marL="0" marR="0" rtl="0" algn="ctr">
                        <a:spcBef>
                          <a:spcPts val="0"/>
                        </a:spcBef>
                        <a:spcAft>
                          <a:spcPts val="0"/>
                        </a:spcAft>
                        <a:buNone/>
                      </a:pPr>
                      <a:r>
                        <a:rPr lang="es-ES" sz="1800" u="none" cap="none" strike="noStrike"/>
                        <a:t>NOM</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s-ES" sz="1800" u="none" cap="none" strike="noStrike"/>
                        <a:t>COGNOM</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s-ES" sz="1800" u="none" cap="none" strike="noStrike"/>
                        <a:t>DNI</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s-ES" sz="1800" u="none" cap="none" strike="noStrike"/>
                        <a:t>E-MAIL</a:t>
                      </a:r>
                      <a:endParaRPr sz="1800" u="none" cap="none" strike="noStrike"/>
                    </a:p>
                  </a:txBody>
                  <a:tcPr marT="45725" marB="45725" marR="91450" marL="91450" anchor="ctr"/>
                </a:tc>
              </a:tr>
              <a:tr h="1296150">
                <a:tc>
                  <a:txBody>
                    <a:bodyPr/>
                    <a:lstStyle/>
                    <a:p>
                      <a:pPr indent="0" lvl="0" marL="0" marR="0" rtl="0" algn="ctr">
                        <a:spcBef>
                          <a:spcPts val="0"/>
                        </a:spcBef>
                        <a:spcAft>
                          <a:spcPts val="0"/>
                        </a:spcAft>
                        <a:buNone/>
                      </a:pPr>
                      <a:r>
                        <a:rPr lang="es-ES" sz="1800" u="none" cap="none" strike="noStrike"/>
                        <a:t>David</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s-ES" sz="1800" u="none" cap="none" strike="noStrike"/>
                        <a:t>Gómez</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s-ES" sz="1800" u="none" cap="none" strike="noStrike"/>
                        <a:t>65765568G</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s-ES" sz="1800" u="none" cap="none" strike="noStrike"/>
                        <a:t>David.G34@hotmail.com</a:t>
                      </a:r>
                      <a:endParaRPr sz="1800" u="none" cap="none" strike="noStrike"/>
                    </a:p>
                  </a:txBody>
                  <a:tcPr marT="45725" marB="45725" marR="91450" marL="91450" anchor="ctr"/>
                </a:tc>
              </a:tr>
              <a:tr h="1296150">
                <a:tc>
                  <a:txBody>
                    <a:bodyPr/>
                    <a:lstStyle/>
                    <a:p>
                      <a:pPr indent="0" lvl="0" marL="0" marR="0" rtl="0" algn="ctr">
                        <a:spcBef>
                          <a:spcPts val="0"/>
                        </a:spcBef>
                        <a:spcAft>
                          <a:spcPts val="0"/>
                        </a:spcAft>
                        <a:buNone/>
                      </a:pPr>
                      <a:r>
                        <a:rPr lang="es-ES" sz="1800" u="none" cap="none" strike="noStrike"/>
                        <a:t>Sandra</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s-ES" sz="1800" u="none" cap="none" strike="noStrike"/>
                        <a:t>Girau</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s-ES" sz="1800" u="none" cap="none" strike="noStrike"/>
                        <a:t>45767672D</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s-ES" sz="1800" u="none" cap="none" strike="noStrike"/>
                        <a:t>Sandrita21@gmail.com</a:t>
                      </a:r>
                      <a:endParaRPr sz="1800" u="none" cap="none" strike="noStrike"/>
                    </a:p>
                  </a:txBody>
                  <a:tcPr marT="45725" marB="45725" marR="91450" marL="91450" anchor="ctr"/>
                </a:tc>
              </a:tr>
            </a:tbl>
          </a:graphicData>
        </a:graphic>
      </p:graphicFrame>
      <p:sp>
        <p:nvSpPr>
          <p:cNvPr id="468" name="Google Shape;468;p42"/>
          <p:cNvSpPr txBox="1"/>
          <p:nvPr/>
        </p:nvSpPr>
        <p:spPr>
          <a:xfrm>
            <a:off x="3995936" y="548680"/>
            <a:ext cx="129614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2000" u="none" cap="none" strike="noStrike">
                <a:solidFill>
                  <a:srgbClr val="3F739B"/>
                </a:solidFill>
                <a:latin typeface="Calibri"/>
                <a:ea typeface="Calibri"/>
                <a:cs typeface="Calibri"/>
                <a:sym typeface="Calibri"/>
              </a:rPr>
              <a:t>Atributs</a:t>
            </a:r>
            <a:endParaRPr b="1" sz="2000">
              <a:solidFill>
                <a:srgbClr val="3F739B"/>
              </a:solidFill>
              <a:latin typeface="Calibri"/>
              <a:ea typeface="Calibri"/>
              <a:cs typeface="Calibri"/>
              <a:sym typeface="Calibri"/>
            </a:endParaRPr>
          </a:p>
        </p:txBody>
      </p:sp>
      <p:cxnSp>
        <p:nvCxnSpPr>
          <p:cNvPr id="469" name="Google Shape;469;p42"/>
          <p:cNvCxnSpPr/>
          <p:nvPr/>
        </p:nvCxnSpPr>
        <p:spPr>
          <a:xfrm flipH="1">
            <a:off x="2951820" y="933940"/>
            <a:ext cx="1224136" cy="896034"/>
          </a:xfrm>
          <a:prstGeom prst="straightConnector1">
            <a:avLst/>
          </a:prstGeom>
          <a:noFill/>
          <a:ln cap="flat" cmpd="sng" w="15875">
            <a:solidFill>
              <a:schemeClr val="dk1"/>
            </a:solidFill>
            <a:prstDash val="solid"/>
            <a:round/>
            <a:headEnd len="sm" w="sm" type="none"/>
            <a:tailEnd len="med" w="med" type="stealth"/>
          </a:ln>
        </p:spPr>
      </p:cxnSp>
      <p:cxnSp>
        <p:nvCxnSpPr>
          <p:cNvPr id="470" name="Google Shape;470;p42"/>
          <p:cNvCxnSpPr/>
          <p:nvPr/>
        </p:nvCxnSpPr>
        <p:spPr>
          <a:xfrm flipH="1">
            <a:off x="4319259" y="908720"/>
            <a:ext cx="72008" cy="896034"/>
          </a:xfrm>
          <a:prstGeom prst="straightConnector1">
            <a:avLst/>
          </a:prstGeom>
          <a:noFill/>
          <a:ln cap="flat" cmpd="sng" w="15875">
            <a:solidFill>
              <a:schemeClr val="dk1"/>
            </a:solidFill>
            <a:prstDash val="solid"/>
            <a:round/>
            <a:headEnd len="sm" w="sm" type="none"/>
            <a:tailEnd len="med" w="med" type="stealth"/>
          </a:ln>
        </p:spPr>
      </p:cxnSp>
      <p:sp>
        <p:nvSpPr>
          <p:cNvPr id="471" name="Google Shape;471;p42"/>
          <p:cNvSpPr txBox="1"/>
          <p:nvPr/>
        </p:nvSpPr>
        <p:spPr>
          <a:xfrm>
            <a:off x="395536" y="5549170"/>
            <a:ext cx="216024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000">
                <a:solidFill>
                  <a:schemeClr val="dk1"/>
                </a:solidFill>
                <a:latin typeface="Calibri"/>
                <a:ea typeface="Calibri"/>
                <a:cs typeface="Calibri"/>
                <a:sym typeface="Calibri"/>
              </a:rPr>
              <a:t>Entitat </a:t>
            </a:r>
            <a:r>
              <a:rPr b="1" lang="es-ES" sz="2000">
                <a:solidFill>
                  <a:srgbClr val="3F739B"/>
                </a:solidFill>
                <a:latin typeface="Calibri"/>
                <a:ea typeface="Calibri"/>
                <a:cs typeface="Calibri"/>
                <a:sym typeface="Calibri"/>
              </a:rPr>
              <a:t>instància</a:t>
            </a:r>
            <a:endParaRPr b="1" sz="2000">
              <a:solidFill>
                <a:srgbClr val="3F739B"/>
              </a:solidFill>
              <a:latin typeface="Calibri"/>
              <a:ea typeface="Calibri"/>
              <a:cs typeface="Calibri"/>
              <a:sym typeface="Calibri"/>
            </a:endParaRPr>
          </a:p>
        </p:txBody>
      </p:sp>
      <p:sp>
        <p:nvSpPr>
          <p:cNvPr id="472" name="Google Shape;472;p42"/>
          <p:cNvSpPr txBox="1"/>
          <p:nvPr/>
        </p:nvSpPr>
        <p:spPr>
          <a:xfrm>
            <a:off x="4355263" y="5512592"/>
            <a:ext cx="129614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000">
                <a:solidFill>
                  <a:srgbClr val="3F739B"/>
                </a:solidFill>
                <a:latin typeface="Calibri"/>
                <a:ea typeface="Calibri"/>
                <a:cs typeface="Calibri"/>
                <a:sym typeface="Calibri"/>
              </a:rPr>
              <a:t>Valor</a:t>
            </a:r>
            <a:endParaRPr b="1" sz="2000">
              <a:solidFill>
                <a:srgbClr val="3F739B"/>
              </a:solidFill>
              <a:latin typeface="Calibri"/>
              <a:ea typeface="Calibri"/>
              <a:cs typeface="Calibri"/>
              <a:sym typeface="Calibri"/>
            </a:endParaRPr>
          </a:p>
        </p:txBody>
      </p:sp>
      <p:cxnSp>
        <p:nvCxnSpPr>
          <p:cNvPr id="473" name="Google Shape;473;p42"/>
          <p:cNvCxnSpPr/>
          <p:nvPr/>
        </p:nvCxnSpPr>
        <p:spPr>
          <a:xfrm rot="10800000">
            <a:off x="4355263" y="4797153"/>
            <a:ext cx="288745" cy="720079"/>
          </a:xfrm>
          <a:prstGeom prst="straightConnector1">
            <a:avLst/>
          </a:prstGeom>
          <a:noFill/>
          <a:ln cap="flat" cmpd="sng" w="15875">
            <a:solidFill>
              <a:schemeClr val="dk1"/>
            </a:solidFill>
            <a:prstDash val="solid"/>
            <a:round/>
            <a:headEnd len="sm" w="sm" type="none"/>
            <a:tailEnd len="med" w="med" type="stealth"/>
          </a:ln>
        </p:spPr>
      </p:cxnSp>
      <p:cxnSp>
        <p:nvCxnSpPr>
          <p:cNvPr id="474" name="Google Shape;474;p42"/>
          <p:cNvCxnSpPr/>
          <p:nvPr/>
        </p:nvCxnSpPr>
        <p:spPr>
          <a:xfrm rot="10800000">
            <a:off x="539552" y="4509120"/>
            <a:ext cx="0" cy="1003472"/>
          </a:xfrm>
          <a:prstGeom prst="straightConnector1">
            <a:avLst/>
          </a:prstGeom>
          <a:noFill/>
          <a:ln cap="flat" cmpd="sng" w="15875">
            <a:solidFill>
              <a:schemeClr val="dk1"/>
            </a:solidFill>
            <a:prstDash val="solid"/>
            <a:round/>
            <a:headEnd len="sm" w="sm" type="none"/>
            <a:tailEnd len="sm" w="sm" type="none"/>
          </a:ln>
        </p:spPr>
      </p:cxnSp>
      <p:cxnSp>
        <p:nvCxnSpPr>
          <p:cNvPr id="475" name="Google Shape;475;p42"/>
          <p:cNvCxnSpPr/>
          <p:nvPr/>
        </p:nvCxnSpPr>
        <p:spPr>
          <a:xfrm>
            <a:off x="539552" y="4509120"/>
            <a:ext cx="720080" cy="0"/>
          </a:xfrm>
          <a:prstGeom prst="straightConnector1">
            <a:avLst/>
          </a:prstGeom>
          <a:noFill/>
          <a:ln cap="flat" cmpd="sng" w="15875">
            <a:solidFill>
              <a:schemeClr val="dk1"/>
            </a:solidFill>
            <a:prstDash val="solid"/>
            <a:round/>
            <a:headEnd len="sm" w="sm" type="none"/>
            <a:tailEnd len="med" w="med" type="stealth"/>
          </a:ln>
        </p:spPr>
      </p:cxnSp>
      <p:sp>
        <p:nvSpPr>
          <p:cNvPr id="476" name="Google Shape;476;p42"/>
          <p:cNvSpPr txBox="1"/>
          <p:nvPr/>
        </p:nvSpPr>
        <p:spPr>
          <a:xfrm>
            <a:off x="539552" y="523473"/>
            <a:ext cx="216024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000">
                <a:solidFill>
                  <a:srgbClr val="3F739B"/>
                </a:solidFill>
                <a:latin typeface="Calibri"/>
                <a:ea typeface="Calibri"/>
                <a:cs typeface="Calibri"/>
                <a:sym typeface="Calibri"/>
              </a:rPr>
              <a:t>Entitat tipus ALUMNE</a:t>
            </a:r>
            <a:endParaRPr b="1" sz="2000">
              <a:solidFill>
                <a:srgbClr val="3F739B"/>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pic>
        <p:nvPicPr>
          <p:cNvPr id="481" name="Google Shape;481;p45"/>
          <p:cNvPicPr preferRelativeResize="0"/>
          <p:nvPr>
            <p:ph idx="1" type="body"/>
          </p:nvPr>
        </p:nvPicPr>
        <p:blipFill rotWithShape="1">
          <a:blip r:embed="rId3">
            <a:alphaModFix/>
          </a:blip>
          <a:srcRect b="6436" l="19775" r="15771" t="60365"/>
          <a:stretch/>
        </p:blipFill>
        <p:spPr>
          <a:xfrm>
            <a:off x="395536" y="2852936"/>
            <a:ext cx="8433939" cy="2545365"/>
          </a:xfrm>
          <a:prstGeom prst="rect">
            <a:avLst/>
          </a:prstGeom>
          <a:noFill/>
          <a:ln>
            <a:noFill/>
          </a:ln>
        </p:spPr>
      </p:pic>
      <p:sp>
        <p:nvSpPr>
          <p:cNvPr id="482" name="Google Shape;482;p45"/>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Propòsit general</a:t>
            </a:r>
            <a:endParaRPr sz="4400">
              <a:solidFill>
                <a:srgbClr val="C5B497"/>
              </a:solidFill>
            </a:endParaRPr>
          </a:p>
        </p:txBody>
      </p:sp>
      <p:pic>
        <p:nvPicPr>
          <p:cNvPr id="483" name="Google Shape;483;p45"/>
          <p:cNvPicPr preferRelativeResize="0"/>
          <p:nvPr/>
        </p:nvPicPr>
        <p:blipFill rotWithShape="1">
          <a:blip r:embed="rId4">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pic>
        <p:nvPicPr>
          <p:cNvPr id="488" name="Google Shape;488;p55"/>
          <p:cNvPicPr preferRelativeResize="0"/>
          <p:nvPr/>
        </p:nvPicPr>
        <p:blipFill rotWithShape="1">
          <a:blip r:embed="rId3">
            <a:alphaModFix/>
          </a:blip>
          <a:srcRect b="0" l="0" r="0" t="0"/>
          <a:stretch/>
        </p:blipFill>
        <p:spPr>
          <a:xfrm>
            <a:off x="-1043802" y="-239752"/>
            <a:ext cx="10908784" cy="6881753"/>
          </a:xfrm>
          <a:prstGeom prst="rect">
            <a:avLst/>
          </a:prstGeom>
          <a:noFill/>
          <a:ln>
            <a:noFill/>
          </a:ln>
        </p:spPr>
      </p:pic>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pic>
        <p:nvPicPr>
          <p:cNvPr id="493" name="Google Shape;493;p56"/>
          <p:cNvPicPr preferRelativeResize="0"/>
          <p:nvPr/>
        </p:nvPicPr>
        <p:blipFill rotWithShape="1">
          <a:blip r:embed="rId3">
            <a:alphaModFix/>
          </a:blip>
          <a:srcRect b="0" l="0" r="0" t="0"/>
          <a:stretch/>
        </p:blipFill>
        <p:spPr>
          <a:xfrm>
            <a:off x="-232704" y="-29485"/>
            <a:ext cx="9598694" cy="6909617"/>
          </a:xfrm>
          <a:prstGeom prst="rect">
            <a:avLst/>
          </a:prstGeom>
          <a:noFill/>
          <a:ln>
            <a:noFill/>
          </a:ln>
        </p:spPr>
      </p:pic>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pic>
        <p:nvPicPr>
          <p:cNvPr id="498" name="Google Shape;498;p57"/>
          <p:cNvPicPr preferRelativeResize="0"/>
          <p:nvPr/>
        </p:nvPicPr>
        <p:blipFill rotWithShape="1">
          <a:blip r:embed="rId3">
            <a:alphaModFix/>
          </a:blip>
          <a:srcRect b="0" l="0" r="0" t="0"/>
          <a:stretch/>
        </p:blipFill>
        <p:spPr>
          <a:xfrm>
            <a:off x="0" y="-285750"/>
            <a:ext cx="9144000" cy="7429500"/>
          </a:xfrm>
          <a:prstGeom prst="rect">
            <a:avLst/>
          </a:prstGeom>
          <a:noFill/>
          <a:ln>
            <a:noFill/>
          </a:ln>
        </p:spPr>
      </p:pic>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pic>
        <p:nvPicPr>
          <p:cNvPr id="503" name="Google Shape;503;p58"/>
          <p:cNvPicPr preferRelativeResize="0"/>
          <p:nvPr/>
        </p:nvPicPr>
        <p:blipFill rotWithShape="1">
          <a:blip r:embed="rId3">
            <a:alphaModFix/>
          </a:blip>
          <a:srcRect b="0" l="0" r="0" t="0"/>
          <a:stretch/>
        </p:blipFill>
        <p:spPr>
          <a:xfrm>
            <a:off x="1907704" y="980728"/>
            <a:ext cx="5238750" cy="3048000"/>
          </a:xfrm>
          <a:prstGeom prst="rect">
            <a:avLst/>
          </a:prstGeom>
          <a:noFill/>
          <a:ln>
            <a:noFill/>
          </a:ln>
        </p:spPr>
      </p:pic>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pic>
        <p:nvPicPr>
          <p:cNvPr id="508" name="Google Shape;508;p59"/>
          <p:cNvPicPr preferRelativeResize="0"/>
          <p:nvPr/>
        </p:nvPicPr>
        <p:blipFill rotWithShape="1">
          <a:blip r:embed="rId3">
            <a:alphaModFix/>
          </a:blip>
          <a:srcRect b="0" l="0" r="0" t="0"/>
          <a:stretch/>
        </p:blipFill>
        <p:spPr>
          <a:xfrm>
            <a:off x="-596621" y="-9047"/>
            <a:ext cx="10373985" cy="6899820"/>
          </a:xfrm>
          <a:prstGeom prst="rect">
            <a:avLst/>
          </a:prstGeom>
          <a:noFill/>
          <a:ln>
            <a:noFill/>
          </a:ln>
        </p:spPr>
      </p:pic>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pic>
        <p:nvPicPr>
          <p:cNvPr id="513" name="Google Shape;513;p60"/>
          <p:cNvPicPr preferRelativeResize="0"/>
          <p:nvPr/>
        </p:nvPicPr>
        <p:blipFill rotWithShape="1">
          <a:blip r:embed="rId3">
            <a:alphaModFix/>
          </a:blip>
          <a:srcRect b="0" l="0" r="0" t="0"/>
          <a:stretch/>
        </p:blipFill>
        <p:spPr>
          <a:xfrm>
            <a:off x="3851920" y="1196752"/>
            <a:ext cx="4832147" cy="4754476"/>
          </a:xfrm>
          <a:prstGeom prst="rect">
            <a:avLst/>
          </a:prstGeom>
          <a:noFill/>
          <a:ln>
            <a:noFill/>
          </a:ln>
        </p:spPr>
      </p:pic>
      <p:sp>
        <p:nvSpPr>
          <p:cNvPr id="514" name="Google Shape;514;p60"/>
          <p:cNvSpPr txBox="1"/>
          <p:nvPr>
            <p:ph type="title"/>
          </p:nvPr>
        </p:nvSpPr>
        <p:spPr>
          <a:xfrm>
            <a:off x="457200" y="274655"/>
            <a:ext cx="8229600" cy="1684800"/>
          </a:xfrm>
          <a:prstGeom prst="rect">
            <a:avLst/>
          </a:prstGeom>
          <a:noFill/>
          <a:ln>
            <a:noFill/>
          </a:ln>
        </p:spPr>
        <p:txBody>
          <a:bodyPr anchorCtr="0" anchor="b" bIns="91425" lIns="91425" spcFirstLastPara="1" rIns="91425" wrap="square" tIns="91425">
            <a:noAutofit/>
          </a:bodyPr>
          <a:lstStyle/>
          <a:p>
            <a:pPr indent="0" lvl="0" marL="0" rtl="0" algn="l">
              <a:lnSpc>
                <a:spcPct val="85000"/>
              </a:lnSpc>
              <a:spcBef>
                <a:spcPts val="0"/>
              </a:spcBef>
              <a:spcAft>
                <a:spcPts val="0"/>
              </a:spcAft>
              <a:buClr>
                <a:srgbClr val="666666"/>
              </a:buClr>
              <a:buSzPts val="4800"/>
              <a:buNone/>
            </a:pPr>
            <a:r>
              <a:rPr lang="es-ES" sz="4800">
                <a:solidFill>
                  <a:srgbClr val="666666"/>
                </a:solidFill>
              </a:rPr>
              <a:t>Propietats </a:t>
            </a:r>
            <a:endParaRPr/>
          </a:p>
          <a:p>
            <a:pPr indent="0" lvl="0" marL="0" rtl="0" algn="l">
              <a:lnSpc>
                <a:spcPct val="85000"/>
              </a:lnSpc>
              <a:spcBef>
                <a:spcPts val="0"/>
              </a:spcBef>
              <a:spcAft>
                <a:spcPts val="0"/>
              </a:spcAft>
              <a:buClr>
                <a:schemeClr val="dk1"/>
              </a:buClr>
              <a:buSzPts val="6000"/>
              <a:buNone/>
            </a:pPr>
            <a:r>
              <a:rPr lang="es-ES" sz="6000"/>
              <a:t>Big Data</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idx="1" type="body"/>
          </p:nvPr>
        </p:nvSpPr>
        <p:spPr>
          <a:xfrm>
            <a:off x="899592" y="2060848"/>
            <a:ext cx="7416824" cy="1539877"/>
          </a:xfrm>
          <a:prstGeom prst="rect">
            <a:avLst/>
          </a:prstGeom>
          <a:noFill/>
          <a:ln>
            <a:noFill/>
          </a:ln>
        </p:spPr>
        <p:txBody>
          <a:bodyPr anchorCtr="0" anchor="t" bIns="45700" lIns="0" spcFirstLastPara="1" rIns="0" wrap="square" tIns="45700">
            <a:normAutofit/>
          </a:bodyPr>
          <a:lstStyle/>
          <a:p>
            <a:pPr indent="0" lvl="0" marL="0" rtl="0" algn="just">
              <a:lnSpc>
                <a:spcPct val="90000"/>
              </a:lnSpc>
              <a:spcBef>
                <a:spcPts val="0"/>
              </a:spcBef>
              <a:spcAft>
                <a:spcPts val="0"/>
              </a:spcAft>
              <a:buSzPts val="2000"/>
              <a:buNone/>
            </a:pPr>
            <a:r>
              <a:rPr lang="es-ES">
                <a:solidFill>
                  <a:srgbClr val="3F739B"/>
                </a:solidFill>
              </a:rPr>
              <a:t>La informàtica va copiar aquest sistema i va construir fitxers com a un sistema de carpetes i subcarpetes, fixant-se en el model físic</a:t>
            </a:r>
            <a:endParaRPr>
              <a:solidFill>
                <a:srgbClr val="3F739B"/>
              </a:solidFill>
            </a:endParaRPr>
          </a:p>
        </p:txBody>
      </p:sp>
      <p:pic>
        <p:nvPicPr>
          <p:cNvPr id="147" name="Google Shape;147;p26"/>
          <p:cNvPicPr preferRelativeResize="0"/>
          <p:nvPr/>
        </p:nvPicPr>
        <p:blipFill rotWithShape="1">
          <a:blip r:embed="rId3">
            <a:alphaModFix/>
          </a:blip>
          <a:srcRect b="0" l="0" r="0" t="0"/>
          <a:stretch/>
        </p:blipFill>
        <p:spPr>
          <a:xfrm>
            <a:off x="2771800" y="2996952"/>
            <a:ext cx="3173778" cy="2808312"/>
          </a:xfrm>
          <a:prstGeom prst="rect">
            <a:avLst/>
          </a:prstGeom>
          <a:noFill/>
          <a:ln>
            <a:noFill/>
          </a:ln>
        </p:spPr>
      </p:pic>
      <p:sp>
        <p:nvSpPr>
          <p:cNvPr id="148" name="Google Shape;148;p26"/>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Fitxers</a:t>
            </a:r>
            <a:endParaRPr sz="4400">
              <a:solidFill>
                <a:srgbClr val="C5B497"/>
              </a:solidFill>
            </a:endParaRPr>
          </a:p>
        </p:txBody>
      </p:sp>
      <p:pic>
        <p:nvPicPr>
          <p:cNvPr id="149" name="Google Shape;149;p26"/>
          <p:cNvPicPr preferRelativeResize="0"/>
          <p:nvPr/>
        </p:nvPicPr>
        <p:blipFill rotWithShape="1">
          <a:blip r:embed="rId4">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idx="1" type="body"/>
          </p:nvPr>
        </p:nvSpPr>
        <p:spPr>
          <a:xfrm>
            <a:off x="899592" y="2226568"/>
            <a:ext cx="7488832" cy="1540768"/>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SzPts val="2000"/>
              <a:buNone/>
            </a:pPr>
            <a:r>
              <a:rPr lang="es-ES">
                <a:solidFill>
                  <a:srgbClr val="3F739B"/>
                </a:solidFill>
              </a:rPr>
              <a:t>De fet, els sistemes d’arxius dels sistemes operatius, tenen aquest esquema:</a:t>
            </a:r>
            <a:endParaRPr/>
          </a:p>
          <a:p>
            <a:pPr indent="0" lvl="0" marL="0" rtl="0" algn="l">
              <a:lnSpc>
                <a:spcPct val="90000"/>
              </a:lnSpc>
              <a:spcBef>
                <a:spcPts val="1400"/>
              </a:spcBef>
              <a:spcAft>
                <a:spcPts val="0"/>
              </a:spcAft>
              <a:buSzPts val="2000"/>
              <a:buNone/>
            </a:pPr>
            <a:r>
              <a:t/>
            </a:r>
            <a:endParaRPr>
              <a:solidFill>
                <a:srgbClr val="3F739B"/>
              </a:solidFill>
            </a:endParaRPr>
          </a:p>
        </p:txBody>
      </p:sp>
      <p:pic>
        <p:nvPicPr>
          <p:cNvPr id="155" name="Google Shape;155;p27"/>
          <p:cNvPicPr preferRelativeResize="0"/>
          <p:nvPr/>
        </p:nvPicPr>
        <p:blipFill rotWithShape="1">
          <a:blip r:embed="rId3">
            <a:alphaModFix/>
          </a:blip>
          <a:srcRect b="0" l="0" r="0" t="0"/>
          <a:stretch/>
        </p:blipFill>
        <p:spPr>
          <a:xfrm>
            <a:off x="2915816" y="2708920"/>
            <a:ext cx="3024336" cy="3311648"/>
          </a:xfrm>
          <a:prstGeom prst="rect">
            <a:avLst/>
          </a:prstGeom>
          <a:noFill/>
          <a:ln>
            <a:noFill/>
          </a:ln>
        </p:spPr>
      </p:pic>
      <p:pic>
        <p:nvPicPr>
          <p:cNvPr id="156" name="Google Shape;156;p27"/>
          <p:cNvPicPr preferRelativeResize="0"/>
          <p:nvPr/>
        </p:nvPicPr>
        <p:blipFill rotWithShape="1">
          <a:blip r:embed="rId4">
            <a:alphaModFix/>
          </a:blip>
          <a:srcRect b="0" l="0" r="0" t="0"/>
          <a:stretch/>
        </p:blipFill>
        <p:spPr>
          <a:xfrm>
            <a:off x="7812360" y="6342172"/>
            <a:ext cx="955066" cy="353728"/>
          </a:xfrm>
          <a:prstGeom prst="rect">
            <a:avLst/>
          </a:prstGeom>
          <a:noFill/>
          <a:ln>
            <a:noFill/>
          </a:ln>
        </p:spPr>
      </p:pic>
      <p:sp>
        <p:nvSpPr>
          <p:cNvPr id="157" name="Google Shape;157;p27"/>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Fitxers</a:t>
            </a:r>
            <a:endParaRPr sz="4400">
              <a:solidFill>
                <a:srgbClr val="C5B497"/>
              </a:solidFill>
            </a:endParaRPr>
          </a:p>
        </p:txBody>
      </p:sp>
      <p:pic>
        <p:nvPicPr>
          <p:cNvPr id="158" name="Google Shape;158;p27"/>
          <p:cNvPicPr preferRelativeResize="0"/>
          <p:nvPr/>
        </p:nvPicPr>
        <p:blipFill rotWithShape="1">
          <a:blip r:embed="rId5">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idx="1" type="body"/>
          </p:nvPr>
        </p:nvSpPr>
        <p:spPr>
          <a:xfrm>
            <a:off x="899592" y="1898513"/>
            <a:ext cx="7416824" cy="3906752"/>
          </a:xfrm>
          <a:prstGeom prst="rect">
            <a:avLst/>
          </a:prstGeom>
          <a:noFill/>
          <a:ln>
            <a:noFill/>
          </a:ln>
        </p:spPr>
        <p:txBody>
          <a:bodyPr anchorCtr="0" anchor="t" bIns="45700" lIns="0" spcFirstLastPara="1" rIns="0" wrap="square" tIns="45700">
            <a:normAutofit/>
          </a:bodyPr>
          <a:lstStyle/>
          <a:p>
            <a:pPr indent="0" lvl="0" marL="0" rtl="0" algn="l">
              <a:lnSpc>
                <a:spcPct val="80000"/>
              </a:lnSpc>
              <a:spcBef>
                <a:spcPts val="0"/>
              </a:spcBef>
              <a:spcAft>
                <a:spcPts val="0"/>
              </a:spcAft>
              <a:buSzPts val="2000"/>
              <a:buNone/>
            </a:pPr>
            <a:r>
              <a:rPr lang="es-ES">
                <a:solidFill>
                  <a:srgbClr val="3F739B"/>
                </a:solidFill>
              </a:rPr>
              <a:t>A més a més del volum de dades, aquest sistema basat en fitxers per mantenir la informació té diversos inconvenients: </a:t>
            </a:r>
            <a:endParaRPr/>
          </a:p>
          <a:p>
            <a:pPr indent="0" lvl="0" marL="0" rtl="0" algn="l">
              <a:lnSpc>
                <a:spcPct val="80000"/>
              </a:lnSpc>
              <a:spcBef>
                <a:spcPts val="1400"/>
              </a:spcBef>
              <a:spcAft>
                <a:spcPts val="0"/>
              </a:spcAft>
              <a:buSzPts val="2000"/>
              <a:buNone/>
            </a:pPr>
            <a:r>
              <a:t/>
            </a:r>
            <a:endParaRPr>
              <a:solidFill>
                <a:srgbClr val="3F739B"/>
              </a:solidFill>
            </a:endParaRPr>
          </a:p>
          <a:p>
            <a:pPr indent="-182880" lvl="1" marL="384048" rtl="0" algn="l">
              <a:lnSpc>
                <a:spcPct val="80000"/>
              </a:lnSpc>
              <a:spcBef>
                <a:spcPts val="400"/>
              </a:spcBef>
              <a:spcAft>
                <a:spcPts val="0"/>
              </a:spcAft>
              <a:buSzPts val="1800"/>
              <a:buFont typeface="Courier New"/>
              <a:buChar char="o"/>
            </a:pPr>
            <a:r>
              <a:rPr b="1" lang="es-ES">
                <a:solidFill>
                  <a:srgbClr val="3F739B"/>
                </a:solidFill>
              </a:rPr>
              <a:t> Redundància de dades</a:t>
            </a:r>
            <a:endParaRPr b="1">
              <a:solidFill>
                <a:srgbClr val="3F739B"/>
              </a:solidFill>
            </a:endParaRPr>
          </a:p>
          <a:p>
            <a:pPr indent="-68579" lvl="1" marL="384048" rtl="0" algn="l">
              <a:lnSpc>
                <a:spcPct val="80000"/>
              </a:lnSpc>
              <a:spcBef>
                <a:spcPts val="600"/>
              </a:spcBef>
              <a:spcAft>
                <a:spcPts val="0"/>
              </a:spcAft>
              <a:buSzPts val="1800"/>
              <a:buFont typeface="Courier New"/>
              <a:buNone/>
            </a:pPr>
            <a:r>
              <a:t/>
            </a:r>
            <a:endParaRPr b="1">
              <a:solidFill>
                <a:srgbClr val="3F739B"/>
              </a:solidFill>
            </a:endParaRPr>
          </a:p>
          <a:p>
            <a:pPr indent="-182880" lvl="1" marL="384048" rtl="0" algn="l">
              <a:lnSpc>
                <a:spcPct val="80000"/>
              </a:lnSpc>
              <a:spcBef>
                <a:spcPts val="600"/>
              </a:spcBef>
              <a:spcAft>
                <a:spcPts val="0"/>
              </a:spcAft>
              <a:buSzPts val="1800"/>
              <a:buFont typeface="Courier New"/>
              <a:buChar char="o"/>
            </a:pPr>
            <a:r>
              <a:rPr b="1" lang="es-ES">
                <a:solidFill>
                  <a:srgbClr val="3F739B"/>
                </a:solidFill>
              </a:rPr>
              <a:t> Aïllament de les dades</a:t>
            </a:r>
            <a:endParaRPr b="1">
              <a:solidFill>
                <a:srgbClr val="3F739B"/>
              </a:solidFill>
            </a:endParaRPr>
          </a:p>
          <a:p>
            <a:pPr indent="-68579" lvl="1" marL="384048" rtl="0" algn="l">
              <a:lnSpc>
                <a:spcPct val="80000"/>
              </a:lnSpc>
              <a:spcBef>
                <a:spcPts val="600"/>
              </a:spcBef>
              <a:spcAft>
                <a:spcPts val="0"/>
              </a:spcAft>
              <a:buSzPts val="1800"/>
              <a:buFont typeface="Courier New"/>
              <a:buNone/>
            </a:pPr>
            <a:r>
              <a:t/>
            </a:r>
            <a:endParaRPr b="1">
              <a:solidFill>
                <a:srgbClr val="3F739B"/>
              </a:solidFill>
            </a:endParaRPr>
          </a:p>
          <a:p>
            <a:pPr indent="-182880" lvl="1" marL="384048" rtl="0" algn="l">
              <a:lnSpc>
                <a:spcPct val="80000"/>
              </a:lnSpc>
              <a:spcBef>
                <a:spcPts val="600"/>
              </a:spcBef>
              <a:spcAft>
                <a:spcPts val="0"/>
              </a:spcAft>
              <a:buSzPts val="1800"/>
              <a:buFont typeface="Courier New"/>
              <a:buChar char="o"/>
            </a:pPr>
            <a:r>
              <a:rPr b="1" lang="es-ES">
                <a:solidFill>
                  <a:srgbClr val="3F739B"/>
                </a:solidFill>
              </a:rPr>
              <a:t> Problemes d’integritat</a:t>
            </a:r>
            <a:endParaRPr>
              <a:solidFill>
                <a:srgbClr val="3F739B"/>
              </a:solidFill>
            </a:endParaRPr>
          </a:p>
          <a:p>
            <a:pPr indent="-68579" lvl="1" marL="384048" rtl="0" algn="l">
              <a:lnSpc>
                <a:spcPct val="80000"/>
              </a:lnSpc>
              <a:spcBef>
                <a:spcPts val="600"/>
              </a:spcBef>
              <a:spcAft>
                <a:spcPts val="0"/>
              </a:spcAft>
              <a:buSzPts val="1800"/>
              <a:buFont typeface="Courier New"/>
              <a:buNone/>
            </a:pPr>
            <a:r>
              <a:t/>
            </a:r>
            <a:endParaRPr b="1">
              <a:solidFill>
                <a:srgbClr val="3F739B"/>
              </a:solidFill>
            </a:endParaRPr>
          </a:p>
          <a:p>
            <a:pPr indent="-182880" lvl="1" marL="384048" rtl="0" algn="l">
              <a:lnSpc>
                <a:spcPct val="80000"/>
              </a:lnSpc>
              <a:spcBef>
                <a:spcPts val="600"/>
              </a:spcBef>
              <a:spcAft>
                <a:spcPts val="0"/>
              </a:spcAft>
              <a:buSzPts val="1800"/>
              <a:buFont typeface="Courier New"/>
              <a:buChar char="o"/>
            </a:pPr>
            <a:r>
              <a:rPr b="1" lang="es-ES">
                <a:solidFill>
                  <a:srgbClr val="3F739B"/>
                </a:solidFill>
              </a:rPr>
              <a:t> Problemes de seguretat</a:t>
            </a:r>
            <a:endParaRPr>
              <a:solidFill>
                <a:srgbClr val="3F739B"/>
              </a:solidFill>
            </a:endParaRPr>
          </a:p>
          <a:p>
            <a:pPr indent="-68579" lvl="1" marL="384048" rtl="0" algn="l">
              <a:lnSpc>
                <a:spcPct val="80000"/>
              </a:lnSpc>
              <a:spcBef>
                <a:spcPts val="600"/>
              </a:spcBef>
              <a:spcAft>
                <a:spcPts val="0"/>
              </a:spcAft>
              <a:buSzPts val="1800"/>
              <a:buFont typeface="Courier New"/>
              <a:buNone/>
            </a:pPr>
            <a:r>
              <a:t/>
            </a:r>
            <a:endParaRPr b="1">
              <a:solidFill>
                <a:srgbClr val="3F739B"/>
              </a:solidFill>
            </a:endParaRPr>
          </a:p>
          <a:p>
            <a:pPr indent="-182880" lvl="1" marL="384048" rtl="0" algn="l">
              <a:lnSpc>
                <a:spcPct val="80000"/>
              </a:lnSpc>
              <a:spcBef>
                <a:spcPts val="600"/>
              </a:spcBef>
              <a:spcAft>
                <a:spcPts val="0"/>
              </a:spcAft>
              <a:buSzPts val="1800"/>
              <a:buFont typeface="Courier New"/>
              <a:buChar char="o"/>
            </a:pPr>
            <a:r>
              <a:rPr b="1" lang="es-ES">
                <a:solidFill>
                  <a:srgbClr val="3F739B"/>
                </a:solidFill>
              </a:rPr>
              <a:t> Accessos concurrents</a:t>
            </a:r>
            <a:endParaRPr b="1">
              <a:solidFill>
                <a:srgbClr val="3F739B"/>
              </a:solidFill>
            </a:endParaRPr>
          </a:p>
          <a:p>
            <a:pPr indent="0" lvl="0" marL="91440" rtl="0" algn="l">
              <a:lnSpc>
                <a:spcPct val="80000"/>
              </a:lnSpc>
              <a:spcBef>
                <a:spcPts val="1600"/>
              </a:spcBef>
              <a:spcAft>
                <a:spcPts val="0"/>
              </a:spcAft>
              <a:buSzPts val="2000"/>
              <a:buNone/>
            </a:pPr>
            <a:r>
              <a:t/>
            </a:r>
            <a:endParaRPr>
              <a:solidFill>
                <a:srgbClr val="3F739B"/>
              </a:solidFill>
            </a:endParaRPr>
          </a:p>
        </p:txBody>
      </p:sp>
      <p:sp>
        <p:nvSpPr>
          <p:cNvPr id="164" name="Google Shape;164;p28"/>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Inconvenients dels fitxers</a:t>
            </a:r>
            <a:endParaRPr sz="4400">
              <a:solidFill>
                <a:srgbClr val="C5B497"/>
              </a:solidFill>
            </a:endParaRPr>
          </a:p>
        </p:txBody>
      </p:sp>
      <p:pic>
        <p:nvPicPr>
          <p:cNvPr id="165" name="Google Shape;165;p28"/>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idx="1" type="body"/>
          </p:nvPr>
        </p:nvSpPr>
        <p:spPr>
          <a:xfrm>
            <a:off x="772616" y="1988840"/>
            <a:ext cx="7543800" cy="4032448"/>
          </a:xfrm>
          <a:prstGeom prst="rect">
            <a:avLst/>
          </a:prstGeom>
          <a:noFill/>
          <a:ln>
            <a:noFill/>
          </a:ln>
        </p:spPr>
        <p:txBody>
          <a:bodyPr anchorCtr="0" anchor="t" bIns="45700" lIns="0" spcFirstLastPara="1" rIns="0" wrap="square" tIns="45700">
            <a:normAutofit/>
          </a:bodyPr>
          <a:lstStyle/>
          <a:p>
            <a:pPr indent="0" lvl="0" marL="0" rtl="0" algn="just">
              <a:lnSpc>
                <a:spcPct val="90000"/>
              </a:lnSpc>
              <a:spcBef>
                <a:spcPts val="0"/>
              </a:spcBef>
              <a:spcAft>
                <a:spcPts val="0"/>
              </a:spcAft>
              <a:buSzPts val="2000"/>
              <a:buNone/>
            </a:pPr>
            <a:r>
              <a:rPr lang="es-ES">
                <a:solidFill>
                  <a:srgbClr val="3F739B"/>
                </a:solidFill>
              </a:rPr>
              <a:t>Sovint, dins d’una organització, diferents programadors de diversos departaments creen fitxers i aplicacions durant períodes de temps llargs. </a:t>
            </a:r>
            <a:endParaRPr>
              <a:solidFill>
                <a:srgbClr val="3F739B"/>
              </a:solidFill>
            </a:endParaRPr>
          </a:p>
          <a:p>
            <a:pPr indent="0" lvl="0" marL="0" rtl="0" algn="just">
              <a:lnSpc>
                <a:spcPct val="90000"/>
              </a:lnSpc>
              <a:spcBef>
                <a:spcPts val="0"/>
              </a:spcBef>
              <a:spcAft>
                <a:spcPts val="0"/>
              </a:spcAft>
              <a:buSzPts val="2000"/>
              <a:buNone/>
            </a:pPr>
            <a:r>
              <a:t/>
            </a:r>
            <a:endParaRPr>
              <a:solidFill>
                <a:srgbClr val="3F739B"/>
              </a:solidFill>
            </a:endParaRPr>
          </a:p>
          <a:p>
            <a:pPr indent="0" lvl="0" marL="0" rtl="0" algn="just">
              <a:lnSpc>
                <a:spcPct val="90000"/>
              </a:lnSpc>
              <a:spcBef>
                <a:spcPts val="0"/>
              </a:spcBef>
              <a:spcAft>
                <a:spcPts val="0"/>
              </a:spcAft>
              <a:buSzPts val="2000"/>
              <a:buNone/>
            </a:pPr>
            <a:r>
              <a:rPr lang="es-ES">
                <a:solidFill>
                  <a:srgbClr val="3F739B"/>
                </a:solidFill>
              </a:rPr>
              <a:t>Això pot portar a </a:t>
            </a:r>
            <a:r>
              <a:rPr b="1" i="1" lang="es-ES">
                <a:solidFill>
                  <a:srgbClr val="3F739B"/>
                </a:solidFill>
              </a:rPr>
              <a:t>redundància de dades</a:t>
            </a:r>
            <a:r>
              <a:rPr lang="es-ES">
                <a:solidFill>
                  <a:srgbClr val="3F739B"/>
                </a:solidFill>
              </a:rPr>
              <a:t>, una situació que succeeix quan una determinada dada s’ha de modificar a diversos llocs. </a:t>
            </a:r>
            <a:endParaRPr>
              <a:solidFill>
                <a:srgbClr val="3F739B"/>
              </a:solidFill>
            </a:endParaRPr>
          </a:p>
          <a:p>
            <a:pPr indent="0" lvl="0" marL="0" rtl="0" algn="l">
              <a:lnSpc>
                <a:spcPct val="90000"/>
              </a:lnSpc>
              <a:spcBef>
                <a:spcPts val="1400"/>
              </a:spcBef>
              <a:spcAft>
                <a:spcPts val="0"/>
              </a:spcAft>
              <a:buSzPts val="2000"/>
              <a:buNone/>
            </a:pPr>
            <a:r>
              <a:rPr lang="es-ES">
                <a:solidFill>
                  <a:srgbClr val="3F739B"/>
                </a:solidFill>
              </a:rPr>
              <a:t>Aquesta pràctica pot conduir a alguns problemes com ara:</a:t>
            </a:r>
            <a:endParaRPr/>
          </a:p>
          <a:p>
            <a:pPr indent="-127000" lvl="0" marL="91440" rtl="0" algn="l">
              <a:lnSpc>
                <a:spcPct val="90000"/>
              </a:lnSpc>
              <a:spcBef>
                <a:spcPts val="1400"/>
              </a:spcBef>
              <a:spcAft>
                <a:spcPts val="0"/>
              </a:spcAft>
              <a:buSzPts val="2000"/>
              <a:buFont typeface="Courier New"/>
              <a:buChar char="o"/>
            </a:pPr>
            <a:r>
              <a:rPr lang="es-ES">
                <a:solidFill>
                  <a:srgbClr val="3F739B"/>
                </a:solidFill>
              </a:rPr>
              <a:t> </a:t>
            </a:r>
            <a:r>
              <a:rPr b="1" lang="es-ES">
                <a:solidFill>
                  <a:srgbClr val="3F739B"/>
                </a:solidFill>
              </a:rPr>
              <a:t>Inconsistència </a:t>
            </a:r>
            <a:r>
              <a:rPr lang="es-ES">
                <a:solidFill>
                  <a:srgbClr val="3F739B"/>
                </a:solidFill>
              </a:rPr>
              <a:t>en el format de la dada.</a:t>
            </a:r>
            <a:endParaRPr/>
          </a:p>
          <a:p>
            <a:pPr indent="-127000" lvl="0" marL="91440" rtl="0" algn="l">
              <a:lnSpc>
                <a:spcPct val="90000"/>
              </a:lnSpc>
              <a:spcBef>
                <a:spcPts val="1400"/>
              </a:spcBef>
              <a:spcAft>
                <a:spcPts val="0"/>
              </a:spcAft>
              <a:buSzPts val="2000"/>
              <a:buFont typeface="Courier New"/>
              <a:buChar char="o"/>
            </a:pPr>
            <a:r>
              <a:rPr lang="es-ES">
                <a:solidFill>
                  <a:srgbClr val="3F739B"/>
                </a:solidFill>
              </a:rPr>
              <a:t> Que la mateixa informació estigui present a diversos llocs (fitxers), cosa que malgasta espai d’emmagatzematge i duplica esforços.</a:t>
            </a:r>
            <a:endParaRPr/>
          </a:p>
          <a:p>
            <a:pPr indent="-127000" lvl="0" marL="91440" rtl="0" algn="just">
              <a:lnSpc>
                <a:spcPct val="90000"/>
              </a:lnSpc>
              <a:spcBef>
                <a:spcPts val="1400"/>
              </a:spcBef>
              <a:spcAft>
                <a:spcPts val="0"/>
              </a:spcAft>
              <a:buSzPts val="2000"/>
              <a:buFont typeface="Courier New"/>
              <a:buChar char="o"/>
            </a:pPr>
            <a:r>
              <a:rPr i="1" lang="es-ES">
                <a:solidFill>
                  <a:srgbClr val="3F739B"/>
                </a:solidFill>
              </a:rPr>
              <a:t> Inconsistència de dades</a:t>
            </a:r>
            <a:r>
              <a:rPr lang="es-ES">
                <a:solidFill>
                  <a:srgbClr val="3F739B"/>
                </a:solidFill>
              </a:rPr>
              <a:t>, una situació en què diverses còpies de la mateixa dada estan en conflicte.</a:t>
            </a:r>
            <a:endParaRPr/>
          </a:p>
          <a:p>
            <a:pPr indent="0" lvl="0" marL="0" rtl="0" algn="l">
              <a:lnSpc>
                <a:spcPct val="90000"/>
              </a:lnSpc>
              <a:spcBef>
                <a:spcPts val="1400"/>
              </a:spcBef>
              <a:spcAft>
                <a:spcPts val="0"/>
              </a:spcAft>
              <a:buSzPts val="2000"/>
              <a:buNone/>
            </a:pPr>
            <a:r>
              <a:t/>
            </a:r>
            <a:endParaRPr>
              <a:solidFill>
                <a:srgbClr val="3F739B"/>
              </a:solidFill>
            </a:endParaRPr>
          </a:p>
        </p:txBody>
      </p:sp>
      <p:sp>
        <p:nvSpPr>
          <p:cNvPr id="171" name="Google Shape;171;p29"/>
          <p:cNvSpPr txBox="1"/>
          <p:nvPr>
            <p:ph type="title"/>
          </p:nvPr>
        </p:nvSpPr>
        <p:spPr>
          <a:xfrm>
            <a:off x="772616"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400"/>
              <a:buFont typeface="Calibri"/>
              <a:buNone/>
            </a:pPr>
            <a:r>
              <a:rPr lang="es-ES" sz="4400">
                <a:solidFill>
                  <a:srgbClr val="C5B497"/>
                </a:solidFill>
              </a:rPr>
              <a:t>Redundància de dades</a:t>
            </a:r>
            <a:endParaRPr sz="4400">
              <a:solidFill>
                <a:srgbClr val="C5B497"/>
              </a:solidFill>
            </a:endParaRPr>
          </a:p>
        </p:txBody>
      </p:sp>
      <p:pic>
        <p:nvPicPr>
          <p:cNvPr id="172" name="Google Shape;172;p29"/>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2015-09-22T05:05:00Z</dcterms:created>
  <dc:creator>Departament d'Educació</dc:creator>
</cp:coreProperties>
</file>