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46" roundtripDataSignature="AMtx7mjrj7fjPL9FYAqnq0a3T/toZCJo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42"/>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2"/>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2"/>
          <p:cNvSpPr txBox="1"/>
          <p:nvPr>
            <p:ph type="ctr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2"/>
          <p:cNvSpPr txBox="1"/>
          <p:nvPr>
            <p:ph idx="1" type="subTitle"/>
          </p:nvPr>
        </p:nvSpPr>
        <p:spPr>
          <a:xfrm>
            <a:off x="825038" y="4455621"/>
            <a:ext cx="75438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42"/>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2"/>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cxnSp>
        <p:nvCxnSpPr>
          <p:cNvPr id="26" name="Google Shape;26;p42"/>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5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51"/>
          <p:cNvSpPr txBox="1"/>
          <p:nvPr>
            <p:ph idx="1" type="body"/>
          </p:nvPr>
        </p:nvSpPr>
        <p:spPr>
          <a:xfrm rot="5400000">
            <a:off x="2583180" y="85514"/>
            <a:ext cx="4023360" cy="7543801"/>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51"/>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51"/>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5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52"/>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2"/>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2"/>
          <p:cNvSpPr txBox="1"/>
          <p:nvPr>
            <p:ph type="title"/>
          </p:nvPr>
        </p:nvSpPr>
        <p:spPr>
          <a:xfrm rot="5400000">
            <a:off x="4650802" y="2307652"/>
            <a:ext cx="5757421" cy="1971675"/>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52"/>
          <p:cNvSpPr txBox="1"/>
          <p:nvPr>
            <p:ph idx="1" type="body"/>
          </p:nvPr>
        </p:nvSpPr>
        <p:spPr>
          <a:xfrm rot="5400000">
            <a:off x="650302" y="393126"/>
            <a:ext cx="5757420" cy="5800725"/>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52"/>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52"/>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5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4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3"/>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43"/>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3"/>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3"/>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3" name="Shape 33"/>
        <p:cNvGrpSpPr/>
        <p:nvPr/>
      </p:nvGrpSpPr>
      <p:grpSpPr>
        <a:xfrm>
          <a:off x="0" y="0"/>
          <a:ext cx="0" cy="0"/>
          <a:chOff x="0" y="0"/>
          <a:chExt cx="0" cy="0"/>
        </a:xfrm>
      </p:grpSpPr>
      <p:sp>
        <p:nvSpPr>
          <p:cNvPr id="34" name="Google Shape;34;p44"/>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4"/>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4"/>
          <p:cNvSpPr txBox="1"/>
          <p:nvPr>
            <p:ph type="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4"/>
          <p:cNvSpPr txBox="1"/>
          <p:nvPr>
            <p:ph idx="1" type="body"/>
          </p:nvPr>
        </p:nvSpPr>
        <p:spPr>
          <a:xfrm>
            <a:off x="822960" y="4453128"/>
            <a:ext cx="75438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8" name="Google Shape;38;p44"/>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4"/>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4"/>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cxnSp>
        <p:nvCxnSpPr>
          <p:cNvPr id="41" name="Google Shape;41;p44"/>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45"/>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45"/>
          <p:cNvSpPr txBox="1"/>
          <p:nvPr>
            <p:ph idx="1" type="body"/>
          </p:nvPr>
        </p:nvSpPr>
        <p:spPr>
          <a:xfrm>
            <a:off x="822960" y="1845734"/>
            <a:ext cx="370332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5" name="Google Shape;45;p45"/>
          <p:cNvSpPr txBox="1"/>
          <p:nvPr>
            <p:ph idx="2" type="body"/>
          </p:nvPr>
        </p:nvSpPr>
        <p:spPr>
          <a:xfrm>
            <a:off x="4663440" y="1845736"/>
            <a:ext cx="3703320" cy="402335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 name="Google Shape;46;p45"/>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5"/>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5"/>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4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6"/>
          <p:cNvSpPr txBox="1"/>
          <p:nvPr>
            <p:ph idx="1" type="body"/>
          </p:nvPr>
        </p:nvSpPr>
        <p:spPr>
          <a:xfrm>
            <a:off x="82296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2" name="Google Shape;52;p46"/>
          <p:cNvSpPr txBox="1"/>
          <p:nvPr>
            <p:ph idx="2" type="body"/>
          </p:nvPr>
        </p:nvSpPr>
        <p:spPr>
          <a:xfrm>
            <a:off x="822960" y="2582334"/>
            <a:ext cx="370332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46"/>
          <p:cNvSpPr txBox="1"/>
          <p:nvPr>
            <p:ph idx="3" type="body"/>
          </p:nvPr>
        </p:nvSpPr>
        <p:spPr>
          <a:xfrm>
            <a:off x="466344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46"/>
          <p:cNvSpPr txBox="1"/>
          <p:nvPr>
            <p:ph idx="4" type="body"/>
          </p:nvPr>
        </p:nvSpPr>
        <p:spPr>
          <a:xfrm>
            <a:off x="4663440" y="2582334"/>
            <a:ext cx="370332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46"/>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6"/>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6"/>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47"/>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7"/>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7"/>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7"/>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3" name="Shape 63"/>
        <p:cNvGrpSpPr/>
        <p:nvPr/>
      </p:nvGrpSpPr>
      <p:grpSpPr>
        <a:xfrm>
          <a:off x="0" y="0"/>
          <a:ext cx="0" cy="0"/>
          <a:chOff x="0" y="0"/>
          <a:chExt cx="0" cy="0"/>
        </a:xfrm>
      </p:grpSpPr>
      <p:sp>
        <p:nvSpPr>
          <p:cNvPr id="64" name="Google Shape;64;p48"/>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8"/>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8"/>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8"/>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8"/>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49"/>
          <p:cNvSpPr/>
          <p:nvPr/>
        </p:nvSpPr>
        <p:spPr>
          <a:xfrm>
            <a:off x="13" y="0"/>
            <a:ext cx="3038093"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9"/>
          <p:cNvSpPr/>
          <p:nvPr/>
        </p:nvSpPr>
        <p:spPr>
          <a:xfrm>
            <a:off x="3030053" y="0"/>
            <a:ext cx="48006"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9"/>
          <p:cNvSpPr txBox="1"/>
          <p:nvPr>
            <p:ph type="title"/>
          </p:nvPr>
        </p:nvSpPr>
        <p:spPr>
          <a:xfrm>
            <a:off x="342900" y="594359"/>
            <a:ext cx="24003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49"/>
          <p:cNvSpPr txBox="1"/>
          <p:nvPr>
            <p:ph idx="1" type="body"/>
          </p:nvPr>
        </p:nvSpPr>
        <p:spPr>
          <a:xfrm>
            <a:off x="3460237" y="731520"/>
            <a:ext cx="5009393"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49"/>
          <p:cNvSpPr txBox="1"/>
          <p:nvPr>
            <p:ph idx="2" type="body"/>
          </p:nvPr>
        </p:nvSpPr>
        <p:spPr>
          <a:xfrm>
            <a:off x="342900" y="2926080"/>
            <a:ext cx="24003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49"/>
          <p:cNvSpPr txBox="1"/>
          <p:nvPr>
            <p:ph idx="10" type="dt"/>
          </p:nvPr>
        </p:nvSpPr>
        <p:spPr>
          <a:xfrm>
            <a:off x="349134" y="6459786"/>
            <a:ext cx="196388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9"/>
          <p:cNvSpPr txBox="1"/>
          <p:nvPr>
            <p:ph idx="11" type="ftr"/>
          </p:nvPr>
        </p:nvSpPr>
        <p:spPr>
          <a:xfrm>
            <a:off x="3600450" y="6459786"/>
            <a:ext cx="34861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9"/>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50"/>
          <p:cNvSpPr/>
          <p:nvPr/>
        </p:nvSpPr>
        <p:spPr>
          <a:xfrm>
            <a:off x="0" y="4953000"/>
            <a:ext cx="9141619"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0"/>
          <p:cNvSpPr/>
          <p:nvPr/>
        </p:nvSpPr>
        <p:spPr>
          <a:xfrm>
            <a:off x="12" y="491507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0"/>
          <p:cNvSpPr txBox="1"/>
          <p:nvPr>
            <p:ph type="title"/>
          </p:nvPr>
        </p:nvSpPr>
        <p:spPr>
          <a:xfrm>
            <a:off x="822960" y="5074920"/>
            <a:ext cx="7589520"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50"/>
          <p:cNvSpPr/>
          <p:nvPr>
            <p:ph idx="2" type="pic"/>
          </p:nvPr>
        </p:nvSpPr>
        <p:spPr>
          <a:xfrm>
            <a:off x="12" y="0"/>
            <a:ext cx="9143989" cy="4915076"/>
          </a:xfrm>
          <a:prstGeom prst="rect">
            <a:avLst/>
          </a:prstGeom>
          <a:blipFill rotWithShape="1">
            <a:blip r:embed="rId2">
              <a:alphaModFix/>
            </a:blip>
            <a:stretch>
              <a:fillRect b="0" l="0" r="0" t="0"/>
            </a:stretch>
          </a:blipFill>
          <a:ln>
            <a:noFill/>
          </a:ln>
        </p:spPr>
        <p:txBody>
          <a:bodyPr anchorCtr="0" anchor="t" bIns="45700" lIns="457200" spcFirstLastPara="1" rIns="0" wrap="square" tIns="457200">
            <a:norm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83" name="Google Shape;83;p50"/>
          <p:cNvSpPr txBox="1"/>
          <p:nvPr>
            <p:ph idx="1" type="body"/>
          </p:nvPr>
        </p:nvSpPr>
        <p:spPr>
          <a:xfrm>
            <a:off x="822959" y="5907024"/>
            <a:ext cx="7589520"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50"/>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50"/>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50"/>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1"/>
          <p:cNvSpPr/>
          <p:nvPr/>
        </p:nvSpPr>
        <p:spPr>
          <a:xfrm>
            <a:off x="0" y="6400800"/>
            <a:ext cx="9144001"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41"/>
          <p:cNvSpPr/>
          <p:nvPr/>
        </p:nvSpPr>
        <p:spPr>
          <a:xfrm>
            <a:off x="0" y="6334315"/>
            <a:ext cx="9144001" cy="6599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4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41"/>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41"/>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41"/>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4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cxnSp>
        <p:nvCxnSpPr>
          <p:cNvPr id="17" name="Google Shape;17;p41"/>
          <p:cNvCxnSpPr/>
          <p:nvPr/>
        </p:nvCxnSpPr>
        <p:spPr>
          <a:xfrm>
            <a:off x="895149" y="1737845"/>
            <a:ext cx="747522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24.png"/><Relationship Id="rId5" Type="http://schemas.openxmlformats.org/officeDocument/2006/relationships/image" Target="../media/image16.png"/><Relationship Id="rId6" Type="http://schemas.openxmlformats.org/officeDocument/2006/relationships/image" Target="../media/image18.png"/><Relationship Id="rId7"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395536" y="2204864"/>
            <a:ext cx="7772400" cy="1470025"/>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A1AE91"/>
              </a:buClr>
              <a:buSzPts val="7200"/>
              <a:buFont typeface="Calibri"/>
              <a:buNone/>
            </a:pPr>
            <a:r>
              <a:rPr lang="es-ES" sz="7200">
                <a:solidFill>
                  <a:srgbClr val="A1AE91"/>
                </a:solidFill>
              </a:rPr>
              <a:t>Model Entitat/Relació</a:t>
            </a:r>
            <a:endParaRPr sz="7200">
              <a:solidFill>
                <a:srgbClr val="A1AE91"/>
              </a:solidFill>
            </a:endParaRPr>
          </a:p>
        </p:txBody>
      </p:sp>
      <p:sp>
        <p:nvSpPr>
          <p:cNvPr id="106" name="Google Shape;106;p1"/>
          <p:cNvSpPr txBox="1"/>
          <p:nvPr>
            <p:ph idx="1" type="subTitle"/>
          </p:nvPr>
        </p:nvSpPr>
        <p:spPr>
          <a:xfrm>
            <a:off x="1259632" y="4563980"/>
            <a:ext cx="6656784" cy="227910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s-ES"/>
              <a:t>EL MODEL CONCEPTUAL</a:t>
            </a:r>
            <a:endParaRPr/>
          </a:p>
          <a:p>
            <a:pPr indent="0" lvl="0" marL="0" rtl="0" algn="l">
              <a:lnSpc>
                <a:spcPct val="90000"/>
              </a:lnSpc>
              <a:spcBef>
                <a:spcPts val="1400"/>
              </a:spcBef>
              <a:spcAft>
                <a:spcPts val="0"/>
              </a:spcAft>
              <a:buSzPts val="2400"/>
              <a:buNone/>
            </a:pPr>
            <a:r>
              <a:rPr lang="es-ES"/>
              <a:t>OBJECTE, ENTITAT I ATRIBUTS</a:t>
            </a:r>
            <a:endParaRPr/>
          </a:p>
          <a:p>
            <a:pPr indent="0" lvl="0" marL="0" rtl="0" algn="l">
              <a:lnSpc>
                <a:spcPct val="90000"/>
              </a:lnSpc>
              <a:spcBef>
                <a:spcPts val="1400"/>
              </a:spcBef>
              <a:spcAft>
                <a:spcPts val="0"/>
              </a:spcAft>
              <a:buSzPts val="2400"/>
              <a:buNone/>
            </a:pPr>
            <a:r>
              <a:rPr lang="es-ES"/>
              <a:t>FITXERS, BASES DE DADES I SGBD</a:t>
            </a:r>
            <a:endParaRPr/>
          </a:p>
          <a:p>
            <a:pPr indent="0" lvl="0" marL="0" rtl="0" algn="l">
              <a:lnSpc>
                <a:spcPct val="90000"/>
              </a:lnSpc>
              <a:spcBef>
                <a:spcPts val="1400"/>
              </a:spcBef>
              <a:spcAft>
                <a:spcPts val="0"/>
              </a:spcAft>
              <a:buSzPts val="2400"/>
              <a:buNone/>
            </a:pPr>
            <a:r>
              <a:t/>
            </a:r>
            <a:endParaRPr/>
          </a:p>
        </p:txBody>
      </p:sp>
      <p:pic>
        <p:nvPicPr>
          <p:cNvPr id="107" name="Google Shape;107;p1"/>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0"/>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b="1" lang="es-ES">
                <a:solidFill>
                  <a:srgbClr val="C5B497"/>
                </a:solidFill>
              </a:rPr>
              <a:t>Atributs monovaluats i multivaluats</a:t>
            </a:r>
            <a:endParaRPr b="1">
              <a:solidFill>
                <a:srgbClr val="C5B497"/>
              </a:solidFill>
            </a:endParaRPr>
          </a:p>
        </p:txBody>
      </p:sp>
      <p:pic>
        <p:nvPicPr>
          <p:cNvPr id="171" name="Google Shape;171;p10"/>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172" name="Google Shape;172;p10"/>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s-ES" sz="2400">
                <a:solidFill>
                  <a:srgbClr val="3F739B"/>
                </a:solidFill>
              </a:rPr>
              <a:t> Un </a:t>
            </a:r>
            <a:r>
              <a:rPr b="1" lang="es-ES" sz="2400">
                <a:solidFill>
                  <a:srgbClr val="3F739B"/>
                </a:solidFill>
              </a:rPr>
              <a:t>atribut monovaluat </a:t>
            </a:r>
            <a:r>
              <a:rPr lang="es-ES" sz="2400">
                <a:solidFill>
                  <a:srgbClr val="3F739B"/>
                </a:solidFill>
              </a:rPr>
              <a:t>és el que només pot emmagatzemar, com a màxim, un sol valor per a cada entitat instància concreta, en un moment determinat.</a:t>
            </a:r>
            <a:endParaRPr/>
          </a:p>
          <a:p>
            <a:pPr indent="-152400" lvl="0" marL="91440" rtl="0" algn="just">
              <a:lnSpc>
                <a:spcPct val="90000"/>
              </a:lnSpc>
              <a:spcBef>
                <a:spcPts val="1400"/>
              </a:spcBef>
              <a:spcAft>
                <a:spcPts val="0"/>
              </a:spcAft>
              <a:buSzPts val="2400"/>
              <a:buFont typeface="Courier New"/>
              <a:buChar char="o"/>
            </a:pPr>
            <a:r>
              <a:rPr lang="es-ES" sz="2400">
                <a:solidFill>
                  <a:srgbClr val="3F739B"/>
                </a:solidFill>
              </a:rPr>
              <a:t> Un </a:t>
            </a:r>
            <a:r>
              <a:rPr b="1" lang="es-ES" sz="2400">
                <a:solidFill>
                  <a:srgbClr val="3F739B"/>
                </a:solidFill>
              </a:rPr>
              <a:t>atribut multivaluat </a:t>
            </a:r>
            <a:r>
              <a:rPr lang="es-ES" sz="2400">
                <a:solidFill>
                  <a:srgbClr val="3F739B"/>
                </a:solidFill>
              </a:rPr>
              <a:t>pot emmagatzemar, per a cada entitat instància concreta, diferents valors al mateix temps.</a:t>
            </a:r>
            <a:endParaRPr/>
          </a:p>
          <a:p>
            <a:pPr indent="-152400" lvl="0" marL="91440" rtl="0" algn="just">
              <a:lnSpc>
                <a:spcPct val="90000"/>
              </a:lnSpc>
              <a:spcBef>
                <a:spcPts val="1400"/>
              </a:spcBef>
              <a:spcAft>
                <a:spcPts val="0"/>
              </a:spcAft>
              <a:buSzPts val="2400"/>
              <a:buFont typeface="Courier New"/>
              <a:buChar char="o"/>
            </a:pPr>
            <a:r>
              <a:rPr lang="es-ES" sz="2400">
                <a:solidFill>
                  <a:srgbClr val="3F739B"/>
                </a:solidFill>
              </a:rPr>
              <a:t> Ex:   </a:t>
            </a:r>
            <a:r>
              <a:rPr lang="es-ES" sz="2200">
                <a:solidFill>
                  <a:srgbClr val="3F739B"/>
                </a:solidFill>
              </a:rPr>
              <a:t>Atributs monovaluats: DNI, nom</a:t>
            </a:r>
            <a:endParaRPr sz="2200">
              <a:solidFill>
                <a:srgbClr val="3F739B"/>
              </a:solidFill>
            </a:endParaRPr>
          </a:p>
          <a:p>
            <a:pPr indent="0" lvl="1" marL="201168" rtl="0" algn="l">
              <a:lnSpc>
                <a:spcPct val="90000"/>
              </a:lnSpc>
              <a:spcBef>
                <a:spcPts val="400"/>
              </a:spcBef>
              <a:spcAft>
                <a:spcPts val="0"/>
              </a:spcAft>
              <a:buSzPts val="2200"/>
              <a:buNone/>
            </a:pPr>
            <a:r>
              <a:rPr lang="es-ES" sz="2200">
                <a:solidFill>
                  <a:srgbClr val="3F739B"/>
                </a:solidFill>
              </a:rPr>
              <a:t>          Atributs multivaluats: Telèfon, adreça d’una empresa</a:t>
            </a:r>
            <a:endParaRPr/>
          </a:p>
          <a:p>
            <a:pPr indent="0" lvl="0" marL="91440" rtl="0" algn="just">
              <a:lnSpc>
                <a:spcPct val="90000"/>
              </a:lnSpc>
              <a:spcBef>
                <a:spcPts val="1600"/>
              </a:spcBef>
              <a:spcAft>
                <a:spcPts val="0"/>
              </a:spcAft>
              <a:buSzPts val="2400"/>
              <a:buFont typeface="Courier New"/>
              <a:buNone/>
            </a:pPr>
            <a:r>
              <a:t/>
            </a:r>
            <a:endParaRPr sz="2400">
              <a:solidFill>
                <a:srgbClr val="3F739B"/>
              </a:solidFill>
            </a:endParaRPr>
          </a:p>
          <a:p>
            <a:pPr indent="0" lvl="0" marL="91440" rtl="0" algn="just">
              <a:lnSpc>
                <a:spcPct val="90000"/>
              </a:lnSpc>
              <a:spcBef>
                <a:spcPts val="1400"/>
              </a:spcBef>
              <a:spcAft>
                <a:spcPts val="0"/>
              </a:spcAft>
              <a:buSzPts val="2000"/>
              <a:buFont typeface="Courier New"/>
              <a:buNone/>
            </a:pPr>
            <a:r>
              <a:t/>
            </a:r>
            <a:endParaRPr>
              <a:solidFill>
                <a:srgbClr val="3F739B"/>
              </a:solidFill>
            </a:endParaRPr>
          </a:p>
        </p:txBody>
      </p:sp>
      <p:pic>
        <p:nvPicPr>
          <p:cNvPr id="173" name="Google Shape;173;p10"/>
          <p:cNvPicPr preferRelativeResize="0"/>
          <p:nvPr/>
        </p:nvPicPr>
        <p:blipFill rotWithShape="1">
          <a:blip r:embed="rId4">
            <a:alphaModFix/>
          </a:blip>
          <a:srcRect b="32089" l="17910" r="37873" t="54290"/>
          <a:stretch/>
        </p:blipFill>
        <p:spPr>
          <a:xfrm>
            <a:off x="1907704" y="4941168"/>
            <a:ext cx="5929348" cy="136975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b="1" lang="es-ES">
                <a:solidFill>
                  <a:srgbClr val="C5B497"/>
                </a:solidFill>
              </a:rPr>
              <a:t>Atribut derivat</a:t>
            </a:r>
            <a:endParaRPr b="1">
              <a:solidFill>
                <a:srgbClr val="C5B497"/>
              </a:solidFill>
            </a:endParaRPr>
          </a:p>
        </p:txBody>
      </p:sp>
      <p:pic>
        <p:nvPicPr>
          <p:cNvPr id="179" name="Google Shape;179;p11"/>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180" name="Google Shape;180;p11"/>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s-ES" sz="2400">
                <a:solidFill>
                  <a:srgbClr val="3F739B"/>
                </a:solidFill>
              </a:rPr>
              <a:t> Es diu que un atribut és derivat quan el seu valor es pot calcular a partir d’altres. </a:t>
            </a:r>
            <a:endParaRPr sz="2400">
              <a:solidFill>
                <a:srgbClr val="3F739B"/>
              </a:solidFill>
            </a:endParaRPr>
          </a:p>
          <a:p>
            <a:pPr indent="-152400" lvl="0" marL="91440" rtl="0" algn="l">
              <a:lnSpc>
                <a:spcPct val="90000"/>
              </a:lnSpc>
              <a:spcBef>
                <a:spcPts val="1400"/>
              </a:spcBef>
              <a:spcAft>
                <a:spcPts val="0"/>
              </a:spcAft>
              <a:buSzPts val="2400"/>
              <a:buFont typeface="Courier New"/>
              <a:buChar char="o"/>
            </a:pPr>
            <a:r>
              <a:rPr lang="es-ES" sz="2400">
                <a:solidFill>
                  <a:srgbClr val="3F739B"/>
                </a:solidFill>
              </a:rPr>
              <a:t> Són atributs redundants (normalment no s’emmagatzemen sino que són atributs que es calculen quan es necessiten).</a:t>
            </a:r>
            <a:endParaRPr sz="2400">
              <a:solidFill>
                <a:srgbClr val="3F739B"/>
              </a:solidFill>
            </a:endParaRPr>
          </a:p>
          <a:p>
            <a:pPr indent="0" lvl="0" marL="91440" rtl="0" algn="just">
              <a:lnSpc>
                <a:spcPct val="90000"/>
              </a:lnSpc>
              <a:spcBef>
                <a:spcPts val="1400"/>
              </a:spcBef>
              <a:spcAft>
                <a:spcPts val="0"/>
              </a:spcAft>
              <a:buSzPts val="2000"/>
              <a:buFont typeface="Courier New"/>
              <a:buNone/>
            </a:pPr>
            <a:r>
              <a:t/>
            </a:r>
            <a:endParaRPr>
              <a:solidFill>
                <a:srgbClr val="3F739B"/>
              </a:solidFill>
            </a:endParaRPr>
          </a:p>
        </p:txBody>
      </p:sp>
      <p:pic>
        <p:nvPicPr>
          <p:cNvPr id="181" name="Google Shape;181;p11"/>
          <p:cNvPicPr preferRelativeResize="0"/>
          <p:nvPr/>
        </p:nvPicPr>
        <p:blipFill rotWithShape="1">
          <a:blip r:embed="rId4">
            <a:alphaModFix/>
          </a:blip>
          <a:srcRect b="29850" l="17910" r="38852" t="56156"/>
          <a:stretch/>
        </p:blipFill>
        <p:spPr>
          <a:xfrm>
            <a:off x="1034781" y="4077072"/>
            <a:ext cx="7120155" cy="172819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2"/>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b="1" lang="es-ES">
                <a:solidFill>
                  <a:srgbClr val="C5B497"/>
                </a:solidFill>
              </a:rPr>
              <a:t>Clau primària</a:t>
            </a:r>
            <a:endParaRPr b="1">
              <a:solidFill>
                <a:srgbClr val="C5B497"/>
              </a:solidFill>
            </a:endParaRPr>
          </a:p>
        </p:txBody>
      </p:sp>
      <p:pic>
        <p:nvPicPr>
          <p:cNvPr id="187" name="Google Shape;187;p12"/>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188" name="Google Shape;188;p12"/>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s-ES" sz="2400">
                <a:solidFill>
                  <a:srgbClr val="3F739B"/>
                </a:solidFill>
              </a:rPr>
              <a:t> Qualsevol modelització ER ha d'indicar, per a tota entitat tipus, un atribut o un conjunt d'atributs que la permeti identificar unívocament.</a:t>
            </a:r>
            <a:endParaRPr/>
          </a:p>
          <a:p>
            <a:pPr indent="-152400" lvl="0" marL="91440" rtl="0" algn="just">
              <a:lnSpc>
                <a:spcPct val="90000"/>
              </a:lnSpc>
              <a:spcBef>
                <a:spcPts val="1400"/>
              </a:spcBef>
              <a:spcAft>
                <a:spcPts val="0"/>
              </a:spcAft>
              <a:buSzPts val="2400"/>
              <a:buFont typeface="Courier New"/>
              <a:buChar char="o"/>
            </a:pPr>
            <a:r>
              <a:rPr lang="es-ES" sz="2400">
                <a:solidFill>
                  <a:srgbClr val="3F739B"/>
                </a:solidFill>
              </a:rPr>
              <a:t> L'atribut o el conjunt d'atributs que identifiquen unívocament les entitats instància s'anomenen </a:t>
            </a:r>
            <a:r>
              <a:rPr b="1" lang="es-ES" sz="2400">
                <a:solidFill>
                  <a:srgbClr val="3F739B"/>
                </a:solidFill>
              </a:rPr>
              <a:t>clau primària de l'entitat</a:t>
            </a:r>
            <a:r>
              <a:rPr lang="es-ES" sz="2400">
                <a:solidFill>
                  <a:srgbClr val="3F739B"/>
                </a:solidFill>
              </a:rPr>
              <a:t>.</a:t>
            </a:r>
            <a:endParaRPr/>
          </a:p>
          <a:p>
            <a:pPr indent="-152400" lvl="0" marL="91440" rtl="0" algn="just">
              <a:lnSpc>
                <a:spcPct val="90000"/>
              </a:lnSpc>
              <a:spcBef>
                <a:spcPts val="1400"/>
              </a:spcBef>
              <a:spcAft>
                <a:spcPts val="0"/>
              </a:spcAft>
              <a:buSzPts val="2400"/>
              <a:buFont typeface="Courier New"/>
              <a:buChar char="o"/>
            </a:pPr>
            <a:r>
              <a:rPr lang="es-ES" sz="2400">
                <a:solidFill>
                  <a:srgbClr val="3F739B"/>
                </a:solidFill>
              </a:rPr>
              <a:t> Una </a:t>
            </a:r>
            <a:r>
              <a:rPr b="1" lang="es-ES" sz="2400">
                <a:solidFill>
                  <a:srgbClr val="3F739B"/>
                </a:solidFill>
              </a:rPr>
              <a:t>clau primària </a:t>
            </a:r>
            <a:r>
              <a:rPr lang="es-ES" sz="2400">
                <a:solidFill>
                  <a:srgbClr val="3F739B"/>
                </a:solidFill>
              </a:rPr>
              <a:t>pot ser un únic atribut (DNI d’un alumne) o una combinació d’atributs que identifiquin unívocament (nom-cognom-telefon) </a:t>
            </a:r>
            <a:endParaRPr/>
          </a:p>
          <a:p>
            <a:pPr indent="0" lvl="0" marL="91440" rtl="0" algn="just">
              <a:lnSpc>
                <a:spcPct val="90000"/>
              </a:lnSpc>
              <a:spcBef>
                <a:spcPts val="1400"/>
              </a:spcBef>
              <a:spcAft>
                <a:spcPts val="0"/>
              </a:spcAft>
              <a:buSzPts val="2400"/>
              <a:buFont typeface="Courier New"/>
              <a:buNone/>
            </a:pPr>
            <a:r>
              <a:t/>
            </a:r>
            <a:endParaRPr sz="2400">
              <a:solidFill>
                <a:srgbClr val="3F739B"/>
              </a:solidFill>
            </a:endParaRPr>
          </a:p>
          <a:p>
            <a:pPr indent="0" lvl="0" marL="91440" rtl="0" algn="just">
              <a:lnSpc>
                <a:spcPct val="90000"/>
              </a:lnSpc>
              <a:spcBef>
                <a:spcPts val="1400"/>
              </a:spcBef>
              <a:spcAft>
                <a:spcPts val="0"/>
              </a:spcAft>
              <a:buSzPts val="2000"/>
              <a:buFont typeface="Courier New"/>
              <a:buNone/>
            </a:pPr>
            <a:r>
              <a:t/>
            </a:r>
            <a:endParaRPr>
              <a:solidFill>
                <a:srgbClr val="3F739B"/>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b="1" lang="es-ES">
                <a:solidFill>
                  <a:srgbClr val="C5B497"/>
                </a:solidFill>
              </a:rPr>
              <a:t>Clau primària</a:t>
            </a:r>
            <a:endParaRPr b="1">
              <a:solidFill>
                <a:srgbClr val="C5B497"/>
              </a:solidFill>
            </a:endParaRPr>
          </a:p>
        </p:txBody>
      </p:sp>
      <p:pic>
        <p:nvPicPr>
          <p:cNvPr id="194" name="Google Shape;194;p13"/>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pic>
        <p:nvPicPr>
          <p:cNvPr id="195" name="Google Shape;195;p13"/>
          <p:cNvPicPr preferRelativeResize="0"/>
          <p:nvPr/>
        </p:nvPicPr>
        <p:blipFill rotWithShape="1">
          <a:blip r:embed="rId4">
            <a:alphaModFix/>
          </a:blip>
          <a:srcRect b="50000" l="17630" r="37454" t="36380"/>
          <a:stretch/>
        </p:blipFill>
        <p:spPr>
          <a:xfrm>
            <a:off x="640909" y="3068960"/>
            <a:ext cx="7729869" cy="175788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4"/>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b="1" lang="es-ES">
                <a:solidFill>
                  <a:srgbClr val="C5B497"/>
                </a:solidFill>
              </a:rPr>
              <a:t>Regles de notació</a:t>
            </a:r>
            <a:endParaRPr b="1">
              <a:solidFill>
                <a:srgbClr val="C5B497"/>
              </a:solidFill>
            </a:endParaRPr>
          </a:p>
        </p:txBody>
      </p:sp>
      <p:pic>
        <p:nvPicPr>
          <p:cNvPr id="201" name="Google Shape;201;p14"/>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202" name="Google Shape;202;p14"/>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37795" lvl="0" marL="91440" rtl="0" algn="just">
              <a:lnSpc>
                <a:spcPct val="70000"/>
              </a:lnSpc>
              <a:spcBef>
                <a:spcPts val="0"/>
              </a:spcBef>
              <a:spcAft>
                <a:spcPts val="0"/>
              </a:spcAft>
              <a:buSzPts val="2170"/>
              <a:buFont typeface="Courier New"/>
              <a:buChar char="o"/>
            </a:pPr>
            <a:r>
              <a:rPr lang="es-ES" sz="2170">
                <a:solidFill>
                  <a:srgbClr val="3F739B"/>
                </a:solidFill>
              </a:rPr>
              <a:t>El model ER ens permet representar entitats i atributs mitjançant una senzilla notació diagramàtica. </a:t>
            </a:r>
            <a:endParaRPr/>
          </a:p>
          <a:p>
            <a:pPr indent="-137795" lvl="0" marL="91440" rtl="0" algn="just">
              <a:lnSpc>
                <a:spcPct val="70000"/>
              </a:lnSpc>
              <a:spcBef>
                <a:spcPts val="1400"/>
              </a:spcBef>
              <a:spcAft>
                <a:spcPts val="0"/>
              </a:spcAft>
              <a:buSzPts val="2170"/>
              <a:buFont typeface="Courier New"/>
              <a:buChar char="o"/>
            </a:pPr>
            <a:r>
              <a:rPr lang="es-ES" sz="2170">
                <a:solidFill>
                  <a:srgbClr val="3F739B"/>
                </a:solidFill>
              </a:rPr>
              <a:t> En aquesta representació respectarem les característiques següents:</a:t>
            </a:r>
            <a:endParaRPr/>
          </a:p>
          <a:p>
            <a:pPr indent="-182880" lvl="1" marL="384048" rtl="0" algn="just">
              <a:lnSpc>
                <a:spcPct val="70000"/>
              </a:lnSpc>
              <a:spcBef>
                <a:spcPts val="400"/>
              </a:spcBef>
              <a:spcAft>
                <a:spcPts val="0"/>
              </a:spcAft>
              <a:buSzPts val="2170"/>
              <a:buFont typeface="Arial"/>
              <a:buChar char="•"/>
            </a:pPr>
            <a:r>
              <a:rPr lang="es-ES" sz="2170">
                <a:solidFill>
                  <a:srgbClr val="3F739B"/>
                </a:solidFill>
              </a:rPr>
              <a:t>  </a:t>
            </a:r>
            <a:r>
              <a:rPr lang="es-ES" sz="2029">
                <a:solidFill>
                  <a:srgbClr val="3F739B"/>
                </a:solidFill>
              </a:rPr>
              <a:t>Com a regla general, no farem servir accents ni caràcters especials, només lletres i xifres.</a:t>
            </a:r>
            <a:endParaRPr/>
          </a:p>
          <a:p>
            <a:pPr indent="0" lvl="1" marL="201168" rtl="0" algn="just">
              <a:lnSpc>
                <a:spcPct val="70000"/>
              </a:lnSpc>
              <a:spcBef>
                <a:spcPts val="600"/>
              </a:spcBef>
              <a:spcAft>
                <a:spcPts val="0"/>
              </a:spcAft>
              <a:buSzPts val="2030"/>
              <a:buNone/>
            </a:pPr>
            <a:r>
              <a:t/>
            </a:r>
            <a:endParaRPr sz="2029">
              <a:solidFill>
                <a:srgbClr val="3F739B"/>
              </a:solidFill>
            </a:endParaRPr>
          </a:p>
          <a:p>
            <a:pPr indent="-182880" lvl="1" marL="384048" rtl="0" algn="just">
              <a:lnSpc>
                <a:spcPct val="70000"/>
              </a:lnSpc>
              <a:spcBef>
                <a:spcPts val="600"/>
              </a:spcBef>
              <a:spcAft>
                <a:spcPts val="0"/>
              </a:spcAft>
              <a:buSzPts val="2029"/>
              <a:buFont typeface="Arial"/>
              <a:buChar char="•"/>
            </a:pPr>
            <a:r>
              <a:rPr lang="es-ES" sz="2029">
                <a:solidFill>
                  <a:srgbClr val="3F739B"/>
                </a:solidFill>
              </a:rPr>
              <a:t>  Representarem les entitats tipus escrivint el seu nom en majúscules i en singular, a dins d'un rectangle. </a:t>
            </a:r>
            <a:endParaRPr sz="2029">
              <a:solidFill>
                <a:srgbClr val="3F739B"/>
              </a:solidFill>
            </a:endParaRPr>
          </a:p>
          <a:p>
            <a:pPr indent="0" lvl="1" marL="201168" rtl="0" algn="just">
              <a:lnSpc>
                <a:spcPct val="70000"/>
              </a:lnSpc>
              <a:spcBef>
                <a:spcPts val="600"/>
              </a:spcBef>
              <a:spcAft>
                <a:spcPts val="0"/>
              </a:spcAft>
              <a:buSzPts val="2030"/>
              <a:buNone/>
            </a:pPr>
            <a:r>
              <a:t/>
            </a:r>
            <a:endParaRPr sz="2029">
              <a:solidFill>
                <a:srgbClr val="3F739B"/>
              </a:solidFill>
            </a:endParaRPr>
          </a:p>
          <a:p>
            <a:pPr indent="-182880" lvl="1" marL="384048" rtl="0" algn="just">
              <a:lnSpc>
                <a:spcPct val="70000"/>
              </a:lnSpc>
              <a:spcBef>
                <a:spcPts val="600"/>
              </a:spcBef>
              <a:spcAft>
                <a:spcPts val="0"/>
              </a:spcAft>
              <a:buSzPts val="2029"/>
              <a:buFont typeface="Arial"/>
              <a:buChar char="•"/>
            </a:pPr>
            <a:r>
              <a:rPr lang="es-ES" sz="2029">
                <a:solidFill>
                  <a:srgbClr val="3F739B"/>
                </a:solidFill>
              </a:rPr>
              <a:t>  Representarem cada atribut escrivint el seu nom amb la primera lletra en majúscula i la resta en minúscules, dins d'una el·lipse unida amb un guió amb el rectangle que representa l'entitat tipus de la qual formen part.</a:t>
            </a:r>
            <a:endParaRPr/>
          </a:p>
          <a:p>
            <a:pPr indent="0" lvl="0" marL="91440" rtl="0" algn="just">
              <a:lnSpc>
                <a:spcPct val="70000"/>
              </a:lnSpc>
              <a:spcBef>
                <a:spcPts val="1600"/>
              </a:spcBef>
              <a:spcAft>
                <a:spcPts val="0"/>
              </a:spcAft>
              <a:buSzPts val="1680"/>
              <a:buFont typeface="Courier New"/>
              <a:buNone/>
            </a:pPr>
            <a:r>
              <a:t/>
            </a:r>
            <a:endParaRPr sz="1679">
              <a:solidFill>
                <a:srgbClr val="3F739B"/>
              </a:solidFill>
            </a:endParaRPr>
          </a:p>
          <a:p>
            <a:pPr indent="-2539" lvl="0" marL="91440" rtl="0" algn="just">
              <a:lnSpc>
                <a:spcPct val="70000"/>
              </a:lnSpc>
              <a:spcBef>
                <a:spcPts val="1400"/>
              </a:spcBef>
              <a:spcAft>
                <a:spcPts val="0"/>
              </a:spcAft>
              <a:buSzPts val="1400"/>
              <a:buFont typeface="Courier New"/>
              <a:buNone/>
            </a:pPr>
            <a:r>
              <a:t/>
            </a:r>
            <a:endParaRPr sz="1400">
              <a:solidFill>
                <a:srgbClr val="3F739B"/>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5"/>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b="1" lang="es-ES">
                <a:solidFill>
                  <a:srgbClr val="C5B497"/>
                </a:solidFill>
              </a:rPr>
              <a:t>Regles de notació</a:t>
            </a:r>
            <a:endParaRPr b="1">
              <a:solidFill>
                <a:srgbClr val="C5B497"/>
              </a:solidFill>
            </a:endParaRPr>
          </a:p>
        </p:txBody>
      </p:sp>
      <p:pic>
        <p:nvPicPr>
          <p:cNvPr id="208" name="Google Shape;208;p15"/>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209" name="Google Shape;209;p15"/>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84150" lvl="1" marL="384048" rtl="0" algn="just">
              <a:lnSpc>
                <a:spcPct val="90000"/>
              </a:lnSpc>
              <a:spcBef>
                <a:spcPts val="0"/>
              </a:spcBef>
              <a:spcAft>
                <a:spcPts val="0"/>
              </a:spcAft>
              <a:buSzPts val="2900"/>
              <a:buFont typeface="Arial"/>
              <a:buChar char="•"/>
            </a:pPr>
            <a:r>
              <a:rPr lang="es-ES" sz="2900">
                <a:solidFill>
                  <a:srgbClr val="3F739B"/>
                </a:solidFill>
              </a:rPr>
              <a:t> </a:t>
            </a:r>
            <a:r>
              <a:rPr lang="es-ES" sz="2000">
                <a:solidFill>
                  <a:srgbClr val="3F739B"/>
                </a:solidFill>
              </a:rPr>
              <a:t>Si un atribut té un nom compost, cada nom començarà amb majúscula per tal de fer-lo més llegidor. Per exemple:  TelefonFix, TelefonMobil.</a:t>
            </a:r>
            <a:endParaRPr/>
          </a:p>
          <a:p>
            <a:pPr indent="-55879" lvl="1" marL="384048" rtl="0" algn="just">
              <a:lnSpc>
                <a:spcPct val="90000"/>
              </a:lnSpc>
              <a:spcBef>
                <a:spcPts val="600"/>
              </a:spcBef>
              <a:spcAft>
                <a:spcPts val="0"/>
              </a:spcAft>
              <a:buSzPts val="2000"/>
              <a:buFont typeface="Arial"/>
              <a:buNone/>
            </a:pPr>
            <a:r>
              <a:t/>
            </a:r>
            <a:endParaRPr sz="2000">
              <a:solidFill>
                <a:srgbClr val="3F739B"/>
              </a:solidFill>
            </a:endParaRPr>
          </a:p>
          <a:p>
            <a:pPr indent="-182880" lvl="1" marL="384048" rtl="0" algn="just">
              <a:lnSpc>
                <a:spcPct val="90000"/>
              </a:lnSpc>
              <a:spcBef>
                <a:spcPts val="600"/>
              </a:spcBef>
              <a:spcAft>
                <a:spcPts val="0"/>
              </a:spcAft>
              <a:buSzPts val="2000"/>
              <a:buFont typeface="Arial"/>
              <a:buChar char="•"/>
            </a:pPr>
            <a:r>
              <a:rPr lang="es-ES" sz="2000">
                <a:solidFill>
                  <a:srgbClr val="3F739B"/>
                </a:solidFill>
              </a:rPr>
              <a:t>Si el nom correspont a unes sigles, han d’anar en majúscules. Ex. DNI</a:t>
            </a:r>
            <a:endParaRPr/>
          </a:p>
          <a:p>
            <a:pPr indent="-55879" lvl="1" marL="384048" rtl="0" algn="just">
              <a:lnSpc>
                <a:spcPct val="90000"/>
              </a:lnSpc>
              <a:spcBef>
                <a:spcPts val="600"/>
              </a:spcBef>
              <a:spcAft>
                <a:spcPts val="0"/>
              </a:spcAft>
              <a:buSzPts val="2000"/>
              <a:buFont typeface="Arial"/>
              <a:buNone/>
            </a:pPr>
            <a:r>
              <a:t/>
            </a:r>
            <a:endParaRPr sz="2000">
              <a:solidFill>
                <a:srgbClr val="3F739B"/>
              </a:solidFill>
            </a:endParaRPr>
          </a:p>
          <a:p>
            <a:pPr indent="-182880" lvl="1" marL="384048" rtl="0" algn="just">
              <a:lnSpc>
                <a:spcPct val="90000"/>
              </a:lnSpc>
              <a:spcBef>
                <a:spcPts val="600"/>
              </a:spcBef>
              <a:spcAft>
                <a:spcPts val="0"/>
              </a:spcAft>
              <a:buSzPts val="2000"/>
              <a:buFont typeface="Arial"/>
              <a:buChar char="•"/>
            </a:pPr>
            <a:r>
              <a:rPr lang="es-ES" sz="2000">
                <a:solidFill>
                  <a:srgbClr val="3F739B"/>
                </a:solidFill>
              </a:rPr>
              <a:t>Els atributs que formen part d'una clau primària han d'anar subratllats</a:t>
            </a:r>
            <a:r>
              <a:rPr lang="es-ES" sz="1050">
                <a:solidFill>
                  <a:srgbClr val="3F739B"/>
                </a:solidFill>
              </a:rPr>
              <a:t>.</a:t>
            </a:r>
            <a:endParaRPr/>
          </a:p>
          <a:p>
            <a:pPr indent="-55879" lvl="1" marL="384048" rtl="0" algn="just">
              <a:lnSpc>
                <a:spcPct val="90000"/>
              </a:lnSpc>
              <a:spcBef>
                <a:spcPts val="600"/>
              </a:spcBef>
              <a:spcAft>
                <a:spcPts val="0"/>
              </a:spcAft>
              <a:buSzPts val="2000"/>
              <a:buFont typeface="Arial"/>
              <a:buNone/>
            </a:pPr>
            <a:r>
              <a:t/>
            </a:r>
            <a:endParaRPr sz="2000">
              <a:solidFill>
                <a:srgbClr val="3F739B"/>
              </a:solidFill>
            </a:endParaRPr>
          </a:p>
          <a:p>
            <a:pPr indent="-43179" lvl="1" marL="384048" rtl="0" algn="just">
              <a:lnSpc>
                <a:spcPct val="90000"/>
              </a:lnSpc>
              <a:spcBef>
                <a:spcPts val="600"/>
              </a:spcBef>
              <a:spcAft>
                <a:spcPts val="0"/>
              </a:spcAft>
              <a:buSzPts val="2200"/>
              <a:buFont typeface="Arial"/>
              <a:buNone/>
            </a:pPr>
            <a:r>
              <a:t/>
            </a:r>
            <a:endParaRPr sz="2200">
              <a:solidFill>
                <a:srgbClr val="3F739B"/>
              </a:solidFill>
            </a:endParaRPr>
          </a:p>
          <a:p>
            <a:pPr indent="0" lvl="0" marL="91440" rtl="0" algn="just">
              <a:lnSpc>
                <a:spcPct val="90000"/>
              </a:lnSpc>
              <a:spcBef>
                <a:spcPts val="1600"/>
              </a:spcBef>
              <a:spcAft>
                <a:spcPts val="0"/>
              </a:spcAft>
              <a:buSzPts val="2400"/>
              <a:buFont typeface="Courier New"/>
              <a:buNone/>
            </a:pPr>
            <a:r>
              <a:t/>
            </a:r>
            <a:endParaRPr sz="2400">
              <a:solidFill>
                <a:srgbClr val="3F739B"/>
              </a:solidFill>
            </a:endParaRPr>
          </a:p>
          <a:p>
            <a:pPr indent="0" lvl="0" marL="91440" rtl="0" algn="just">
              <a:lnSpc>
                <a:spcPct val="90000"/>
              </a:lnSpc>
              <a:spcBef>
                <a:spcPts val="1400"/>
              </a:spcBef>
              <a:spcAft>
                <a:spcPts val="0"/>
              </a:spcAft>
              <a:buSzPts val="2000"/>
              <a:buFont typeface="Courier New"/>
              <a:buNone/>
            </a:pPr>
            <a:r>
              <a:t/>
            </a:r>
            <a:endParaRPr>
              <a:solidFill>
                <a:srgbClr val="3F739B"/>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b="1" lang="es-ES">
                <a:solidFill>
                  <a:srgbClr val="C5B497"/>
                </a:solidFill>
              </a:rPr>
              <a:t>Cardinalitat dels atributs</a:t>
            </a:r>
            <a:endParaRPr b="1">
              <a:solidFill>
                <a:srgbClr val="C5B497"/>
              </a:solidFill>
            </a:endParaRPr>
          </a:p>
        </p:txBody>
      </p:sp>
      <p:pic>
        <p:nvPicPr>
          <p:cNvPr id="215" name="Google Shape;215;p16"/>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216" name="Google Shape;216;p16"/>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s-ES" sz="2400">
                <a:solidFill>
                  <a:srgbClr val="3F739B"/>
                </a:solidFill>
              </a:rPr>
              <a:t> La </a:t>
            </a:r>
            <a:r>
              <a:rPr b="1" lang="es-ES" sz="2400">
                <a:solidFill>
                  <a:srgbClr val="3F739B"/>
                </a:solidFill>
              </a:rPr>
              <a:t>cardinalitat</a:t>
            </a:r>
            <a:r>
              <a:rPr lang="es-ES" sz="2400">
                <a:solidFill>
                  <a:srgbClr val="3F739B"/>
                </a:solidFill>
              </a:rPr>
              <a:t> es refereix al límit màxim i el mínim de valors que s'han d'emmagatzemar.</a:t>
            </a:r>
            <a:endParaRPr/>
          </a:p>
          <a:p>
            <a:pPr indent="-152400" lvl="0" marL="91440" rtl="0" algn="just">
              <a:lnSpc>
                <a:spcPct val="90000"/>
              </a:lnSpc>
              <a:spcBef>
                <a:spcPts val="1400"/>
              </a:spcBef>
              <a:spcAft>
                <a:spcPts val="0"/>
              </a:spcAft>
              <a:buSzPts val="2400"/>
              <a:buFont typeface="Courier New"/>
              <a:buChar char="o"/>
            </a:pPr>
            <a:r>
              <a:rPr lang="es-ES" sz="2400">
                <a:solidFill>
                  <a:srgbClr val="3F739B"/>
                </a:solidFill>
              </a:rPr>
              <a:t> Es pot especificar a continuació del nom de l'atribut, entre parèntesis i separats per comes</a:t>
            </a:r>
            <a:endParaRPr/>
          </a:p>
          <a:p>
            <a:pPr indent="0" lvl="0" marL="91440" rtl="0" algn="just">
              <a:lnSpc>
                <a:spcPct val="90000"/>
              </a:lnSpc>
              <a:spcBef>
                <a:spcPts val="1400"/>
              </a:spcBef>
              <a:spcAft>
                <a:spcPts val="0"/>
              </a:spcAft>
              <a:buSzPts val="2000"/>
              <a:buFont typeface="Courier New"/>
              <a:buNone/>
            </a:pPr>
            <a:r>
              <a:t/>
            </a:r>
            <a:endParaRPr>
              <a:solidFill>
                <a:srgbClr val="3F739B"/>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7"/>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b="1" lang="es-ES">
                <a:solidFill>
                  <a:srgbClr val="C5B497"/>
                </a:solidFill>
              </a:rPr>
              <a:t>Interrelació</a:t>
            </a:r>
            <a:endParaRPr b="1">
              <a:solidFill>
                <a:srgbClr val="C5B497"/>
              </a:solidFill>
            </a:endParaRPr>
          </a:p>
        </p:txBody>
      </p:sp>
      <p:pic>
        <p:nvPicPr>
          <p:cNvPr id="222" name="Google Shape;222;p17"/>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223" name="Google Shape;223;p17"/>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s-ES" sz="2400">
                <a:solidFill>
                  <a:srgbClr val="3F739B"/>
                </a:solidFill>
              </a:rPr>
              <a:t> Una </a:t>
            </a:r>
            <a:r>
              <a:rPr b="1" lang="es-ES" sz="2400">
                <a:solidFill>
                  <a:srgbClr val="3F739B"/>
                </a:solidFill>
              </a:rPr>
              <a:t>interrelació</a:t>
            </a:r>
            <a:r>
              <a:rPr lang="es-ES" sz="2400">
                <a:solidFill>
                  <a:srgbClr val="3F739B"/>
                </a:solidFill>
              </a:rPr>
              <a:t> consisteix en una associació entre dues o més entitats.</a:t>
            </a:r>
            <a:endParaRPr/>
          </a:p>
          <a:p>
            <a:pPr indent="-152400" lvl="0" marL="91440" rtl="0" algn="just">
              <a:lnSpc>
                <a:spcPct val="90000"/>
              </a:lnSpc>
              <a:spcBef>
                <a:spcPts val="1400"/>
              </a:spcBef>
              <a:spcAft>
                <a:spcPts val="0"/>
              </a:spcAft>
              <a:buSzPts val="2400"/>
              <a:buFont typeface="Courier New"/>
              <a:buChar char="o"/>
            </a:pPr>
            <a:r>
              <a:rPr lang="es-ES" sz="2400">
                <a:solidFill>
                  <a:srgbClr val="3F739B"/>
                </a:solidFill>
              </a:rPr>
              <a:t> En el CHEN es representen amb un rombe</a:t>
            </a:r>
            <a:endParaRPr/>
          </a:p>
          <a:p>
            <a:pPr indent="0" lvl="0" marL="91440" rtl="0" algn="just">
              <a:lnSpc>
                <a:spcPct val="90000"/>
              </a:lnSpc>
              <a:spcBef>
                <a:spcPts val="1400"/>
              </a:spcBef>
              <a:spcAft>
                <a:spcPts val="0"/>
              </a:spcAft>
              <a:buSzPts val="2400"/>
              <a:buFont typeface="Courier New"/>
              <a:buNone/>
            </a:pPr>
            <a:r>
              <a:t/>
            </a:r>
            <a:endParaRPr sz="2400">
              <a:solidFill>
                <a:srgbClr val="3F739B"/>
              </a:solidFill>
            </a:endParaRPr>
          </a:p>
          <a:p>
            <a:pPr indent="0" lvl="0" marL="91440" rtl="0" algn="just">
              <a:lnSpc>
                <a:spcPct val="90000"/>
              </a:lnSpc>
              <a:spcBef>
                <a:spcPts val="1400"/>
              </a:spcBef>
              <a:spcAft>
                <a:spcPts val="0"/>
              </a:spcAft>
              <a:buSzPts val="2000"/>
              <a:buFont typeface="Courier New"/>
              <a:buNone/>
            </a:pPr>
            <a:r>
              <a:t/>
            </a:r>
            <a:endParaRPr>
              <a:solidFill>
                <a:srgbClr val="3F739B"/>
              </a:solidFill>
            </a:endParaRPr>
          </a:p>
        </p:txBody>
      </p:sp>
      <p:pic>
        <p:nvPicPr>
          <p:cNvPr id="224" name="Google Shape;224;p17"/>
          <p:cNvPicPr preferRelativeResize="0"/>
          <p:nvPr/>
        </p:nvPicPr>
        <p:blipFill rotWithShape="1">
          <a:blip r:embed="rId4">
            <a:alphaModFix/>
          </a:blip>
          <a:srcRect b="43984" l="24361" r="40382" t="46124"/>
          <a:stretch/>
        </p:blipFill>
        <p:spPr>
          <a:xfrm>
            <a:off x="1547125" y="3645024"/>
            <a:ext cx="6095468" cy="136815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8"/>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b="1" lang="es-ES">
                <a:solidFill>
                  <a:srgbClr val="C5B497"/>
                </a:solidFill>
              </a:rPr>
              <a:t>Atributs de les relacions</a:t>
            </a:r>
            <a:endParaRPr b="1">
              <a:solidFill>
                <a:srgbClr val="C5B497"/>
              </a:solidFill>
            </a:endParaRPr>
          </a:p>
        </p:txBody>
      </p:sp>
      <p:pic>
        <p:nvPicPr>
          <p:cNvPr id="230" name="Google Shape;230;p18"/>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231" name="Google Shape;231;p18"/>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s-ES" sz="2400">
                <a:solidFill>
                  <a:srgbClr val="3F739B"/>
                </a:solidFill>
              </a:rPr>
              <a:t> De vegades, ens pot interessar reflectir algunes característiques de determinades </a:t>
            </a:r>
            <a:r>
              <a:rPr lang="es-ES" sz="2400">
                <a:solidFill>
                  <a:srgbClr val="3F739B"/>
                </a:solidFill>
              </a:rPr>
              <a:t>interrelacions</a:t>
            </a:r>
            <a:r>
              <a:rPr lang="es-ES" sz="2400">
                <a:solidFill>
                  <a:srgbClr val="3F739B"/>
                </a:solidFill>
              </a:rPr>
              <a:t>. </a:t>
            </a:r>
            <a:endParaRPr sz="2400">
              <a:solidFill>
                <a:srgbClr val="3F739B"/>
              </a:solidFill>
            </a:endParaRPr>
          </a:p>
          <a:p>
            <a:pPr indent="-152400" lvl="0" marL="91440" rtl="0" algn="just">
              <a:lnSpc>
                <a:spcPct val="90000"/>
              </a:lnSpc>
              <a:spcBef>
                <a:spcPts val="1400"/>
              </a:spcBef>
              <a:spcAft>
                <a:spcPts val="0"/>
              </a:spcAft>
              <a:buSzPts val="2400"/>
              <a:buFont typeface="Courier New"/>
              <a:buChar char="o"/>
            </a:pPr>
            <a:r>
              <a:rPr lang="es-ES" sz="2400">
                <a:solidFill>
                  <a:srgbClr val="3F739B"/>
                </a:solidFill>
              </a:rPr>
              <a:t> La manera de fer-ho és afegir els atributs necessaris, com faríem si </a:t>
            </a:r>
            <a:r>
              <a:rPr lang="es-ES" sz="2400">
                <a:solidFill>
                  <a:srgbClr val="3F739B"/>
                </a:solidFill>
              </a:rPr>
              <a:t>treballessim</a:t>
            </a:r>
            <a:r>
              <a:rPr lang="es-ES" sz="2400">
                <a:solidFill>
                  <a:srgbClr val="3F739B"/>
                </a:solidFill>
              </a:rPr>
              <a:t> amb entitats. Aquests atributs són els </a:t>
            </a:r>
            <a:r>
              <a:rPr b="1" lang="es-ES" sz="2400">
                <a:solidFill>
                  <a:srgbClr val="3F739B"/>
                </a:solidFill>
              </a:rPr>
              <a:t>atributs de la interrelació.</a:t>
            </a:r>
            <a:endParaRPr/>
          </a:p>
          <a:p>
            <a:pPr indent="0" lvl="0" marL="91440" rtl="0" algn="just">
              <a:lnSpc>
                <a:spcPct val="90000"/>
              </a:lnSpc>
              <a:spcBef>
                <a:spcPts val="1400"/>
              </a:spcBef>
              <a:spcAft>
                <a:spcPts val="0"/>
              </a:spcAft>
              <a:buSzPts val="2400"/>
              <a:buFont typeface="Courier New"/>
              <a:buNone/>
            </a:pPr>
            <a:r>
              <a:t/>
            </a:r>
            <a:endParaRPr sz="2400">
              <a:solidFill>
                <a:srgbClr val="3F739B"/>
              </a:solidFill>
            </a:endParaRPr>
          </a:p>
          <a:p>
            <a:pPr indent="0" lvl="0" marL="91440" rtl="0" algn="just">
              <a:lnSpc>
                <a:spcPct val="90000"/>
              </a:lnSpc>
              <a:spcBef>
                <a:spcPts val="1400"/>
              </a:spcBef>
              <a:spcAft>
                <a:spcPts val="0"/>
              </a:spcAft>
              <a:buSzPts val="2000"/>
              <a:buFont typeface="Courier New"/>
              <a:buNone/>
            </a:pPr>
            <a:r>
              <a:t/>
            </a:r>
            <a:endParaRPr>
              <a:solidFill>
                <a:srgbClr val="3F739B"/>
              </a:solidFill>
            </a:endParaRPr>
          </a:p>
        </p:txBody>
      </p:sp>
      <p:pic>
        <p:nvPicPr>
          <p:cNvPr id="232" name="Google Shape;232;p18"/>
          <p:cNvPicPr preferRelativeResize="0"/>
          <p:nvPr/>
        </p:nvPicPr>
        <p:blipFill rotWithShape="1">
          <a:blip r:embed="rId4">
            <a:alphaModFix/>
          </a:blip>
          <a:srcRect b="34471" l="24974" r="40155" t="52577"/>
          <a:stretch/>
        </p:blipFill>
        <p:spPr>
          <a:xfrm>
            <a:off x="1686599" y="4219922"/>
            <a:ext cx="5816520" cy="172819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9"/>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b="1" lang="es-ES">
                <a:solidFill>
                  <a:srgbClr val="C5B497"/>
                </a:solidFill>
              </a:rPr>
              <a:t>Graus de la interrelació</a:t>
            </a:r>
            <a:endParaRPr b="1">
              <a:solidFill>
                <a:srgbClr val="C5B497"/>
              </a:solidFill>
            </a:endParaRPr>
          </a:p>
        </p:txBody>
      </p:sp>
      <p:pic>
        <p:nvPicPr>
          <p:cNvPr id="238" name="Google Shape;238;p19"/>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239" name="Google Shape;239;p19"/>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s-ES" sz="2400">
                <a:solidFill>
                  <a:srgbClr val="3F739B"/>
                </a:solidFill>
              </a:rPr>
              <a:t> El grau d’una relació és el número d’entitats que participen en la relació.</a:t>
            </a:r>
            <a:endParaRPr sz="2400">
              <a:solidFill>
                <a:srgbClr val="3F739B"/>
              </a:solidFill>
            </a:endParaRPr>
          </a:p>
          <a:p>
            <a:pPr indent="0" lvl="0" marL="91440" rtl="0" algn="just">
              <a:lnSpc>
                <a:spcPct val="90000"/>
              </a:lnSpc>
              <a:spcBef>
                <a:spcPts val="1400"/>
              </a:spcBef>
              <a:spcAft>
                <a:spcPts val="0"/>
              </a:spcAft>
              <a:buSzPts val="2400"/>
              <a:buFont typeface="Courier New"/>
              <a:buNone/>
            </a:pPr>
            <a:r>
              <a:t/>
            </a:r>
            <a:endParaRPr sz="2400">
              <a:solidFill>
                <a:srgbClr val="3F739B"/>
              </a:solidFill>
            </a:endParaRPr>
          </a:p>
          <a:p>
            <a:pPr indent="0" lvl="0" marL="91440" rtl="0" algn="just">
              <a:lnSpc>
                <a:spcPct val="90000"/>
              </a:lnSpc>
              <a:spcBef>
                <a:spcPts val="1400"/>
              </a:spcBef>
              <a:spcAft>
                <a:spcPts val="0"/>
              </a:spcAft>
              <a:buSzPts val="2000"/>
              <a:buFont typeface="Courier New"/>
              <a:buNone/>
            </a:pPr>
            <a:r>
              <a:t/>
            </a:r>
            <a:endParaRPr>
              <a:solidFill>
                <a:srgbClr val="3F739B"/>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b="1" lang="es-ES">
                <a:solidFill>
                  <a:srgbClr val="C5B497"/>
                </a:solidFill>
              </a:rPr>
              <a:t>Característiques</a:t>
            </a:r>
            <a:endParaRPr b="1">
              <a:solidFill>
                <a:srgbClr val="C5B497"/>
              </a:solidFill>
            </a:endParaRPr>
          </a:p>
        </p:txBody>
      </p:sp>
      <p:pic>
        <p:nvPicPr>
          <p:cNvPr id="113" name="Google Shape;113;p2"/>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114" name="Google Shape;114;p2"/>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s-ES" sz="2400">
                <a:solidFill>
                  <a:srgbClr val="3F739B"/>
                </a:solidFill>
              </a:rPr>
              <a:t> Model de dades d’alt nivell.</a:t>
            </a:r>
            <a:endParaRPr/>
          </a:p>
          <a:p>
            <a:pPr indent="-152400" lvl="0" marL="91440" rtl="0" algn="just">
              <a:lnSpc>
                <a:spcPct val="90000"/>
              </a:lnSpc>
              <a:spcBef>
                <a:spcPts val="1400"/>
              </a:spcBef>
              <a:spcAft>
                <a:spcPts val="0"/>
              </a:spcAft>
              <a:buSzPts val="2400"/>
              <a:buFont typeface="Courier New"/>
              <a:buChar char="o"/>
            </a:pPr>
            <a:r>
              <a:rPr lang="es-ES" sz="2400">
                <a:solidFill>
                  <a:srgbClr val="3F739B"/>
                </a:solidFill>
              </a:rPr>
              <a:t> És el model de dades més àmpliament utilitzat.</a:t>
            </a:r>
            <a:endParaRPr/>
          </a:p>
          <a:p>
            <a:pPr indent="-152400" lvl="0" marL="91440" rtl="0" algn="just">
              <a:lnSpc>
                <a:spcPct val="90000"/>
              </a:lnSpc>
              <a:spcBef>
                <a:spcPts val="1400"/>
              </a:spcBef>
              <a:spcAft>
                <a:spcPts val="0"/>
              </a:spcAft>
              <a:buSzPts val="2400"/>
              <a:buFont typeface="Courier New"/>
              <a:buChar char="o"/>
            </a:pPr>
            <a:r>
              <a:rPr lang="es-ES" sz="2400">
                <a:solidFill>
                  <a:srgbClr val="3F739B"/>
                </a:solidFill>
              </a:rPr>
              <a:t> Es basa en una percepció del món real que es tradueix en una col·lecció d'objectes anomenats entitats (entities), i de relacions (relationships) entre aquelles.</a:t>
            </a:r>
            <a:endParaRPr/>
          </a:p>
          <a:p>
            <a:pPr indent="-152400" lvl="0" marL="91440" rtl="0" algn="just">
              <a:lnSpc>
                <a:spcPct val="90000"/>
              </a:lnSpc>
              <a:spcBef>
                <a:spcPts val="1400"/>
              </a:spcBef>
              <a:spcAft>
                <a:spcPts val="0"/>
              </a:spcAft>
              <a:buSzPts val="2400"/>
              <a:buFont typeface="Courier New"/>
              <a:buChar char="o"/>
            </a:pPr>
            <a:r>
              <a:rPr lang="es-ES" sz="2400">
                <a:solidFill>
                  <a:srgbClr val="3F739B"/>
                </a:solidFill>
              </a:rPr>
              <a:t> La seva notació es basa en una sèrie de diagrames molt senzills i entenedors. </a:t>
            </a:r>
            <a:endParaRPr sz="2400">
              <a:solidFill>
                <a:srgbClr val="3F739B"/>
              </a:solidFill>
            </a:endParaRPr>
          </a:p>
          <a:p>
            <a:pPr indent="-152400" lvl="0" marL="91440" rtl="0" algn="just">
              <a:lnSpc>
                <a:spcPct val="90000"/>
              </a:lnSpc>
              <a:spcBef>
                <a:spcPts val="1400"/>
              </a:spcBef>
              <a:spcAft>
                <a:spcPts val="0"/>
              </a:spcAft>
              <a:buSzPts val="2400"/>
              <a:buFont typeface="Courier New"/>
              <a:buChar char="o"/>
            </a:pPr>
            <a:r>
              <a:rPr lang="es-ES" sz="2400">
                <a:solidFill>
                  <a:srgbClr val="3F739B"/>
                </a:solidFill>
              </a:rPr>
              <a:t> Actualment, la majoria d'eines de disseny de bases de dades (BDD) fan servir els conceptes del model ER.</a:t>
            </a:r>
            <a:endParaRPr/>
          </a:p>
          <a:p>
            <a:pPr indent="0" lvl="0" marL="91440" rtl="0" algn="l">
              <a:lnSpc>
                <a:spcPct val="90000"/>
              </a:lnSpc>
              <a:spcBef>
                <a:spcPts val="1400"/>
              </a:spcBef>
              <a:spcAft>
                <a:spcPts val="0"/>
              </a:spcAft>
              <a:buSzPts val="2000"/>
              <a:buFont typeface="Courier New"/>
              <a:buNone/>
            </a:pPr>
            <a:r>
              <a:t/>
            </a:r>
            <a:endParaRPr>
              <a:solidFill>
                <a:srgbClr val="3F739B"/>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0"/>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b="1" lang="es-ES">
                <a:solidFill>
                  <a:srgbClr val="C5B497"/>
                </a:solidFill>
              </a:rPr>
              <a:t>Graus de la interrelació</a:t>
            </a:r>
            <a:endParaRPr b="1">
              <a:solidFill>
                <a:srgbClr val="C5B497"/>
              </a:solidFill>
            </a:endParaRPr>
          </a:p>
        </p:txBody>
      </p:sp>
      <p:pic>
        <p:nvPicPr>
          <p:cNvPr id="245" name="Google Shape;245;p20"/>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246" name="Google Shape;246;p20"/>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s-ES" sz="2400">
                <a:solidFill>
                  <a:srgbClr val="3F739B"/>
                </a:solidFill>
              </a:rPr>
              <a:t> </a:t>
            </a:r>
            <a:r>
              <a:rPr b="1" lang="es-ES" sz="2800">
                <a:solidFill>
                  <a:srgbClr val="3F739B"/>
                </a:solidFill>
              </a:rPr>
              <a:t>Grau 1 o anell</a:t>
            </a:r>
            <a:endParaRPr/>
          </a:p>
          <a:p>
            <a:pPr indent="-182880" lvl="1" marL="384048" rtl="0" algn="just">
              <a:lnSpc>
                <a:spcPct val="90000"/>
              </a:lnSpc>
              <a:spcBef>
                <a:spcPts val="400"/>
              </a:spcBef>
              <a:spcAft>
                <a:spcPts val="0"/>
              </a:spcAft>
              <a:buSzPts val="2400"/>
              <a:buFont typeface="Arial"/>
              <a:buChar char="•"/>
            </a:pPr>
            <a:r>
              <a:rPr lang="es-ES" sz="2400">
                <a:solidFill>
                  <a:srgbClr val="3F739B"/>
                </a:solidFill>
              </a:rPr>
              <a:t>Les relacions en les que només participa una entitat s’anomenen de Grau 1 o anell. La relació d’una entitat amb si mateixa s’anomena REFLEXIVA</a:t>
            </a:r>
            <a:endParaRPr/>
          </a:p>
          <a:p>
            <a:pPr indent="0" lvl="0" marL="91440" rtl="0" algn="just">
              <a:lnSpc>
                <a:spcPct val="90000"/>
              </a:lnSpc>
              <a:spcBef>
                <a:spcPts val="1600"/>
              </a:spcBef>
              <a:spcAft>
                <a:spcPts val="0"/>
              </a:spcAft>
              <a:buSzPts val="2800"/>
              <a:buFont typeface="Courier New"/>
              <a:buNone/>
            </a:pPr>
            <a:r>
              <a:t/>
            </a:r>
            <a:endParaRPr b="1" sz="2800">
              <a:solidFill>
                <a:srgbClr val="3F739B"/>
              </a:solidFill>
            </a:endParaRPr>
          </a:p>
          <a:p>
            <a:pPr indent="0" lvl="0" marL="91440" rtl="0" algn="just">
              <a:lnSpc>
                <a:spcPct val="90000"/>
              </a:lnSpc>
              <a:spcBef>
                <a:spcPts val="1400"/>
              </a:spcBef>
              <a:spcAft>
                <a:spcPts val="0"/>
              </a:spcAft>
              <a:buSzPts val="2400"/>
              <a:buFont typeface="Courier New"/>
              <a:buNone/>
            </a:pPr>
            <a:r>
              <a:t/>
            </a:r>
            <a:endParaRPr sz="2400">
              <a:solidFill>
                <a:srgbClr val="3F739B"/>
              </a:solidFill>
            </a:endParaRPr>
          </a:p>
          <a:p>
            <a:pPr indent="0" lvl="0" marL="91440" rtl="0" algn="just">
              <a:lnSpc>
                <a:spcPct val="90000"/>
              </a:lnSpc>
              <a:spcBef>
                <a:spcPts val="1400"/>
              </a:spcBef>
              <a:spcAft>
                <a:spcPts val="0"/>
              </a:spcAft>
              <a:buSzPts val="2000"/>
              <a:buFont typeface="Courier New"/>
              <a:buNone/>
            </a:pPr>
            <a:r>
              <a:t/>
            </a:r>
            <a:endParaRPr>
              <a:solidFill>
                <a:srgbClr val="3F739B"/>
              </a:solidFill>
            </a:endParaRPr>
          </a:p>
        </p:txBody>
      </p:sp>
      <p:pic>
        <p:nvPicPr>
          <p:cNvPr id="247" name="Google Shape;247;p20"/>
          <p:cNvPicPr preferRelativeResize="0"/>
          <p:nvPr/>
        </p:nvPicPr>
        <p:blipFill rotWithShape="1">
          <a:blip r:embed="rId4">
            <a:alphaModFix/>
          </a:blip>
          <a:srcRect b="0" l="0" r="0" t="0"/>
          <a:stretch/>
        </p:blipFill>
        <p:spPr>
          <a:xfrm>
            <a:off x="1979712" y="3645024"/>
            <a:ext cx="5438775" cy="2152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b="1" lang="es-ES">
                <a:solidFill>
                  <a:srgbClr val="C5B497"/>
                </a:solidFill>
              </a:rPr>
              <a:t>Graus de la interrelació</a:t>
            </a:r>
            <a:endParaRPr b="1">
              <a:solidFill>
                <a:srgbClr val="C5B497"/>
              </a:solidFill>
            </a:endParaRPr>
          </a:p>
        </p:txBody>
      </p:sp>
      <p:pic>
        <p:nvPicPr>
          <p:cNvPr id="253" name="Google Shape;253;p21"/>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254" name="Google Shape;254;p21"/>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s-ES" sz="2400">
                <a:solidFill>
                  <a:srgbClr val="3F739B"/>
                </a:solidFill>
              </a:rPr>
              <a:t> </a:t>
            </a:r>
            <a:r>
              <a:rPr b="1" lang="es-ES" sz="2800">
                <a:solidFill>
                  <a:srgbClr val="3F739B"/>
                </a:solidFill>
              </a:rPr>
              <a:t>Grau 2 o binària</a:t>
            </a:r>
            <a:endParaRPr/>
          </a:p>
          <a:p>
            <a:pPr indent="-182880" lvl="1" marL="384048" rtl="0" algn="just">
              <a:lnSpc>
                <a:spcPct val="90000"/>
              </a:lnSpc>
              <a:spcBef>
                <a:spcPts val="400"/>
              </a:spcBef>
              <a:spcAft>
                <a:spcPts val="0"/>
              </a:spcAft>
              <a:buSzPts val="2400"/>
              <a:buFont typeface="Arial"/>
              <a:buChar char="•"/>
            </a:pPr>
            <a:r>
              <a:rPr lang="es-ES" sz="2400">
                <a:solidFill>
                  <a:srgbClr val="3F739B"/>
                </a:solidFill>
              </a:rPr>
              <a:t>Les relacions en les que participen dos entitats.</a:t>
            </a:r>
            <a:endParaRPr b="1" sz="2800">
              <a:solidFill>
                <a:srgbClr val="3F739B"/>
              </a:solidFill>
            </a:endParaRPr>
          </a:p>
          <a:p>
            <a:pPr indent="0" lvl="0" marL="91440" rtl="0" algn="just">
              <a:lnSpc>
                <a:spcPct val="90000"/>
              </a:lnSpc>
              <a:spcBef>
                <a:spcPts val="1600"/>
              </a:spcBef>
              <a:spcAft>
                <a:spcPts val="0"/>
              </a:spcAft>
              <a:buSzPts val="2400"/>
              <a:buFont typeface="Courier New"/>
              <a:buNone/>
            </a:pPr>
            <a:r>
              <a:t/>
            </a:r>
            <a:endParaRPr sz="2400">
              <a:solidFill>
                <a:srgbClr val="3F739B"/>
              </a:solidFill>
            </a:endParaRPr>
          </a:p>
          <a:p>
            <a:pPr indent="0" lvl="0" marL="91440" rtl="0" algn="just">
              <a:lnSpc>
                <a:spcPct val="90000"/>
              </a:lnSpc>
              <a:spcBef>
                <a:spcPts val="1400"/>
              </a:spcBef>
              <a:spcAft>
                <a:spcPts val="0"/>
              </a:spcAft>
              <a:buSzPts val="2000"/>
              <a:buFont typeface="Courier New"/>
              <a:buNone/>
            </a:pPr>
            <a:r>
              <a:t/>
            </a:r>
            <a:endParaRPr>
              <a:solidFill>
                <a:srgbClr val="3F739B"/>
              </a:solidFill>
            </a:endParaRPr>
          </a:p>
        </p:txBody>
      </p:sp>
      <p:pic>
        <p:nvPicPr>
          <p:cNvPr id="255" name="Google Shape;255;p21"/>
          <p:cNvPicPr preferRelativeResize="0"/>
          <p:nvPr/>
        </p:nvPicPr>
        <p:blipFill rotWithShape="1">
          <a:blip r:embed="rId4">
            <a:alphaModFix/>
          </a:blip>
          <a:srcRect b="0" l="0" r="0" t="0"/>
          <a:stretch/>
        </p:blipFill>
        <p:spPr>
          <a:xfrm>
            <a:off x="918209" y="3370862"/>
            <a:ext cx="7353300" cy="1133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2"/>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b="1" lang="es-ES">
                <a:solidFill>
                  <a:srgbClr val="C5B497"/>
                </a:solidFill>
              </a:rPr>
              <a:t>Graus de la interrelació</a:t>
            </a:r>
            <a:endParaRPr b="1">
              <a:solidFill>
                <a:srgbClr val="C5B497"/>
              </a:solidFill>
            </a:endParaRPr>
          </a:p>
        </p:txBody>
      </p:sp>
      <p:pic>
        <p:nvPicPr>
          <p:cNvPr id="261" name="Google Shape;261;p22"/>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262" name="Google Shape;262;p22"/>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s-ES" sz="2400">
                <a:solidFill>
                  <a:srgbClr val="3F739B"/>
                </a:solidFill>
              </a:rPr>
              <a:t> </a:t>
            </a:r>
            <a:r>
              <a:rPr b="1" lang="es-ES" sz="2800">
                <a:solidFill>
                  <a:srgbClr val="3F739B"/>
                </a:solidFill>
              </a:rPr>
              <a:t>Grau 3 o ternària</a:t>
            </a:r>
            <a:endParaRPr/>
          </a:p>
          <a:p>
            <a:pPr indent="-182880" lvl="1" marL="384048" rtl="0" algn="just">
              <a:lnSpc>
                <a:spcPct val="90000"/>
              </a:lnSpc>
              <a:spcBef>
                <a:spcPts val="400"/>
              </a:spcBef>
              <a:spcAft>
                <a:spcPts val="0"/>
              </a:spcAft>
              <a:buSzPts val="2400"/>
              <a:buFont typeface="Arial"/>
              <a:buChar char="•"/>
            </a:pPr>
            <a:r>
              <a:rPr lang="es-ES" sz="2400">
                <a:solidFill>
                  <a:srgbClr val="3F739B"/>
                </a:solidFill>
              </a:rPr>
              <a:t>Les relacions en les que participen tres entitats.</a:t>
            </a:r>
            <a:endParaRPr b="1" sz="2800">
              <a:solidFill>
                <a:srgbClr val="3F739B"/>
              </a:solidFill>
            </a:endParaRPr>
          </a:p>
          <a:p>
            <a:pPr indent="0" lvl="0" marL="91440" rtl="0" algn="just">
              <a:lnSpc>
                <a:spcPct val="90000"/>
              </a:lnSpc>
              <a:spcBef>
                <a:spcPts val="1600"/>
              </a:spcBef>
              <a:spcAft>
                <a:spcPts val="0"/>
              </a:spcAft>
              <a:buSzPts val="2400"/>
              <a:buFont typeface="Courier New"/>
              <a:buNone/>
            </a:pPr>
            <a:r>
              <a:t/>
            </a:r>
            <a:endParaRPr sz="2400">
              <a:solidFill>
                <a:srgbClr val="3F739B"/>
              </a:solidFill>
            </a:endParaRPr>
          </a:p>
          <a:p>
            <a:pPr indent="0" lvl="0" marL="91440" rtl="0" algn="just">
              <a:lnSpc>
                <a:spcPct val="90000"/>
              </a:lnSpc>
              <a:spcBef>
                <a:spcPts val="1400"/>
              </a:spcBef>
              <a:spcAft>
                <a:spcPts val="0"/>
              </a:spcAft>
              <a:buSzPts val="2000"/>
              <a:buFont typeface="Courier New"/>
              <a:buNone/>
            </a:pPr>
            <a:r>
              <a:t/>
            </a:r>
            <a:endParaRPr>
              <a:solidFill>
                <a:srgbClr val="3F739B"/>
              </a:solidFill>
            </a:endParaRPr>
          </a:p>
        </p:txBody>
      </p:sp>
      <p:pic>
        <p:nvPicPr>
          <p:cNvPr id="263" name="Google Shape;263;p22"/>
          <p:cNvPicPr preferRelativeResize="0"/>
          <p:nvPr/>
        </p:nvPicPr>
        <p:blipFill rotWithShape="1">
          <a:blip r:embed="rId4">
            <a:alphaModFix/>
          </a:blip>
          <a:srcRect b="0" l="0" r="0" t="0"/>
          <a:stretch/>
        </p:blipFill>
        <p:spPr>
          <a:xfrm>
            <a:off x="1217965" y="3140968"/>
            <a:ext cx="6819900" cy="2486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b="1" lang="es-ES">
                <a:solidFill>
                  <a:srgbClr val="C5B497"/>
                </a:solidFill>
              </a:rPr>
              <a:t>Exemple de relació</a:t>
            </a:r>
            <a:endParaRPr b="1">
              <a:solidFill>
                <a:srgbClr val="C5B497"/>
              </a:solidFill>
            </a:endParaRPr>
          </a:p>
        </p:txBody>
      </p:sp>
      <p:pic>
        <p:nvPicPr>
          <p:cNvPr id="269" name="Google Shape;269;p23"/>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270" name="Google Shape;270;p23"/>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s-ES" sz="2400">
                <a:solidFill>
                  <a:srgbClr val="3F739B"/>
                </a:solidFill>
              </a:rPr>
              <a:t> Exemple grau ternària:</a:t>
            </a:r>
            <a:endParaRPr/>
          </a:p>
          <a:p>
            <a:pPr indent="0" lvl="0" marL="0" rtl="0" algn="just">
              <a:lnSpc>
                <a:spcPct val="90000"/>
              </a:lnSpc>
              <a:spcBef>
                <a:spcPts val="1400"/>
              </a:spcBef>
              <a:spcAft>
                <a:spcPts val="0"/>
              </a:spcAft>
              <a:buSzPts val="2400"/>
              <a:buNone/>
            </a:pPr>
            <a:r>
              <a:rPr i="1" lang="es-ES" sz="2400">
                <a:solidFill>
                  <a:schemeClr val="dk1"/>
                </a:solidFill>
              </a:rPr>
              <a:t>“ La secretaria del nostre institut necessitarà tenir constància, com a mínim, de la nota final obtinguda per cada alumne en cada assignatura en què s'hagi matriculat alguna vegada.”</a:t>
            </a:r>
            <a:endParaRPr i="1" sz="2400">
              <a:solidFill>
                <a:schemeClr val="dk1"/>
              </a:solidFill>
            </a:endParaRPr>
          </a:p>
          <a:p>
            <a:pPr indent="-152400" lvl="0" marL="91440" rtl="0" algn="just">
              <a:lnSpc>
                <a:spcPct val="90000"/>
              </a:lnSpc>
              <a:spcBef>
                <a:spcPts val="1400"/>
              </a:spcBef>
              <a:spcAft>
                <a:spcPts val="0"/>
              </a:spcAft>
              <a:buSzPts val="2400"/>
              <a:buFont typeface="Courier New"/>
              <a:buChar char="o"/>
            </a:pPr>
            <a:r>
              <a:rPr i="1" lang="es-ES" sz="2400">
                <a:solidFill>
                  <a:schemeClr val="dk1"/>
                </a:solidFill>
              </a:rPr>
              <a:t> </a:t>
            </a:r>
            <a:r>
              <a:rPr lang="es-ES" sz="2400">
                <a:solidFill>
                  <a:srgbClr val="3F739B"/>
                </a:solidFill>
              </a:rPr>
              <a:t>La manera més senzilla de fer-ho seria afegir, a la interrelació Matricula, un atribut anomenat, per exemple, NotaFinal, que servís per emmagatzemar aquesta dada per a cada associació existent entre instàncies de les entitats ALUMNE i ASSIGNATURA.</a:t>
            </a:r>
            <a:endParaRPr/>
          </a:p>
          <a:p>
            <a:pPr indent="0" lvl="0" marL="91440" rtl="0" algn="just">
              <a:lnSpc>
                <a:spcPct val="90000"/>
              </a:lnSpc>
              <a:spcBef>
                <a:spcPts val="1400"/>
              </a:spcBef>
              <a:spcAft>
                <a:spcPts val="0"/>
              </a:spcAft>
              <a:buSzPts val="2400"/>
              <a:buFont typeface="Courier New"/>
              <a:buNone/>
            </a:pPr>
            <a:r>
              <a:t/>
            </a:r>
            <a:endParaRPr sz="2400">
              <a:solidFill>
                <a:srgbClr val="3F739B"/>
              </a:solidFill>
            </a:endParaRPr>
          </a:p>
          <a:p>
            <a:pPr indent="0" lvl="0" marL="91440" rtl="0" algn="just">
              <a:lnSpc>
                <a:spcPct val="90000"/>
              </a:lnSpc>
              <a:spcBef>
                <a:spcPts val="1400"/>
              </a:spcBef>
              <a:spcAft>
                <a:spcPts val="0"/>
              </a:spcAft>
              <a:buSzPts val="2000"/>
              <a:buFont typeface="Courier New"/>
              <a:buNone/>
            </a:pPr>
            <a:r>
              <a:t/>
            </a:r>
            <a:endParaRPr>
              <a:solidFill>
                <a:srgbClr val="3F739B"/>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4"/>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b="1" lang="es-ES">
                <a:solidFill>
                  <a:srgbClr val="C5B497"/>
                </a:solidFill>
              </a:rPr>
              <a:t>Exemple de relació</a:t>
            </a:r>
            <a:endParaRPr b="1">
              <a:solidFill>
                <a:srgbClr val="C5B497"/>
              </a:solidFill>
            </a:endParaRPr>
          </a:p>
        </p:txBody>
      </p:sp>
      <p:pic>
        <p:nvPicPr>
          <p:cNvPr id="276" name="Google Shape;276;p24"/>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277" name="Google Shape;277;p24"/>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s-ES" sz="2400">
                <a:solidFill>
                  <a:srgbClr val="3F739B"/>
                </a:solidFill>
              </a:rPr>
              <a:t> Aquest esquema no permet modelitzar el fet que un alumne es pot matricular més d'un cop d'una mateixa assignatura (i obtenir una nota final en cada nova matrícula) fins a obtenir una qualificació igual o superior a l'aprovat.</a:t>
            </a:r>
            <a:endParaRPr sz="2400">
              <a:solidFill>
                <a:srgbClr val="3F739B"/>
              </a:solidFill>
            </a:endParaRPr>
          </a:p>
          <a:p>
            <a:pPr indent="0" lvl="0" marL="91440" rtl="0" algn="just">
              <a:lnSpc>
                <a:spcPct val="90000"/>
              </a:lnSpc>
              <a:spcBef>
                <a:spcPts val="1400"/>
              </a:spcBef>
              <a:spcAft>
                <a:spcPts val="0"/>
              </a:spcAft>
              <a:buSzPts val="2400"/>
              <a:buFont typeface="Courier New"/>
              <a:buNone/>
            </a:pPr>
            <a:r>
              <a:t/>
            </a:r>
            <a:endParaRPr sz="2400">
              <a:solidFill>
                <a:srgbClr val="3F739B"/>
              </a:solidFill>
            </a:endParaRPr>
          </a:p>
          <a:p>
            <a:pPr indent="0" lvl="0" marL="91440" rtl="0" algn="just">
              <a:lnSpc>
                <a:spcPct val="90000"/>
              </a:lnSpc>
              <a:spcBef>
                <a:spcPts val="1400"/>
              </a:spcBef>
              <a:spcAft>
                <a:spcPts val="0"/>
              </a:spcAft>
              <a:buSzPts val="2000"/>
              <a:buFont typeface="Courier New"/>
              <a:buNone/>
            </a:pPr>
            <a:r>
              <a:t/>
            </a:r>
            <a:endParaRPr>
              <a:solidFill>
                <a:srgbClr val="3F739B"/>
              </a:solidFill>
            </a:endParaRPr>
          </a:p>
        </p:txBody>
      </p:sp>
      <p:pic>
        <p:nvPicPr>
          <p:cNvPr id="278" name="Google Shape;278;p24"/>
          <p:cNvPicPr preferRelativeResize="0"/>
          <p:nvPr/>
        </p:nvPicPr>
        <p:blipFill rotWithShape="1">
          <a:blip r:embed="rId4">
            <a:alphaModFix/>
          </a:blip>
          <a:srcRect b="38195" l="19141" r="37759" t="43576"/>
          <a:stretch/>
        </p:blipFill>
        <p:spPr>
          <a:xfrm>
            <a:off x="1255568" y="3573016"/>
            <a:ext cx="6782297" cy="215148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5"/>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b="1" lang="es-ES">
                <a:solidFill>
                  <a:srgbClr val="C5B497"/>
                </a:solidFill>
              </a:rPr>
              <a:t>Exemple de relació</a:t>
            </a:r>
            <a:endParaRPr b="1">
              <a:solidFill>
                <a:srgbClr val="C5B497"/>
              </a:solidFill>
            </a:endParaRPr>
          </a:p>
        </p:txBody>
      </p:sp>
      <p:pic>
        <p:nvPicPr>
          <p:cNvPr id="284" name="Google Shape;284;p25"/>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285" name="Google Shape;285;p25"/>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s-ES" sz="2400">
                <a:solidFill>
                  <a:srgbClr val="3F739B"/>
                </a:solidFill>
              </a:rPr>
              <a:t> Una manera d'aconseguir representar aquesta característica del món real consistiria en afegir, en el nostre disseny, una nova entitat que fes referència a l'element temporal (CURS).</a:t>
            </a:r>
            <a:endParaRPr sz="2400">
              <a:solidFill>
                <a:srgbClr val="3F739B"/>
              </a:solidFill>
            </a:endParaRPr>
          </a:p>
          <a:p>
            <a:pPr indent="-152400" lvl="0" marL="91440" rtl="0" algn="just">
              <a:lnSpc>
                <a:spcPct val="90000"/>
              </a:lnSpc>
              <a:spcBef>
                <a:spcPts val="1400"/>
              </a:spcBef>
              <a:spcAft>
                <a:spcPts val="0"/>
              </a:spcAft>
              <a:buSzPts val="2400"/>
              <a:buFont typeface="Courier New"/>
              <a:buChar char="o"/>
            </a:pPr>
            <a:r>
              <a:rPr lang="es-ES" sz="2400">
                <a:solidFill>
                  <a:srgbClr val="3F739B"/>
                </a:solidFill>
              </a:rPr>
              <a:t> A continuació, només cal que la interrelació Matricula (tot conservant l'atribut NotaFinal) interrelacioni tres entitats: ALUMNE, ASSIGNATURA i CURS.</a:t>
            </a:r>
            <a:endParaRPr/>
          </a:p>
          <a:p>
            <a:pPr indent="0" lvl="0" marL="91440" rtl="0" algn="just">
              <a:lnSpc>
                <a:spcPct val="90000"/>
              </a:lnSpc>
              <a:spcBef>
                <a:spcPts val="1400"/>
              </a:spcBef>
              <a:spcAft>
                <a:spcPts val="0"/>
              </a:spcAft>
              <a:buSzPts val="2400"/>
              <a:buFont typeface="Courier New"/>
              <a:buNone/>
            </a:pPr>
            <a:r>
              <a:t/>
            </a:r>
            <a:endParaRPr sz="2400">
              <a:solidFill>
                <a:srgbClr val="3F739B"/>
              </a:solidFill>
            </a:endParaRPr>
          </a:p>
          <a:p>
            <a:pPr indent="0" lvl="0" marL="91440" rtl="0" algn="just">
              <a:lnSpc>
                <a:spcPct val="90000"/>
              </a:lnSpc>
              <a:spcBef>
                <a:spcPts val="1400"/>
              </a:spcBef>
              <a:spcAft>
                <a:spcPts val="0"/>
              </a:spcAft>
              <a:buSzPts val="2000"/>
              <a:buFont typeface="Courier New"/>
              <a:buNone/>
            </a:pPr>
            <a:r>
              <a:t/>
            </a:r>
            <a:endParaRPr>
              <a:solidFill>
                <a:srgbClr val="3F739B"/>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b="1" lang="es-ES">
                <a:solidFill>
                  <a:srgbClr val="C5B497"/>
                </a:solidFill>
              </a:rPr>
              <a:t>Exemple de relació</a:t>
            </a:r>
            <a:endParaRPr b="1">
              <a:solidFill>
                <a:srgbClr val="C5B497"/>
              </a:solidFill>
            </a:endParaRPr>
          </a:p>
        </p:txBody>
      </p:sp>
      <p:pic>
        <p:nvPicPr>
          <p:cNvPr id="291" name="Google Shape;291;p26"/>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pic>
        <p:nvPicPr>
          <p:cNvPr id="292" name="Google Shape;292;p26"/>
          <p:cNvPicPr preferRelativeResize="0"/>
          <p:nvPr/>
        </p:nvPicPr>
        <p:blipFill rotWithShape="1">
          <a:blip r:embed="rId4">
            <a:alphaModFix/>
          </a:blip>
          <a:srcRect b="20591" l="18229" r="37911" t="54514"/>
          <a:stretch/>
        </p:blipFill>
        <p:spPr>
          <a:xfrm>
            <a:off x="957926" y="2348880"/>
            <a:ext cx="7273867" cy="309634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7"/>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200"/>
              <a:buFont typeface="Calibri"/>
              <a:buNone/>
            </a:pPr>
            <a:r>
              <a:rPr b="1" lang="es-ES" sz="4200">
                <a:solidFill>
                  <a:srgbClr val="C5B497"/>
                </a:solidFill>
              </a:rPr>
              <a:t>Connectivitat de les interrelacions</a:t>
            </a:r>
            <a:endParaRPr b="1" sz="4200">
              <a:solidFill>
                <a:srgbClr val="C5B497"/>
              </a:solidFill>
            </a:endParaRPr>
          </a:p>
        </p:txBody>
      </p:sp>
      <p:pic>
        <p:nvPicPr>
          <p:cNvPr id="298" name="Google Shape;298;p27"/>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299" name="Google Shape;299;p27"/>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s-ES" sz="2400">
                <a:solidFill>
                  <a:srgbClr val="3F739B"/>
                </a:solidFill>
              </a:rPr>
              <a:t> La </a:t>
            </a:r>
            <a:r>
              <a:rPr b="1" lang="es-ES" sz="2400">
                <a:solidFill>
                  <a:srgbClr val="3F739B"/>
                </a:solidFill>
              </a:rPr>
              <a:t>connectivitat</a:t>
            </a:r>
            <a:r>
              <a:rPr lang="es-ES" sz="2400">
                <a:solidFill>
                  <a:srgbClr val="3F739B"/>
                </a:solidFill>
              </a:rPr>
              <a:t> (o </a:t>
            </a:r>
            <a:r>
              <a:rPr b="1" lang="es-ES" sz="2400">
                <a:solidFill>
                  <a:srgbClr val="3F739B"/>
                </a:solidFill>
              </a:rPr>
              <a:t>cardinalitat</a:t>
            </a:r>
            <a:r>
              <a:rPr lang="es-ES" sz="2400">
                <a:solidFill>
                  <a:srgbClr val="3F739B"/>
                </a:solidFill>
              </a:rPr>
              <a:t>) d'una interrelació indica el tipus de correspondència que hi ha entre les ocurrències de les entitats que ella mateixa permet associar.</a:t>
            </a:r>
            <a:endParaRPr/>
          </a:p>
          <a:p>
            <a:pPr indent="-152400" lvl="0" marL="91440" rtl="0" algn="just">
              <a:lnSpc>
                <a:spcPct val="90000"/>
              </a:lnSpc>
              <a:spcBef>
                <a:spcPts val="1400"/>
              </a:spcBef>
              <a:spcAft>
                <a:spcPts val="0"/>
              </a:spcAft>
              <a:buSzPts val="2400"/>
              <a:buFont typeface="Courier New"/>
              <a:buChar char="o"/>
            </a:pPr>
            <a:r>
              <a:rPr lang="es-ES" sz="2400">
                <a:solidFill>
                  <a:srgbClr val="3F739B"/>
                </a:solidFill>
              </a:rPr>
              <a:t> És el grau de participació de les entitats en una relació. </a:t>
            </a:r>
            <a:endParaRPr sz="2400">
              <a:solidFill>
                <a:srgbClr val="3F739B"/>
              </a:solidFill>
            </a:endParaRPr>
          </a:p>
          <a:p>
            <a:pPr indent="-152400" lvl="0" marL="91440" rtl="0" algn="just">
              <a:lnSpc>
                <a:spcPct val="90000"/>
              </a:lnSpc>
              <a:spcBef>
                <a:spcPts val="1400"/>
              </a:spcBef>
              <a:spcAft>
                <a:spcPts val="0"/>
              </a:spcAft>
              <a:buSzPts val="2400"/>
              <a:buFont typeface="Courier New"/>
              <a:buChar char="o"/>
            </a:pPr>
            <a:r>
              <a:rPr lang="es-ES" sz="2400">
                <a:solidFill>
                  <a:srgbClr val="3F739B"/>
                </a:solidFill>
              </a:rPr>
              <a:t> Per a calcular-lo es poden fer les preguntes següents:</a:t>
            </a:r>
            <a:endParaRPr/>
          </a:p>
          <a:p>
            <a:pPr indent="-182880" lvl="1" marL="384048" rtl="0" algn="just">
              <a:lnSpc>
                <a:spcPct val="90000"/>
              </a:lnSpc>
              <a:spcBef>
                <a:spcPts val="400"/>
              </a:spcBef>
              <a:spcAft>
                <a:spcPts val="0"/>
              </a:spcAft>
              <a:buSzPts val="2200"/>
              <a:buFont typeface="Arial"/>
              <a:buChar char="•"/>
            </a:pPr>
            <a:r>
              <a:rPr lang="es-ES" sz="2200">
                <a:solidFill>
                  <a:srgbClr val="3F739B"/>
                </a:solidFill>
              </a:rPr>
              <a:t>Quants elements d’una entitat participen el la </a:t>
            </a:r>
            <a:r>
              <a:rPr lang="es-ES" sz="2200">
                <a:solidFill>
                  <a:srgbClr val="3F739B"/>
                </a:solidFill>
              </a:rPr>
              <a:t>relació</a:t>
            </a:r>
            <a:r>
              <a:rPr lang="es-ES" sz="2200">
                <a:solidFill>
                  <a:srgbClr val="3F739B"/>
                </a:solidFill>
              </a:rPr>
              <a:t> amb un element concreta de la segona entitat?</a:t>
            </a:r>
            <a:endParaRPr/>
          </a:p>
          <a:p>
            <a:pPr indent="0" lvl="1" marL="201168" rtl="0" algn="just">
              <a:lnSpc>
                <a:spcPct val="90000"/>
              </a:lnSpc>
              <a:spcBef>
                <a:spcPts val="600"/>
              </a:spcBef>
              <a:spcAft>
                <a:spcPts val="0"/>
              </a:spcAft>
              <a:buSzPts val="2200"/>
              <a:buNone/>
            </a:pPr>
            <a:r>
              <a:t/>
            </a:r>
            <a:endParaRPr sz="2200">
              <a:solidFill>
                <a:srgbClr val="3F739B"/>
              </a:solidFill>
            </a:endParaRPr>
          </a:p>
          <a:p>
            <a:pPr indent="-182880" lvl="1" marL="384048" rtl="0" algn="just">
              <a:lnSpc>
                <a:spcPct val="90000"/>
              </a:lnSpc>
              <a:spcBef>
                <a:spcPts val="600"/>
              </a:spcBef>
              <a:spcAft>
                <a:spcPts val="0"/>
              </a:spcAft>
              <a:buSzPts val="2200"/>
              <a:buFont typeface="Arial"/>
              <a:buChar char="•"/>
            </a:pPr>
            <a:r>
              <a:rPr lang="es-ES" sz="2200">
                <a:solidFill>
                  <a:srgbClr val="3F739B"/>
                </a:solidFill>
              </a:rPr>
              <a:t>Quants elements de la segona entitat </a:t>
            </a:r>
            <a:r>
              <a:rPr lang="es-ES" sz="2200">
                <a:solidFill>
                  <a:srgbClr val="3F739B"/>
                </a:solidFill>
              </a:rPr>
              <a:t>participen</a:t>
            </a:r>
            <a:r>
              <a:rPr lang="es-ES" sz="2200">
                <a:solidFill>
                  <a:srgbClr val="3F739B"/>
                </a:solidFill>
              </a:rPr>
              <a:t> en la relació amb un element de la primera entitat? </a:t>
            </a:r>
            <a:endParaRPr sz="2200">
              <a:solidFill>
                <a:srgbClr val="3F739B"/>
              </a:solidFill>
            </a:endParaRPr>
          </a:p>
          <a:p>
            <a:pPr indent="0" lvl="0" marL="91440" rtl="0" algn="l">
              <a:lnSpc>
                <a:spcPct val="90000"/>
              </a:lnSpc>
              <a:spcBef>
                <a:spcPts val="1600"/>
              </a:spcBef>
              <a:spcAft>
                <a:spcPts val="0"/>
              </a:spcAft>
              <a:buSzPts val="2400"/>
              <a:buFont typeface="Courier New"/>
              <a:buNone/>
            </a:pPr>
            <a:r>
              <a:t/>
            </a:r>
            <a:endParaRPr sz="2400">
              <a:solidFill>
                <a:srgbClr val="3F739B"/>
              </a:solidFill>
            </a:endParaRPr>
          </a:p>
          <a:p>
            <a:pPr indent="0" lvl="0" marL="91440" rtl="0" algn="just">
              <a:lnSpc>
                <a:spcPct val="90000"/>
              </a:lnSpc>
              <a:spcBef>
                <a:spcPts val="1400"/>
              </a:spcBef>
              <a:spcAft>
                <a:spcPts val="0"/>
              </a:spcAft>
              <a:buSzPts val="2400"/>
              <a:buFont typeface="Courier New"/>
              <a:buNone/>
            </a:pPr>
            <a:r>
              <a:t/>
            </a:r>
            <a:endParaRPr sz="2400">
              <a:solidFill>
                <a:srgbClr val="3F739B"/>
              </a:solidFill>
            </a:endParaRPr>
          </a:p>
          <a:p>
            <a:pPr indent="0" lvl="0" marL="91440" rtl="0" algn="just">
              <a:lnSpc>
                <a:spcPct val="90000"/>
              </a:lnSpc>
              <a:spcBef>
                <a:spcPts val="1400"/>
              </a:spcBef>
              <a:spcAft>
                <a:spcPts val="0"/>
              </a:spcAft>
              <a:buSzPts val="2000"/>
              <a:buFont typeface="Courier New"/>
              <a:buNone/>
            </a:pPr>
            <a:r>
              <a:t/>
            </a:r>
            <a:endParaRPr>
              <a:solidFill>
                <a:srgbClr val="3F739B"/>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8"/>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200"/>
              <a:buFont typeface="Calibri"/>
              <a:buNone/>
            </a:pPr>
            <a:r>
              <a:rPr b="1" lang="es-ES" sz="4200">
                <a:solidFill>
                  <a:srgbClr val="C5B497"/>
                </a:solidFill>
              </a:rPr>
              <a:t>Cardinalitat en les relacions binàries</a:t>
            </a:r>
            <a:endParaRPr b="1" sz="4200">
              <a:solidFill>
                <a:srgbClr val="C5B497"/>
              </a:solidFill>
            </a:endParaRPr>
          </a:p>
        </p:txBody>
      </p:sp>
      <p:pic>
        <p:nvPicPr>
          <p:cNvPr id="305" name="Google Shape;305;p28"/>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306" name="Google Shape;306;p28"/>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s-ES" sz="2400">
                <a:solidFill>
                  <a:srgbClr val="3F739B"/>
                </a:solidFill>
              </a:rPr>
              <a:t> </a:t>
            </a:r>
            <a:r>
              <a:rPr lang="es-ES" sz="2800">
                <a:solidFill>
                  <a:srgbClr val="3F739B"/>
                </a:solidFill>
              </a:rPr>
              <a:t>Les interrelacions binàries poden oferir tres tipus de connectivitat:</a:t>
            </a:r>
            <a:endParaRPr/>
          </a:p>
          <a:p>
            <a:pPr indent="0" lvl="0" marL="0" rtl="0" algn="just">
              <a:lnSpc>
                <a:spcPct val="90000"/>
              </a:lnSpc>
              <a:spcBef>
                <a:spcPts val="1400"/>
              </a:spcBef>
              <a:spcAft>
                <a:spcPts val="0"/>
              </a:spcAft>
              <a:buSzPts val="2800"/>
              <a:buNone/>
            </a:pPr>
            <a:r>
              <a:t/>
            </a:r>
            <a:endParaRPr sz="2800">
              <a:solidFill>
                <a:srgbClr val="3F739B"/>
              </a:solidFill>
            </a:endParaRPr>
          </a:p>
          <a:p>
            <a:pPr indent="-182880" lvl="1" marL="384048" rtl="0" algn="just">
              <a:lnSpc>
                <a:spcPct val="90000"/>
              </a:lnSpc>
              <a:spcBef>
                <a:spcPts val="400"/>
              </a:spcBef>
              <a:spcAft>
                <a:spcPts val="0"/>
              </a:spcAft>
              <a:buSzPts val="2400"/>
              <a:buFont typeface="Noto Sans Symbols"/>
              <a:buChar char="▪"/>
            </a:pPr>
            <a:r>
              <a:rPr lang="es-ES" sz="2400">
                <a:solidFill>
                  <a:srgbClr val="3F739B"/>
                </a:solidFill>
              </a:rPr>
              <a:t>Un a un (1:1)</a:t>
            </a:r>
            <a:endParaRPr/>
          </a:p>
          <a:p>
            <a:pPr indent="0" lvl="1" marL="201168" rtl="0" algn="just">
              <a:lnSpc>
                <a:spcPct val="90000"/>
              </a:lnSpc>
              <a:spcBef>
                <a:spcPts val="600"/>
              </a:spcBef>
              <a:spcAft>
                <a:spcPts val="0"/>
              </a:spcAft>
              <a:buSzPts val="2400"/>
              <a:buNone/>
            </a:pPr>
            <a:r>
              <a:t/>
            </a:r>
            <a:endParaRPr sz="2400">
              <a:solidFill>
                <a:srgbClr val="3F739B"/>
              </a:solidFill>
            </a:endParaRPr>
          </a:p>
          <a:p>
            <a:pPr indent="-182880" lvl="1" marL="384048" rtl="0" algn="just">
              <a:lnSpc>
                <a:spcPct val="90000"/>
              </a:lnSpc>
              <a:spcBef>
                <a:spcPts val="600"/>
              </a:spcBef>
              <a:spcAft>
                <a:spcPts val="0"/>
              </a:spcAft>
              <a:buSzPts val="2400"/>
              <a:buFont typeface="Noto Sans Symbols"/>
              <a:buChar char="▪"/>
            </a:pPr>
            <a:r>
              <a:rPr lang="es-ES" sz="2400">
                <a:solidFill>
                  <a:srgbClr val="3F739B"/>
                </a:solidFill>
              </a:rPr>
              <a:t>Un a uns quants (1:N)</a:t>
            </a:r>
            <a:endParaRPr/>
          </a:p>
          <a:p>
            <a:pPr indent="0" lvl="1" marL="201168" rtl="0" algn="just">
              <a:lnSpc>
                <a:spcPct val="90000"/>
              </a:lnSpc>
              <a:spcBef>
                <a:spcPts val="600"/>
              </a:spcBef>
              <a:spcAft>
                <a:spcPts val="0"/>
              </a:spcAft>
              <a:buSzPts val="2400"/>
              <a:buNone/>
            </a:pPr>
            <a:r>
              <a:t/>
            </a:r>
            <a:endParaRPr sz="2400">
              <a:solidFill>
                <a:srgbClr val="3F739B"/>
              </a:solidFill>
            </a:endParaRPr>
          </a:p>
          <a:p>
            <a:pPr indent="-182880" lvl="1" marL="384048" rtl="0" algn="just">
              <a:lnSpc>
                <a:spcPct val="90000"/>
              </a:lnSpc>
              <a:spcBef>
                <a:spcPts val="600"/>
              </a:spcBef>
              <a:spcAft>
                <a:spcPts val="0"/>
              </a:spcAft>
              <a:buSzPts val="2400"/>
              <a:buFont typeface="Noto Sans Symbols"/>
              <a:buChar char="▪"/>
            </a:pPr>
            <a:r>
              <a:rPr lang="es-ES" sz="2400">
                <a:solidFill>
                  <a:srgbClr val="3F739B"/>
                </a:solidFill>
              </a:rPr>
              <a:t>Uns quants a uns quants (N:M)</a:t>
            </a:r>
            <a:endParaRPr/>
          </a:p>
          <a:p>
            <a:pPr indent="0" lvl="0" marL="91440" rtl="0" algn="l">
              <a:lnSpc>
                <a:spcPct val="90000"/>
              </a:lnSpc>
              <a:spcBef>
                <a:spcPts val="1600"/>
              </a:spcBef>
              <a:spcAft>
                <a:spcPts val="0"/>
              </a:spcAft>
              <a:buSzPts val="2400"/>
              <a:buFont typeface="Courier New"/>
              <a:buNone/>
            </a:pPr>
            <a:r>
              <a:t/>
            </a:r>
            <a:endParaRPr sz="2400">
              <a:solidFill>
                <a:srgbClr val="3F739B"/>
              </a:solidFill>
            </a:endParaRPr>
          </a:p>
          <a:p>
            <a:pPr indent="0" lvl="0" marL="91440" rtl="0" algn="just">
              <a:lnSpc>
                <a:spcPct val="90000"/>
              </a:lnSpc>
              <a:spcBef>
                <a:spcPts val="1400"/>
              </a:spcBef>
              <a:spcAft>
                <a:spcPts val="0"/>
              </a:spcAft>
              <a:buSzPts val="2400"/>
              <a:buFont typeface="Courier New"/>
              <a:buNone/>
            </a:pPr>
            <a:r>
              <a:t/>
            </a:r>
            <a:endParaRPr sz="2400">
              <a:solidFill>
                <a:srgbClr val="3F739B"/>
              </a:solidFill>
            </a:endParaRPr>
          </a:p>
          <a:p>
            <a:pPr indent="0" lvl="0" marL="91440" rtl="0" algn="just">
              <a:lnSpc>
                <a:spcPct val="90000"/>
              </a:lnSpc>
              <a:spcBef>
                <a:spcPts val="1400"/>
              </a:spcBef>
              <a:spcAft>
                <a:spcPts val="0"/>
              </a:spcAft>
              <a:buSzPts val="2000"/>
              <a:buFont typeface="Courier New"/>
              <a:buNone/>
            </a:pPr>
            <a:r>
              <a:t/>
            </a:r>
            <a:endParaRPr>
              <a:solidFill>
                <a:srgbClr val="3F739B"/>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9"/>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200"/>
              <a:buFont typeface="Calibri"/>
              <a:buNone/>
            </a:pPr>
            <a:r>
              <a:rPr b="1" lang="es-ES" sz="4200">
                <a:solidFill>
                  <a:srgbClr val="C5B497"/>
                </a:solidFill>
              </a:rPr>
              <a:t>Cardinalitat en les relacions binàries</a:t>
            </a:r>
            <a:endParaRPr b="1" sz="4200">
              <a:solidFill>
                <a:srgbClr val="C5B497"/>
              </a:solidFill>
            </a:endParaRPr>
          </a:p>
        </p:txBody>
      </p:sp>
      <p:pic>
        <p:nvPicPr>
          <p:cNvPr id="312" name="Google Shape;312;p29"/>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313" name="Google Shape;313;p29"/>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s-ES" sz="2400">
                <a:solidFill>
                  <a:srgbClr val="3F739B"/>
                </a:solidFill>
              </a:rPr>
              <a:t> </a:t>
            </a:r>
            <a:r>
              <a:rPr lang="es-ES" sz="2800">
                <a:solidFill>
                  <a:srgbClr val="3F739B"/>
                </a:solidFill>
              </a:rPr>
              <a:t>Exemples:</a:t>
            </a:r>
            <a:endParaRPr sz="2400">
              <a:solidFill>
                <a:srgbClr val="3F739B"/>
              </a:solidFill>
            </a:endParaRPr>
          </a:p>
          <a:p>
            <a:pPr indent="0" lvl="0" marL="91440" rtl="0" algn="just">
              <a:lnSpc>
                <a:spcPct val="90000"/>
              </a:lnSpc>
              <a:spcBef>
                <a:spcPts val="1400"/>
              </a:spcBef>
              <a:spcAft>
                <a:spcPts val="0"/>
              </a:spcAft>
              <a:buSzPts val="2400"/>
              <a:buFont typeface="Courier New"/>
              <a:buNone/>
            </a:pPr>
            <a:r>
              <a:t/>
            </a:r>
            <a:endParaRPr sz="2400">
              <a:solidFill>
                <a:srgbClr val="3F739B"/>
              </a:solidFill>
            </a:endParaRPr>
          </a:p>
          <a:p>
            <a:pPr indent="0" lvl="0" marL="91440" rtl="0" algn="just">
              <a:lnSpc>
                <a:spcPct val="90000"/>
              </a:lnSpc>
              <a:spcBef>
                <a:spcPts val="1400"/>
              </a:spcBef>
              <a:spcAft>
                <a:spcPts val="0"/>
              </a:spcAft>
              <a:buSzPts val="2000"/>
              <a:buFont typeface="Courier New"/>
              <a:buNone/>
            </a:pPr>
            <a:r>
              <a:t/>
            </a:r>
            <a:endParaRPr>
              <a:solidFill>
                <a:srgbClr val="3F739B"/>
              </a:solidFill>
            </a:endParaRPr>
          </a:p>
        </p:txBody>
      </p:sp>
      <p:pic>
        <p:nvPicPr>
          <p:cNvPr id="314" name="Google Shape;314;p29"/>
          <p:cNvPicPr preferRelativeResize="0"/>
          <p:nvPr/>
        </p:nvPicPr>
        <p:blipFill rotWithShape="1">
          <a:blip r:embed="rId4">
            <a:alphaModFix/>
          </a:blip>
          <a:srcRect b="0" l="0" r="0" t="0"/>
          <a:stretch/>
        </p:blipFill>
        <p:spPr>
          <a:xfrm>
            <a:off x="3645699" y="3284984"/>
            <a:ext cx="3647031" cy="928687"/>
          </a:xfrm>
          <a:prstGeom prst="rect">
            <a:avLst/>
          </a:prstGeom>
          <a:noFill/>
          <a:ln>
            <a:noFill/>
          </a:ln>
        </p:spPr>
      </p:pic>
      <p:pic>
        <p:nvPicPr>
          <p:cNvPr id="315" name="Google Shape;315;p29"/>
          <p:cNvPicPr preferRelativeResize="0"/>
          <p:nvPr/>
        </p:nvPicPr>
        <p:blipFill rotWithShape="1">
          <a:blip r:embed="rId5">
            <a:alphaModFix/>
          </a:blip>
          <a:srcRect b="0" l="0" r="0" t="0"/>
          <a:stretch/>
        </p:blipFill>
        <p:spPr>
          <a:xfrm>
            <a:off x="3618265" y="2048675"/>
            <a:ext cx="4419600" cy="1047750"/>
          </a:xfrm>
          <a:prstGeom prst="rect">
            <a:avLst/>
          </a:prstGeom>
          <a:noFill/>
          <a:ln>
            <a:noFill/>
          </a:ln>
        </p:spPr>
      </p:pic>
      <p:pic>
        <p:nvPicPr>
          <p:cNvPr id="316" name="Google Shape;316;p29"/>
          <p:cNvPicPr preferRelativeResize="0"/>
          <p:nvPr/>
        </p:nvPicPr>
        <p:blipFill rotWithShape="1">
          <a:blip r:embed="rId6">
            <a:alphaModFix/>
          </a:blip>
          <a:srcRect b="0" l="0" r="0" t="0"/>
          <a:stretch/>
        </p:blipFill>
        <p:spPr>
          <a:xfrm>
            <a:off x="3656365" y="4936356"/>
            <a:ext cx="4381500" cy="714375"/>
          </a:xfrm>
          <a:prstGeom prst="rect">
            <a:avLst/>
          </a:prstGeom>
          <a:noFill/>
          <a:ln>
            <a:noFill/>
          </a:ln>
        </p:spPr>
      </p:pic>
      <p:pic>
        <p:nvPicPr>
          <p:cNvPr id="317" name="Google Shape;317;p29"/>
          <p:cNvPicPr preferRelativeResize="0"/>
          <p:nvPr/>
        </p:nvPicPr>
        <p:blipFill rotWithShape="1">
          <a:blip r:embed="rId7">
            <a:alphaModFix/>
          </a:blip>
          <a:srcRect b="0" l="0" r="0" t="0"/>
          <a:stretch/>
        </p:blipFill>
        <p:spPr>
          <a:xfrm>
            <a:off x="3851920" y="4483558"/>
            <a:ext cx="2589357" cy="18815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b="1" lang="es-ES">
                <a:solidFill>
                  <a:srgbClr val="C5B497"/>
                </a:solidFill>
              </a:rPr>
              <a:t>Història</a:t>
            </a:r>
            <a:endParaRPr b="1">
              <a:solidFill>
                <a:srgbClr val="C5B497"/>
              </a:solidFill>
            </a:endParaRPr>
          </a:p>
        </p:txBody>
      </p:sp>
      <p:pic>
        <p:nvPicPr>
          <p:cNvPr id="120" name="Google Shape;120;p3"/>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121" name="Google Shape;121;p3"/>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s-ES" sz="2400">
                <a:solidFill>
                  <a:srgbClr val="3F739B"/>
                </a:solidFill>
              </a:rPr>
              <a:t> Conceptes proposats en la formulació original d'aquest model que va fer el </a:t>
            </a:r>
            <a:r>
              <a:rPr b="1" lang="es-ES" sz="2400">
                <a:solidFill>
                  <a:srgbClr val="3F739B"/>
                </a:solidFill>
              </a:rPr>
              <a:t>Dr. Peter Pin Shan Chen</a:t>
            </a:r>
            <a:r>
              <a:rPr lang="es-ES" sz="2400">
                <a:solidFill>
                  <a:srgbClr val="3F739B"/>
                </a:solidFill>
              </a:rPr>
              <a:t> en el seu treball </a:t>
            </a:r>
            <a:r>
              <a:rPr i="1" lang="es-ES" sz="2400">
                <a:solidFill>
                  <a:srgbClr val="3F739B"/>
                </a:solidFill>
              </a:rPr>
              <a:t>The Entity-Relationship Model - Toward a Unified View of Data </a:t>
            </a:r>
            <a:r>
              <a:rPr lang="es-ES" sz="2400">
                <a:solidFill>
                  <a:srgbClr val="3F739B"/>
                </a:solidFill>
              </a:rPr>
              <a:t>l'any 1976.</a:t>
            </a:r>
            <a:endParaRPr/>
          </a:p>
          <a:p>
            <a:pPr indent="-152400" lvl="0" marL="91440" rtl="0" algn="just">
              <a:lnSpc>
                <a:spcPct val="90000"/>
              </a:lnSpc>
              <a:spcBef>
                <a:spcPts val="1400"/>
              </a:spcBef>
              <a:spcAft>
                <a:spcPts val="0"/>
              </a:spcAft>
              <a:buSzPts val="2400"/>
              <a:buFont typeface="Courier New"/>
              <a:buChar char="o"/>
            </a:pPr>
            <a:r>
              <a:rPr lang="es-ES" sz="2400">
                <a:solidFill>
                  <a:srgbClr val="3F739B"/>
                </a:solidFill>
              </a:rPr>
              <a:t> El model es pot construir en base a diagrames, coneguts com a </a:t>
            </a:r>
            <a:r>
              <a:rPr b="1" lang="es-ES" sz="2400">
                <a:solidFill>
                  <a:srgbClr val="3F739B"/>
                </a:solidFill>
              </a:rPr>
              <a:t>diagrames E/R </a:t>
            </a:r>
            <a:r>
              <a:rPr lang="es-ES" sz="2400">
                <a:solidFill>
                  <a:srgbClr val="3F739B"/>
                </a:solidFill>
              </a:rPr>
              <a:t>(en referència al model) o </a:t>
            </a:r>
            <a:r>
              <a:rPr b="1" lang="es-ES" sz="2400">
                <a:solidFill>
                  <a:srgbClr val="3F739B"/>
                </a:solidFill>
              </a:rPr>
              <a:t>diagrames Chen </a:t>
            </a:r>
            <a:r>
              <a:rPr lang="es-ES" sz="2400">
                <a:solidFill>
                  <a:srgbClr val="3F739B"/>
                </a:solidFill>
              </a:rPr>
              <a:t>(en referència a l'autor).</a:t>
            </a:r>
            <a:endParaRPr/>
          </a:p>
          <a:p>
            <a:pPr indent="-152400" lvl="0" marL="91440" rtl="0" algn="just">
              <a:lnSpc>
                <a:spcPct val="90000"/>
              </a:lnSpc>
              <a:spcBef>
                <a:spcPts val="1400"/>
              </a:spcBef>
              <a:spcAft>
                <a:spcPts val="0"/>
              </a:spcAft>
              <a:buSzPts val="2400"/>
              <a:buFont typeface="Courier New"/>
              <a:buChar char="o"/>
            </a:pPr>
            <a:r>
              <a:rPr lang="es-ES" sz="2400">
                <a:solidFill>
                  <a:srgbClr val="3F739B"/>
                </a:solidFill>
              </a:rPr>
              <a:t> La seva notació és molt senzilla i permet representar el món real.</a:t>
            </a:r>
            <a:endParaRPr sz="2400">
              <a:solidFill>
                <a:srgbClr val="3F739B"/>
              </a:solidFill>
            </a:endParaRPr>
          </a:p>
          <a:p>
            <a:pPr indent="0" lvl="0" marL="91440" rtl="0" algn="l">
              <a:lnSpc>
                <a:spcPct val="90000"/>
              </a:lnSpc>
              <a:spcBef>
                <a:spcPts val="1400"/>
              </a:spcBef>
              <a:spcAft>
                <a:spcPts val="0"/>
              </a:spcAft>
              <a:buSzPts val="2000"/>
              <a:buFont typeface="Courier New"/>
              <a:buNone/>
            </a:pPr>
            <a:r>
              <a:t/>
            </a:r>
            <a:endParaRPr>
              <a:solidFill>
                <a:srgbClr val="3F739B"/>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0"/>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000"/>
              <a:buFont typeface="Calibri"/>
              <a:buNone/>
            </a:pPr>
            <a:r>
              <a:rPr b="1" lang="es-ES" sz="4000">
                <a:solidFill>
                  <a:srgbClr val="C5B497"/>
                </a:solidFill>
              </a:rPr>
              <a:t>Cardinalitat en les relacions ternàries</a:t>
            </a:r>
            <a:endParaRPr b="1" sz="4000">
              <a:solidFill>
                <a:srgbClr val="C5B497"/>
              </a:solidFill>
            </a:endParaRPr>
          </a:p>
        </p:txBody>
      </p:sp>
      <p:pic>
        <p:nvPicPr>
          <p:cNvPr id="323" name="Google Shape;323;p30"/>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324" name="Google Shape;324;p30"/>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l">
              <a:lnSpc>
                <a:spcPct val="80000"/>
              </a:lnSpc>
              <a:spcBef>
                <a:spcPts val="0"/>
              </a:spcBef>
              <a:spcAft>
                <a:spcPts val="0"/>
              </a:spcAft>
              <a:buSzPts val="2400"/>
              <a:buFont typeface="Courier New"/>
              <a:buChar char="o"/>
            </a:pPr>
            <a:r>
              <a:rPr lang="es-ES" sz="2400">
                <a:solidFill>
                  <a:srgbClr val="3F739B"/>
                </a:solidFill>
              </a:rPr>
              <a:t> </a:t>
            </a:r>
            <a:r>
              <a:rPr lang="es-ES" sz="2800">
                <a:solidFill>
                  <a:srgbClr val="3F739B"/>
                </a:solidFill>
              </a:rPr>
              <a:t>Les interrelacions ternàries poden oferir quatre tipus de connectivitat:</a:t>
            </a:r>
            <a:endParaRPr/>
          </a:p>
          <a:p>
            <a:pPr indent="-182880" lvl="1" marL="384048" rtl="0" algn="l">
              <a:lnSpc>
                <a:spcPct val="80000"/>
              </a:lnSpc>
              <a:spcBef>
                <a:spcPts val="400"/>
              </a:spcBef>
              <a:spcAft>
                <a:spcPts val="0"/>
              </a:spcAft>
              <a:buSzPts val="2600"/>
              <a:buFont typeface="Noto Sans Symbols"/>
              <a:buChar char="▪"/>
            </a:pPr>
            <a:r>
              <a:rPr lang="es-ES" sz="2600">
                <a:solidFill>
                  <a:srgbClr val="3F739B"/>
                </a:solidFill>
              </a:rPr>
              <a:t> 1:1:1</a:t>
            </a:r>
            <a:endParaRPr/>
          </a:p>
          <a:p>
            <a:pPr indent="0" lvl="1" marL="201168" rtl="0" algn="l">
              <a:lnSpc>
                <a:spcPct val="80000"/>
              </a:lnSpc>
              <a:spcBef>
                <a:spcPts val="600"/>
              </a:spcBef>
              <a:spcAft>
                <a:spcPts val="0"/>
              </a:spcAft>
              <a:buSzPts val="2600"/>
              <a:buNone/>
            </a:pPr>
            <a:r>
              <a:t/>
            </a:r>
            <a:endParaRPr sz="2600">
              <a:solidFill>
                <a:srgbClr val="3F739B"/>
              </a:solidFill>
            </a:endParaRPr>
          </a:p>
          <a:p>
            <a:pPr indent="-182880" lvl="1" marL="384048" rtl="0" algn="l">
              <a:lnSpc>
                <a:spcPct val="80000"/>
              </a:lnSpc>
              <a:spcBef>
                <a:spcPts val="600"/>
              </a:spcBef>
              <a:spcAft>
                <a:spcPts val="0"/>
              </a:spcAft>
              <a:buSzPts val="2600"/>
              <a:buFont typeface="Noto Sans Symbols"/>
              <a:buChar char="▪"/>
            </a:pPr>
            <a:r>
              <a:rPr lang="es-ES" sz="2600">
                <a:solidFill>
                  <a:srgbClr val="3F739B"/>
                </a:solidFill>
              </a:rPr>
              <a:t> </a:t>
            </a:r>
            <a:r>
              <a:rPr lang="es-ES" sz="2800">
                <a:solidFill>
                  <a:srgbClr val="3F739B"/>
                </a:solidFill>
              </a:rPr>
              <a:t>1:1:N</a:t>
            </a:r>
            <a:endParaRPr/>
          </a:p>
          <a:p>
            <a:pPr indent="0" lvl="1" marL="201168" rtl="0" algn="l">
              <a:lnSpc>
                <a:spcPct val="80000"/>
              </a:lnSpc>
              <a:spcBef>
                <a:spcPts val="600"/>
              </a:spcBef>
              <a:spcAft>
                <a:spcPts val="0"/>
              </a:spcAft>
              <a:buSzPts val="2800"/>
              <a:buNone/>
            </a:pPr>
            <a:r>
              <a:t/>
            </a:r>
            <a:endParaRPr sz="2800">
              <a:solidFill>
                <a:srgbClr val="3F739B"/>
              </a:solidFill>
            </a:endParaRPr>
          </a:p>
          <a:p>
            <a:pPr indent="-182880" lvl="1" marL="384048" rtl="0" algn="l">
              <a:lnSpc>
                <a:spcPct val="80000"/>
              </a:lnSpc>
              <a:spcBef>
                <a:spcPts val="600"/>
              </a:spcBef>
              <a:spcAft>
                <a:spcPts val="0"/>
              </a:spcAft>
              <a:buSzPts val="2800"/>
              <a:buFont typeface="Noto Sans Symbols"/>
              <a:buChar char="▪"/>
            </a:pPr>
            <a:r>
              <a:rPr lang="es-ES" sz="2800">
                <a:solidFill>
                  <a:srgbClr val="3F739B"/>
                </a:solidFill>
              </a:rPr>
              <a:t> 1:M:N</a:t>
            </a:r>
            <a:endParaRPr/>
          </a:p>
          <a:p>
            <a:pPr indent="0" lvl="1" marL="201168" rtl="0" algn="l">
              <a:lnSpc>
                <a:spcPct val="80000"/>
              </a:lnSpc>
              <a:spcBef>
                <a:spcPts val="600"/>
              </a:spcBef>
              <a:spcAft>
                <a:spcPts val="0"/>
              </a:spcAft>
              <a:buSzPts val="2800"/>
              <a:buNone/>
            </a:pPr>
            <a:r>
              <a:t/>
            </a:r>
            <a:endParaRPr sz="2800">
              <a:solidFill>
                <a:srgbClr val="3F739B"/>
              </a:solidFill>
            </a:endParaRPr>
          </a:p>
          <a:p>
            <a:pPr indent="-182880" lvl="1" marL="384048" rtl="0" algn="l">
              <a:lnSpc>
                <a:spcPct val="80000"/>
              </a:lnSpc>
              <a:spcBef>
                <a:spcPts val="600"/>
              </a:spcBef>
              <a:spcAft>
                <a:spcPts val="0"/>
              </a:spcAft>
              <a:buSzPts val="2800"/>
              <a:buFont typeface="Noto Sans Symbols"/>
              <a:buChar char="▪"/>
            </a:pPr>
            <a:r>
              <a:rPr lang="es-ES" sz="2800">
                <a:solidFill>
                  <a:srgbClr val="3F739B"/>
                </a:solidFill>
              </a:rPr>
              <a:t> M:N:P</a:t>
            </a:r>
            <a:endParaRPr sz="2800">
              <a:solidFill>
                <a:srgbClr val="3F739B"/>
              </a:solidFill>
            </a:endParaRPr>
          </a:p>
          <a:p>
            <a:pPr indent="0" lvl="0" marL="91440" rtl="0" algn="l">
              <a:lnSpc>
                <a:spcPct val="80000"/>
              </a:lnSpc>
              <a:spcBef>
                <a:spcPts val="1600"/>
              </a:spcBef>
              <a:spcAft>
                <a:spcPts val="0"/>
              </a:spcAft>
              <a:buSzPts val="2400"/>
              <a:buFont typeface="Courier New"/>
              <a:buNone/>
            </a:pPr>
            <a:r>
              <a:t/>
            </a:r>
            <a:endParaRPr sz="2400">
              <a:solidFill>
                <a:srgbClr val="3F739B"/>
              </a:solidFill>
            </a:endParaRPr>
          </a:p>
          <a:p>
            <a:pPr indent="0" lvl="0" marL="91440" rtl="0" algn="just">
              <a:lnSpc>
                <a:spcPct val="80000"/>
              </a:lnSpc>
              <a:spcBef>
                <a:spcPts val="1400"/>
              </a:spcBef>
              <a:spcAft>
                <a:spcPts val="0"/>
              </a:spcAft>
              <a:buSzPts val="2400"/>
              <a:buFont typeface="Courier New"/>
              <a:buNone/>
            </a:pPr>
            <a:r>
              <a:t/>
            </a:r>
            <a:endParaRPr sz="2400">
              <a:solidFill>
                <a:srgbClr val="3F739B"/>
              </a:solidFill>
            </a:endParaRPr>
          </a:p>
          <a:p>
            <a:pPr indent="0" lvl="0" marL="91440" rtl="0" algn="just">
              <a:lnSpc>
                <a:spcPct val="80000"/>
              </a:lnSpc>
              <a:spcBef>
                <a:spcPts val="1400"/>
              </a:spcBef>
              <a:spcAft>
                <a:spcPts val="0"/>
              </a:spcAft>
              <a:buSzPts val="2000"/>
              <a:buFont typeface="Courier New"/>
              <a:buNone/>
            </a:pPr>
            <a:r>
              <a:t/>
            </a:r>
            <a:endParaRPr>
              <a:solidFill>
                <a:srgbClr val="3F739B"/>
              </a:solidFill>
            </a:endParaRPr>
          </a:p>
        </p:txBody>
      </p:sp>
      <p:pic>
        <p:nvPicPr>
          <p:cNvPr id="325" name="Google Shape;325;p30"/>
          <p:cNvPicPr preferRelativeResize="0"/>
          <p:nvPr/>
        </p:nvPicPr>
        <p:blipFill rotWithShape="1">
          <a:blip r:embed="rId4">
            <a:alphaModFix/>
          </a:blip>
          <a:srcRect b="29568" l="16327" r="36530" t="49386"/>
          <a:stretch/>
        </p:blipFill>
        <p:spPr>
          <a:xfrm>
            <a:off x="2555776" y="2950662"/>
            <a:ext cx="5944980" cy="199050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000"/>
              <a:buFont typeface="Calibri"/>
              <a:buNone/>
            </a:pPr>
            <a:r>
              <a:rPr b="1" lang="es-ES" sz="4000">
                <a:solidFill>
                  <a:srgbClr val="C5B497"/>
                </a:solidFill>
              </a:rPr>
              <a:t>Límits de les cardinalitats</a:t>
            </a:r>
            <a:endParaRPr b="1" sz="4000">
              <a:solidFill>
                <a:srgbClr val="C5B497"/>
              </a:solidFill>
            </a:endParaRPr>
          </a:p>
        </p:txBody>
      </p:sp>
      <p:pic>
        <p:nvPicPr>
          <p:cNvPr id="331" name="Google Shape;331;p31"/>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332" name="Google Shape;332;p31"/>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s-ES" sz="2400">
                <a:solidFill>
                  <a:srgbClr val="3F739B"/>
                </a:solidFill>
              </a:rPr>
              <a:t> </a:t>
            </a:r>
            <a:r>
              <a:rPr lang="es-ES" sz="2800">
                <a:solidFill>
                  <a:srgbClr val="3F739B"/>
                </a:solidFill>
              </a:rPr>
              <a:t>De vegades, pot resultar útil establir límits mínims i màxims a les cardinalitats de les interrelacions.</a:t>
            </a:r>
            <a:endParaRPr/>
          </a:p>
          <a:p>
            <a:pPr indent="-177800" lvl="0" marL="91440" rtl="0" algn="just">
              <a:lnSpc>
                <a:spcPct val="90000"/>
              </a:lnSpc>
              <a:spcBef>
                <a:spcPts val="1400"/>
              </a:spcBef>
              <a:spcAft>
                <a:spcPts val="0"/>
              </a:spcAft>
              <a:buSzPts val="2800"/>
              <a:buFont typeface="Courier New"/>
              <a:buChar char="o"/>
            </a:pPr>
            <a:r>
              <a:rPr lang="es-ES" sz="2800">
                <a:solidFill>
                  <a:srgbClr val="3F739B"/>
                </a:solidFill>
              </a:rPr>
              <a:t> Per fer-ho, només cal afegir una etiqueta del tipus mín..màx, per tal d'expressar els límits respectius, al costat de la línia que uneix cada entitat amb la interrelació.</a:t>
            </a:r>
            <a:endParaRPr/>
          </a:p>
          <a:p>
            <a:pPr indent="0" lvl="0" marL="91440" rtl="0" algn="l">
              <a:lnSpc>
                <a:spcPct val="90000"/>
              </a:lnSpc>
              <a:spcBef>
                <a:spcPts val="1400"/>
              </a:spcBef>
              <a:spcAft>
                <a:spcPts val="0"/>
              </a:spcAft>
              <a:buSzPts val="2400"/>
              <a:buFont typeface="Courier New"/>
              <a:buNone/>
            </a:pPr>
            <a:r>
              <a:t/>
            </a:r>
            <a:endParaRPr sz="2400">
              <a:solidFill>
                <a:srgbClr val="3F739B"/>
              </a:solidFill>
            </a:endParaRPr>
          </a:p>
          <a:p>
            <a:pPr indent="0" lvl="0" marL="91440" rtl="0" algn="just">
              <a:lnSpc>
                <a:spcPct val="90000"/>
              </a:lnSpc>
              <a:spcBef>
                <a:spcPts val="1400"/>
              </a:spcBef>
              <a:spcAft>
                <a:spcPts val="0"/>
              </a:spcAft>
              <a:buSzPts val="2400"/>
              <a:buFont typeface="Courier New"/>
              <a:buNone/>
            </a:pPr>
            <a:r>
              <a:t/>
            </a:r>
            <a:endParaRPr sz="2400">
              <a:solidFill>
                <a:srgbClr val="3F739B"/>
              </a:solidFill>
            </a:endParaRPr>
          </a:p>
          <a:p>
            <a:pPr indent="0" lvl="0" marL="91440" rtl="0" algn="just">
              <a:lnSpc>
                <a:spcPct val="90000"/>
              </a:lnSpc>
              <a:spcBef>
                <a:spcPts val="1400"/>
              </a:spcBef>
              <a:spcAft>
                <a:spcPts val="0"/>
              </a:spcAft>
              <a:buSzPts val="2000"/>
              <a:buFont typeface="Courier New"/>
              <a:buNone/>
            </a:pPr>
            <a:r>
              <a:t/>
            </a:r>
            <a:endParaRPr>
              <a:solidFill>
                <a:srgbClr val="3F739B"/>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2"/>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000"/>
              <a:buFont typeface="Calibri"/>
              <a:buNone/>
            </a:pPr>
            <a:r>
              <a:rPr b="1" lang="es-ES" sz="4000">
                <a:solidFill>
                  <a:srgbClr val="C5B497"/>
                </a:solidFill>
              </a:rPr>
              <a:t>Límits de les cardinalitats</a:t>
            </a:r>
            <a:endParaRPr b="1" sz="4000">
              <a:solidFill>
                <a:srgbClr val="C5B497"/>
              </a:solidFill>
            </a:endParaRPr>
          </a:p>
        </p:txBody>
      </p:sp>
      <p:pic>
        <p:nvPicPr>
          <p:cNvPr id="338" name="Google Shape;338;p32"/>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pic>
        <p:nvPicPr>
          <p:cNvPr id="339" name="Google Shape;339;p32"/>
          <p:cNvPicPr preferRelativeResize="0"/>
          <p:nvPr>
            <p:ph idx="1" type="body"/>
          </p:nvPr>
        </p:nvPicPr>
        <p:blipFill rotWithShape="1">
          <a:blip r:embed="rId4">
            <a:alphaModFix/>
          </a:blip>
          <a:srcRect b="23955" l="17169" r="46423" t="46019"/>
          <a:stretch/>
        </p:blipFill>
        <p:spPr>
          <a:xfrm>
            <a:off x="971600" y="1916832"/>
            <a:ext cx="6480720" cy="400830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b="1" lang="es-ES">
                <a:solidFill>
                  <a:srgbClr val="C5B497"/>
                </a:solidFill>
              </a:rPr>
              <a:t>Entitats febles</a:t>
            </a:r>
            <a:endParaRPr b="1">
              <a:solidFill>
                <a:srgbClr val="C5B497"/>
              </a:solidFill>
            </a:endParaRPr>
          </a:p>
        </p:txBody>
      </p:sp>
      <p:pic>
        <p:nvPicPr>
          <p:cNvPr id="345" name="Google Shape;345;p33"/>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346" name="Google Shape;346;p33"/>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Font typeface="Courier New"/>
              <a:buChar char="o"/>
            </a:pPr>
            <a:r>
              <a:rPr lang="es-ES" sz="2400">
                <a:solidFill>
                  <a:srgbClr val="3F739B"/>
                </a:solidFill>
              </a:rPr>
              <a:t> Les </a:t>
            </a:r>
            <a:r>
              <a:rPr b="1" lang="es-ES" sz="2400">
                <a:solidFill>
                  <a:srgbClr val="3F739B"/>
                </a:solidFill>
              </a:rPr>
              <a:t>entitats febles </a:t>
            </a:r>
            <a:r>
              <a:rPr lang="es-ES" sz="2400">
                <a:solidFill>
                  <a:srgbClr val="3F739B"/>
                </a:solidFill>
              </a:rPr>
              <a:t>són aquelles que no disposen de prou atributs per a designar unívocament les seves instàncies.</a:t>
            </a:r>
            <a:endParaRPr/>
          </a:p>
          <a:p>
            <a:pPr indent="-152400" lvl="0" marL="91440" rtl="0" algn="l">
              <a:lnSpc>
                <a:spcPct val="90000"/>
              </a:lnSpc>
              <a:spcBef>
                <a:spcPts val="1400"/>
              </a:spcBef>
              <a:spcAft>
                <a:spcPts val="0"/>
              </a:spcAft>
              <a:buSzPts val="2400"/>
              <a:buFont typeface="Courier New"/>
              <a:buChar char="o"/>
            </a:pPr>
            <a:r>
              <a:rPr lang="es-ES" sz="2400">
                <a:solidFill>
                  <a:srgbClr val="3F739B"/>
                </a:solidFill>
              </a:rPr>
              <a:t> Per tal d'aconseguir-ho, han d'estar associades, mitjançant una interrelació, amb una entitat forta que les ajudi.</a:t>
            </a:r>
            <a:endParaRPr/>
          </a:p>
          <a:p>
            <a:pPr indent="0" lvl="0" marL="91440" rtl="0" algn="l">
              <a:lnSpc>
                <a:spcPct val="90000"/>
              </a:lnSpc>
              <a:spcBef>
                <a:spcPts val="1400"/>
              </a:spcBef>
              <a:spcAft>
                <a:spcPts val="0"/>
              </a:spcAft>
              <a:buSzPts val="2400"/>
              <a:buFont typeface="Courier New"/>
              <a:buNone/>
            </a:pPr>
            <a:r>
              <a:t/>
            </a:r>
            <a:endParaRPr sz="2400">
              <a:solidFill>
                <a:srgbClr val="3F739B"/>
              </a:solidFill>
            </a:endParaRPr>
          </a:p>
          <a:p>
            <a:pPr indent="0" lvl="0" marL="91440" rtl="0" algn="just">
              <a:lnSpc>
                <a:spcPct val="90000"/>
              </a:lnSpc>
              <a:spcBef>
                <a:spcPts val="1400"/>
              </a:spcBef>
              <a:spcAft>
                <a:spcPts val="0"/>
              </a:spcAft>
              <a:buSzPts val="2400"/>
              <a:buFont typeface="Courier New"/>
              <a:buNone/>
            </a:pPr>
            <a:r>
              <a:t/>
            </a:r>
            <a:endParaRPr sz="2400">
              <a:solidFill>
                <a:srgbClr val="3F739B"/>
              </a:solidFill>
            </a:endParaRPr>
          </a:p>
          <a:p>
            <a:pPr indent="0" lvl="0" marL="91440" rtl="0" algn="just">
              <a:lnSpc>
                <a:spcPct val="90000"/>
              </a:lnSpc>
              <a:spcBef>
                <a:spcPts val="1400"/>
              </a:spcBef>
              <a:spcAft>
                <a:spcPts val="0"/>
              </a:spcAft>
              <a:buSzPts val="2000"/>
              <a:buFont typeface="Courier New"/>
              <a:buNone/>
            </a:pPr>
            <a:r>
              <a:t/>
            </a:r>
            <a:endParaRPr>
              <a:solidFill>
                <a:srgbClr val="3F739B"/>
              </a:solidFill>
            </a:endParaRPr>
          </a:p>
        </p:txBody>
      </p:sp>
      <p:pic>
        <p:nvPicPr>
          <p:cNvPr id="347" name="Google Shape;347;p33"/>
          <p:cNvPicPr preferRelativeResize="0"/>
          <p:nvPr/>
        </p:nvPicPr>
        <p:blipFill rotWithShape="1">
          <a:blip r:embed="rId4">
            <a:alphaModFix/>
          </a:blip>
          <a:srcRect b="0" l="0" r="0" t="0"/>
          <a:stretch/>
        </p:blipFill>
        <p:spPr>
          <a:xfrm>
            <a:off x="1751187" y="3573016"/>
            <a:ext cx="5557117" cy="256482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4"/>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b="1" lang="es-ES">
                <a:solidFill>
                  <a:srgbClr val="C5B497"/>
                </a:solidFill>
              </a:rPr>
              <a:t>Interrelacions recursives</a:t>
            </a:r>
            <a:endParaRPr b="1">
              <a:solidFill>
                <a:srgbClr val="C5B497"/>
              </a:solidFill>
            </a:endParaRPr>
          </a:p>
        </p:txBody>
      </p:sp>
      <p:pic>
        <p:nvPicPr>
          <p:cNvPr id="353" name="Google Shape;353;p34"/>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354" name="Google Shape;354;p34"/>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s-ES" sz="2400">
                <a:solidFill>
                  <a:srgbClr val="3F739B"/>
                </a:solidFill>
              </a:rPr>
              <a:t>Una </a:t>
            </a:r>
            <a:r>
              <a:rPr b="1" lang="es-ES" sz="2400">
                <a:solidFill>
                  <a:srgbClr val="3F739B"/>
                </a:solidFill>
              </a:rPr>
              <a:t>interrelació recursiva </a:t>
            </a:r>
            <a:r>
              <a:rPr lang="es-ES" sz="2400">
                <a:solidFill>
                  <a:srgbClr val="3F739B"/>
                </a:solidFill>
              </a:rPr>
              <a:t>associa les instàncies d'una entitat amb altres instàncies de la mateixa entitat.</a:t>
            </a:r>
            <a:endParaRPr/>
          </a:p>
          <a:p>
            <a:pPr indent="0" lvl="0" marL="91440" rtl="0" algn="l">
              <a:lnSpc>
                <a:spcPct val="90000"/>
              </a:lnSpc>
              <a:spcBef>
                <a:spcPts val="1400"/>
              </a:spcBef>
              <a:spcAft>
                <a:spcPts val="0"/>
              </a:spcAft>
              <a:buSzPts val="2400"/>
              <a:buFont typeface="Courier New"/>
              <a:buNone/>
            </a:pPr>
            <a:r>
              <a:t/>
            </a:r>
            <a:endParaRPr sz="2400">
              <a:solidFill>
                <a:srgbClr val="3F739B"/>
              </a:solidFill>
            </a:endParaRPr>
          </a:p>
          <a:p>
            <a:pPr indent="0" lvl="0" marL="91440" rtl="0" algn="just">
              <a:lnSpc>
                <a:spcPct val="90000"/>
              </a:lnSpc>
              <a:spcBef>
                <a:spcPts val="1400"/>
              </a:spcBef>
              <a:spcAft>
                <a:spcPts val="0"/>
              </a:spcAft>
              <a:buSzPts val="2400"/>
              <a:buFont typeface="Courier New"/>
              <a:buNone/>
            </a:pPr>
            <a:r>
              <a:t/>
            </a:r>
            <a:endParaRPr sz="2400">
              <a:solidFill>
                <a:srgbClr val="3F739B"/>
              </a:solidFill>
            </a:endParaRPr>
          </a:p>
          <a:p>
            <a:pPr indent="0" lvl="0" marL="91440" rtl="0" algn="just">
              <a:lnSpc>
                <a:spcPct val="90000"/>
              </a:lnSpc>
              <a:spcBef>
                <a:spcPts val="1400"/>
              </a:spcBef>
              <a:spcAft>
                <a:spcPts val="0"/>
              </a:spcAft>
              <a:buSzPts val="2000"/>
              <a:buFont typeface="Courier New"/>
              <a:buNone/>
            </a:pPr>
            <a:r>
              <a:t/>
            </a:r>
            <a:endParaRPr>
              <a:solidFill>
                <a:srgbClr val="3F739B"/>
              </a:solidFill>
            </a:endParaRPr>
          </a:p>
        </p:txBody>
      </p:sp>
      <p:pic>
        <p:nvPicPr>
          <p:cNvPr id="355" name="Google Shape;355;p34"/>
          <p:cNvPicPr preferRelativeResize="0"/>
          <p:nvPr/>
        </p:nvPicPr>
        <p:blipFill rotWithShape="1">
          <a:blip r:embed="rId4">
            <a:alphaModFix/>
          </a:blip>
          <a:srcRect b="25640" l="16327" r="37373" t="46861"/>
          <a:stretch/>
        </p:blipFill>
        <p:spPr>
          <a:xfrm>
            <a:off x="1259632" y="2708920"/>
            <a:ext cx="6950976" cy="309634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5"/>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b="1" lang="es-ES">
                <a:solidFill>
                  <a:srgbClr val="C5B497"/>
                </a:solidFill>
              </a:rPr>
              <a:t>Interrelacions recursives</a:t>
            </a:r>
            <a:endParaRPr b="1">
              <a:solidFill>
                <a:srgbClr val="C5B497"/>
              </a:solidFill>
            </a:endParaRPr>
          </a:p>
        </p:txBody>
      </p:sp>
      <p:pic>
        <p:nvPicPr>
          <p:cNvPr id="361" name="Google Shape;361;p35"/>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pic>
        <p:nvPicPr>
          <p:cNvPr id="362" name="Google Shape;362;p35"/>
          <p:cNvPicPr preferRelativeResize="0"/>
          <p:nvPr>
            <p:ph idx="1" type="body"/>
          </p:nvPr>
        </p:nvPicPr>
        <p:blipFill rotWithShape="1">
          <a:blip r:embed="rId4">
            <a:alphaModFix/>
          </a:blip>
          <a:srcRect b="16701" l="22099" r="23062" t="33272"/>
          <a:stretch/>
        </p:blipFill>
        <p:spPr>
          <a:xfrm>
            <a:off x="467544" y="1737361"/>
            <a:ext cx="8433711" cy="461634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b="1" lang="es-ES">
                <a:solidFill>
                  <a:srgbClr val="C5B497"/>
                </a:solidFill>
              </a:rPr>
              <a:t>Extensions del model E/R</a:t>
            </a:r>
            <a:endParaRPr b="1">
              <a:solidFill>
                <a:srgbClr val="C5B497"/>
              </a:solidFill>
            </a:endParaRPr>
          </a:p>
        </p:txBody>
      </p:sp>
      <p:pic>
        <p:nvPicPr>
          <p:cNvPr id="368" name="Google Shape;368;p36"/>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369" name="Google Shape;369;p36"/>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s-ES" sz="2400">
                <a:solidFill>
                  <a:srgbClr val="3F739B"/>
                </a:solidFill>
              </a:rPr>
              <a:t> Les estructures bàsiques del model Entitat-Relació (model ER) permeten representar la majoria de situacions del món real que habitualment cal incorporar en les BD. </a:t>
            </a:r>
            <a:endParaRPr sz="2400">
              <a:solidFill>
                <a:srgbClr val="3F739B"/>
              </a:solidFill>
            </a:endParaRPr>
          </a:p>
          <a:p>
            <a:pPr indent="-152400" lvl="0" marL="91440" rtl="0" algn="just">
              <a:lnSpc>
                <a:spcPct val="90000"/>
              </a:lnSpc>
              <a:spcBef>
                <a:spcPts val="1400"/>
              </a:spcBef>
              <a:spcAft>
                <a:spcPts val="0"/>
              </a:spcAft>
              <a:buSzPts val="2400"/>
              <a:buFont typeface="Courier New"/>
              <a:buChar char="o"/>
            </a:pPr>
            <a:r>
              <a:rPr lang="es-ES" sz="2400">
                <a:solidFill>
                  <a:srgbClr val="3F739B"/>
                </a:solidFill>
              </a:rPr>
              <a:t> De vegades, certs aspectes de les dades s'han de descriure mitjançant unes construccions més avançades del model ER, les quals comporten una extensió del model ER bàsic.</a:t>
            </a:r>
            <a:endParaRPr/>
          </a:p>
          <a:p>
            <a:pPr indent="-152400" lvl="0" marL="91440" rtl="0" algn="just">
              <a:lnSpc>
                <a:spcPct val="90000"/>
              </a:lnSpc>
              <a:spcBef>
                <a:spcPts val="1400"/>
              </a:spcBef>
              <a:spcAft>
                <a:spcPts val="0"/>
              </a:spcAft>
              <a:buSzPts val="2400"/>
              <a:buFont typeface="Courier New"/>
              <a:buChar char="o"/>
            </a:pPr>
            <a:r>
              <a:rPr lang="es-ES" sz="2400">
                <a:solidFill>
                  <a:srgbClr val="3F739B"/>
                </a:solidFill>
              </a:rPr>
              <a:t> Aquestes ampliacions del model ER consisteixen en </a:t>
            </a:r>
            <a:r>
              <a:rPr b="1" lang="es-ES" sz="2400">
                <a:solidFill>
                  <a:srgbClr val="3F739B"/>
                </a:solidFill>
              </a:rPr>
              <a:t>l'especialització</a:t>
            </a:r>
            <a:r>
              <a:rPr lang="es-ES" sz="2400">
                <a:solidFill>
                  <a:srgbClr val="3F739B"/>
                </a:solidFill>
              </a:rPr>
              <a:t>, la </a:t>
            </a:r>
            <a:r>
              <a:rPr b="1" lang="es-ES" sz="2400">
                <a:solidFill>
                  <a:srgbClr val="3F739B"/>
                </a:solidFill>
              </a:rPr>
              <a:t>generalització</a:t>
            </a:r>
            <a:r>
              <a:rPr lang="es-ES" sz="2400">
                <a:solidFill>
                  <a:srgbClr val="3F739B"/>
                </a:solidFill>
              </a:rPr>
              <a:t> i </a:t>
            </a:r>
            <a:r>
              <a:rPr b="1" lang="es-ES" sz="2400">
                <a:solidFill>
                  <a:srgbClr val="3F739B"/>
                </a:solidFill>
              </a:rPr>
              <a:t>l'agregació</a:t>
            </a:r>
            <a:r>
              <a:rPr lang="es-ES" sz="2400">
                <a:solidFill>
                  <a:srgbClr val="3F739B"/>
                </a:solidFill>
              </a:rPr>
              <a:t>, d'entitats.</a:t>
            </a:r>
            <a:endParaRPr/>
          </a:p>
          <a:p>
            <a:pPr indent="0" lvl="0" marL="91440" rtl="0" algn="l">
              <a:lnSpc>
                <a:spcPct val="90000"/>
              </a:lnSpc>
              <a:spcBef>
                <a:spcPts val="1400"/>
              </a:spcBef>
              <a:spcAft>
                <a:spcPts val="0"/>
              </a:spcAft>
              <a:buSzPts val="2400"/>
              <a:buFont typeface="Courier New"/>
              <a:buNone/>
            </a:pPr>
            <a:r>
              <a:t/>
            </a:r>
            <a:endParaRPr sz="2400">
              <a:solidFill>
                <a:srgbClr val="3F739B"/>
              </a:solidFill>
            </a:endParaRPr>
          </a:p>
          <a:p>
            <a:pPr indent="0" lvl="0" marL="91440" rtl="0" algn="just">
              <a:lnSpc>
                <a:spcPct val="90000"/>
              </a:lnSpc>
              <a:spcBef>
                <a:spcPts val="1400"/>
              </a:spcBef>
              <a:spcAft>
                <a:spcPts val="0"/>
              </a:spcAft>
              <a:buSzPts val="2400"/>
              <a:buFont typeface="Courier New"/>
              <a:buNone/>
            </a:pPr>
            <a:r>
              <a:t/>
            </a:r>
            <a:endParaRPr sz="2400">
              <a:solidFill>
                <a:srgbClr val="3F739B"/>
              </a:solidFill>
            </a:endParaRPr>
          </a:p>
          <a:p>
            <a:pPr indent="0" lvl="0" marL="91440" rtl="0" algn="just">
              <a:lnSpc>
                <a:spcPct val="90000"/>
              </a:lnSpc>
              <a:spcBef>
                <a:spcPts val="1400"/>
              </a:spcBef>
              <a:spcAft>
                <a:spcPts val="0"/>
              </a:spcAft>
              <a:buSzPts val="2000"/>
              <a:buFont typeface="Courier New"/>
              <a:buNone/>
            </a:pPr>
            <a:r>
              <a:t/>
            </a:r>
            <a:endParaRPr>
              <a:solidFill>
                <a:srgbClr val="3F739B"/>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7"/>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b="1" lang="es-ES">
                <a:solidFill>
                  <a:srgbClr val="C5B497"/>
                </a:solidFill>
              </a:rPr>
              <a:t>Especialització</a:t>
            </a:r>
            <a:endParaRPr b="1">
              <a:solidFill>
                <a:srgbClr val="C5B497"/>
              </a:solidFill>
            </a:endParaRPr>
          </a:p>
        </p:txBody>
      </p:sp>
      <p:pic>
        <p:nvPicPr>
          <p:cNvPr id="375" name="Google Shape;375;p37"/>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376" name="Google Shape;376;p37"/>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40970" lvl="0" marL="91440" rtl="0" algn="just">
              <a:lnSpc>
                <a:spcPct val="70000"/>
              </a:lnSpc>
              <a:spcBef>
                <a:spcPts val="0"/>
              </a:spcBef>
              <a:spcAft>
                <a:spcPts val="0"/>
              </a:spcAft>
              <a:buSzPts val="2220"/>
              <a:buFont typeface="Courier New"/>
              <a:buChar char="o"/>
            </a:pPr>
            <a:r>
              <a:rPr lang="es-ES" sz="2220">
                <a:solidFill>
                  <a:srgbClr val="3F739B"/>
                </a:solidFill>
              </a:rPr>
              <a:t> </a:t>
            </a:r>
            <a:r>
              <a:rPr b="1" lang="es-ES" sz="2220">
                <a:solidFill>
                  <a:srgbClr val="3F739B"/>
                </a:solidFill>
              </a:rPr>
              <a:t>L'especialització</a:t>
            </a:r>
            <a:r>
              <a:rPr lang="es-ES" sz="2220">
                <a:solidFill>
                  <a:srgbClr val="3F739B"/>
                </a:solidFill>
              </a:rPr>
              <a:t> permet reflectir l'existència d'una entitat general, anomenada entitat superclasse, que es pot especialitzar en diferents entitats subclasse. </a:t>
            </a:r>
            <a:endParaRPr sz="2220">
              <a:solidFill>
                <a:srgbClr val="3F739B"/>
              </a:solidFill>
            </a:endParaRPr>
          </a:p>
          <a:p>
            <a:pPr indent="-140970" lvl="0" marL="91440" rtl="0" algn="just">
              <a:lnSpc>
                <a:spcPct val="70000"/>
              </a:lnSpc>
              <a:spcBef>
                <a:spcPts val="1400"/>
              </a:spcBef>
              <a:spcAft>
                <a:spcPts val="0"/>
              </a:spcAft>
              <a:buSzPts val="2220"/>
              <a:buFont typeface="Courier New"/>
              <a:buChar char="o"/>
            </a:pPr>
            <a:r>
              <a:rPr lang="es-ES" sz="2220">
                <a:solidFill>
                  <a:srgbClr val="3F739B"/>
                </a:solidFill>
              </a:rPr>
              <a:t> Ex:</a:t>
            </a:r>
            <a:endParaRPr/>
          </a:p>
          <a:p>
            <a:pPr indent="0" lvl="0" marL="0" rtl="0" algn="just">
              <a:lnSpc>
                <a:spcPct val="70000"/>
              </a:lnSpc>
              <a:spcBef>
                <a:spcPts val="1400"/>
              </a:spcBef>
              <a:spcAft>
                <a:spcPts val="0"/>
              </a:spcAft>
              <a:buSzPts val="2220"/>
              <a:buNone/>
            </a:pPr>
            <a:r>
              <a:rPr lang="es-ES" sz="2220"/>
              <a:t>“Suposem un centre on tenim professors de dues famílies professionals: INFORMÀTICA i ADMINISTRATIU. Ens interessa tenir constància, d'una banda, de la titulació dels professors de la família administrativa i de la seva especialitat, ja que en funció d'aquestes característiques podran assumir, o no, les responsabilitats que se'ls volen encomanar. També pot resultar útil saber quina és l'especialitat principal, tant en maquinari com en programari, del professorat de la família d'informàtica, per assignar les tasques de manteniment amb una certa garantia d'èxit.”</a:t>
            </a:r>
            <a:endParaRPr sz="2220"/>
          </a:p>
          <a:p>
            <a:pPr indent="0" lvl="0" marL="0" rtl="0" algn="just">
              <a:lnSpc>
                <a:spcPct val="70000"/>
              </a:lnSpc>
              <a:spcBef>
                <a:spcPts val="1400"/>
              </a:spcBef>
              <a:spcAft>
                <a:spcPts val="0"/>
              </a:spcAft>
              <a:buSzPts val="2220"/>
              <a:buNone/>
            </a:pPr>
            <a:r>
              <a:t/>
            </a:r>
            <a:endParaRPr sz="2220">
              <a:solidFill>
                <a:srgbClr val="3F739B"/>
              </a:solidFill>
            </a:endParaRPr>
          </a:p>
          <a:p>
            <a:pPr indent="0" lvl="0" marL="91440" rtl="0" algn="l">
              <a:lnSpc>
                <a:spcPct val="70000"/>
              </a:lnSpc>
              <a:spcBef>
                <a:spcPts val="1400"/>
              </a:spcBef>
              <a:spcAft>
                <a:spcPts val="0"/>
              </a:spcAft>
              <a:buSzPts val="2220"/>
              <a:buFont typeface="Courier New"/>
              <a:buNone/>
            </a:pPr>
            <a:r>
              <a:t/>
            </a:r>
            <a:endParaRPr sz="2220">
              <a:solidFill>
                <a:srgbClr val="3F739B"/>
              </a:solidFill>
            </a:endParaRPr>
          </a:p>
          <a:p>
            <a:pPr indent="0" lvl="0" marL="91440" rtl="0" algn="just">
              <a:lnSpc>
                <a:spcPct val="70000"/>
              </a:lnSpc>
              <a:spcBef>
                <a:spcPts val="1400"/>
              </a:spcBef>
              <a:spcAft>
                <a:spcPts val="0"/>
              </a:spcAft>
              <a:buSzPts val="2220"/>
              <a:buFont typeface="Courier New"/>
              <a:buNone/>
            </a:pPr>
            <a:r>
              <a:t/>
            </a:r>
            <a:endParaRPr sz="2220">
              <a:solidFill>
                <a:srgbClr val="3F739B"/>
              </a:solidFill>
            </a:endParaRPr>
          </a:p>
          <a:p>
            <a:pPr indent="0" lvl="0" marL="91440" rtl="0" algn="just">
              <a:lnSpc>
                <a:spcPct val="70000"/>
              </a:lnSpc>
              <a:spcBef>
                <a:spcPts val="1400"/>
              </a:spcBef>
              <a:spcAft>
                <a:spcPts val="0"/>
              </a:spcAft>
              <a:buSzPts val="1850"/>
              <a:buFont typeface="Courier New"/>
              <a:buNone/>
            </a:pPr>
            <a:r>
              <a:t/>
            </a:r>
            <a:endParaRPr sz="1850">
              <a:solidFill>
                <a:srgbClr val="3F739B"/>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8"/>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b="1" lang="es-ES">
                <a:solidFill>
                  <a:srgbClr val="C5B497"/>
                </a:solidFill>
              </a:rPr>
              <a:t>Especialització</a:t>
            </a:r>
            <a:endParaRPr b="1">
              <a:solidFill>
                <a:srgbClr val="C5B497"/>
              </a:solidFill>
            </a:endParaRPr>
          </a:p>
        </p:txBody>
      </p:sp>
      <p:pic>
        <p:nvPicPr>
          <p:cNvPr id="382" name="Google Shape;382;p38"/>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383" name="Google Shape;383;p38"/>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Font typeface="Courier New"/>
              <a:buChar char="o"/>
            </a:pPr>
            <a:r>
              <a:rPr lang="es-ES" sz="2400">
                <a:solidFill>
                  <a:srgbClr val="3F739B"/>
                </a:solidFill>
              </a:rPr>
              <a:t> Com a conseqüència de tot això, implementarem una especialització de l'entitat PROFESSOR en dues subclasses:</a:t>
            </a:r>
            <a:endParaRPr/>
          </a:p>
          <a:p>
            <a:pPr indent="-182880" lvl="1" marL="384048" rtl="0" algn="just">
              <a:lnSpc>
                <a:spcPct val="90000"/>
              </a:lnSpc>
              <a:spcBef>
                <a:spcPts val="400"/>
              </a:spcBef>
              <a:spcAft>
                <a:spcPts val="0"/>
              </a:spcAft>
              <a:buSzPts val="2000"/>
              <a:buFont typeface="Courier New"/>
              <a:buChar char="o"/>
            </a:pPr>
            <a:r>
              <a:rPr lang="es-ES" sz="2000">
                <a:solidFill>
                  <a:srgbClr val="3F739B"/>
                </a:solidFill>
              </a:rPr>
              <a:t>ADMINISTRATIU, que incorporarà dos nous atributs: Titulacio i Especialitat.</a:t>
            </a:r>
            <a:endParaRPr/>
          </a:p>
          <a:p>
            <a:pPr indent="-182880" lvl="1" marL="384048" rtl="0" algn="just">
              <a:lnSpc>
                <a:spcPct val="90000"/>
              </a:lnSpc>
              <a:spcBef>
                <a:spcPts val="600"/>
              </a:spcBef>
              <a:spcAft>
                <a:spcPts val="0"/>
              </a:spcAft>
              <a:buSzPts val="2000"/>
              <a:buFont typeface="Courier New"/>
              <a:buChar char="o"/>
            </a:pPr>
            <a:r>
              <a:rPr lang="es-ES" sz="2000">
                <a:solidFill>
                  <a:srgbClr val="3F739B"/>
                </a:solidFill>
              </a:rPr>
              <a:t> INFORMATIC, que n'incorporarà uns altres dos:EspecialitatMaquinari i EspecialitatProgramari.</a:t>
            </a:r>
            <a:endParaRPr sz="2000">
              <a:solidFill>
                <a:srgbClr val="3F739B"/>
              </a:solidFill>
            </a:endParaRPr>
          </a:p>
          <a:p>
            <a:pPr indent="0" lvl="0" marL="0" rtl="0" algn="just">
              <a:lnSpc>
                <a:spcPct val="90000"/>
              </a:lnSpc>
              <a:spcBef>
                <a:spcPts val="1600"/>
              </a:spcBef>
              <a:spcAft>
                <a:spcPts val="0"/>
              </a:spcAft>
              <a:buSzPts val="2400"/>
              <a:buNone/>
            </a:pPr>
            <a:r>
              <a:t/>
            </a:r>
            <a:endParaRPr sz="2400">
              <a:solidFill>
                <a:srgbClr val="3F739B"/>
              </a:solidFill>
            </a:endParaRPr>
          </a:p>
          <a:p>
            <a:pPr indent="0" lvl="0" marL="91440" rtl="0" algn="l">
              <a:lnSpc>
                <a:spcPct val="90000"/>
              </a:lnSpc>
              <a:spcBef>
                <a:spcPts val="1400"/>
              </a:spcBef>
              <a:spcAft>
                <a:spcPts val="0"/>
              </a:spcAft>
              <a:buSzPts val="2400"/>
              <a:buFont typeface="Courier New"/>
              <a:buNone/>
            </a:pPr>
            <a:r>
              <a:t/>
            </a:r>
            <a:endParaRPr sz="2400">
              <a:solidFill>
                <a:srgbClr val="3F739B"/>
              </a:solidFill>
            </a:endParaRPr>
          </a:p>
          <a:p>
            <a:pPr indent="0" lvl="0" marL="91440" rtl="0" algn="just">
              <a:lnSpc>
                <a:spcPct val="90000"/>
              </a:lnSpc>
              <a:spcBef>
                <a:spcPts val="1400"/>
              </a:spcBef>
              <a:spcAft>
                <a:spcPts val="0"/>
              </a:spcAft>
              <a:buSzPts val="2400"/>
              <a:buFont typeface="Courier New"/>
              <a:buNone/>
            </a:pPr>
            <a:r>
              <a:t/>
            </a:r>
            <a:endParaRPr sz="2400">
              <a:solidFill>
                <a:srgbClr val="3F739B"/>
              </a:solidFill>
            </a:endParaRPr>
          </a:p>
          <a:p>
            <a:pPr indent="0" lvl="0" marL="91440" rtl="0" algn="just">
              <a:lnSpc>
                <a:spcPct val="90000"/>
              </a:lnSpc>
              <a:spcBef>
                <a:spcPts val="1400"/>
              </a:spcBef>
              <a:spcAft>
                <a:spcPts val="0"/>
              </a:spcAft>
              <a:buSzPts val="2000"/>
              <a:buFont typeface="Courier New"/>
              <a:buNone/>
            </a:pPr>
            <a:r>
              <a:t/>
            </a:r>
            <a:endParaRPr>
              <a:solidFill>
                <a:srgbClr val="3F739B"/>
              </a:solidFill>
            </a:endParaRPr>
          </a:p>
        </p:txBody>
      </p:sp>
      <p:pic>
        <p:nvPicPr>
          <p:cNvPr id="384" name="Google Shape;384;p38"/>
          <p:cNvPicPr preferRelativeResize="0"/>
          <p:nvPr/>
        </p:nvPicPr>
        <p:blipFill rotWithShape="1">
          <a:blip r:embed="rId4">
            <a:alphaModFix/>
          </a:blip>
          <a:srcRect b="56726" l="24074" r="39771" t="14761"/>
          <a:stretch/>
        </p:blipFill>
        <p:spPr>
          <a:xfrm>
            <a:off x="2532026" y="4049324"/>
            <a:ext cx="4776278" cy="225999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9"/>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b="1" lang="es-ES">
                <a:solidFill>
                  <a:srgbClr val="C5B497"/>
                </a:solidFill>
              </a:rPr>
              <a:t>Generalització</a:t>
            </a:r>
            <a:endParaRPr b="1">
              <a:solidFill>
                <a:srgbClr val="C5B497"/>
              </a:solidFill>
            </a:endParaRPr>
          </a:p>
        </p:txBody>
      </p:sp>
      <p:pic>
        <p:nvPicPr>
          <p:cNvPr id="390" name="Google Shape;390;p39"/>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391" name="Google Shape;391;p39"/>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40970" lvl="0" marL="91440" rtl="0" algn="just">
              <a:lnSpc>
                <a:spcPct val="80000"/>
              </a:lnSpc>
              <a:spcBef>
                <a:spcPts val="0"/>
              </a:spcBef>
              <a:spcAft>
                <a:spcPts val="0"/>
              </a:spcAft>
              <a:buSzPts val="2220"/>
              <a:buFont typeface="Courier New"/>
              <a:buChar char="o"/>
            </a:pPr>
            <a:r>
              <a:rPr lang="es-ES" sz="2220">
                <a:solidFill>
                  <a:srgbClr val="3F739B"/>
                </a:solidFill>
              </a:rPr>
              <a:t> La </a:t>
            </a:r>
            <a:r>
              <a:rPr b="1" lang="es-ES" sz="2220">
                <a:solidFill>
                  <a:srgbClr val="3F739B"/>
                </a:solidFill>
              </a:rPr>
              <a:t>generalització</a:t>
            </a:r>
            <a:r>
              <a:rPr lang="es-ES" sz="2220">
                <a:solidFill>
                  <a:srgbClr val="3F739B"/>
                </a:solidFill>
              </a:rPr>
              <a:t>, és el resultat d'observar com diferents entitats preexistents comparteixen certes característiques comunes (és a dir, identitat d'atributs o d'interrelacions en les quals participen). </a:t>
            </a:r>
            <a:endParaRPr sz="2220">
              <a:solidFill>
                <a:srgbClr val="3F739B"/>
              </a:solidFill>
            </a:endParaRPr>
          </a:p>
          <a:p>
            <a:pPr indent="-140970" lvl="0" marL="91440" rtl="0" algn="just">
              <a:lnSpc>
                <a:spcPct val="80000"/>
              </a:lnSpc>
              <a:spcBef>
                <a:spcPts val="1400"/>
              </a:spcBef>
              <a:spcAft>
                <a:spcPts val="0"/>
              </a:spcAft>
              <a:buSzPts val="2220"/>
              <a:buFont typeface="Courier New"/>
              <a:buChar char="o"/>
            </a:pPr>
            <a:r>
              <a:rPr lang="es-ES" sz="2220">
                <a:solidFill>
                  <a:srgbClr val="3F739B"/>
                </a:solidFill>
              </a:rPr>
              <a:t> Ex:</a:t>
            </a:r>
            <a:endParaRPr/>
          </a:p>
          <a:p>
            <a:pPr indent="0" lvl="0" marL="0" rtl="0" algn="just">
              <a:lnSpc>
                <a:spcPct val="80000"/>
              </a:lnSpc>
              <a:spcBef>
                <a:spcPts val="1400"/>
              </a:spcBef>
              <a:spcAft>
                <a:spcPts val="0"/>
              </a:spcAft>
              <a:buSzPts val="2220"/>
              <a:buNone/>
            </a:pPr>
            <a:r>
              <a:rPr lang="es-ES" sz="2220"/>
              <a:t>“Suposem que tenim dues entitats diferents que ens han servit per modelitzar dues categories, també diferents, existents al món real: ALUMNE i PROFESSOR. Però, és evident que tant els alumnes com els professors són persones, tot i que amb rols diferents. </a:t>
            </a:r>
            <a:r>
              <a:rPr lang="es-ES" sz="2220">
                <a:solidFill>
                  <a:schemeClr val="dk1"/>
                </a:solidFill>
              </a:rPr>
              <a:t>Per tant, tindran una sèrie de característiques comunes, que es podran modelitzar de la mateixa manera. Així, tant els uns com els altres tindran nom, cognoms, telèfons de contacte, etc., que es podran modelitzar mitjançant els mateixos atributs.”</a:t>
            </a:r>
            <a:endParaRPr/>
          </a:p>
          <a:p>
            <a:pPr indent="0" lvl="0" marL="0" rtl="0" algn="just">
              <a:lnSpc>
                <a:spcPct val="80000"/>
              </a:lnSpc>
              <a:spcBef>
                <a:spcPts val="1400"/>
              </a:spcBef>
              <a:spcAft>
                <a:spcPts val="0"/>
              </a:spcAft>
              <a:buSzPts val="2220"/>
              <a:buNone/>
            </a:pPr>
            <a:r>
              <a:t/>
            </a:r>
            <a:endParaRPr sz="2220">
              <a:solidFill>
                <a:srgbClr val="3F739B"/>
              </a:solidFill>
            </a:endParaRPr>
          </a:p>
          <a:p>
            <a:pPr indent="0" lvl="0" marL="91440" rtl="0" algn="l">
              <a:lnSpc>
                <a:spcPct val="80000"/>
              </a:lnSpc>
              <a:spcBef>
                <a:spcPts val="1400"/>
              </a:spcBef>
              <a:spcAft>
                <a:spcPts val="0"/>
              </a:spcAft>
              <a:buSzPts val="2220"/>
              <a:buFont typeface="Courier New"/>
              <a:buNone/>
            </a:pPr>
            <a:r>
              <a:t/>
            </a:r>
            <a:endParaRPr sz="2220">
              <a:solidFill>
                <a:srgbClr val="3F739B"/>
              </a:solidFill>
            </a:endParaRPr>
          </a:p>
          <a:p>
            <a:pPr indent="0" lvl="0" marL="91440" rtl="0" algn="just">
              <a:lnSpc>
                <a:spcPct val="80000"/>
              </a:lnSpc>
              <a:spcBef>
                <a:spcPts val="1400"/>
              </a:spcBef>
              <a:spcAft>
                <a:spcPts val="0"/>
              </a:spcAft>
              <a:buSzPts val="2220"/>
              <a:buFont typeface="Courier New"/>
              <a:buNone/>
            </a:pPr>
            <a:r>
              <a:t/>
            </a:r>
            <a:endParaRPr sz="2220">
              <a:solidFill>
                <a:srgbClr val="3F739B"/>
              </a:solidFill>
            </a:endParaRPr>
          </a:p>
          <a:p>
            <a:pPr indent="0" lvl="0" marL="91440" rtl="0" algn="just">
              <a:lnSpc>
                <a:spcPct val="80000"/>
              </a:lnSpc>
              <a:spcBef>
                <a:spcPts val="1400"/>
              </a:spcBef>
              <a:spcAft>
                <a:spcPts val="0"/>
              </a:spcAft>
              <a:buSzPts val="1850"/>
              <a:buFont typeface="Courier New"/>
              <a:buNone/>
            </a:pPr>
            <a:r>
              <a:t/>
            </a:r>
            <a:endParaRPr sz="1850">
              <a:solidFill>
                <a:srgbClr val="3F739B"/>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b="1" lang="es-ES">
                <a:solidFill>
                  <a:srgbClr val="C5B497"/>
                </a:solidFill>
              </a:rPr>
              <a:t>Elements de model E/R</a:t>
            </a:r>
            <a:endParaRPr b="1">
              <a:solidFill>
                <a:srgbClr val="C5B497"/>
              </a:solidFill>
            </a:endParaRPr>
          </a:p>
        </p:txBody>
      </p:sp>
      <p:pic>
        <p:nvPicPr>
          <p:cNvPr id="127" name="Google Shape;127;p4"/>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128" name="Google Shape;128;p4"/>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s-ES" sz="2400">
                <a:solidFill>
                  <a:srgbClr val="3F739B"/>
                </a:solidFill>
              </a:rPr>
              <a:t> El model fa ús de tres elements bàsics:</a:t>
            </a:r>
            <a:endParaRPr/>
          </a:p>
          <a:p>
            <a:pPr indent="-182880" lvl="1" marL="384048" rtl="0" algn="just">
              <a:lnSpc>
                <a:spcPct val="90000"/>
              </a:lnSpc>
              <a:spcBef>
                <a:spcPts val="400"/>
              </a:spcBef>
              <a:spcAft>
                <a:spcPts val="0"/>
              </a:spcAft>
              <a:buSzPts val="2200"/>
              <a:buFont typeface="Courier New"/>
              <a:buChar char="o"/>
            </a:pPr>
            <a:r>
              <a:rPr lang="es-ES" sz="2200">
                <a:solidFill>
                  <a:srgbClr val="3F739B"/>
                </a:solidFill>
              </a:rPr>
              <a:t> Entitats </a:t>
            </a:r>
            <a:endParaRPr/>
          </a:p>
          <a:p>
            <a:pPr indent="-182880" lvl="1" marL="384048" rtl="0" algn="just">
              <a:lnSpc>
                <a:spcPct val="90000"/>
              </a:lnSpc>
              <a:spcBef>
                <a:spcPts val="600"/>
              </a:spcBef>
              <a:spcAft>
                <a:spcPts val="0"/>
              </a:spcAft>
              <a:buSzPts val="2200"/>
              <a:buFont typeface="Courier New"/>
              <a:buChar char="o"/>
            </a:pPr>
            <a:r>
              <a:rPr lang="es-ES" sz="2200">
                <a:solidFill>
                  <a:srgbClr val="3F739B"/>
                </a:solidFill>
              </a:rPr>
              <a:t> A</a:t>
            </a:r>
            <a:r>
              <a:rPr lang="es-ES" sz="2400">
                <a:solidFill>
                  <a:srgbClr val="3F739B"/>
                </a:solidFill>
              </a:rPr>
              <a:t>tributs</a:t>
            </a:r>
            <a:endParaRPr/>
          </a:p>
          <a:p>
            <a:pPr indent="-182880" lvl="1" marL="384048" rtl="0" algn="just">
              <a:lnSpc>
                <a:spcPct val="90000"/>
              </a:lnSpc>
              <a:spcBef>
                <a:spcPts val="600"/>
              </a:spcBef>
              <a:spcAft>
                <a:spcPts val="0"/>
              </a:spcAft>
              <a:buSzPts val="2400"/>
              <a:buFont typeface="Courier New"/>
              <a:buChar char="o"/>
            </a:pPr>
            <a:r>
              <a:rPr lang="es-ES" sz="2400">
                <a:solidFill>
                  <a:srgbClr val="3F739B"/>
                </a:solidFill>
              </a:rPr>
              <a:t> Interrelacions</a:t>
            </a:r>
            <a:endParaRPr sz="2400">
              <a:solidFill>
                <a:srgbClr val="3F739B"/>
              </a:solidFill>
            </a:endParaRPr>
          </a:p>
          <a:p>
            <a:pPr indent="0" lvl="0" marL="91440" rtl="0" algn="just">
              <a:lnSpc>
                <a:spcPct val="90000"/>
              </a:lnSpc>
              <a:spcBef>
                <a:spcPts val="1600"/>
              </a:spcBef>
              <a:spcAft>
                <a:spcPts val="0"/>
              </a:spcAft>
              <a:buSzPts val="2000"/>
              <a:buFont typeface="Courier New"/>
              <a:buNone/>
            </a:pPr>
            <a:r>
              <a:t/>
            </a:r>
            <a:endParaRPr>
              <a:solidFill>
                <a:srgbClr val="3F739B"/>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0"/>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b="1" lang="es-ES">
                <a:solidFill>
                  <a:srgbClr val="C5B497"/>
                </a:solidFill>
              </a:rPr>
              <a:t>Generalització</a:t>
            </a:r>
            <a:endParaRPr b="1">
              <a:solidFill>
                <a:srgbClr val="C5B497"/>
              </a:solidFill>
            </a:endParaRPr>
          </a:p>
        </p:txBody>
      </p:sp>
      <p:pic>
        <p:nvPicPr>
          <p:cNvPr id="397" name="Google Shape;397;p40"/>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pic>
        <p:nvPicPr>
          <p:cNvPr id="398" name="Google Shape;398;p40"/>
          <p:cNvPicPr preferRelativeResize="0"/>
          <p:nvPr>
            <p:ph idx="1" type="body"/>
          </p:nvPr>
        </p:nvPicPr>
        <p:blipFill rotWithShape="1">
          <a:blip r:embed="rId4">
            <a:alphaModFix/>
          </a:blip>
          <a:srcRect b="38508" l="23831" r="40379" t="34874"/>
          <a:stretch/>
        </p:blipFill>
        <p:spPr>
          <a:xfrm>
            <a:off x="1115616" y="1844824"/>
            <a:ext cx="6938799" cy="3096344"/>
          </a:xfrm>
          <a:prstGeom prst="rect">
            <a:avLst/>
          </a:prstGeom>
          <a:noFill/>
          <a:ln>
            <a:noFill/>
          </a:ln>
        </p:spPr>
      </p:pic>
      <p:sp>
        <p:nvSpPr>
          <p:cNvPr id="399" name="Google Shape;399;p40"/>
          <p:cNvSpPr/>
          <p:nvPr/>
        </p:nvSpPr>
        <p:spPr>
          <a:xfrm>
            <a:off x="822960" y="5229200"/>
            <a:ext cx="742144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cap="none" strike="noStrike">
                <a:solidFill>
                  <a:schemeClr val="dk1"/>
                </a:solidFill>
                <a:latin typeface="Calibri"/>
                <a:ea typeface="Calibri"/>
                <a:cs typeface="Calibri"/>
                <a:sym typeface="Calibri"/>
              </a:rPr>
              <a:t>La generalització en els diagrames ER es representa amb un triangle, com en l'especialització.</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b="1" lang="es-ES">
                <a:solidFill>
                  <a:srgbClr val="C5B497"/>
                </a:solidFill>
              </a:rPr>
              <a:t>Entitats</a:t>
            </a:r>
            <a:endParaRPr b="1">
              <a:solidFill>
                <a:srgbClr val="C5B497"/>
              </a:solidFill>
            </a:endParaRPr>
          </a:p>
        </p:txBody>
      </p:sp>
      <p:pic>
        <p:nvPicPr>
          <p:cNvPr id="134" name="Google Shape;134;p5"/>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135" name="Google Shape;135;p5"/>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s-ES" sz="2400">
                <a:solidFill>
                  <a:srgbClr val="3F739B"/>
                </a:solidFill>
              </a:rPr>
              <a:t> Una </a:t>
            </a:r>
            <a:r>
              <a:rPr b="1" lang="es-ES" sz="2400">
                <a:solidFill>
                  <a:srgbClr val="3F739B"/>
                </a:solidFill>
              </a:rPr>
              <a:t>entitat</a:t>
            </a:r>
            <a:r>
              <a:rPr lang="es-ES" sz="2400">
                <a:solidFill>
                  <a:srgbClr val="3F739B"/>
                </a:solidFill>
              </a:rPr>
              <a:t> és alguna cosa que </a:t>
            </a:r>
            <a:r>
              <a:rPr lang="es-ES" sz="2400" u="sng">
                <a:solidFill>
                  <a:srgbClr val="3F739B"/>
                </a:solidFill>
              </a:rPr>
              <a:t>existeix </a:t>
            </a:r>
            <a:r>
              <a:rPr lang="es-ES" sz="2400">
                <a:solidFill>
                  <a:srgbClr val="3F739B"/>
                </a:solidFill>
              </a:rPr>
              <a:t>en el món real de la qual ens interessen algunes propietats seves.</a:t>
            </a:r>
            <a:endParaRPr/>
          </a:p>
          <a:p>
            <a:pPr indent="-152400" lvl="0" marL="91440" rtl="0" algn="just">
              <a:lnSpc>
                <a:spcPct val="90000"/>
              </a:lnSpc>
              <a:spcBef>
                <a:spcPts val="1400"/>
              </a:spcBef>
              <a:spcAft>
                <a:spcPts val="0"/>
              </a:spcAft>
              <a:buSzPts val="2400"/>
              <a:buFont typeface="Courier New"/>
              <a:buChar char="o"/>
            </a:pPr>
            <a:r>
              <a:rPr lang="es-ES" sz="2400">
                <a:solidFill>
                  <a:srgbClr val="3F739B"/>
                </a:solidFill>
              </a:rPr>
              <a:t> Podem pensar en objectes físics (un llibre, un alumne) o en objectes més abstractes (un deute, una assegurança).</a:t>
            </a:r>
            <a:endParaRPr/>
          </a:p>
          <a:p>
            <a:pPr indent="-152400" lvl="0" marL="91440" rtl="0" algn="just">
              <a:lnSpc>
                <a:spcPct val="90000"/>
              </a:lnSpc>
              <a:spcBef>
                <a:spcPts val="1400"/>
              </a:spcBef>
              <a:spcAft>
                <a:spcPts val="0"/>
              </a:spcAft>
              <a:buSzPts val="2400"/>
              <a:buFont typeface="Courier New"/>
              <a:buChar char="o"/>
            </a:pPr>
            <a:r>
              <a:rPr lang="es-ES" sz="2400">
                <a:solidFill>
                  <a:srgbClr val="3F739B"/>
                </a:solidFill>
              </a:rPr>
              <a:t> Tipus d’entitats:</a:t>
            </a:r>
            <a:endParaRPr/>
          </a:p>
          <a:p>
            <a:pPr indent="-182880" lvl="1" marL="384048" rtl="0" algn="just">
              <a:lnSpc>
                <a:spcPct val="90000"/>
              </a:lnSpc>
              <a:spcBef>
                <a:spcPts val="400"/>
              </a:spcBef>
              <a:spcAft>
                <a:spcPts val="0"/>
              </a:spcAft>
              <a:buSzPts val="2200"/>
              <a:buFont typeface="Courier New"/>
              <a:buChar char="o"/>
            </a:pPr>
            <a:r>
              <a:rPr b="1" lang="es-ES" sz="2200">
                <a:solidFill>
                  <a:srgbClr val="3F739B"/>
                </a:solidFill>
              </a:rPr>
              <a:t> Entitats-instància</a:t>
            </a:r>
            <a:r>
              <a:rPr lang="es-ES" sz="2200">
                <a:solidFill>
                  <a:srgbClr val="3F739B"/>
                </a:solidFill>
              </a:rPr>
              <a:t>, com a objectes concrets del món real (per exemple, l'alumne Manel Riba és una entitat-instància).</a:t>
            </a:r>
            <a:endParaRPr/>
          </a:p>
          <a:p>
            <a:pPr indent="-182880" lvl="1" marL="384048" rtl="0" algn="just">
              <a:lnSpc>
                <a:spcPct val="90000"/>
              </a:lnSpc>
              <a:spcBef>
                <a:spcPts val="600"/>
              </a:spcBef>
              <a:spcAft>
                <a:spcPts val="0"/>
              </a:spcAft>
              <a:buSzPts val="2200"/>
              <a:buFont typeface="Courier New"/>
              <a:buChar char="o"/>
            </a:pPr>
            <a:r>
              <a:rPr b="1" lang="es-ES" sz="2200">
                <a:solidFill>
                  <a:srgbClr val="3F739B"/>
                </a:solidFill>
              </a:rPr>
              <a:t> Entitats-tipus</a:t>
            </a:r>
            <a:r>
              <a:rPr lang="es-ES" sz="2200">
                <a:solidFill>
                  <a:srgbClr val="3F739B"/>
                </a:solidFill>
              </a:rPr>
              <a:t>, com a conjunts d'entitats-instància (per exemple, l'entitat tipus alumne).</a:t>
            </a:r>
            <a:endParaRPr/>
          </a:p>
          <a:p>
            <a:pPr indent="0" lvl="0" marL="91440" rtl="0" algn="just">
              <a:lnSpc>
                <a:spcPct val="90000"/>
              </a:lnSpc>
              <a:spcBef>
                <a:spcPts val="1600"/>
              </a:spcBef>
              <a:spcAft>
                <a:spcPts val="0"/>
              </a:spcAft>
              <a:buSzPts val="2400"/>
              <a:buFont typeface="Courier New"/>
              <a:buNone/>
            </a:pPr>
            <a:r>
              <a:t/>
            </a:r>
            <a:endParaRPr sz="2400">
              <a:solidFill>
                <a:srgbClr val="3F739B"/>
              </a:solidFill>
            </a:endParaRPr>
          </a:p>
          <a:p>
            <a:pPr indent="0" lvl="0" marL="91440" rtl="0" algn="just">
              <a:lnSpc>
                <a:spcPct val="90000"/>
              </a:lnSpc>
              <a:spcBef>
                <a:spcPts val="1400"/>
              </a:spcBef>
              <a:spcAft>
                <a:spcPts val="0"/>
              </a:spcAft>
              <a:buSzPts val="2000"/>
              <a:buFont typeface="Courier New"/>
              <a:buNone/>
            </a:pPr>
            <a:r>
              <a:t/>
            </a:r>
            <a:endParaRPr>
              <a:solidFill>
                <a:srgbClr val="3F739B"/>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b="1" lang="es-ES">
                <a:solidFill>
                  <a:srgbClr val="C5B497"/>
                </a:solidFill>
              </a:rPr>
              <a:t>Atributs</a:t>
            </a:r>
            <a:endParaRPr b="1">
              <a:solidFill>
                <a:srgbClr val="C5B497"/>
              </a:solidFill>
            </a:endParaRPr>
          </a:p>
        </p:txBody>
      </p:sp>
      <p:pic>
        <p:nvPicPr>
          <p:cNvPr id="141" name="Google Shape;141;p6"/>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142" name="Google Shape;142;p6"/>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s-ES" sz="2400">
                <a:solidFill>
                  <a:srgbClr val="3F739B"/>
                </a:solidFill>
              </a:rPr>
              <a:t> Un </a:t>
            </a:r>
            <a:r>
              <a:rPr b="1" lang="es-ES" sz="2400">
                <a:solidFill>
                  <a:srgbClr val="3F739B"/>
                </a:solidFill>
              </a:rPr>
              <a:t>atribut</a:t>
            </a:r>
            <a:r>
              <a:rPr lang="es-ES" sz="2400">
                <a:solidFill>
                  <a:srgbClr val="3F739B"/>
                </a:solidFill>
              </a:rPr>
              <a:t> és una característica que ens interessa de les entitats.</a:t>
            </a:r>
            <a:endParaRPr/>
          </a:p>
          <a:p>
            <a:pPr indent="-152400" lvl="0" marL="91440" rtl="0" algn="just">
              <a:lnSpc>
                <a:spcPct val="90000"/>
              </a:lnSpc>
              <a:spcBef>
                <a:spcPts val="1400"/>
              </a:spcBef>
              <a:spcAft>
                <a:spcPts val="0"/>
              </a:spcAft>
              <a:buSzPts val="2400"/>
              <a:buFont typeface="Courier New"/>
              <a:buChar char="o"/>
            </a:pPr>
            <a:r>
              <a:rPr lang="es-ES" sz="2400">
                <a:solidFill>
                  <a:srgbClr val="3F739B"/>
                </a:solidFill>
              </a:rPr>
              <a:t> Normalment no ens interessen totes les propietats d’una entitat, sinó unes determinades.</a:t>
            </a:r>
            <a:endParaRPr/>
          </a:p>
          <a:p>
            <a:pPr indent="-152400" lvl="0" marL="91440" rtl="0" algn="just">
              <a:lnSpc>
                <a:spcPct val="90000"/>
              </a:lnSpc>
              <a:spcBef>
                <a:spcPts val="1400"/>
              </a:spcBef>
              <a:spcAft>
                <a:spcPts val="0"/>
              </a:spcAft>
              <a:buSzPts val="2400"/>
              <a:buFont typeface="Courier New"/>
              <a:buChar char="o"/>
            </a:pPr>
            <a:r>
              <a:rPr lang="es-ES" sz="2400">
                <a:solidFill>
                  <a:srgbClr val="3F739B"/>
                </a:solidFill>
              </a:rPr>
              <a:t> Els atributs d'una entitat-instància poden no tenir cap valor per a algun atribut concret. En aquests casos, també es diu que l'atribut té valor </a:t>
            </a:r>
            <a:r>
              <a:rPr b="1" lang="es-ES" sz="2400">
                <a:solidFill>
                  <a:srgbClr val="3F739B"/>
                </a:solidFill>
              </a:rPr>
              <a:t>nul</a:t>
            </a:r>
            <a:r>
              <a:rPr lang="es-ES" sz="2400">
                <a:solidFill>
                  <a:srgbClr val="3F739B"/>
                </a:solidFill>
              </a:rPr>
              <a:t>.</a:t>
            </a:r>
            <a:endParaRPr/>
          </a:p>
          <a:p>
            <a:pPr indent="0" lvl="0" marL="91440" rtl="0" algn="just">
              <a:lnSpc>
                <a:spcPct val="90000"/>
              </a:lnSpc>
              <a:spcBef>
                <a:spcPts val="1400"/>
              </a:spcBef>
              <a:spcAft>
                <a:spcPts val="0"/>
              </a:spcAft>
              <a:buSzPts val="2400"/>
              <a:buFont typeface="Courier New"/>
              <a:buNone/>
            </a:pPr>
            <a:r>
              <a:t/>
            </a:r>
            <a:endParaRPr sz="2400">
              <a:solidFill>
                <a:srgbClr val="3F739B"/>
              </a:solidFill>
            </a:endParaRPr>
          </a:p>
          <a:p>
            <a:pPr indent="0" lvl="0" marL="91440" rtl="0" algn="just">
              <a:lnSpc>
                <a:spcPct val="90000"/>
              </a:lnSpc>
              <a:spcBef>
                <a:spcPts val="1400"/>
              </a:spcBef>
              <a:spcAft>
                <a:spcPts val="0"/>
              </a:spcAft>
              <a:buSzPts val="2000"/>
              <a:buFont typeface="Courier New"/>
              <a:buNone/>
            </a:pPr>
            <a:r>
              <a:t/>
            </a:r>
            <a:endParaRPr>
              <a:solidFill>
                <a:srgbClr val="3F739B"/>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7"/>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b="1" lang="es-ES">
                <a:solidFill>
                  <a:srgbClr val="C5B497"/>
                </a:solidFill>
              </a:rPr>
              <a:t>Representació gràfica</a:t>
            </a:r>
            <a:endParaRPr b="1">
              <a:solidFill>
                <a:srgbClr val="C5B497"/>
              </a:solidFill>
            </a:endParaRPr>
          </a:p>
        </p:txBody>
      </p:sp>
      <p:pic>
        <p:nvPicPr>
          <p:cNvPr id="148" name="Google Shape;148;p7"/>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149" name="Google Shape;149;p7"/>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s-ES" sz="2400">
                <a:solidFill>
                  <a:srgbClr val="3F739B"/>
                </a:solidFill>
              </a:rPr>
              <a:t> En els diagrames CHEN, una entitat es representa dins un rectangle i un atribut amb una el·lipsi.</a:t>
            </a:r>
            <a:endParaRPr sz="2400">
              <a:solidFill>
                <a:srgbClr val="3F739B"/>
              </a:solidFill>
            </a:endParaRPr>
          </a:p>
          <a:p>
            <a:pPr indent="0" lvl="0" marL="91440" rtl="0" algn="just">
              <a:lnSpc>
                <a:spcPct val="90000"/>
              </a:lnSpc>
              <a:spcBef>
                <a:spcPts val="1400"/>
              </a:spcBef>
              <a:spcAft>
                <a:spcPts val="0"/>
              </a:spcAft>
              <a:buSzPts val="2400"/>
              <a:buFont typeface="Courier New"/>
              <a:buNone/>
            </a:pPr>
            <a:r>
              <a:t/>
            </a:r>
            <a:endParaRPr sz="2400">
              <a:solidFill>
                <a:srgbClr val="3F739B"/>
              </a:solidFill>
            </a:endParaRPr>
          </a:p>
          <a:p>
            <a:pPr indent="0" lvl="0" marL="91440" rtl="0" algn="just">
              <a:lnSpc>
                <a:spcPct val="90000"/>
              </a:lnSpc>
              <a:spcBef>
                <a:spcPts val="1400"/>
              </a:spcBef>
              <a:spcAft>
                <a:spcPts val="0"/>
              </a:spcAft>
              <a:buSzPts val="2000"/>
              <a:buFont typeface="Courier New"/>
              <a:buNone/>
            </a:pPr>
            <a:r>
              <a:t/>
            </a:r>
            <a:endParaRPr>
              <a:solidFill>
                <a:srgbClr val="3F739B"/>
              </a:solidFill>
            </a:endParaRPr>
          </a:p>
        </p:txBody>
      </p:sp>
      <p:pic>
        <p:nvPicPr>
          <p:cNvPr id="150" name="Google Shape;150;p7"/>
          <p:cNvPicPr preferRelativeResize="0"/>
          <p:nvPr/>
        </p:nvPicPr>
        <p:blipFill rotWithShape="1">
          <a:blip r:embed="rId4">
            <a:alphaModFix/>
          </a:blip>
          <a:srcRect b="31716" l="17909" r="38573" t="55597"/>
          <a:stretch/>
        </p:blipFill>
        <p:spPr>
          <a:xfrm>
            <a:off x="1588424" y="3232516"/>
            <a:ext cx="6449441" cy="14101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8"/>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b="1" lang="es-ES">
                <a:solidFill>
                  <a:srgbClr val="C5B497"/>
                </a:solidFill>
              </a:rPr>
              <a:t>Domini</a:t>
            </a:r>
            <a:endParaRPr b="1">
              <a:solidFill>
                <a:srgbClr val="C5B497"/>
              </a:solidFill>
            </a:endParaRPr>
          </a:p>
        </p:txBody>
      </p:sp>
      <p:pic>
        <p:nvPicPr>
          <p:cNvPr id="156" name="Google Shape;156;p8"/>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157" name="Google Shape;157;p8"/>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s-ES" sz="2400">
                <a:solidFill>
                  <a:srgbClr val="3F739B"/>
                </a:solidFill>
              </a:rPr>
              <a:t> El conjunts de valors acceptables per a un atribut concret s’anomena </a:t>
            </a:r>
            <a:r>
              <a:rPr b="1" lang="es-ES" sz="2400">
                <a:solidFill>
                  <a:srgbClr val="3F739B"/>
                </a:solidFill>
              </a:rPr>
              <a:t>domini</a:t>
            </a:r>
            <a:r>
              <a:rPr lang="es-ES" sz="2400">
                <a:solidFill>
                  <a:srgbClr val="3F739B"/>
                </a:solidFill>
              </a:rPr>
              <a:t>. </a:t>
            </a:r>
            <a:endParaRPr/>
          </a:p>
          <a:p>
            <a:pPr indent="-152400" lvl="0" marL="91440" rtl="0" algn="just">
              <a:lnSpc>
                <a:spcPct val="90000"/>
              </a:lnSpc>
              <a:spcBef>
                <a:spcPts val="1400"/>
              </a:spcBef>
              <a:spcAft>
                <a:spcPts val="0"/>
              </a:spcAft>
              <a:buSzPts val="2400"/>
              <a:buFont typeface="Courier New"/>
              <a:buChar char="o"/>
            </a:pPr>
            <a:r>
              <a:rPr lang="es-ES" sz="2400">
                <a:solidFill>
                  <a:srgbClr val="3F739B"/>
                </a:solidFill>
              </a:rPr>
              <a:t> Perquè un valor d'un atribut sigui vàlid, ha de pertànyer al domini</a:t>
            </a:r>
            <a:endParaRPr/>
          </a:p>
          <a:p>
            <a:pPr indent="0" lvl="0" marL="91440" rtl="0" algn="just">
              <a:lnSpc>
                <a:spcPct val="90000"/>
              </a:lnSpc>
              <a:spcBef>
                <a:spcPts val="1400"/>
              </a:spcBef>
              <a:spcAft>
                <a:spcPts val="0"/>
              </a:spcAft>
              <a:buSzPts val="2400"/>
              <a:buFont typeface="Courier New"/>
              <a:buNone/>
            </a:pPr>
            <a:r>
              <a:t/>
            </a:r>
            <a:endParaRPr sz="2400">
              <a:solidFill>
                <a:srgbClr val="3F739B"/>
              </a:solidFill>
            </a:endParaRPr>
          </a:p>
          <a:p>
            <a:pPr indent="0" lvl="0" marL="91440" rtl="0" algn="just">
              <a:lnSpc>
                <a:spcPct val="90000"/>
              </a:lnSpc>
              <a:spcBef>
                <a:spcPts val="1400"/>
              </a:spcBef>
              <a:spcAft>
                <a:spcPts val="0"/>
              </a:spcAft>
              <a:buSzPts val="2000"/>
              <a:buFont typeface="Courier New"/>
              <a:buNone/>
            </a:pPr>
            <a:r>
              <a:t/>
            </a:r>
            <a:endParaRPr>
              <a:solidFill>
                <a:srgbClr val="3F739B"/>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C5B497"/>
              </a:buClr>
              <a:buSzPts val="4800"/>
              <a:buFont typeface="Calibri"/>
              <a:buNone/>
            </a:pPr>
            <a:r>
              <a:rPr b="1" lang="es-ES">
                <a:solidFill>
                  <a:srgbClr val="C5B497"/>
                </a:solidFill>
              </a:rPr>
              <a:t>Atributs simples i compostos</a:t>
            </a:r>
            <a:endParaRPr b="1">
              <a:solidFill>
                <a:srgbClr val="C5B497"/>
              </a:solidFill>
            </a:endParaRPr>
          </a:p>
        </p:txBody>
      </p:sp>
      <p:pic>
        <p:nvPicPr>
          <p:cNvPr id="163" name="Google Shape;163;p9"/>
          <p:cNvPicPr preferRelativeResize="0"/>
          <p:nvPr/>
        </p:nvPicPr>
        <p:blipFill rotWithShape="1">
          <a:blip r:embed="rId3">
            <a:alphaModFix/>
          </a:blip>
          <a:srcRect b="0" l="0" r="0" t="0"/>
          <a:stretch/>
        </p:blipFill>
        <p:spPr>
          <a:xfrm>
            <a:off x="7308304" y="332656"/>
            <a:ext cx="1459122" cy="540416"/>
          </a:xfrm>
          <a:prstGeom prst="rect">
            <a:avLst/>
          </a:prstGeom>
          <a:noFill/>
          <a:ln>
            <a:noFill/>
          </a:ln>
        </p:spPr>
      </p:pic>
      <p:sp>
        <p:nvSpPr>
          <p:cNvPr id="164" name="Google Shape;164;p9"/>
          <p:cNvSpPr txBox="1"/>
          <p:nvPr>
            <p:ph idx="1" type="body"/>
          </p:nvPr>
        </p:nvSpPr>
        <p:spPr>
          <a:xfrm>
            <a:off x="822959" y="1925920"/>
            <a:ext cx="7543801" cy="4023360"/>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Font typeface="Courier New"/>
              <a:buChar char="o"/>
            </a:pPr>
            <a:r>
              <a:rPr lang="es-ES" sz="2400">
                <a:solidFill>
                  <a:srgbClr val="3F739B"/>
                </a:solidFill>
              </a:rPr>
              <a:t> Un </a:t>
            </a:r>
            <a:r>
              <a:rPr b="1" lang="es-ES" sz="2400">
                <a:solidFill>
                  <a:srgbClr val="3F739B"/>
                </a:solidFill>
              </a:rPr>
              <a:t>atribut simple </a:t>
            </a:r>
            <a:r>
              <a:rPr lang="es-ES" sz="2400">
                <a:solidFill>
                  <a:srgbClr val="3F739B"/>
                </a:solidFill>
              </a:rPr>
              <a:t>no es pot dividir en parts més petites sense que això comporti la pèrdua del seu significat.</a:t>
            </a:r>
            <a:endParaRPr/>
          </a:p>
          <a:p>
            <a:pPr indent="-152400" lvl="0" marL="91440" rtl="0" algn="just">
              <a:lnSpc>
                <a:spcPct val="90000"/>
              </a:lnSpc>
              <a:spcBef>
                <a:spcPts val="1400"/>
              </a:spcBef>
              <a:spcAft>
                <a:spcPts val="0"/>
              </a:spcAft>
              <a:buSzPts val="2400"/>
              <a:buFont typeface="Courier New"/>
              <a:buChar char="o"/>
            </a:pPr>
            <a:r>
              <a:rPr lang="es-ES" sz="2400">
                <a:solidFill>
                  <a:srgbClr val="3F739B"/>
                </a:solidFill>
              </a:rPr>
              <a:t> Un </a:t>
            </a:r>
            <a:r>
              <a:rPr b="1" lang="es-ES" sz="2400">
                <a:solidFill>
                  <a:srgbClr val="3F739B"/>
                </a:solidFill>
              </a:rPr>
              <a:t>atribut compost </a:t>
            </a:r>
            <a:r>
              <a:rPr lang="es-ES" sz="2400">
                <a:solidFill>
                  <a:srgbClr val="3F739B"/>
                </a:solidFill>
              </a:rPr>
              <a:t>és el que està subdividit en parts més petites (que també tenen la consideració d'atributs), les quals tenen un significat propi.</a:t>
            </a:r>
            <a:endParaRPr sz="2400">
              <a:solidFill>
                <a:srgbClr val="3F739B"/>
              </a:solidFill>
            </a:endParaRPr>
          </a:p>
          <a:p>
            <a:pPr indent="0" lvl="0" marL="91440" rtl="0" algn="just">
              <a:lnSpc>
                <a:spcPct val="90000"/>
              </a:lnSpc>
              <a:spcBef>
                <a:spcPts val="1400"/>
              </a:spcBef>
              <a:spcAft>
                <a:spcPts val="0"/>
              </a:spcAft>
              <a:buSzPts val="2000"/>
              <a:buFont typeface="Courier New"/>
              <a:buNone/>
            </a:pPr>
            <a:r>
              <a:t/>
            </a:r>
            <a:endParaRPr>
              <a:solidFill>
                <a:srgbClr val="3F739B"/>
              </a:solidFill>
            </a:endParaRPr>
          </a:p>
        </p:txBody>
      </p:sp>
      <p:pic>
        <p:nvPicPr>
          <p:cNvPr id="165" name="Google Shape;165;p9"/>
          <p:cNvPicPr preferRelativeResize="0"/>
          <p:nvPr/>
        </p:nvPicPr>
        <p:blipFill rotWithShape="1">
          <a:blip r:embed="rId4">
            <a:alphaModFix/>
          </a:blip>
          <a:srcRect b="38246" l="17910" r="37873" t="43469"/>
          <a:stretch/>
        </p:blipFill>
        <p:spPr>
          <a:xfrm>
            <a:off x="1579551" y="4139906"/>
            <a:ext cx="6442315" cy="199793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2015-09-22T05:05:00Z</dcterms:created>
  <dc:creator>Departament d'Educació</dc:creator>
</cp:coreProperties>
</file>