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29" roundtripDataSignature="AMtx7mj8bAzKje6DhzPPFAU0Ufg1dhJqO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customschemas.google.com/relationships/presentationmetadata" Target="meta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 name="Google Shape;103;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9" name="Google Shape;189;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3" name="Google Shape;213;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6" name="Google Shape;236;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0" name="Google Shape;260;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1" name="Google Shape;281;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9" name="Google Shape;299;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6" name="Google Shape;306;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3" name="Google Shape;313;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1" name="Google Shape;321;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9" name="Google Shape;329;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7" name="Google Shape;337;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5" name="Google Shape;345;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3" name="Google Shape;353;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 name="Google Shape;117;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 name="Google Shape;139;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 name="Google Shape;154;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8" name="Shape 18"/>
        <p:cNvGrpSpPr/>
        <p:nvPr/>
      </p:nvGrpSpPr>
      <p:grpSpPr>
        <a:xfrm>
          <a:off x="0" y="0"/>
          <a:ext cx="0" cy="0"/>
          <a:chOff x="0" y="0"/>
          <a:chExt cx="0" cy="0"/>
        </a:xfrm>
      </p:grpSpPr>
      <p:sp>
        <p:nvSpPr>
          <p:cNvPr id="19" name="Google Shape;19;p26"/>
          <p:cNvSpPr/>
          <p:nvPr/>
        </p:nvSpPr>
        <p:spPr>
          <a:xfrm>
            <a:off x="2382" y="6400800"/>
            <a:ext cx="9141619"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6"/>
          <p:cNvSpPr/>
          <p:nvPr/>
        </p:nvSpPr>
        <p:spPr>
          <a:xfrm>
            <a:off x="12" y="6334316"/>
            <a:ext cx="9141619"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6"/>
          <p:cNvSpPr txBox="1"/>
          <p:nvPr>
            <p:ph type="ctrTitle"/>
          </p:nvPr>
        </p:nvSpPr>
        <p:spPr>
          <a:xfrm>
            <a:off x="822960" y="758952"/>
            <a:ext cx="75438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262626"/>
              </a:buClr>
              <a:buSzPts val="8000"/>
              <a:buFont typeface="Calibri"/>
              <a:buNone/>
              <a:defRPr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26"/>
          <p:cNvSpPr txBox="1"/>
          <p:nvPr>
            <p:ph idx="1" type="subTitle"/>
          </p:nvPr>
        </p:nvSpPr>
        <p:spPr>
          <a:xfrm>
            <a:off x="825038" y="4455621"/>
            <a:ext cx="75438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sp>
        <p:nvSpPr>
          <p:cNvPr id="23" name="Google Shape;23;p26"/>
          <p:cNvSpPr txBox="1"/>
          <p:nvPr>
            <p:ph idx="10" type="dt"/>
          </p:nvPr>
        </p:nvSpPr>
        <p:spPr>
          <a:xfrm>
            <a:off x="822961" y="6459786"/>
            <a:ext cx="185420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26"/>
          <p:cNvSpPr txBox="1"/>
          <p:nvPr>
            <p:ph idx="11" type="ftr"/>
          </p:nvPr>
        </p:nvSpPr>
        <p:spPr>
          <a:xfrm>
            <a:off x="2764639" y="6459786"/>
            <a:ext cx="3617103"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6"/>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26" name="Google Shape;26;p26"/>
          <p:cNvCxnSpPr/>
          <p:nvPr/>
        </p:nvCxnSpPr>
        <p:spPr>
          <a:xfrm>
            <a:off x="905744" y="4343400"/>
            <a:ext cx="740664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7" name="Shape 87"/>
        <p:cNvGrpSpPr/>
        <p:nvPr/>
      </p:nvGrpSpPr>
      <p:grpSpPr>
        <a:xfrm>
          <a:off x="0" y="0"/>
          <a:ext cx="0" cy="0"/>
          <a:chOff x="0" y="0"/>
          <a:chExt cx="0" cy="0"/>
        </a:xfrm>
      </p:grpSpPr>
      <p:sp>
        <p:nvSpPr>
          <p:cNvPr id="88" name="Google Shape;88;p35"/>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9" name="Google Shape;89;p35"/>
          <p:cNvSpPr txBox="1"/>
          <p:nvPr>
            <p:ph idx="1" type="body"/>
          </p:nvPr>
        </p:nvSpPr>
        <p:spPr>
          <a:xfrm rot="5400000">
            <a:off x="2583180" y="85514"/>
            <a:ext cx="4023360" cy="7543801"/>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90" name="Google Shape;90;p35"/>
          <p:cNvSpPr txBox="1"/>
          <p:nvPr>
            <p:ph idx="10" type="dt"/>
          </p:nvPr>
        </p:nvSpPr>
        <p:spPr>
          <a:xfrm>
            <a:off x="822961" y="6459786"/>
            <a:ext cx="185420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35"/>
          <p:cNvSpPr txBox="1"/>
          <p:nvPr>
            <p:ph idx="11" type="ftr"/>
          </p:nvPr>
        </p:nvSpPr>
        <p:spPr>
          <a:xfrm>
            <a:off x="2764639" y="6459786"/>
            <a:ext cx="3617103"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35"/>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93" name="Shape 93"/>
        <p:cNvGrpSpPr/>
        <p:nvPr/>
      </p:nvGrpSpPr>
      <p:grpSpPr>
        <a:xfrm>
          <a:off x="0" y="0"/>
          <a:ext cx="0" cy="0"/>
          <a:chOff x="0" y="0"/>
          <a:chExt cx="0" cy="0"/>
        </a:xfrm>
      </p:grpSpPr>
      <p:sp>
        <p:nvSpPr>
          <p:cNvPr id="94" name="Google Shape;94;p36"/>
          <p:cNvSpPr/>
          <p:nvPr/>
        </p:nvSpPr>
        <p:spPr>
          <a:xfrm>
            <a:off x="2382" y="6400800"/>
            <a:ext cx="9141619"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36"/>
          <p:cNvSpPr/>
          <p:nvPr/>
        </p:nvSpPr>
        <p:spPr>
          <a:xfrm>
            <a:off x="12" y="6334316"/>
            <a:ext cx="9141619"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36"/>
          <p:cNvSpPr txBox="1"/>
          <p:nvPr>
            <p:ph type="title"/>
          </p:nvPr>
        </p:nvSpPr>
        <p:spPr>
          <a:xfrm rot="5400000">
            <a:off x="4650802" y="2307652"/>
            <a:ext cx="5757421" cy="1971675"/>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7" name="Google Shape;97;p36"/>
          <p:cNvSpPr txBox="1"/>
          <p:nvPr>
            <p:ph idx="1" type="body"/>
          </p:nvPr>
        </p:nvSpPr>
        <p:spPr>
          <a:xfrm rot="5400000">
            <a:off x="650302" y="393126"/>
            <a:ext cx="5757420" cy="5800725"/>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98" name="Google Shape;98;p36"/>
          <p:cNvSpPr txBox="1"/>
          <p:nvPr>
            <p:ph idx="10" type="dt"/>
          </p:nvPr>
        </p:nvSpPr>
        <p:spPr>
          <a:xfrm>
            <a:off x="822961" y="6459786"/>
            <a:ext cx="185420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36"/>
          <p:cNvSpPr txBox="1"/>
          <p:nvPr>
            <p:ph idx="11" type="ftr"/>
          </p:nvPr>
        </p:nvSpPr>
        <p:spPr>
          <a:xfrm>
            <a:off x="2764639" y="6459786"/>
            <a:ext cx="3617103"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36"/>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7" name="Shape 27"/>
        <p:cNvGrpSpPr/>
        <p:nvPr/>
      </p:nvGrpSpPr>
      <p:grpSpPr>
        <a:xfrm>
          <a:off x="0" y="0"/>
          <a:ext cx="0" cy="0"/>
          <a:chOff x="0" y="0"/>
          <a:chExt cx="0" cy="0"/>
        </a:xfrm>
      </p:grpSpPr>
      <p:sp>
        <p:nvSpPr>
          <p:cNvPr id="28" name="Google Shape;28;p27"/>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27"/>
          <p:cNvSpPr txBox="1"/>
          <p:nvPr>
            <p:ph idx="1" type="body"/>
          </p:nvPr>
        </p:nvSpPr>
        <p:spPr>
          <a:xfrm>
            <a:off x="822959" y="1845734"/>
            <a:ext cx="7543801"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0" name="Google Shape;30;p27"/>
          <p:cNvSpPr txBox="1"/>
          <p:nvPr>
            <p:ph idx="10" type="dt"/>
          </p:nvPr>
        </p:nvSpPr>
        <p:spPr>
          <a:xfrm>
            <a:off x="822961" y="6459786"/>
            <a:ext cx="185420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7"/>
          <p:cNvSpPr txBox="1"/>
          <p:nvPr>
            <p:ph idx="11" type="ftr"/>
          </p:nvPr>
        </p:nvSpPr>
        <p:spPr>
          <a:xfrm>
            <a:off x="2764639" y="6459786"/>
            <a:ext cx="3617103"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7"/>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solidFill>
          <a:schemeClr val="lt1"/>
        </a:solidFill>
      </p:bgPr>
    </p:bg>
    <p:spTree>
      <p:nvGrpSpPr>
        <p:cNvPr id="33" name="Shape 33"/>
        <p:cNvGrpSpPr/>
        <p:nvPr/>
      </p:nvGrpSpPr>
      <p:grpSpPr>
        <a:xfrm>
          <a:off x="0" y="0"/>
          <a:ext cx="0" cy="0"/>
          <a:chOff x="0" y="0"/>
          <a:chExt cx="0" cy="0"/>
        </a:xfrm>
      </p:grpSpPr>
      <p:sp>
        <p:nvSpPr>
          <p:cNvPr id="34" name="Google Shape;34;p28"/>
          <p:cNvSpPr/>
          <p:nvPr/>
        </p:nvSpPr>
        <p:spPr>
          <a:xfrm>
            <a:off x="2382" y="6400800"/>
            <a:ext cx="9141619"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8"/>
          <p:cNvSpPr/>
          <p:nvPr/>
        </p:nvSpPr>
        <p:spPr>
          <a:xfrm>
            <a:off x="12" y="6334316"/>
            <a:ext cx="9141619"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8"/>
          <p:cNvSpPr txBox="1"/>
          <p:nvPr>
            <p:ph type="title"/>
          </p:nvPr>
        </p:nvSpPr>
        <p:spPr>
          <a:xfrm>
            <a:off x="822960" y="758952"/>
            <a:ext cx="75438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262626"/>
              </a:buClr>
              <a:buSzPts val="8000"/>
              <a:buFont typeface="Calibri"/>
              <a:buNone/>
              <a:defRPr b="0"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28"/>
          <p:cNvSpPr txBox="1"/>
          <p:nvPr>
            <p:ph idx="1" type="body"/>
          </p:nvPr>
        </p:nvSpPr>
        <p:spPr>
          <a:xfrm>
            <a:off x="822960" y="4453128"/>
            <a:ext cx="7543800" cy="11430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indent="-228600" lvl="1" marL="914400" algn="l">
              <a:lnSpc>
                <a:spcPct val="90000"/>
              </a:lnSpc>
              <a:spcBef>
                <a:spcPts val="200"/>
              </a:spcBef>
              <a:spcAft>
                <a:spcPts val="0"/>
              </a:spcAft>
              <a:buSzPts val="1800"/>
              <a:buNone/>
              <a:defRPr sz="1800">
                <a:solidFill>
                  <a:srgbClr val="888888"/>
                </a:solidFill>
              </a:defRPr>
            </a:lvl2pPr>
            <a:lvl3pPr indent="-228600" lvl="2" marL="1371600" algn="l">
              <a:lnSpc>
                <a:spcPct val="90000"/>
              </a:lnSpc>
              <a:spcBef>
                <a:spcPts val="400"/>
              </a:spcBef>
              <a:spcAft>
                <a:spcPts val="0"/>
              </a:spcAft>
              <a:buSzPts val="1600"/>
              <a:buNone/>
              <a:defRPr sz="1600">
                <a:solidFill>
                  <a:srgbClr val="888888"/>
                </a:solidFill>
              </a:defRPr>
            </a:lvl3pPr>
            <a:lvl4pPr indent="-228600" lvl="3" marL="1828800" algn="l">
              <a:lnSpc>
                <a:spcPct val="90000"/>
              </a:lnSpc>
              <a:spcBef>
                <a:spcPts val="400"/>
              </a:spcBef>
              <a:spcAft>
                <a:spcPts val="0"/>
              </a:spcAft>
              <a:buSzPts val="1400"/>
              <a:buNone/>
              <a:defRPr sz="1400">
                <a:solidFill>
                  <a:srgbClr val="888888"/>
                </a:solidFill>
              </a:defRPr>
            </a:lvl4pPr>
            <a:lvl5pPr indent="-228600" lvl="4" marL="2286000" algn="l">
              <a:lnSpc>
                <a:spcPct val="90000"/>
              </a:lnSpc>
              <a:spcBef>
                <a:spcPts val="400"/>
              </a:spcBef>
              <a:spcAft>
                <a:spcPts val="0"/>
              </a:spcAft>
              <a:buSzPts val="1400"/>
              <a:buNone/>
              <a:defRPr sz="1400">
                <a:solidFill>
                  <a:srgbClr val="888888"/>
                </a:solidFill>
              </a:defRPr>
            </a:lvl5pPr>
            <a:lvl6pPr indent="-228600" lvl="5" marL="2743200" algn="l">
              <a:lnSpc>
                <a:spcPct val="90000"/>
              </a:lnSpc>
              <a:spcBef>
                <a:spcPts val="400"/>
              </a:spcBef>
              <a:spcAft>
                <a:spcPts val="0"/>
              </a:spcAft>
              <a:buSzPts val="1400"/>
              <a:buNone/>
              <a:defRPr sz="1400">
                <a:solidFill>
                  <a:srgbClr val="888888"/>
                </a:solidFill>
              </a:defRPr>
            </a:lvl6pPr>
            <a:lvl7pPr indent="-228600" lvl="6" marL="3200400" algn="l">
              <a:lnSpc>
                <a:spcPct val="90000"/>
              </a:lnSpc>
              <a:spcBef>
                <a:spcPts val="400"/>
              </a:spcBef>
              <a:spcAft>
                <a:spcPts val="0"/>
              </a:spcAft>
              <a:buSzPts val="1400"/>
              <a:buNone/>
              <a:defRPr sz="1400">
                <a:solidFill>
                  <a:srgbClr val="888888"/>
                </a:solidFill>
              </a:defRPr>
            </a:lvl7pPr>
            <a:lvl8pPr indent="-228600" lvl="7" marL="3657600" algn="l">
              <a:lnSpc>
                <a:spcPct val="90000"/>
              </a:lnSpc>
              <a:spcBef>
                <a:spcPts val="400"/>
              </a:spcBef>
              <a:spcAft>
                <a:spcPts val="0"/>
              </a:spcAft>
              <a:buSzPts val="1400"/>
              <a:buNone/>
              <a:defRPr sz="1400">
                <a:solidFill>
                  <a:srgbClr val="888888"/>
                </a:solidFill>
              </a:defRPr>
            </a:lvl8pPr>
            <a:lvl9pPr indent="-228600" lvl="8" marL="4114800" algn="l">
              <a:lnSpc>
                <a:spcPct val="90000"/>
              </a:lnSpc>
              <a:spcBef>
                <a:spcPts val="400"/>
              </a:spcBef>
              <a:spcAft>
                <a:spcPts val="400"/>
              </a:spcAft>
              <a:buSzPts val="1400"/>
              <a:buNone/>
              <a:defRPr sz="1400">
                <a:solidFill>
                  <a:srgbClr val="888888"/>
                </a:solidFill>
              </a:defRPr>
            </a:lvl9pPr>
          </a:lstStyle>
          <a:p/>
        </p:txBody>
      </p:sp>
      <p:sp>
        <p:nvSpPr>
          <p:cNvPr id="38" name="Google Shape;38;p28"/>
          <p:cNvSpPr txBox="1"/>
          <p:nvPr>
            <p:ph idx="10" type="dt"/>
          </p:nvPr>
        </p:nvSpPr>
        <p:spPr>
          <a:xfrm>
            <a:off x="822961" y="6459786"/>
            <a:ext cx="185420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8"/>
          <p:cNvSpPr txBox="1"/>
          <p:nvPr>
            <p:ph idx="11" type="ftr"/>
          </p:nvPr>
        </p:nvSpPr>
        <p:spPr>
          <a:xfrm>
            <a:off x="2764639" y="6459786"/>
            <a:ext cx="3617103"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28"/>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41" name="Google Shape;41;p28"/>
          <p:cNvCxnSpPr/>
          <p:nvPr/>
        </p:nvCxnSpPr>
        <p:spPr>
          <a:xfrm>
            <a:off x="905744" y="4343400"/>
            <a:ext cx="740664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2" name="Shape 42"/>
        <p:cNvGrpSpPr/>
        <p:nvPr/>
      </p:nvGrpSpPr>
      <p:grpSpPr>
        <a:xfrm>
          <a:off x="0" y="0"/>
          <a:ext cx="0" cy="0"/>
          <a:chOff x="0" y="0"/>
          <a:chExt cx="0" cy="0"/>
        </a:xfrm>
      </p:grpSpPr>
      <p:sp>
        <p:nvSpPr>
          <p:cNvPr id="43" name="Google Shape;43;p29"/>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29"/>
          <p:cNvSpPr txBox="1"/>
          <p:nvPr>
            <p:ph idx="1" type="body"/>
          </p:nvPr>
        </p:nvSpPr>
        <p:spPr>
          <a:xfrm>
            <a:off x="822960" y="1845734"/>
            <a:ext cx="370332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5" name="Google Shape;45;p29"/>
          <p:cNvSpPr txBox="1"/>
          <p:nvPr>
            <p:ph idx="2" type="body"/>
          </p:nvPr>
        </p:nvSpPr>
        <p:spPr>
          <a:xfrm>
            <a:off x="4663440" y="1845736"/>
            <a:ext cx="3703320" cy="4023359"/>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6" name="Google Shape;46;p29"/>
          <p:cNvSpPr txBox="1"/>
          <p:nvPr>
            <p:ph idx="10" type="dt"/>
          </p:nvPr>
        </p:nvSpPr>
        <p:spPr>
          <a:xfrm>
            <a:off x="822961" y="6459786"/>
            <a:ext cx="185420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9"/>
          <p:cNvSpPr txBox="1"/>
          <p:nvPr>
            <p:ph idx="11" type="ftr"/>
          </p:nvPr>
        </p:nvSpPr>
        <p:spPr>
          <a:xfrm>
            <a:off x="2764639" y="6459786"/>
            <a:ext cx="3617103"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9"/>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9" name="Shape 49"/>
        <p:cNvGrpSpPr/>
        <p:nvPr/>
      </p:nvGrpSpPr>
      <p:grpSpPr>
        <a:xfrm>
          <a:off x="0" y="0"/>
          <a:ext cx="0" cy="0"/>
          <a:chOff x="0" y="0"/>
          <a:chExt cx="0" cy="0"/>
        </a:xfrm>
      </p:grpSpPr>
      <p:sp>
        <p:nvSpPr>
          <p:cNvPr id="50" name="Google Shape;50;p30"/>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30"/>
          <p:cNvSpPr txBox="1"/>
          <p:nvPr>
            <p:ph idx="1" type="body"/>
          </p:nvPr>
        </p:nvSpPr>
        <p:spPr>
          <a:xfrm>
            <a:off x="822960" y="1846052"/>
            <a:ext cx="370332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chemeClr val="dk2"/>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52" name="Google Shape;52;p30"/>
          <p:cNvSpPr txBox="1"/>
          <p:nvPr>
            <p:ph idx="2" type="body"/>
          </p:nvPr>
        </p:nvSpPr>
        <p:spPr>
          <a:xfrm>
            <a:off x="822960" y="2582334"/>
            <a:ext cx="3703320" cy="32867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3" name="Google Shape;53;p30"/>
          <p:cNvSpPr txBox="1"/>
          <p:nvPr>
            <p:ph idx="3" type="body"/>
          </p:nvPr>
        </p:nvSpPr>
        <p:spPr>
          <a:xfrm>
            <a:off x="4663440" y="1846052"/>
            <a:ext cx="370332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chemeClr val="dk2"/>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54" name="Google Shape;54;p30"/>
          <p:cNvSpPr txBox="1"/>
          <p:nvPr>
            <p:ph idx="4" type="body"/>
          </p:nvPr>
        </p:nvSpPr>
        <p:spPr>
          <a:xfrm>
            <a:off x="4663440" y="2582334"/>
            <a:ext cx="3703320" cy="32867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5" name="Google Shape;55;p30"/>
          <p:cNvSpPr txBox="1"/>
          <p:nvPr>
            <p:ph idx="10" type="dt"/>
          </p:nvPr>
        </p:nvSpPr>
        <p:spPr>
          <a:xfrm>
            <a:off x="822961" y="6459786"/>
            <a:ext cx="185420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30"/>
          <p:cNvSpPr txBox="1"/>
          <p:nvPr>
            <p:ph idx="11" type="ftr"/>
          </p:nvPr>
        </p:nvSpPr>
        <p:spPr>
          <a:xfrm>
            <a:off x="2764639" y="6459786"/>
            <a:ext cx="3617103"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30"/>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8" name="Shape 58"/>
        <p:cNvGrpSpPr/>
        <p:nvPr/>
      </p:nvGrpSpPr>
      <p:grpSpPr>
        <a:xfrm>
          <a:off x="0" y="0"/>
          <a:ext cx="0" cy="0"/>
          <a:chOff x="0" y="0"/>
          <a:chExt cx="0" cy="0"/>
        </a:xfrm>
      </p:grpSpPr>
      <p:sp>
        <p:nvSpPr>
          <p:cNvPr id="59" name="Google Shape;59;p31"/>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31"/>
          <p:cNvSpPr txBox="1"/>
          <p:nvPr>
            <p:ph idx="10" type="dt"/>
          </p:nvPr>
        </p:nvSpPr>
        <p:spPr>
          <a:xfrm>
            <a:off x="822961" y="6459786"/>
            <a:ext cx="185420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31"/>
          <p:cNvSpPr txBox="1"/>
          <p:nvPr>
            <p:ph idx="11" type="ftr"/>
          </p:nvPr>
        </p:nvSpPr>
        <p:spPr>
          <a:xfrm>
            <a:off x="2764639" y="6459786"/>
            <a:ext cx="3617103"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31"/>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63" name="Shape 63"/>
        <p:cNvGrpSpPr/>
        <p:nvPr/>
      </p:nvGrpSpPr>
      <p:grpSpPr>
        <a:xfrm>
          <a:off x="0" y="0"/>
          <a:ext cx="0" cy="0"/>
          <a:chOff x="0" y="0"/>
          <a:chExt cx="0" cy="0"/>
        </a:xfrm>
      </p:grpSpPr>
      <p:sp>
        <p:nvSpPr>
          <p:cNvPr id="64" name="Google Shape;64;p32"/>
          <p:cNvSpPr/>
          <p:nvPr/>
        </p:nvSpPr>
        <p:spPr>
          <a:xfrm>
            <a:off x="2382" y="6400800"/>
            <a:ext cx="9141619"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32"/>
          <p:cNvSpPr/>
          <p:nvPr/>
        </p:nvSpPr>
        <p:spPr>
          <a:xfrm>
            <a:off x="12" y="6334316"/>
            <a:ext cx="9141619"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2"/>
          <p:cNvSpPr txBox="1"/>
          <p:nvPr>
            <p:ph idx="10" type="dt"/>
          </p:nvPr>
        </p:nvSpPr>
        <p:spPr>
          <a:xfrm>
            <a:off x="822961" y="6459786"/>
            <a:ext cx="185420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32"/>
          <p:cNvSpPr txBox="1"/>
          <p:nvPr>
            <p:ph idx="11" type="ftr"/>
          </p:nvPr>
        </p:nvSpPr>
        <p:spPr>
          <a:xfrm>
            <a:off x="2764639" y="6459786"/>
            <a:ext cx="3617103"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32"/>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69" name="Shape 69"/>
        <p:cNvGrpSpPr/>
        <p:nvPr/>
      </p:nvGrpSpPr>
      <p:grpSpPr>
        <a:xfrm>
          <a:off x="0" y="0"/>
          <a:ext cx="0" cy="0"/>
          <a:chOff x="0" y="0"/>
          <a:chExt cx="0" cy="0"/>
        </a:xfrm>
      </p:grpSpPr>
      <p:sp>
        <p:nvSpPr>
          <p:cNvPr id="70" name="Google Shape;70;p33"/>
          <p:cNvSpPr/>
          <p:nvPr/>
        </p:nvSpPr>
        <p:spPr>
          <a:xfrm>
            <a:off x="13" y="0"/>
            <a:ext cx="3038093" cy="6858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33"/>
          <p:cNvSpPr/>
          <p:nvPr/>
        </p:nvSpPr>
        <p:spPr>
          <a:xfrm>
            <a:off x="3030053" y="0"/>
            <a:ext cx="48006"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33"/>
          <p:cNvSpPr txBox="1"/>
          <p:nvPr>
            <p:ph type="title"/>
          </p:nvPr>
        </p:nvSpPr>
        <p:spPr>
          <a:xfrm>
            <a:off x="342900" y="594359"/>
            <a:ext cx="2400300" cy="22860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FFFFF"/>
              </a:buClr>
              <a:buSzPts val="3600"/>
              <a:buFont typeface="Calibri"/>
              <a:buNone/>
              <a:defRPr b="0" sz="36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33"/>
          <p:cNvSpPr txBox="1"/>
          <p:nvPr>
            <p:ph idx="1" type="body"/>
          </p:nvPr>
        </p:nvSpPr>
        <p:spPr>
          <a:xfrm>
            <a:off x="3460237" y="731520"/>
            <a:ext cx="5009393" cy="52578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74" name="Google Shape;74;p33"/>
          <p:cNvSpPr txBox="1"/>
          <p:nvPr>
            <p:ph idx="2" type="body"/>
          </p:nvPr>
        </p:nvSpPr>
        <p:spPr>
          <a:xfrm>
            <a:off x="342900" y="2926080"/>
            <a:ext cx="2400300" cy="337912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500"/>
              <a:buNone/>
              <a:defRPr sz="1500">
                <a:solidFill>
                  <a:srgbClr val="FFFFFF"/>
                </a:solidFill>
              </a:defRPr>
            </a:lvl1pPr>
            <a:lvl2pPr indent="-228600" lvl="1" marL="914400" algn="l">
              <a:lnSpc>
                <a:spcPct val="90000"/>
              </a:lnSpc>
              <a:spcBef>
                <a:spcPts val="2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75" name="Google Shape;75;p33"/>
          <p:cNvSpPr txBox="1"/>
          <p:nvPr>
            <p:ph idx="10" type="dt"/>
          </p:nvPr>
        </p:nvSpPr>
        <p:spPr>
          <a:xfrm>
            <a:off x="349134" y="6459786"/>
            <a:ext cx="196388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33"/>
          <p:cNvSpPr txBox="1"/>
          <p:nvPr>
            <p:ph idx="11" type="ftr"/>
          </p:nvPr>
        </p:nvSpPr>
        <p:spPr>
          <a:xfrm>
            <a:off x="3600450" y="6459786"/>
            <a:ext cx="348615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33"/>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050" u="none" cap="none" strike="noStrike">
                <a:solidFill>
                  <a:schemeClr val="dk2"/>
                </a:solidFill>
                <a:latin typeface="Calibri"/>
                <a:ea typeface="Calibri"/>
                <a:cs typeface="Calibri"/>
                <a:sym typeface="Calibri"/>
              </a:defRPr>
            </a:lvl1pPr>
            <a:lvl2pPr indent="0" lvl="1" marL="0" algn="r">
              <a:spcBef>
                <a:spcPts val="0"/>
              </a:spcBef>
              <a:buNone/>
              <a:defRPr b="0" i="0" sz="1050" u="none" cap="none" strike="noStrike">
                <a:solidFill>
                  <a:schemeClr val="dk2"/>
                </a:solidFill>
                <a:latin typeface="Calibri"/>
                <a:ea typeface="Calibri"/>
                <a:cs typeface="Calibri"/>
                <a:sym typeface="Calibri"/>
              </a:defRPr>
            </a:lvl2pPr>
            <a:lvl3pPr indent="0" lvl="2" marL="0" algn="r">
              <a:spcBef>
                <a:spcPts val="0"/>
              </a:spcBef>
              <a:buNone/>
              <a:defRPr b="0" i="0" sz="1050" u="none" cap="none" strike="noStrike">
                <a:solidFill>
                  <a:schemeClr val="dk2"/>
                </a:solidFill>
                <a:latin typeface="Calibri"/>
                <a:ea typeface="Calibri"/>
                <a:cs typeface="Calibri"/>
                <a:sym typeface="Calibri"/>
              </a:defRPr>
            </a:lvl3pPr>
            <a:lvl4pPr indent="0" lvl="3" marL="0" algn="r">
              <a:spcBef>
                <a:spcPts val="0"/>
              </a:spcBef>
              <a:buNone/>
              <a:defRPr b="0" i="0" sz="1050" u="none" cap="none" strike="noStrike">
                <a:solidFill>
                  <a:schemeClr val="dk2"/>
                </a:solidFill>
                <a:latin typeface="Calibri"/>
                <a:ea typeface="Calibri"/>
                <a:cs typeface="Calibri"/>
                <a:sym typeface="Calibri"/>
              </a:defRPr>
            </a:lvl4pPr>
            <a:lvl5pPr indent="0" lvl="4" marL="0" algn="r">
              <a:spcBef>
                <a:spcPts val="0"/>
              </a:spcBef>
              <a:buNone/>
              <a:defRPr b="0" i="0" sz="1050" u="none" cap="none" strike="noStrike">
                <a:solidFill>
                  <a:schemeClr val="dk2"/>
                </a:solidFill>
                <a:latin typeface="Calibri"/>
                <a:ea typeface="Calibri"/>
                <a:cs typeface="Calibri"/>
                <a:sym typeface="Calibri"/>
              </a:defRPr>
            </a:lvl5pPr>
            <a:lvl6pPr indent="0" lvl="5" marL="0" algn="r">
              <a:spcBef>
                <a:spcPts val="0"/>
              </a:spcBef>
              <a:buNone/>
              <a:defRPr b="0" i="0" sz="1050" u="none" cap="none" strike="noStrike">
                <a:solidFill>
                  <a:schemeClr val="dk2"/>
                </a:solidFill>
                <a:latin typeface="Calibri"/>
                <a:ea typeface="Calibri"/>
                <a:cs typeface="Calibri"/>
                <a:sym typeface="Calibri"/>
              </a:defRPr>
            </a:lvl6pPr>
            <a:lvl7pPr indent="0" lvl="6" marL="0" algn="r">
              <a:spcBef>
                <a:spcPts val="0"/>
              </a:spcBef>
              <a:buNone/>
              <a:defRPr b="0" i="0" sz="1050" u="none" cap="none" strike="noStrike">
                <a:solidFill>
                  <a:schemeClr val="dk2"/>
                </a:solidFill>
                <a:latin typeface="Calibri"/>
                <a:ea typeface="Calibri"/>
                <a:cs typeface="Calibri"/>
                <a:sym typeface="Calibri"/>
              </a:defRPr>
            </a:lvl7pPr>
            <a:lvl8pPr indent="0" lvl="7" marL="0" algn="r">
              <a:spcBef>
                <a:spcPts val="0"/>
              </a:spcBef>
              <a:buNone/>
              <a:defRPr b="0" i="0" sz="1050" u="none" cap="none" strike="noStrike">
                <a:solidFill>
                  <a:schemeClr val="dk2"/>
                </a:solidFill>
                <a:latin typeface="Calibri"/>
                <a:ea typeface="Calibri"/>
                <a:cs typeface="Calibri"/>
                <a:sym typeface="Calibri"/>
              </a:defRPr>
            </a:lvl8pPr>
            <a:lvl9pPr indent="0" lvl="8" marL="0" algn="r">
              <a:spcBef>
                <a:spcPts val="0"/>
              </a:spcBef>
              <a:buNone/>
              <a:defRPr b="0" i="0" sz="1050" u="none" cap="none" strike="noStrike">
                <a:solidFill>
                  <a:schemeClr val="dk2"/>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78" name="Shape 78"/>
        <p:cNvGrpSpPr/>
        <p:nvPr/>
      </p:nvGrpSpPr>
      <p:grpSpPr>
        <a:xfrm>
          <a:off x="0" y="0"/>
          <a:ext cx="0" cy="0"/>
          <a:chOff x="0" y="0"/>
          <a:chExt cx="0" cy="0"/>
        </a:xfrm>
      </p:grpSpPr>
      <p:sp>
        <p:nvSpPr>
          <p:cNvPr id="79" name="Google Shape;79;p34"/>
          <p:cNvSpPr/>
          <p:nvPr/>
        </p:nvSpPr>
        <p:spPr>
          <a:xfrm>
            <a:off x="0" y="4953000"/>
            <a:ext cx="9141619" cy="1905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4"/>
          <p:cNvSpPr/>
          <p:nvPr/>
        </p:nvSpPr>
        <p:spPr>
          <a:xfrm>
            <a:off x="12" y="4915076"/>
            <a:ext cx="9141619"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4"/>
          <p:cNvSpPr txBox="1"/>
          <p:nvPr>
            <p:ph type="title"/>
          </p:nvPr>
        </p:nvSpPr>
        <p:spPr>
          <a:xfrm>
            <a:off x="822960" y="5074920"/>
            <a:ext cx="7589520" cy="822960"/>
          </a:xfrm>
          <a:prstGeom prst="rect">
            <a:avLst/>
          </a:prstGeom>
          <a:noFill/>
          <a:ln>
            <a:noFill/>
          </a:ln>
        </p:spPr>
        <p:txBody>
          <a:bodyPr anchorCtr="0" anchor="b" bIns="0" lIns="91425" spcFirstLastPara="1" rIns="91425" wrap="square" tIns="0">
            <a:noAutofit/>
          </a:bodyPr>
          <a:lstStyle>
            <a:lvl1pPr lvl="0" algn="l">
              <a:lnSpc>
                <a:spcPct val="85000"/>
              </a:lnSpc>
              <a:spcBef>
                <a:spcPts val="0"/>
              </a:spcBef>
              <a:spcAft>
                <a:spcPts val="0"/>
              </a:spcAft>
              <a:buClr>
                <a:srgbClr val="FFFFFF"/>
              </a:buClr>
              <a:buSzPts val="3600"/>
              <a:buFont typeface="Calibri"/>
              <a:buNone/>
              <a:defRPr b="0" sz="36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34"/>
          <p:cNvSpPr/>
          <p:nvPr>
            <p:ph idx="2" type="pic"/>
          </p:nvPr>
        </p:nvSpPr>
        <p:spPr>
          <a:xfrm>
            <a:off x="12" y="0"/>
            <a:ext cx="9143989" cy="4915076"/>
          </a:xfrm>
          <a:prstGeom prst="rect">
            <a:avLst/>
          </a:prstGeom>
          <a:blipFill rotWithShape="1">
            <a:blip r:embed="rId2">
              <a:alphaModFix/>
            </a:blip>
            <a:stretch>
              <a:fillRect b="0" l="0" r="0" t="0"/>
            </a:stretch>
          </a:blipFill>
          <a:ln>
            <a:noFill/>
          </a:ln>
        </p:spPr>
        <p:txBody>
          <a:bodyPr anchorCtr="0" anchor="t" bIns="45700" lIns="457200" spcFirstLastPara="1" rIns="0" wrap="square" tIns="457200">
            <a:normAutofit/>
          </a:bodyPr>
          <a:lstStyle>
            <a:lvl1pPr lvl="0" marR="0" rtl="0" algn="l">
              <a:lnSpc>
                <a:spcPct val="90000"/>
              </a:lnSpc>
              <a:spcBef>
                <a:spcPts val="1200"/>
              </a:spcBef>
              <a:spcAft>
                <a:spcPts val="0"/>
              </a:spcAft>
              <a:buClr>
                <a:schemeClr val="accent1"/>
              </a:buClr>
              <a:buSzPts val="3200"/>
              <a:buFont typeface="Calibri"/>
              <a:buNone/>
              <a:defRPr b="0" i="0" sz="3200" u="none" cap="none" strike="noStrike">
                <a:solidFill>
                  <a:schemeClr val="lt1"/>
                </a:solidFill>
                <a:latin typeface="Calibri"/>
                <a:ea typeface="Calibri"/>
                <a:cs typeface="Calibri"/>
                <a:sym typeface="Calibri"/>
              </a:defRPr>
            </a:lvl1pPr>
            <a:lvl2pPr lvl="1" marR="0" rtl="0" algn="l">
              <a:lnSpc>
                <a:spcPct val="90000"/>
              </a:lnSpc>
              <a:spcBef>
                <a:spcPts val="200"/>
              </a:spcBef>
              <a:spcAft>
                <a:spcPts val="0"/>
              </a:spcAft>
              <a:buClr>
                <a:schemeClr val="accent1"/>
              </a:buClr>
              <a:buSzPts val="2800"/>
              <a:buFont typeface="Calibri"/>
              <a:buNone/>
              <a:defRPr b="0" i="0" sz="2800" u="none" cap="none" strike="noStrike">
                <a:solidFill>
                  <a:srgbClr val="3F3F3F"/>
                </a:solidFill>
                <a:latin typeface="Calibri"/>
                <a:ea typeface="Calibri"/>
                <a:cs typeface="Calibri"/>
                <a:sym typeface="Calibri"/>
              </a:defRPr>
            </a:lvl2pPr>
            <a:lvl3pPr lvl="2" marR="0" rtl="0" algn="l">
              <a:lnSpc>
                <a:spcPct val="90000"/>
              </a:lnSpc>
              <a:spcBef>
                <a:spcPts val="400"/>
              </a:spcBef>
              <a:spcAft>
                <a:spcPts val="0"/>
              </a:spcAft>
              <a:buClr>
                <a:schemeClr val="accent1"/>
              </a:buClr>
              <a:buSzPts val="2400"/>
              <a:buFont typeface="Calibri"/>
              <a:buNone/>
              <a:defRPr b="0" i="0" sz="2400" u="none" cap="none" strike="noStrike">
                <a:solidFill>
                  <a:srgbClr val="3F3F3F"/>
                </a:solidFill>
                <a:latin typeface="Calibri"/>
                <a:ea typeface="Calibri"/>
                <a:cs typeface="Calibri"/>
                <a:sym typeface="Calibri"/>
              </a:defRPr>
            </a:lvl3pPr>
            <a:lvl4pPr lvl="3"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4pPr>
            <a:lvl5pPr lvl="4"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5pPr>
            <a:lvl6pPr lvl="5"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6pPr>
            <a:lvl7pPr lvl="6"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7pPr>
            <a:lvl8pPr lvl="7"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8pPr>
            <a:lvl9pPr lvl="8" marR="0" rtl="0" algn="l">
              <a:lnSpc>
                <a:spcPct val="90000"/>
              </a:lnSpc>
              <a:spcBef>
                <a:spcPts val="400"/>
              </a:spcBef>
              <a:spcAft>
                <a:spcPts val="40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9pPr>
          </a:lstStyle>
          <a:p/>
        </p:txBody>
      </p:sp>
      <p:sp>
        <p:nvSpPr>
          <p:cNvPr id="83" name="Google Shape;83;p34"/>
          <p:cNvSpPr txBox="1"/>
          <p:nvPr>
            <p:ph idx="1" type="body"/>
          </p:nvPr>
        </p:nvSpPr>
        <p:spPr>
          <a:xfrm>
            <a:off x="822959" y="5907024"/>
            <a:ext cx="7589520" cy="594360"/>
          </a:xfrm>
          <a:prstGeom prst="rect">
            <a:avLst/>
          </a:prstGeom>
          <a:noFill/>
          <a:ln>
            <a:noFill/>
          </a:ln>
        </p:spPr>
        <p:txBody>
          <a:bodyPr anchorCtr="0" anchor="t" bIns="0" lIns="91425" spcFirstLastPara="1" rIns="91425" wrap="square" tIns="0">
            <a:normAutofit/>
          </a:bodyPr>
          <a:lstStyle>
            <a:lvl1pPr indent="-228600" lvl="0" marL="457200" algn="l">
              <a:lnSpc>
                <a:spcPct val="90000"/>
              </a:lnSpc>
              <a:spcBef>
                <a:spcPts val="0"/>
              </a:spcBef>
              <a:spcAft>
                <a:spcPts val="0"/>
              </a:spcAft>
              <a:buSzPts val="1500"/>
              <a:buNone/>
              <a:defRPr sz="1500">
                <a:solidFill>
                  <a:srgbClr val="FFFFFF"/>
                </a:solidFill>
              </a:defRPr>
            </a:lvl1pPr>
            <a:lvl2pPr indent="-228600" lvl="1" marL="914400" algn="l">
              <a:lnSpc>
                <a:spcPct val="90000"/>
              </a:lnSpc>
              <a:spcBef>
                <a:spcPts val="6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84" name="Google Shape;84;p34"/>
          <p:cNvSpPr txBox="1"/>
          <p:nvPr>
            <p:ph idx="10" type="dt"/>
          </p:nvPr>
        </p:nvSpPr>
        <p:spPr>
          <a:xfrm>
            <a:off x="822961" y="6459786"/>
            <a:ext cx="185420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34"/>
          <p:cNvSpPr txBox="1"/>
          <p:nvPr>
            <p:ph idx="11" type="ftr"/>
          </p:nvPr>
        </p:nvSpPr>
        <p:spPr>
          <a:xfrm>
            <a:off x="2764639" y="6459786"/>
            <a:ext cx="3617103"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34"/>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5"/>
          <p:cNvSpPr/>
          <p:nvPr/>
        </p:nvSpPr>
        <p:spPr>
          <a:xfrm>
            <a:off x="0" y="6400800"/>
            <a:ext cx="9144001"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5"/>
          <p:cNvSpPr/>
          <p:nvPr/>
        </p:nvSpPr>
        <p:spPr>
          <a:xfrm>
            <a:off x="0" y="6334315"/>
            <a:ext cx="9144001" cy="65999"/>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5"/>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lvl1pPr lvl="0" marR="0" rtl="0" algn="l">
              <a:lnSpc>
                <a:spcPct val="85000"/>
              </a:lnSpc>
              <a:spcBef>
                <a:spcPts val="0"/>
              </a:spcBef>
              <a:spcAft>
                <a:spcPts val="0"/>
              </a:spcAft>
              <a:buClr>
                <a:srgbClr val="3F3F3F"/>
              </a:buClr>
              <a:buSzPts val="4800"/>
              <a:buFont typeface="Calibri"/>
              <a:buNone/>
              <a:defRPr b="0" i="0" sz="4800" u="none" cap="none" strike="noStrike">
                <a:solidFill>
                  <a:srgbClr val="3F3F3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Google Shape;13;p25"/>
          <p:cNvSpPr txBox="1"/>
          <p:nvPr>
            <p:ph idx="1" type="body"/>
          </p:nvPr>
        </p:nvSpPr>
        <p:spPr>
          <a:xfrm>
            <a:off x="822959" y="1845734"/>
            <a:ext cx="7543801" cy="4023360"/>
          </a:xfrm>
          <a:prstGeom prst="rect">
            <a:avLst/>
          </a:prstGeom>
          <a:noFill/>
          <a:ln>
            <a:noFill/>
          </a:ln>
        </p:spPr>
        <p:txBody>
          <a:bodyPr anchorCtr="0" anchor="t" bIns="45700" lIns="0" spcFirstLastPara="1" rIns="0" wrap="square" tIns="45700">
            <a:normAutofit/>
          </a:bodyPr>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rgbClr val="3F3F3F"/>
                </a:solidFill>
                <a:latin typeface="Calibri"/>
                <a:ea typeface="Calibri"/>
                <a:cs typeface="Calibri"/>
                <a:sym typeface="Calibri"/>
              </a:defRPr>
            </a:lvl1pPr>
            <a:lvl2pPr indent="-342900" lvl="1" marL="914400" marR="0" rtl="0" algn="l">
              <a:lnSpc>
                <a:spcPct val="90000"/>
              </a:lnSpc>
              <a:spcBef>
                <a:spcPts val="200"/>
              </a:spcBef>
              <a:spcAft>
                <a:spcPts val="0"/>
              </a:spcAft>
              <a:buClr>
                <a:schemeClr val="accent1"/>
              </a:buClr>
              <a:buSzPts val="1800"/>
              <a:buFont typeface="Calibri"/>
              <a:buChar char="◦"/>
              <a:defRPr b="0" i="0" sz="1800" u="none" cap="none" strike="noStrike">
                <a:solidFill>
                  <a:srgbClr val="3F3F3F"/>
                </a:solidFill>
                <a:latin typeface="Calibri"/>
                <a:ea typeface="Calibri"/>
                <a:cs typeface="Calibri"/>
                <a:sym typeface="Calibri"/>
              </a:defRPr>
            </a:lvl2pPr>
            <a:lvl3pPr indent="-317500" lvl="2" marL="1371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14" name="Google Shape;14;p25"/>
          <p:cNvSpPr txBox="1"/>
          <p:nvPr>
            <p:ph idx="10" type="dt"/>
          </p:nvPr>
        </p:nvSpPr>
        <p:spPr>
          <a:xfrm>
            <a:off x="822961" y="6459786"/>
            <a:ext cx="1854203"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 name="Google Shape;15;p25"/>
          <p:cNvSpPr txBox="1"/>
          <p:nvPr>
            <p:ph idx="11" type="ftr"/>
          </p:nvPr>
        </p:nvSpPr>
        <p:spPr>
          <a:xfrm>
            <a:off x="2764639" y="6459786"/>
            <a:ext cx="3617103"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900"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6" name="Google Shape;16;p25"/>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50" u="none" cap="none" strike="noStrike">
                <a:solidFill>
                  <a:srgbClr val="FFFFFF"/>
                </a:solidFill>
                <a:latin typeface="Calibri"/>
                <a:ea typeface="Calibri"/>
                <a:cs typeface="Calibri"/>
                <a:sym typeface="Calibri"/>
              </a:defRPr>
            </a:lvl1pPr>
            <a:lvl2pPr indent="0" lvl="1" marL="0" marR="0" rtl="0" algn="r">
              <a:spcBef>
                <a:spcPts val="0"/>
              </a:spcBef>
              <a:buNone/>
              <a:defRPr b="0" i="0" sz="1050" u="none" cap="none" strike="noStrike">
                <a:solidFill>
                  <a:srgbClr val="FFFFFF"/>
                </a:solidFill>
                <a:latin typeface="Calibri"/>
                <a:ea typeface="Calibri"/>
                <a:cs typeface="Calibri"/>
                <a:sym typeface="Calibri"/>
              </a:defRPr>
            </a:lvl2pPr>
            <a:lvl3pPr indent="0" lvl="2" marL="0" marR="0" rtl="0" algn="r">
              <a:spcBef>
                <a:spcPts val="0"/>
              </a:spcBef>
              <a:buNone/>
              <a:defRPr b="0" i="0" sz="1050" u="none" cap="none" strike="noStrike">
                <a:solidFill>
                  <a:srgbClr val="FFFFFF"/>
                </a:solidFill>
                <a:latin typeface="Calibri"/>
                <a:ea typeface="Calibri"/>
                <a:cs typeface="Calibri"/>
                <a:sym typeface="Calibri"/>
              </a:defRPr>
            </a:lvl3pPr>
            <a:lvl4pPr indent="0" lvl="3" marL="0" marR="0" rtl="0" algn="r">
              <a:spcBef>
                <a:spcPts val="0"/>
              </a:spcBef>
              <a:buNone/>
              <a:defRPr b="0" i="0" sz="1050" u="none" cap="none" strike="noStrike">
                <a:solidFill>
                  <a:srgbClr val="FFFFFF"/>
                </a:solidFill>
                <a:latin typeface="Calibri"/>
                <a:ea typeface="Calibri"/>
                <a:cs typeface="Calibri"/>
                <a:sym typeface="Calibri"/>
              </a:defRPr>
            </a:lvl4pPr>
            <a:lvl5pPr indent="0" lvl="4" marL="0" marR="0" rtl="0" algn="r">
              <a:spcBef>
                <a:spcPts val="0"/>
              </a:spcBef>
              <a:buNone/>
              <a:defRPr b="0" i="0" sz="1050" u="none" cap="none" strike="noStrike">
                <a:solidFill>
                  <a:srgbClr val="FFFFFF"/>
                </a:solidFill>
                <a:latin typeface="Calibri"/>
                <a:ea typeface="Calibri"/>
                <a:cs typeface="Calibri"/>
                <a:sym typeface="Calibri"/>
              </a:defRPr>
            </a:lvl5pPr>
            <a:lvl6pPr indent="0" lvl="5" marL="0" marR="0" rtl="0" algn="r">
              <a:spcBef>
                <a:spcPts val="0"/>
              </a:spcBef>
              <a:buNone/>
              <a:defRPr b="0" i="0" sz="1050" u="none" cap="none" strike="noStrike">
                <a:solidFill>
                  <a:srgbClr val="FFFFFF"/>
                </a:solidFill>
                <a:latin typeface="Calibri"/>
                <a:ea typeface="Calibri"/>
                <a:cs typeface="Calibri"/>
                <a:sym typeface="Calibri"/>
              </a:defRPr>
            </a:lvl6pPr>
            <a:lvl7pPr indent="0" lvl="6" marL="0" marR="0" rtl="0" algn="r">
              <a:spcBef>
                <a:spcPts val="0"/>
              </a:spcBef>
              <a:buNone/>
              <a:defRPr b="0" i="0" sz="1050" u="none" cap="none" strike="noStrike">
                <a:solidFill>
                  <a:srgbClr val="FFFFFF"/>
                </a:solidFill>
                <a:latin typeface="Calibri"/>
                <a:ea typeface="Calibri"/>
                <a:cs typeface="Calibri"/>
                <a:sym typeface="Calibri"/>
              </a:defRPr>
            </a:lvl7pPr>
            <a:lvl8pPr indent="0" lvl="7" marL="0" marR="0" rtl="0" algn="r">
              <a:spcBef>
                <a:spcPts val="0"/>
              </a:spcBef>
              <a:buNone/>
              <a:defRPr b="0" i="0" sz="1050" u="none" cap="none" strike="noStrike">
                <a:solidFill>
                  <a:srgbClr val="FFFFFF"/>
                </a:solidFill>
                <a:latin typeface="Calibri"/>
                <a:ea typeface="Calibri"/>
                <a:cs typeface="Calibri"/>
                <a:sym typeface="Calibri"/>
              </a:defRPr>
            </a:lvl8pPr>
            <a:lvl9pPr indent="0" lvl="8" marL="0" marR="0" rtl="0" algn="r">
              <a:spcBef>
                <a:spcPts val="0"/>
              </a:spcBef>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cxnSp>
        <p:nvCxnSpPr>
          <p:cNvPr id="17" name="Google Shape;17;p25"/>
          <p:cNvCxnSpPr/>
          <p:nvPr/>
        </p:nvCxnSpPr>
        <p:spPr>
          <a:xfrm>
            <a:off x="895149" y="1737845"/>
            <a:ext cx="7475220" cy="0"/>
          </a:xfrm>
          <a:prstGeom prst="straightConnector1">
            <a:avLst/>
          </a:prstGeom>
          <a:noFill/>
          <a:ln cap="flat" cmpd="sng" w="9525">
            <a:solidFill>
              <a:srgbClr val="7F7F7F"/>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6.png"/><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6.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6.png"/><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6.png"/><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6.png"/><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6.png"/><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
          <p:cNvSpPr txBox="1"/>
          <p:nvPr>
            <p:ph type="ctrTitle"/>
          </p:nvPr>
        </p:nvSpPr>
        <p:spPr>
          <a:xfrm>
            <a:off x="395536" y="2204864"/>
            <a:ext cx="7772400" cy="1470025"/>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A1AE91"/>
              </a:buClr>
              <a:buSzPts val="8000"/>
              <a:buFont typeface="Calibri"/>
              <a:buNone/>
            </a:pPr>
            <a:r>
              <a:rPr lang="en-US">
                <a:solidFill>
                  <a:srgbClr val="A1AE91"/>
                </a:solidFill>
              </a:rPr>
              <a:t>Model Relacional</a:t>
            </a:r>
            <a:endParaRPr>
              <a:solidFill>
                <a:srgbClr val="A1AE91"/>
              </a:solidFill>
            </a:endParaRPr>
          </a:p>
        </p:txBody>
      </p:sp>
      <p:sp>
        <p:nvSpPr>
          <p:cNvPr id="106" name="Google Shape;106;p1"/>
          <p:cNvSpPr txBox="1"/>
          <p:nvPr>
            <p:ph idx="1" type="subTitle"/>
          </p:nvPr>
        </p:nvSpPr>
        <p:spPr>
          <a:xfrm>
            <a:off x="1259632" y="4563980"/>
            <a:ext cx="6656784" cy="2279104"/>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2400"/>
              <a:buNone/>
            </a:pPr>
            <a:r>
              <a:rPr lang="en-US"/>
              <a:t>TRANSFORMACIÓ DE E/R A RELACIONAL</a:t>
            </a:r>
            <a:endParaRPr/>
          </a:p>
          <a:p>
            <a:pPr indent="0" lvl="0" marL="0" rtl="0" algn="l">
              <a:lnSpc>
                <a:spcPct val="90000"/>
              </a:lnSpc>
              <a:spcBef>
                <a:spcPts val="1400"/>
              </a:spcBef>
              <a:spcAft>
                <a:spcPts val="0"/>
              </a:spcAft>
              <a:buSzPts val="2400"/>
              <a:buNone/>
            </a:pPr>
            <a:r>
              <a:rPr lang="en-US"/>
              <a:t>NORMALITZACIÓ</a:t>
            </a:r>
            <a:br>
              <a:rPr lang="en-US"/>
            </a:br>
            <a:endParaRPr/>
          </a:p>
          <a:p>
            <a:pPr indent="0" lvl="0" marL="0" rtl="0" algn="l">
              <a:lnSpc>
                <a:spcPct val="90000"/>
              </a:lnSpc>
              <a:spcBef>
                <a:spcPts val="1400"/>
              </a:spcBef>
              <a:spcAft>
                <a:spcPts val="0"/>
              </a:spcAft>
              <a:buSzPts val="2400"/>
              <a:buNone/>
            </a:pPr>
            <a:r>
              <a:t/>
            </a:r>
            <a:endParaRPr/>
          </a:p>
        </p:txBody>
      </p:sp>
      <p:pic>
        <p:nvPicPr>
          <p:cNvPr id="107" name="Google Shape;107;p1"/>
          <p:cNvPicPr preferRelativeResize="0"/>
          <p:nvPr/>
        </p:nvPicPr>
        <p:blipFill rotWithShape="1">
          <a:blip r:embed="rId3">
            <a:alphaModFix/>
          </a:blip>
          <a:srcRect b="0" l="0" r="0" t="0"/>
          <a:stretch/>
        </p:blipFill>
        <p:spPr>
          <a:xfrm>
            <a:off x="7308304" y="332656"/>
            <a:ext cx="1459122" cy="54041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1"/>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C5B497"/>
              </a:buClr>
              <a:buSzPts val="4000"/>
              <a:buFont typeface="Calibri"/>
              <a:buNone/>
            </a:pPr>
            <a:r>
              <a:rPr b="1" lang="en-US" sz="4000">
                <a:solidFill>
                  <a:srgbClr val="C5B497"/>
                </a:solidFill>
              </a:rPr>
              <a:t>Transformació de les relacions</a:t>
            </a:r>
            <a:endParaRPr b="1" sz="4000">
              <a:solidFill>
                <a:srgbClr val="C5B497"/>
              </a:solidFill>
            </a:endParaRPr>
          </a:p>
        </p:txBody>
      </p:sp>
      <p:pic>
        <p:nvPicPr>
          <p:cNvPr id="185" name="Google Shape;185;p11"/>
          <p:cNvPicPr preferRelativeResize="0"/>
          <p:nvPr/>
        </p:nvPicPr>
        <p:blipFill rotWithShape="1">
          <a:blip r:embed="rId3">
            <a:alphaModFix/>
          </a:blip>
          <a:srcRect b="0" l="0" r="0" t="0"/>
          <a:stretch/>
        </p:blipFill>
        <p:spPr>
          <a:xfrm>
            <a:off x="7452320" y="295638"/>
            <a:ext cx="1459122" cy="540416"/>
          </a:xfrm>
          <a:prstGeom prst="rect">
            <a:avLst/>
          </a:prstGeom>
          <a:noFill/>
          <a:ln>
            <a:noFill/>
          </a:ln>
        </p:spPr>
      </p:pic>
      <p:sp>
        <p:nvSpPr>
          <p:cNvPr id="186" name="Google Shape;186;p11"/>
          <p:cNvSpPr txBox="1"/>
          <p:nvPr>
            <p:ph idx="1" type="body"/>
          </p:nvPr>
        </p:nvSpPr>
        <p:spPr>
          <a:xfrm>
            <a:off x="822959" y="1925920"/>
            <a:ext cx="7543801" cy="4023360"/>
          </a:xfrm>
          <a:prstGeom prst="rect">
            <a:avLst/>
          </a:prstGeom>
          <a:noFill/>
          <a:ln>
            <a:noFill/>
          </a:ln>
        </p:spPr>
        <p:txBody>
          <a:bodyPr anchorCtr="0" anchor="t" bIns="45700" lIns="0" spcFirstLastPara="1" rIns="0" wrap="square" tIns="45700">
            <a:normAutofit/>
          </a:bodyPr>
          <a:lstStyle/>
          <a:p>
            <a:pPr indent="-152400" lvl="0" marL="91440" rtl="0" algn="just">
              <a:lnSpc>
                <a:spcPct val="90000"/>
              </a:lnSpc>
              <a:spcBef>
                <a:spcPts val="0"/>
              </a:spcBef>
              <a:spcAft>
                <a:spcPts val="0"/>
              </a:spcAft>
              <a:buSzPts val="2400"/>
              <a:buFont typeface="Courier New"/>
              <a:buChar char="o"/>
            </a:pPr>
            <a:r>
              <a:rPr lang="en-US" sz="2400">
                <a:solidFill>
                  <a:srgbClr val="3F739B"/>
                </a:solidFill>
              </a:rPr>
              <a:t> </a:t>
            </a:r>
            <a:r>
              <a:rPr b="1" lang="en-US" sz="2400">
                <a:solidFill>
                  <a:srgbClr val="3F739B"/>
                </a:solidFill>
              </a:rPr>
              <a:t>Relacions 1:1</a:t>
            </a:r>
            <a:r>
              <a:rPr lang="en-US" sz="2400">
                <a:solidFill>
                  <a:srgbClr val="3F739B"/>
                </a:solidFill>
              </a:rPr>
              <a:t>. </a:t>
            </a:r>
            <a:endParaRPr/>
          </a:p>
          <a:p>
            <a:pPr indent="-152400" lvl="0" marL="91440" rtl="0" algn="just">
              <a:lnSpc>
                <a:spcPct val="90000"/>
              </a:lnSpc>
              <a:spcBef>
                <a:spcPts val="1400"/>
              </a:spcBef>
              <a:spcAft>
                <a:spcPts val="0"/>
              </a:spcAft>
              <a:buSzPts val="2400"/>
              <a:buFont typeface="Courier New"/>
              <a:buChar char="o"/>
            </a:pPr>
            <a:r>
              <a:rPr lang="en-US" sz="2400">
                <a:solidFill>
                  <a:srgbClr val="3F739B"/>
                </a:solidFill>
              </a:rPr>
              <a:t> Es pot fer les dos opcions comentades: crear una taula nova o propagar la clau (en els dos sentits)</a:t>
            </a:r>
            <a:endParaRPr/>
          </a:p>
          <a:p>
            <a:pPr indent="-152400" lvl="0" marL="91440" rtl="0" algn="just">
              <a:lnSpc>
                <a:spcPct val="90000"/>
              </a:lnSpc>
              <a:spcBef>
                <a:spcPts val="1400"/>
              </a:spcBef>
              <a:spcAft>
                <a:spcPts val="0"/>
              </a:spcAft>
              <a:buSzPts val="2400"/>
              <a:buFont typeface="Courier New"/>
              <a:buChar char="o"/>
            </a:pPr>
            <a:r>
              <a:rPr lang="en-US" sz="2400">
                <a:solidFill>
                  <a:srgbClr val="3F739B"/>
                </a:solidFill>
              </a:rPr>
              <a:t> Els criteris són:</a:t>
            </a:r>
            <a:endParaRPr/>
          </a:p>
          <a:p>
            <a:pPr indent="-182880" lvl="1" marL="384048" rtl="0" algn="just">
              <a:lnSpc>
                <a:spcPct val="90000"/>
              </a:lnSpc>
              <a:spcBef>
                <a:spcPts val="400"/>
              </a:spcBef>
              <a:spcAft>
                <a:spcPts val="0"/>
              </a:spcAft>
              <a:buSzPts val="2200"/>
              <a:buFont typeface="Courier New"/>
              <a:buChar char="o"/>
            </a:pPr>
            <a:r>
              <a:rPr lang="en-US" sz="2200">
                <a:solidFill>
                  <a:srgbClr val="3F739B"/>
                </a:solidFill>
              </a:rPr>
              <a:t>Cardinalitats mínimes.</a:t>
            </a:r>
            <a:endParaRPr/>
          </a:p>
          <a:p>
            <a:pPr indent="-182880" lvl="1" marL="384048" rtl="0" algn="just">
              <a:lnSpc>
                <a:spcPct val="90000"/>
              </a:lnSpc>
              <a:spcBef>
                <a:spcPts val="600"/>
              </a:spcBef>
              <a:spcAft>
                <a:spcPts val="0"/>
              </a:spcAft>
              <a:buSzPts val="2200"/>
              <a:buFont typeface="Courier New"/>
              <a:buChar char="o"/>
            </a:pPr>
            <a:r>
              <a:rPr lang="en-US" sz="2200">
                <a:solidFill>
                  <a:srgbClr val="3F739B"/>
                </a:solidFill>
              </a:rPr>
              <a:t>Evitar valors nuls.</a:t>
            </a:r>
            <a:endParaRPr/>
          </a:p>
          <a:p>
            <a:pPr indent="0" lvl="0" marL="91440" rtl="0" algn="just">
              <a:lnSpc>
                <a:spcPct val="90000"/>
              </a:lnSpc>
              <a:spcBef>
                <a:spcPts val="1600"/>
              </a:spcBef>
              <a:spcAft>
                <a:spcPts val="0"/>
              </a:spcAft>
              <a:buSzPts val="2200"/>
              <a:buFont typeface="Courier New"/>
              <a:buNone/>
            </a:pPr>
            <a:r>
              <a:t/>
            </a:r>
            <a:endParaRPr sz="2200">
              <a:solidFill>
                <a:srgbClr val="3F739B"/>
              </a:solidFill>
            </a:endParaRPr>
          </a:p>
          <a:p>
            <a:pPr indent="-91440" lvl="0" marL="91440" rtl="0" algn="just">
              <a:lnSpc>
                <a:spcPct val="90000"/>
              </a:lnSpc>
              <a:spcBef>
                <a:spcPts val="1100"/>
              </a:spcBef>
              <a:spcAft>
                <a:spcPts val="0"/>
              </a:spcAft>
              <a:buClr>
                <a:srgbClr val="3F3F3F"/>
              </a:buClr>
              <a:buSzPts val="1800"/>
              <a:buNone/>
            </a:pPr>
            <a:r>
              <a:t/>
            </a:r>
            <a:endParaRPr sz="1800"/>
          </a:p>
          <a:p>
            <a:pPr indent="0" lvl="0" marL="91440" rtl="0" algn="l">
              <a:lnSpc>
                <a:spcPct val="90000"/>
              </a:lnSpc>
              <a:spcBef>
                <a:spcPts val="1400"/>
              </a:spcBef>
              <a:spcAft>
                <a:spcPts val="0"/>
              </a:spcAft>
              <a:buSzPts val="2000"/>
              <a:buFont typeface="Courier New"/>
              <a:buNone/>
            </a:pPr>
            <a:r>
              <a:t/>
            </a:r>
            <a:endParaRPr>
              <a:solidFill>
                <a:srgbClr val="3F739B"/>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2"/>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C5B497"/>
              </a:buClr>
              <a:buSzPts val="4000"/>
              <a:buFont typeface="Calibri"/>
              <a:buNone/>
            </a:pPr>
            <a:r>
              <a:rPr b="1" lang="en-US" sz="4000">
                <a:solidFill>
                  <a:srgbClr val="C5B497"/>
                </a:solidFill>
              </a:rPr>
              <a:t>Transformació de les relacions</a:t>
            </a:r>
            <a:endParaRPr b="1" sz="4000">
              <a:solidFill>
                <a:srgbClr val="C5B497"/>
              </a:solidFill>
            </a:endParaRPr>
          </a:p>
        </p:txBody>
      </p:sp>
      <p:pic>
        <p:nvPicPr>
          <p:cNvPr id="192" name="Google Shape;192;p12"/>
          <p:cNvPicPr preferRelativeResize="0"/>
          <p:nvPr/>
        </p:nvPicPr>
        <p:blipFill rotWithShape="1">
          <a:blip r:embed="rId3">
            <a:alphaModFix/>
          </a:blip>
          <a:srcRect b="0" l="0" r="0" t="0"/>
          <a:stretch/>
        </p:blipFill>
        <p:spPr>
          <a:xfrm>
            <a:off x="7452320" y="295638"/>
            <a:ext cx="1459122" cy="540416"/>
          </a:xfrm>
          <a:prstGeom prst="rect">
            <a:avLst/>
          </a:prstGeom>
          <a:noFill/>
          <a:ln>
            <a:noFill/>
          </a:ln>
        </p:spPr>
      </p:pic>
      <p:sp>
        <p:nvSpPr>
          <p:cNvPr id="193" name="Google Shape;193;p12"/>
          <p:cNvSpPr txBox="1"/>
          <p:nvPr>
            <p:ph idx="1" type="body"/>
          </p:nvPr>
        </p:nvSpPr>
        <p:spPr>
          <a:xfrm>
            <a:off x="822959" y="1925920"/>
            <a:ext cx="7543801" cy="4023360"/>
          </a:xfrm>
          <a:prstGeom prst="rect">
            <a:avLst/>
          </a:prstGeom>
          <a:noFill/>
          <a:ln>
            <a:noFill/>
          </a:ln>
        </p:spPr>
        <p:txBody>
          <a:bodyPr anchorCtr="0" anchor="t" bIns="45700" lIns="0" spcFirstLastPara="1" rIns="0" wrap="square" tIns="45700">
            <a:normAutofit/>
          </a:bodyPr>
          <a:lstStyle/>
          <a:p>
            <a:pPr indent="-152400" lvl="0" marL="91440" rtl="0" algn="just">
              <a:lnSpc>
                <a:spcPct val="90000"/>
              </a:lnSpc>
              <a:spcBef>
                <a:spcPts val="0"/>
              </a:spcBef>
              <a:spcAft>
                <a:spcPts val="0"/>
              </a:spcAft>
              <a:buSzPts val="2400"/>
              <a:buFont typeface="Courier New"/>
              <a:buChar char="o"/>
            </a:pPr>
            <a:r>
              <a:rPr lang="en-US" sz="2400">
                <a:solidFill>
                  <a:srgbClr val="3F739B"/>
                </a:solidFill>
              </a:rPr>
              <a:t> </a:t>
            </a:r>
            <a:r>
              <a:rPr b="1" lang="en-US" sz="2400">
                <a:solidFill>
                  <a:srgbClr val="3F739B"/>
                </a:solidFill>
              </a:rPr>
              <a:t>Relacions 1:1</a:t>
            </a:r>
            <a:r>
              <a:rPr lang="en-US" sz="2400">
                <a:solidFill>
                  <a:srgbClr val="3F739B"/>
                </a:solidFill>
              </a:rPr>
              <a:t>. </a:t>
            </a:r>
            <a:endParaRPr/>
          </a:p>
          <a:p>
            <a:pPr indent="-127000" lvl="0" marL="91440" rtl="0" algn="just">
              <a:lnSpc>
                <a:spcPct val="90000"/>
              </a:lnSpc>
              <a:spcBef>
                <a:spcPts val="1400"/>
              </a:spcBef>
              <a:spcAft>
                <a:spcPts val="0"/>
              </a:spcAft>
              <a:buSzPts val="2000"/>
              <a:buFont typeface="Courier New"/>
              <a:buChar char="o"/>
            </a:pPr>
            <a:r>
              <a:rPr lang="en-US"/>
              <a:t> Si les entitats tenen cardinalitats (0,1)</a:t>
            </a:r>
            <a:endParaRPr>
              <a:solidFill>
                <a:srgbClr val="3F739B"/>
              </a:solidFill>
            </a:endParaRPr>
          </a:p>
          <a:p>
            <a:pPr indent="-91440" lvl="0" marL="91440" rtl="0" algn="just">
              <a:lnSpc>
                <a:spcPct val="90000"/>
              </a:lnSpc>
              <a:spcBef>
                <a:spcPts val="1100"/>
              </a:spcBef>
              <a:spcAft>
                <a:spcPts val="0"/>
              </a:spcAft>
              <a:buClr>
                <a:srgbClr val="3F3F3F"/>
              </a:buClr>
              <a:buSzPts val="1800"/>
              <a:buNone/>
            </a:pPr>
            <a:r>
              <a:t/>
            </a:r>
            <a:endParaRPr sz="1800"/>
          </a:p>
          <a:p>
            <a:pPr indent="0" lvl="0" marL="91440" rtl="0" algn="l">
              <a:lnSpc>
                <a:spcPct val="90000"/>
              </a:lnSpc>
              <a:spcBef>
                <a:spcPts val="1400"/>
              </a:spcBef>
              <a:spcAft>
                <a:spcPts val="0"/>
              </a:spcAft>
              <a:buSzPts val="2000"/>
              <a:buFont typeface="Courier New"/>
              <a:buNone/>
            </a:pPr>
            <a:r>
              <a:t/>
            </a:r>
            <a:endParaRPr>
              <a:solidFill>
                <a:srgbClr val="3F739B"/>
              </a:solidFill>
            </a:endParaRPr>
          </a:p>
        </p:txBody>
      </p:sp>
      <p:grpSp>
        <p:nvGrpSpPr>
          <p:cNvPr id="194" name="Google Shape;194;p12"/>
          <p:cNvGrpSpPr/>
          <p:nvPr/>
        </p:nvGrpSpPr>
        <p:grpSpPr>
          <a:xfrm>
            <a:off x="467543" y="3068960"/>
            <a:ext cx="3334033" cy="3052016"/>
            <a:chOff x="96" y="1824"/>
            <a:chExt cx="2208" cy="2160"/>
          </a:xfrm>
        </p:grpSpPr>
        <p:sp>
          <p:nvSpPr>
            <p:cNvPr id="195" name="Google Shape;195;p12"/>
            <p:cNvSpPr/>
            <p:nvPr/>
          </p:nvSpPr>
          <p:spPr>
            <a:xfrm>
              <a:off x="1152" y="1824"/>
              <a:ext cx="1152" cy="338"/>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400"/>
                <a:buFont typeface="Noto Sans Symbols"/>
                <a:buNone/>
              </a:pPr>
              <a:r>
                <a:rPr b="0" i="0" lang="en-US" sz="1400" u="none" cap="none" strike="noStrike">
                  <a:solidFill>
                    <a:schemeClr val="dk1"/>
                  </a:solidFill>
                  <a:latin typeface="Arial"/>
                  <a:ea typeface="Arial"/>
                  <a:cs typeface="Arial"/>
                  <a:sym typeface="Arial"/>
                </a:rPr>
                <a:t>HOME</a:t>
              </a:r>
              <a:endParaRPr b="0" i="0" sz="1400" u="none" cap="none" strike="noStrike">
                <a:solidFill>
                  <a:schemeClr val="dk1"/>
                </a:solidFill>
                <a:latin typeface="Arial"/>
                <a:ea typeface="Arial"/>
                <a:cs typeface="Arial"/>
                <a:sym typeface="Arial"/>
              </a:endParaRPr>
            </a:p>
          </p:txBody>
        </p:sp>
        <p:sp>
          <p:nvSpPr>
            <p:cNvPr id="196" name="Google Shape;196;p12"/>
            <p:cNvSpPr/>
            <p:nvPr/>
          </p:nvSpPr>
          <p:spPr>
            <a:xfrm>
              <a:off x="1152" y="3647"/>
              <a:ext cx="1152" cy="337"/>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400"/>
                <a:buFont typeface="Noto Sans Symbols"/>
                <a:buNone/>
              </a:pPr>
              <a:r>
                <a:rPr b="0" i="0" lang="en-US" sz="1400" u="none" cap="none" strike="noStrike">
                  <a:solidFill>
                    <a:schemeClr val="dk1"/>
                  </a:solidFill>
                  <a:latin typeface="Arial"/>
                  <a:ea typeface="Arial"/>
                  <a:cs typeface="Arial"/>
                  <a:sym typeface="Arial"/>
                </a:rPr>
                <a:t>DONA</a:t>
              </a:r>
              <a:endParaRPr b="0" i="0" sz="1400" u="none" cap="none" strike="noStrike">
                <a:solidFill>
                  <a:schemeClr val="dk1"/>
                </a:solidFill>
                <a:latin typeface="Arial"/>
                <a:ea typeface="Arial"/>
                <a:cs typeface="Arial"/>
                <a:sym typeface="Arial"/>
              </a:endParaRPr>
            </a:p>
          </p:txBody>
        </p:sp>
        <p:sp>
          <p:nvSpPr>
            <p:cNvPr id="197" name="Google Shape;197;p12"/>
            <p:cNvSpPr/>
            <p:nvPr/>
          </p:nvSpPr>
          <p:spPr>
            <a:xfrm>
              <a:off x="1248" y="2634"/>
              <a:ext cx="1008" cy="473"/>
            </a:xfrm>
            <a:prstGeom prst="flowChartDecision">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000"/>
                <a:buFont typeface="Noto Sans Symbols"/>
                <a:buNone/>
              </a:pPr>
              <a:r>
                <a:rPr b="0" i="0" lang="en-US" sz="1000" u="none" cap="none" strike="noStrike">
                  <a:solidFill>
                    <a:schemeClr val="dk1"/>
                  </a:solidFill>
                  <a:latin typeface="Arial"/>
                  <a:ea typeface="Arial"/>
                  <a:cs typeface="Arial"/>
                  <a:sym typeface="Arial"/>
                </a:rPr>
                <a:t>MATRIMONI</a:t>
              </a:r>
              <a:endParaRPr b="0" i="0" sz="1000" u="none" cap="none" strike="noStrike">
                <a:solidFill>
                  <a:schemeClr val="dk1"/>
                </a:solidFill>
                <a:latin typeface="Arial"/>
                <a:ea typeface="Arial"/>
                <a:cs typeface="Arial"/>
                <a:sym typeface="Arial"/>
              </a:endParaRPr>
            </a:p>
          </p:txBody>
        </p:sp>
        <p:cxnSp>
          <p:nvCxnSpPr>
            <p:cNvPr id="198" name="Google Shape;198;p12"/>
            <p:cNvCxnSpPr/>
            <p:nvPr/>
          </p:nvCxnSpPr>
          <p:spPr>
            <a:xfrm rot="10800000">
              <a:off x="1728" y="2162"/>
              <a:ext cx="0" cy="472"/>
            </a:xfrm>
            <a:prstGeom prst="straightConnector1">
              <a:avLst/>
            </a:prstGeom>
            <a:noFill/>
            <a:ln cap="flat" cmpd="sng" w="9525">
              <a:solidFill>
                <a:schemeClr val="dk1"/>
              </a:solidFill>
              <a:prstDash val="solid"/>
              <a:round/>
              <a:headEnd len="med" w="med" type="none"/>
              <a:tailEnd len="med" w="med" type="none"/>
            </a:ln>
          </p:spPr>
        </p:cxnSp>
        <p:cxnSp>
          <p:nvCxnSpPr>
            <p:cNvPr id="199" name="Google Shape;199;p12"/>
            <p:cNvCxnSpPr/>
            <p:nvPr/>
          </p:nvCxnSpPr>
          <p:spPr>
            <a:xfrm rot="10800000">
              <a:off x="1728" y="3107"/>
              <a:ext cx="0" cy="540"/>
            </a:xfrm>
            <a:prstGeom prst="straightConnector1">
              <a:avLst/>
            </a:prstGeom>
            <a:noFill/>
            <a:ln cap="flat" cmpd="sng" w="9525">
              <a:solidFill>
                <a:schemeClr val="dk1"/>
              </a:solidFill>
              <a:prstDash val="solid"/>
              <a:round/>
              <a:headEnd len="med" w="med" type="none"/>
              <a:tailEnd len="med" w="med" type="none"/>
            </a:ln>
          </p:spPr>
        </p:cxnSp>
        <p:sp>
          <p:nvSpPr>
            <p:cNvPr id="200" name="Google Shape;200;p12"/>
            <p:cNvSpPr txBox="1"/>
            <p:nvPr/>
          </p:nvSpPr>
          <p:spPr>
            <a:xfrm>
              <a:off x="1776" y="2162"/>
              <a:ext cx="432" cy="19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en-US" sz="1400" u="none" cap="none" strike="noStrike">
                  <a:solidFill>
                    <a:schemeClr val="dk1"/>
                  </a:solidFill>
                  <a:latin typeface="Arial"/>
                  <a:ea typeface="Arial"/>
                  <a:cs typeface="Arial"/>
                  <a:sym typeface="Arial"/>
                </a:rPr>
                <a:t>(0,1)</a:t>
              </a:r>
              <a:endParaRPr b="0" i="0" sz="1400" u="none" cap="none" strike="noStrike">
                <a:solidFill>
                  <a:schemeClr val="dk1"/>
                </a:solidFill>
                <a:latin typeface="Arial"/>
                <a:ea typeface="Arial"/>
                <a:cs typeface="Arial"/>
                <a:sym typeface="Arial"/>
              </a:endParaRPr>
            </a:p>
          </p:txBody>
        </p:sp>
        <p:sp>
          <p:nvSpPr>
            <p:cNvPr id="201" name="Google Shape;201;p12"/>
            <p:cNvSpPr txBox="1"/>
            <p:nvPr/>
          </p:nvSpPr>
          <p:spPr>
            <a:xfrm>
              <a:off x="1776" y="3309"/>
              <a:ext cx="384" cy="19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en-US" sz="1400" u="none" cap="none" strike="noStrike">
                  <a:solidFill>
                    <a:schemeClr val="dk1"/>
                  </a:solidFill>
                  <a:latin typeface="Arial"/>
                  <a:ea typeface="Arial"/>
                  <a:cs typeface="Arial"/>
                  <a:sym typeface="Arial"/>
                </a:rPr>
                <a:t>(0,1)</a:t>
              </a:r>
              <a:endParaRPr b="0" i="0" sz="1400" u="none" cap="none" strike="noStrike">
                <a:solidFill>
                  <a:schemeClr val="dk1"/>
                </a:solidFill>
                <a:latin typeface="Arial"/>
                <a:ea typeface="Arial"/>
                <a:cs typeface="Arial"/>
                <a:sym typeface="Arial"/>
              </a:endParaRPr>
            </a:p>
          </p:txBody>
        </p:sp>
        <p:cxnSp>
          <p:nvCxnSpPr>
            <p:cNvPr id="202" name="Google Shape;202;p12"/>
            <p:cNvCxnSpPr/>
            <p:nvPr/>
          </p:nvCxnSpPr>
          <p:spPr>
            <a:xfrm rot="10800000">
              <a:off x="960" y="1920"/>
              <a:ext cx="192" cy="0"/>
            </a:xfrm>
            <a:prstGeom prst="straightConnector1">
              <a:avLst/>
            </a:prstGeom>
            <a:noFill/>
            <a:ln cap="flat" cmpd="sng" w="9525">
              <a:solidFill>
                <a:schemeClr val="dk1"/>
              </a:solidFill>
              <a:prstDash val="solid"/>
              <a:round/>
              <a:headEnd len="med" w="med" type="none"/>
              <a:tailEnd len="med" w="med" type="none"/>
            </a:ln>
          </p:spPr>
        </p:cxnSp>
        <p:sp>
          <p:nvSpPr>
            <p:cNvPr id="203" name="Google Shape;203;p12"/>
            <p:cNvSpPr/>
            <p:nvPr/>
          </p:nvSpPr>
          <p:spPr>
            <a:xfrm>
              <a:off x="96" y="1824"/>
              <a:ext cx="864" cy="240"/>
            </a:xfrm>
            <a:prstGeom prst="ellipse">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200"/>
                <a:buFont typeface="Noto Sans Symbols"/>
                <a:buNone/>
              </a:pPr>
              <a:r>
                <a:rPr b="0" i="0" lang="en-US" sz="1200" u="sng" cap="none" strike="noStrike">
                  <a:solidFill>
                    <a:schemeClr val="dk1"/>
                  </a:solidFill>
                  <a:latin typeface="Arial"/>
                  <a:ea typeface="Arial"/>
                  <a:cs typeface="Arial"/>
                  <a:sym typeface="Arial"/>
                </a:rPr>
                <a:t>Cod_Home</a:t>
              </a:r>
              <a:endParaRPr b="0" i="0" sz="1200" u="sng" cap="none" strike="noStrike">
                <a:solidFill>
                  <a:schemeClr val="dk1"/>
                </a:solidFill>
                <a:latin typeface="Arial"/>
                <a:ea typeface="Arial"/>
                <a:cs typeface="Arial"/>
                <a:sym typeface="Arial"/>
              </a:endParaRPr>
            </a:p>
          </p:txBody>
        </p:sp>
        <p:cxnSp>
          <p:nvCxnSpPr>
            <p:cNvPr id="204" name="Google Shape;204;p12"/>
            <p:cNvCxnSpPr/>
            <p:nvPr/>
          </p:nvCxnSpPr>
          <p:spPr>
            <a:xfrm rot="10800000">
              <a:off x="960" y="3792"/>
              <a:ext cx="192" cy="0"/>
            </a:xfrm>
            <a:prstGeom prst="straightConnector1">
              <a:avLst/>
            </a:prstGeom>
            <a:noFill/>
            <a:ln cap="flat" cmpd="sng" w="9525">
              <a:solidFill>
                <a:schemeClr val="dk1"/>
              </a:solidFill>
              <a:prstDash val="solid"/>
              <a:round/>
              <a:headEnd len="med" w="med" type="none"/>
              <a:tailEnd len="med" w="med" type="none"/>
            </a:ln>
          </p:spPr>
        </p:cxnSp>
        <p:sp>
          <p:nvSpPr>
            <p:cNvPr id="205" name="Google Shape;205;p12"/>
            <p:cNvSpPr/>
            <p:nvPr/>
          </p:nvSpPr>
          <p:spPr>
            <a:xfrm>
              <a:off x="96" y="3648"/>
              <a:ext cx="864" cy="240"/>
            </a:xfrm>
            <a:prstGeom prst="ellipse">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200"/>
                <a:buFont typeface="Noto Sans Symbols"/>
                <a:buNone/>
              </a:pPr>
              <a:r>
                <a:rPr b="0" i="0" lang="en-US" sz="1200" u="sng" cap="none" strike="noStrike">
                  <a:solidFill>
                    <a:schemeClr val="dk1"/>
                  </a:solidFill>
                  <a:latin typeface="Arial"/>
                  <a:ea typeface="Arial"/>
                  <a:cs typeface="Arial"/>
                  <a:sym typeface="Arial"/>
                </a:rPr>
                <a:t>Cod_Dona</a:t>
              </a:r>
              <a:endParaRPr b="0" i="0" sz="1200" u="sng" cap="none" strike="noStrike">
                <a:solidFill>
                  <a:schemeClr val="dk1"/>
                </a:solidFill>
                <a:latin typeface="Arial"/>
                <a:ea typeface="Arial"/>
                <a:cs typeface="Arial"/>
                <a:sym typeface="Arial"/>
              </a:endParaRPr>
            </a:p>
          </p:txBody>
        </p:sp>
      </p:grpSp>
      <p:sp>
        <p:nvSpPr>
          <p:cNvPr id="206" name="Google Shape;206;p12"/>
          <p:cNvSpPr/>
          <p:nvPr/>
        </p:nvSpPr>
        <p:spPr>
          <a:xfrm>
            <a:off x="4427984" y="3228551"/>
            <a:ext cx="4572000" cy="2031325"/>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n-US" sz="1800" u="none" cap="none" strike="noStrike">
                <a:solidFill>
                  <a:schemeClr val="dk1"/>
                </a:solidFill>
                <a:latin typeface="Calibri"/>
                <a:ea typeface="Calibri"/>
                <a:cs typeface="Calibri"/>
                <a:sym typeface="Calibri"/>
              </a:rPr>
              <a:t>MATRIMONI (</a:t>
            </a:r>
            <a:r>
              <a:rPr b="0" i="0" lang="en-US" sz="1800" u="sng" cap="none" strike="noStrike">
                <a:solidFill>
                  <a:schemeClr val="dk1"/>
                </a:solidFill>
                <a:latin typeface="Calibri"/>
                <a:ea typeface="Calibri"/>
                <a:cs typeface="Calibri"/>
                <a:sym typeface="Calibri"/>
              </a:rPr>
              <a:t>Cod_Home</a:t>
            </a:r>
            <a:r>
              <a:rPr b="0" i="0" lang="en-US" sz="1800" u="none" cap="none" strike="noStrike">
                <a:solidFill>
                  <a:schemeClr val="dk1"/>
                </a:solidFill>
                <a:latin typeface="Calibri"/>
                <a:ea typeface="Calibri"/>
                <a:cs typeface="Calibri"/>
                <a:sym typeface="Calibri"/>
              </a:rPr>
              <a:t>, Cod_Dona)</a:t>
            </a:r>
            <a:endParaRPr b="0" i="0" sz="1800" u="none" cap="none" strike="noStrike">
              <a:solidFill>
                <a:schemeClr val="dk1"/>
              </a:solidFill>
              <a:latin typeface="Calibri"/>
              <a:ea typeface="Calibri"/>
              <a:cs typeface="Calibri"/>
              <a:sym typeface="Calibri"/>
            </a:endParaRPr>
          </a:p>
          <a:p>
            <a:pPr indent="0" lvl="0" marL="0" marR="0" rtl="0" algn="just">
              <a:spcBef>
                <a:spcPts val="90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just">
              <a:spcBef>
                <a:spcPts val="900"/>
              </a:spcBef>
              <a:spcAft>
                <a:spcPts val="0"/>
              </a:spcAft>
              <a:buNone/>
            </a:pPr>
            <a:r>
              <a:rPr b="0" i="0" lang="en-US" sz="1800" u="none" cap="none" strike="noStrike">
                <a:solidFill>
                  <a:schemeClr val="dk1"/>
                </a:solidFill>
                <a:latin typeface="Calibri"/>
                <a:ea typeface="Calibri"/>
                <a:cs typeface="Calibri"/>
                <a:sym typeface="Calibri"/>
              </a:rPr>
              <a:t>HOME ( </a:t>
            </a:r>
            <a:r>
              <a:rPr b="0" i="0" lang="en-US" sz="1800" u="sng" cap="none" strike="noStrike">
                <a:solidFill>
                  <a:schemeClr val="dk1"/>
                </a:solidFill>
                <a:latin typeface="Calibri"/>
                <a:ea typeface="Calibri"/>
                <a:cs typeface="Calibri"/>
                <a:sym typeface="Calibri"/>
              </a:rPr>
              <a:t>Cod_Home</a:t>
            </a:r>
            <a:r>
              <a:rPr b="0" i="0" lang="en-US" sz="1800" u="none" cap="none" strike="noStrike">
                <a:solidFill>
                  <a:schemeClr val="dk1"/>
                </a:solidFill>
                <a:latin typeface="Calibri"/>
                <a:ea typeface="Calibri"/>
                <a:cs typeface="Calibri"/>
                <a:sym typeface="Calibri"/>
              </a:rPr>
              <a:t> )</a:t>
            </a:r>
            <a:endParaRPr/>
          </a:p>
          <a:p>
            <a:pPr indent="0" lvl="0" marL="0" marR="0" rtl="0" algn="just">
              <a:spcBef>
                <a:spcPts val="90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just">
              <a:spcBef>
                <a:spcPts val="900"/>
              </a:spcBef>
              <a:spcAft>
                <a:spcPts val="0"/>
              </a:spcAft>
              <a:buNone/>
            </a:pPr>
            <a:r>
              <a:rPr b="0" i="0" lang="en-US" sz="1800" u="none" cap="none" strike="noStrike">
                <a:solidFill>
                  <a:schemeClr val="dk1"/>
                </a:solidFill>
                <a:latin typeface="Calibri"/>
                <a:ea typeface="Calibri"/>
                <a:cs typeface="Calibri"/>
                <a:sym typeface="Calibri"/>
              </a:rPr>
              <a:t>DONA ( </a:t>
            </a:r>
            <a:r>
              <a:rPr b="0" i="0" lang="en-US" sz="1800" u="sng" cap="none" strike="noStrike">
                <a:solidFill>
                  <a:schemeClr val="dk1"/>
                </a:solidFill>
                <a:latin typeface="Calibri"/>
                <a:ea typeface="Calibri"/>
                <a:cs typeface="Calibri"/>
                <a:sym typeface="Calibri"/>
              </a:rPr>
              <a:t>Cod_Dona</a:t>
            </a:r>
            <a:r>
              <a:rPr b="0" i="0" lang="en-US" sz="1800" u="none" cap="none" strike="noStrike">
                <a:solidFill>
                  <a:schemeClr val="dk1"/>
                </a:solidFill>
                <a:latin typeface="Calibri"/>
                <a:ea typeface="Calibri"/>
                <a:cs typeface="Calibri"/>
                <a:sym typeface="Calibri"/>
              </a:rPr>
              <a:t> )</a:t>
            </a:r>
            <a:endParaRPr b="0" i="0" sz="1800" u="none" cap="none" strike="noStrike">
              <a:solidFill>
                <a:schemeClr val="dk1"/>
              </a:solidFill>
              <a:latin typeface="Calibri"/>
              <a:ea typeface="Calibri"/>
              <a:cs typeface="Calibri"/>
              <a:sym typeface="Calibri"/>
            </a:endParaRPr>
          </a:p>
        </p:txBody>
      </p:sp>
      <p:cxnSp>
        <p:nvCxnSpPr>
          <p:cNvPr id="207" name="Google Shape;207;p12"/>
          <p:cNvCxnSpPr/>
          <p:nvPr/>
        </p:nvCxnSpPr>
        <p:spPr>
          <a:xfrm flipH="1">
            <a:off x="7178216" y="3603201"/>
            <a:ext cx="76200" cy="762000"/>
          </a:xfrm>
          <a:prstGeom prst="straightConnector1">
            <a:avLst/>
          </a:prstGeom>
          <a:noFill/>
          <a:ln cap="flat" cmpd="sng" w="19050">
            <a:solidFill>
              <a:schemeClr val="dk1"/>
            </a:solidFill>
            <a:prstDash val="dash"/>
            <a:round/>
            <a:headEnd len="med" w="med" type="none"/>
            <a:tailEnd len="med" w="med" type="none"/>
          </a:ln>
        </p:spPr>
      </p:cxnSp>
      <p:cxnSp>
        <p:nvCxnSpPr>
          <p:cNvPr id="208" name="Google Shape;208;p12"/>
          <p:cNvCxnSpPr/>
          <p:nvPr/>
        </p:nvCxnSpPr>
        <p:spPr>
          <a:xfrm rot="10800000">
            <a:off x="7740352" y="3601614"/>
            <a:ext cx="0" cy="1447800"/>
          </a:xfrm>
          <a:prstGeom prst="straightConnector1">
            <a:avLst/>
          </a:prstGeom>
          <a:noFill/>
          <a:ln cap="flat" cmpd="sng" w="9525">
            <a:solidFill>
              <a:schemeClr val="dk1"/>
            </a:solidFill>
            <a:prstDash val="solid"/>
            <a:round/>
            <a:headEnd len="med" w="med" type="none"/>
            <a:tailEnd len="med" w="med" type="triangle"/>
          </a:ln>
        </p:spPr>
      </p:cxnSp>
      <p:cxnSp>
        <p:nvCxnSpPr>
          <p:cNvPr id="209" name="Google Shape;209;p12"/>
          <p:cNvCxnSpPr/>
          <p:nvPr/>
        </p:nvCxnSpPr>
        <p:spPr>
          <a:xfrm flipH="1">
            <a:off x="6035216" y="4401714"/>
            <a:ext cx="1143000" cy="457200"/>
          </a:xfrm>
          <a:prstGeom prst="straightConnector1">
            <a:avLst/>
          </a:prstGeom>
          <a:noFill/>
          <a:ln cap="flat" cmpd="sng" w="19050">
            <a:solidFill>
              <a:schemeClr val="dk1"/>
            </a:solidFill>
            <a:prstDash val="dash"/>
            <a:round/>
            <a:headEnd len="med" w="med" type="none"/>
            <a:tailEnd len="med" w="med" type="triangle"/>
          </a:ln>
        </p:spPr>
      </p:cxnSp>
      <p:sp>
        <p:nvSpPr>
          <p:cNvPr id="210" name="Google Shape;210;p12"/>
          <p:cNvSpPr/>
          <p:nvPr/>
        </p:nvSpPr>
        <p:spPr>
          <a:xfrm>
            <a:off x="5508104" y="5327337"/>
            <a:ext cx="4572000" cy="7848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800" u="none" cap="none" strike="noStrike">
                <a:solidFill>
                  <a:schemeClr val="dk1"/>
                </a:solidFill>
                <a:latin typeface="Calibri"/>
                <a:ea typeface="Calibri"/>
                <a:cs typeface="Calibri"/>
                <a:sym typeface="Calibri"/>
              </a:rPr>
              <a:t>Clau Alternativa</a:t>
            </a:r>
            <a:endParaRPr/>
          </a:p>
          <a:p>
            <a:pPr indent="0" lvl="0" marL="0" marR="0" rtl="0" algn="ctr">
              <a:spcBef>
                <a:spcPts val="900"/>
              </a:spcBef>
              <a:spcAft>
                <a:spcPts val="0"/>
              </a:spcAft>
              <a:buNone/>
            </a:pPr>
            <a:r>
              <a:rPr b="0" i="0" lang="en-US" sz="1800" u="none" cap="none" strike="noStrike">
                <a:solidFill>
                  <a:schemeClr val="dk1"/>
                </a:solidFill>
                <a:latin typeface="Calibri"/>
                <a:ea typeface="Calibri"/>
                <a:cs typeface="Calibri"/>
                <a:sym typeface="Calibri"/>
              </a:rPr>
              <a:t>UNIQUE, NOT NULL</a:t>
            </a:r>
            <a:endParaRPr b="0" i="0" sz="1800" u="none" cap="none" strike="noStrike">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4"/>
                                        </p:tgtEl>
                                        <p:attrNameLst>
                                          <p:attrName>style.visibility</p:attrName>
                                        </p:attrNameLst>
                                      </p:cBhvr>
                                      <p:to>
                                        <p:strVal val="visible"/>
                                      </p:to>
                                    </p:set>
                                    <p:animEffect filter="fade" transition="in">
                                      <p:cBhvr>
                                        <p:cTn dur="500"/>
                                        <p:tgtEl>
                                          <p:spTgt spid="19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7"/>
                                        </p:tgtEl>
                                        <p:attrNameLst>
                                          <p:attrName>style.visibility</p:attrName>
                                        </p:attrNameLst>
                                      </p:cBhvr>
                                      <p:to>
                                        <p:strVal val="visible"/>
                                      </p:to>
                                    </p:set>
                                    <p:animEffect filter="fade" transition="in">
                                      <p:cBhvr>
                                        <p:cTn dur="500"/>
                                        <p:tgtEl>
                                          <p:spTgt spid="207"/>
                                        </p:tgtEl>
                                      </p:cBhvr>
                                    </p:animEffect>
                                  </p:childTnLst>
                                </p:cTn>
                              </p:par>
                              <p:par>
                                <p:cTn fill="hold" nodeType="withEffect" presetClass="entr" presetID="10" presetSubtype="0">
                                  <p:stCondLst>
                                    <p:cond delay="0"/>
                                  </p:stCondLst>
                                  <p:childTnLst>
                                    <p:set>
                                      <p:cBhvr>
                                        <p:cTn dur="1" fill="hold">
                                          <p:stCondLst>
                                            <p:cond delay="0"/>
                                          </p:stCondLst>
                                        </p:cTn>
                                        <p:tgtEl>
                                          <p:spTgt spid="208"/>
                                        </p:tgtEl>
                                        <p:attrNameLst>
                                          <p:attrName>style.visibility</p:attrName>
                                        </p:attrNameLst>
                                      </p:cBhvr>
                                      <p:to>
                                        <p:strVal val="visible"/>
                                      </p:to>
                                    </p:set>
                                    <p:animEffect filter="fade" transition="in">
                                      <p:cBhvr>
                                        <p:cTn dur="500"/>
                                        <p:tgtEl>
                                          <p:spTgt spid="208"/>
                                        </p:tgtEl>
                                      </p:cBhvr>
                                    </p:animEffect>
                                  </p:childTnLst>
                                </p:cTn>
                              </p:par>
                              <p:par>
                                <p:cTn fill="hold" nodeType="withEffect" presetClass="entr" presetID="10" presetSubtype="0">
                                  <p:stCondLst>
                                    <p:cond delay="0"/>
                                  </p:stCondLst>
                                  <p:childTnLst>
                                    <p:set>
                                      <p:cBhvr>
                                        <p:cTn dur="1" fill="hold">
                                          <p:stCondLst>
                                            <p:cond delay="0"/>
                                          </p:stCondLst>
                                        </p:cTn>
                                        <p:tgtEl>
                                          <p:spTgt spid="209"/>
                                        </p:tgtEl>
                                        <p:attrNameLst>
                                          <p:attrName>style.visibility</p:attrName>
                                        </p:attrNameLst>
                                      </p:cBhvr>
                                      <p:to>
                                        <p:strVal val="visible"/>
                                      </p:to>
                                    </p:set>
                                    <p:animEffect filter="fade" transition="in">
                                      <p:cBhvr>
                                        <p:cTn dur="500"/>
                                        <p:tgtEl>
                                          <p:spTgt spid="20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13"/>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C5B497"/>
              </a:buClr>
              <a:buSzPts val="4000"/>
              <a:buFont typeface="Calibri"/>
              <a:buNone/>
            </a:pPr>
            <a:r>
              <a:rPr b="1" lang="en-US" sz="4000">
                <a:solidFill>
                  <a:srgbClr val="C5B497"/>
                </a:solidFill>
              </a:rPr>
              <a:t>Transformació de les relacions</a:t>
            </a:r>
            <a:endParaRPr b="1" sz="4000">
              <a:solidFill>
                <a:srgbClr val="C5B497"/>
              </a:solidFill>
            </a:endParaRPr>
          </a:p>
        </p:txBody>
      </p:sp>
      <p:pic>
        <p:nvPicPr>
          <p:cNvPr id="216" name="Google Shape;216;p13"/>
          <p:cNvPicPr preferRelativeResize="0"/>
          <p:nvPr/>
        </p:nvPicPr>
        <p:blipFill rotWithShape="1">
          <a:blip r:embed="rId3">
            <a:alphaModFix/>
          </a:blip>
          <a:srcRect b="0" l="0" r="0" t="0"/>
          <a:stretch/>
        </p:blipFill>
        <p:spPr>
          <a:xfrm>
            <a:off x="7452320" y="295638"/>
            <a:ext cx="1459122" cy="540416"/>
          </a:xfrm>
          <a:prstGeom prst="rect">
            <a:avLst/>
          </a:prstGeom>
          <a:noFill/>
          <a:ln>
            <a:noFill/>
          </a:ln>
        </p:spPr>
      </p:pic>
      <p:sp>
        <p:nvSpPr>
          <p:cNvPr id="217" name="Google Shape;217;p13"/>
          <p:cNvSpPr txBox="1"/>
          <p:nvPr>
            <p:ph idx="1" type="body"/>
          </p:nvPr>
        </p:nvSpPr>
        <p:spPr>
          <a:xfrm>
            <a:off x="822959" y="1925920"/>
            <a:ext cx="7543801" cy="4023360"/>
          </a:xfrm>
          <a:prstGeom prst="rect">
            <a:avLst/>
          </a:prstGeom>
          <a:noFill/>
          <a:ln>
            <a:noFill/>
          </a:ln>
        </p:spPr>
        <p:txBody>
          <a:bodyPr anchorCtr="0" anchor="t" bIns="45700" lIns="0" spcFirstLastPara="1" rIns="0" wrap="square" tIns="45700">
            <a:normAutofit/>
          </a:bodyPr>
          <a:lstStyle/>
          <a:p>
            <a:pPr indent="-152400" lvl="0" marL="91440" rtl="0" algn="just">
              <a:lnSpc>
                <a:spcPct val="90000"/>
              </a:lnSpc>
              <a:spcBef>
                <a:spcPts val="0"/>
              </a:spcBef>
              <a:spcAft>
                <a:spcPts val="0"/>
              </a:spcAft>
              <a:buSzPts val="2400"/>
              <a:buFont typeface="Courier New"/>
              <a:buChar char="o"/>
            </a:pPr>
            <a:r>
              <a:rPr lang="en-US" sz="2400">
                <a:solidFill>
                  <a:srgbClr val="3F739B"/>
                </a:solidFill>
              </a:rPr>
              <a:t> </a:t>
            </a:r>
            <a:r>
              <a:rPr b="1" lang="en-US" sz="2400">
                <a:solidFill>
                  <a:srgbClr val="3F739B"/>
                </a:solidFill>
              </a:rPr>
              <a:t>Relacions 1:1</a:t>
            </a:r>
            <a:r>
              <a:rPr lang="en-US" sz="2400">
                <a:solidFill>
                  <a:srgbClr val="3F739B"/>
                </a:solidFill>
              </a:rPr>
              <a:t>. </a:t>
            </a:r>
            <a:endParaRPr/>
          </a:p>
          <a:p>
            <a:pPr indent="-127000" lvl="0" marL="91440" rtl="0" algn="just">
              <a:lnSpc>
                <a:spcPct val="90000"/>
              </a:lnSpc>
              <a:spcBef>
                <a:spcPts val="1400"/>
              </a:spcBef>
              <a:spcAft>
                <a:spcPts val="0"/>
              </a:spcAft>
              <a:buSzPts val="2000"/>
              <a:buFont typeface="Courier New"/>
              <a:buChar char="o"/>
            </a:pPr>
            <a:r>
              <a:rPr lang="en-US"/>
              <a:t> Si les entitats tenen cardinalitats  (0,1) i (1,1)</a:t>
            </a:r>
            <a:endParaRPr sz="1800"/>
          </a:p>
          <a:p>
            <a:pPr indent="0" lvl="0" marL="91440" rtl="0" algn="l">
              <a:lnSpc>
                <a:spcPct val="90000"/>
              </a:lnSpc>
              <a:spcBef>
                <a:spcPts val="1400"/>
              </a:spcBef>
              <a:spcAft>
                <a:spcPts val="0"/>
              </a:spcAft>
              <a:buSzPts val="2000"/>
              <a:buFont typeface="Courier New"/>
              <a:buNone/>
            </a:pPr>
            <a:r>
              <a:t/>
            </a:r>
            <a:endParaRPr>
              <a:solidFill>
                <a:srgbClr val="3F739B"/>
              </a:solidFill>
            </a:endParaRPr>
          </a:p>
        </p:txBody>
      </p:sp>
      <p:sp>
        <p:nvSpPr>
          <p:cNvPr id="218" name="Google Shape;218;p13"/>
          <p:cNvSpPr/>
          <p:nvPr/>
        </p:nvSpPr>
        <p:spPr>
          <a:xfrm>
            <a:off x="5508104" y="5327337"/>
            <a:ext cx="4572000" cy="7848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800" u="none" cap="none" strike="noStrike">
                <a:solidFill>
                  <a:schemeClr val="dk1"/>
                </a:solidFill>
                <a:latin typeface="Calibri"/>
                <a:ea typeface="Calibri"/>
                <a:cs typeface="Calibri"/>
                <a:sym typeface="Calibri"/>
              </a:rPr>
              <a:t>Clau forana</a:t>
            </a:r>
            <a:endParaRPr b="0" i="0" sz="1800" u="none" cap="none" strike="noStrike">
              <a:solidFill>
                <a:schemeClr val="dk1"/>
              </a:solidFill>
              <a:latin typeface="Calibri"/>
              <a:ea typeface="Calibri"/>
              <a:cs typeface="Calibri"/>
              <a:sym typeface="Calibri"/>
            </a:endParaRPr>
          </a:p>
          <a:p>
            <a:pPr indent="0" lvl="0" marL="0" marR="0" rtl="0" algn="ctr">
              <a:spcBef>
                <a:spcPts val="900"/>
              </a:spcBef>
              <a:spcAft>
                <a:spcPts val="0"/>
              </a:spcAft>
              <a:buNone/>
            </a:pPr>
            <a:r>
              <a:rPr lang="en-US" sz="1800">
                <a:solidFill>
                  <a:schemeClr val="dk1"/>
                </a:solidFill>
                <a:latin typeface="Calibri"/>
                <a:ea typeface="Calibri"/>
                <a:cs typeface="Calibri"/>
                <a:sym typeface="Calibri"/>
              </a:rPr>
              <a:t>UNIQUE</a:t>
            </a:r>
            <a:endParaRPr b="0" i="0" sz="1800" u="none" cap="none" strike="noStrike">
              <a:solidFill>
                <a:schemeClr val="dk1"/>
              </a:solidFill>
              <a:latin typeface="Calibri"/>
              <a:ea typeface="Calibri"/>
              <a:cs typeface="Calibri"/>
              <a:sym typeface="Calibri"/>
            </a:endParaRPr>
          </a:p>
        </p:txBody>
      </p:sp>
      <p:grpSp>
        <p:nvGrpSpPr>
          <p:cNvPr id="219" name="Google Shape;219;p13"/>
          <p:cNvGrpSpPr/>
          <p:nvPr/>
        </p:nvGrpSpPr>
        <p:grpSpPr>
          <a:xfrm>
            <a:off x="539552" y="2996952"/>
            <a:ext cx="3326296" cy="3272408"/>
            <a:chOff x="144" y="2016"/>
            <a:chExt cx="2208" cy="2160"/>
          </a:xfrm>
        </p:grpSpPr>
        <p:sp>
          <p:nvSpPr>
            <p:cNvPr id="220" name="Google Shape;220;p13"/>
            <p:cNvSpPr/>
            <p:nvPr/>
          </p:nvSpPr>
          <p:spPr>
            <a:xfrm>
              <a:off x="1200" y="2016"/>
              <a:ext cx="1152" cy="338"/>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400"/>
                <a:buFont typeface="Noto Sans Symbols"/>
                <a:buNone/>
              </a:pPr>
              <a:r>
                <a:rPr b="0" i="0" lang="en-US" sz="1400" u="none" cap="none" strike="noStrike">
                  <a:solidFill>
                    <a:schemeClr val="dk1"/>
                  </a:solidFill>
                  <a:latin typeface="Arial"/>
                  <a:ea typeface="Arial"/>
                  <a:cs typeface="Arial"/>
                  <a:sym typeface="Arial"/>
                </a:rPr>
                <a:t>PROFESSOR</a:t>
              </a:r>
              <a:endParaRPr b="0" i="0" sz="1400" u="none" cap="none" strike="noStrike">
                <a:solidFill>
                  <a:schemeClr val="dk1"/>
                </a:solidFill>
                <a:latin typeface="Arial"/>
                <a:ea typeface="Arial"/>
                <a:cs typeface="Arial"/>
                <a:sym typeface="Arial"/>
              </a:endParaRPr>
            </a:p>
          </p:txBody>
        </p:sp>
        <p:sp>
          <p:nvSpPr>
            <p:cNvPr id="221" name="Google Shape;221;p13"/>
            <p:cNvSpPr/>
            <p:nvPr/>
          </p:nvSpPr>
          <p:spPr>
            <a:xfrm>
              <a:off x="1200" y="3839"/>
              <a:ext cx="1152" cy="337"/>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400"/>
                <a:buFont typeface="Noto Sans Symbols"/>
                <a:buNone/>
              </a:pPr>
              <a:r>
                <a:rPr b="0" i="0" lang="en-US" sz="1400" u="none" cap="none" strike="noStrike">
                  <a:solidFill>
                    <a:schemeClr val="dk1"/>
                  </a:solidFill>
                  <a:latin typeface="Arial"/>
                  <a:ea typeface="Arial"/>
                  <a:cs typeface="Arial"/>
                  <a:sym typeface="Arial"/>
                </a:rPr>
                <a:t>DEPARTAMENT</a:t>
              </a:r>
              <a:endParaRPr b="0" i="0" sz="1400" u="none" cap="none" strike="noStrike">
                <a:solidFill>
                  <a:schemeClr val="dk1"/>
                </a:solidFill>
                <a:latin typeface="Arial"/>
                <a:ea typeface="Arial"/>
                <a:cs typeface="Arial"/>
                <a:sym typeface="Arial"/>
              </a:endParaRPr>
            </a:p>
          </p:txBody>
        </p:sp>
        <p:sp>
          <p:nvSpPr>
            <p:cNvPr id="222" name="Google Shape;222;p13"/>
            <p:cNvSpPr/>
            <p:nvPr/>
          </p:nvSpPr>
          <p:spPr>
            <a:xfrm>
              <a:off x="1296" y="2826"/>
              <a:ext cx="1008" cy="473"/>
            </a:xfrm>
            <a:prstGeom prst="flowChartDecision">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000"/>
                <a:buFont typeface="Noto Sans Symbols"/>
                <a:buNone/>
              </a:pPr>
              <a:r>
                <a:rPr b="0" i="0" lang="en-US" sz="1000" u="none" cap="none" strike="noStrike">
                  <a:solidFill>
                    <a:schemeClr val="dk1"/>
                  </a:solidFill>
                  <a:latin typeface="Arial"/>
                  <a:ea typeface="Arial"/>
                  <a:cs typeface="Arial"/>
                  <a:sym typeface="Arial"/>
                </a:rPr>
                <a:t>RESPONSABLE</a:t>
              </a:r>
              <a:endParaRPr b="0" i="0" sz="1000" u="none" cap="none" strike="noStrike">
                <a:solidFill>
                  <a:schemeClr val="dk1"/>
                </a:solidFill>
                <a:latin typeface="Arial"/>
                <a:ea typeface="Arial"/>
                <a:cs typeface="Arial"/>
                <a:sym typeface="Arial"/>
              </a:endParaRPr>
            </a:p>
          </p:txBody>
        </p:sp>
        <p:cxnSp>
          <p:nvCxnSpPr>
            <p:cNvPr id="223" name="Google Shape;223;p13"/>
            <p:cNvCxnSpPr/>
            <p:nvPr/>
          </p:nvCxnSpPr>
          <p:spPr>
            <a:xfrm rot="10800000">
              <a:off x="1776" y="2354"/>
              <a:ext cx="0" cy="472"/>
            </a:xfrm>
            <a:prstGeom prst="straightConnector1">
              <a:avLst/>
            </a:prstGeom>
            <a:noFill/>
            <a:ln cap="flat" cmpd="sng" w="9525">
              <a:solidFill>
                <a:schemeClr val="dk1"/>
              </a:solidFill>
              <a:prstDash val="solid"/>
              <a:round/>
              <a:headEnd len="med" w="med" type="none"/>
              <a:tailEnd len="med" w="med" type="none"/>
            </a:ln>
          </p:spPr>
        </p:cxnSp>
        <p:cxnSp>
          <p:nvCxnSpPr>
            <p:cNvPr id="224" name="Google Shape;224;p13"/>
            <p:cNvCxnSpPr/>
            <p:nvPr/>
          </p:nvCxnSpPr>
          <p:spPr>
            <a:xfrm rot="10800000">
              <a:off x="1776" y="3299"/>
              <a:ext cx="0" cy="540"/>
            </a:xfrm>
            <a:prstGeom prst="straightConnector1">
              <a:avLst/>
            </a:prstGeom>
            <a:noFill/>
            <a:ln cap="flat" cmpd="sng" w="9525">
              <a:solidFill>
                <a:schemeClr val="dk1"/>
              </a:solidFill>
              <a:prstDash val="solid"/>
              <a:round/>
              <a:headEnd len="med" w="med" type="none"/>
              <a:tailEnd len="med" w="med" type="none"/>
            </a:ln>
          </p:spPr>
        </p:cxnSp>
        <p:sp>
          <p:nvSpPr>
            <p:cNvPr id="225" name="Google Shape;225;p13"/>
            <p:cNvSpPr txBox="1"/>
            <p:nvPr/>
          </p:nvSpPr>
          <p:spPr>
            <a:xfrm>
              <a:off x="1824" y="2354"/>
              <a:ext cx="384" cy="19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en-US" sz="1400" u="none" cap="none" strike="noStrike">
                  <a:solidFill>
                    <a:schemeClr val="dk1"/>
                  </a:solidFill>
                  <a:latin typeface="Arial"/>
                  <a:ea typeface="Arial"/>
                  <a:cs typeface="Arial"/>
                  <a:sym typeface="Arial"/>
                </a:rPr>
                <a:t>(1,1)</a:t>
              </a:r>
              <a:endParaRPr b="0" i="0" sz="1400" u="none" cap="none" strike="noStrike">
                <a:solidFill>
                  <a:schemeClr val="dk1"/>
                </a:solidFill>
                <a:latin typeface="Arial"/>
                <a:ea typeface="Arial"/>
                <a:cs typeface="Arial"/>
                <a:sym typeface="Arial"/>
              </a:endParaRPr>
            </a:p>
          </p:txBody>
        </p:sp>
        <p:sp>
          <p:nvSpPr>
            <p:cNvPr id="226" name="Google Shape;226;p13"/>
            <p:cNvSpPr txBox="1"/>
            <p:nvPr/>
          </p:nvSpPr>
          <p:spPr>
            <a:xfrm>
              <a:off x="1824" y="3600"/>
              <a:ext cx="384" cy="19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en-US" sz="1400" u="none" cap="none" strike="noStrike">
                  <a:solidFill>
                    <a:schemeClr val="dk1"/>
                  </a:solidFill>
                  <a:latin typeface="Arial"/>
                  <a:ea typeface="Arial"/>
                  <a:cs typeface="Arial"/>
                  <a:sym typeface="Arial"/>
                </a:rPr>
                <a:t>(0,1)</a:t>
              </a:r>
              <a:endParaRPr b="0" i="0" sz="1400" u="none" cap="none" strike="noStrike">
                <a:solidFill>
                  <a:schemeClr val="dk1"/>
                </a:solidFill>
                <a:latin typeface="Arial"/>
                <a:ea typeface="Arial"/>
                <a:cs typeface="Arial"/>
                <a:sym typeface="Arial"/>
              </a:endParaRPr>
            </a:p>
          </p:txBody>
        </p:sp>
        <p:cxnSp>
          <p:nvCxnSpPr>
            <p:cNvPr id="227" name="Google Shape;227;p13"/>
            <p:cNvCxnSpPr/>
            <p:nvPr/>
          </p:nvCxnSpPr>
          <p:spPr>
            <a:xfrm rot="10800000">
              <a:off x="1008" y="2112"/>
              <a:ext cx="192" cy="0"/>
            </a:xfrm>
            <a:prstGeom prst="straightConnector1">
              <a:avLst/>
            </a:prstGeom>
            <a:noFill/>
            <a:ln cap="flat" cmpd="sng" w="9525">
              <a:solidFill>
                <a:schemeClr val="dk1"/>
              </a:solidFill>
              <a:prstDash val="solid"/>
              <a:round/>
              <a:headEnd len="med" w="med" type="none"/>
              <a:tailEnd len="med" w="med" type="none"/>
            </a:ln>
          </p:spPr>
        </p:cxnSp>
        <p:sp>
          <p:nvSpPr>
            <p:cNvPr id="228" name="Google Shape;228;p13"/>
            <p:cNvSpPr/>
            <p:nvPr/>
          </p:nvSpPr>
          <p:spPr>
            <a:xfrm>
              <a:off x="144" y="2016"/>
              <a:ext cx="864" cy="240"/>
            </a:xfrm>
            <a:prstGeom prst="ellipse">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200"/>
                <a:buFont typeface="Noto Sans Symbols"/>
                <a:buNone/>
              </a:pPr>
              <a:r>
                <a:rPr b="0" i="0" lang="en-US" sz="1200" u="sng" cap="none" strike="noStrike">
                  <a:solidFill>
                    <a:schemeClr val="dk1"/>
                  </a:solidFill>
                  <a:latin typeface="Arial"/>
                  <a:ea typeface="Arial"/>
                  <a:cs typeface="Arial"/>
                  <a:sym typeface="Arial"/>
                </a:rPr>
                <a:t>Cod_prof</a:t>
              </a:r>
              <a:endParaRPr b="0" i="0" sz="1200" u="sng" cap="none" strike="noStrike">
                <a:solidFill>
                  <a:schemeClr val="dk1"/>
                </a:solidFill>
                <a:latin typeface="Arial"/>
                <a:ea typeface="Arial"/>
                <a:cs typeface="Arial"/>
                <a:sym typeface="Arial"/>
              </a:endParaRPr>
            </a:p>
          </p:txBody>
        </p:sp>
        <p:cxnSp>
          <p:nvCxnSpPr>
            <p:cNvPr id="229" name="Google Shape;229;p13"/>
            <p:cNvCxnSpPr/>
            <p:nvPr/>
          </p:nvCxnSpPr>
          <p:spPr>
            <a:xfrm rot="10800000">
              <a:off x="1008" y="3984"/>
              <a:ext cx="192" cy="0"/>
            </a:xfrm>
            <a:prstGeom prst="straightConnector1">
              <a:avLst/>
            </a:prstGeom>
            <a:noFill/>
            <a:ln cap="flat" cmpd="sng" w="9525">
              <a:solidFill>
                <a:schemeClr val="dk1"/>
              </a:solidFill>
              <a:prstDash val="solid"/>
              <a:round/>
              <a:headEnd len="med" w="med" type="none"/>
              <a:tailEnd len="med" w="med" type="none"/>
            </a:ln>
          </p:spPr>
        </p:cxnSp>
        <p:sp>
          <p:nvSpPr>
            <p:cNvPr id="230" name="Google Shape;230;p13"/>
            <p:cNvSpPr/>
            <p:nvPr/>
          </p:nvSpPr>
          <p:spPr>
            <a:xfrm>
              <a:off x="144" y="3840"/>
              <a:ext cx="864" cy="240"/>
            </a:xfrm>
            <a:prstGeom prst="ellipse">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200"/>
                <a:buFont typeface="Noto Sans Symbols"/>
                <a:buNone/>
              </a:pPr>
              <a:r>
                <a:rPr b="0" i="0" lang="en-US" sz="1200" u="sng" cap="none" strike="noStrike">
                  <a:solidFill>
                    <a:schemeClr val="dk1"/>
                  </a:solidFill>
                  <a:latin typeface="Arial"/>
                  <a:ea typeface="Arial"/>
                  <a:cs typeface="Arial"/>
                  <a:sym typeface="Arial"/>
                </a:rPr>
                <a:t>Cod_dep</a:t>
              </a:r>
              <a:endParaRPr b="0" i="0" sz="1200" u="sng" cap="none" strike="noStrike">
                <a:solidFill>
                  <a:schemeClr val="dk1"/>
                </a:solidFill>
                <a:latin typeface="Arial"/>
                <a:ea typeface="Arial"/>
                <a:cs typeface="Arial"/>
                <a:sym typeface="Arial"/>
              </a:endParaRPr>
            </a:p>
          </p:txBody>
        </p:sp>
      </p:grpSp>
      <p:sp>
        <p:nvSpPr>
          <p:cNvPr id="231" name="Google Shape;231;p13"/>
          <p:cNvSpPr/>
          <p:nvPr/>
        </p:nvSpPr>
        <p:spPr>
          <a:xfrm>
            <a:off x="4427984" y="3324875"/>
            <a:ext cx="4572000" cy="1200329"/>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n-US" sz="1800" u="none" cap="none" strike="noStrike">
                <a:solidFill>
                  <a:schemeClr val="dk1"/>
                </a:solidFill>
                <a:latin typeface="Calibri"/>
                <a:ea typeface="Calibri"/>
                <a:cs typeface="Calibri"/>
                <a:sym typeface="Calibri"/>
              </a:rPr>
              <a:t>PROFESSOR ( </a:t>
            </a:r>
            <a:r>
              <a:rPr b="0" i="0" lang="en-US" sz="1800" u="sng" cap="none" strike="noStrike">
                <a:solidFill>
                  <a:schemeClr val="dk1"/>
                </a:solidFill>
                <a:latin typeface="Calibri"/>
                <a:ea typeface="Calibri"/>
                <a:cs typeface="Calibri"/>
                <a:sym typeface="Calibri"/>
              </a:rPr>
              <a:t>Cod_prof</a:t>
            </a:r>
            <a:r>
              <a:rPr b="0" i="0" lang="en-US" sz="1800" u="none" cap="none" strike="noStrike">
                <a:solidFill>
                  <a:schemeClr val="dk1"/>
                </a:solidFill>
                <a:latin typeface="Calibri"/>
                <a:ea typeface="Calibri"/>
                <a:cs typeface="Calibri"/>
                <a:sym typeface="Calibri"/>
              </a:rPr>
              <a:t> )</a:t>
            </a:r>
            <a:endParaRPr/>
          </a:p>
          <a:p>
            <a:pPr indent="0" lvl="0" marL="0" marR="0" rtl="0" algn="just">
              <a:spcBef>
                <a:spcPts val="90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just">
              <a:spcBef>
                <a:spcPts val="900"/>
              </a:spcBef>
              <a:spcAft>
                <a:spcPts val="0"/>
              </a:spcAft>
              <a:buNone/>
            </a:pPr>
            <a:r>
              <a:rPr b="0" i="0" lang="en-US" sz="1800" u="none" cap="none" strike="noStrike">
                <a:solidFill>
                  <a:schemeClr val="dk1"/>
                </a:solidFill>
                <a:latin typeface="Calibri"/>
                <a:ea typeface="Calibri"/>
                <a:cs typeface="Calibri"/>
                <a:sym typeface="Calibri"/>
              </a:rPr>
              <a:t>DEPARTAMENT ( </a:t>
            </a:r>
            <a:r>
              <a:rPr b="0" i="0" lang="en-US" sz="1800" u="sng" cap="none" strike="noStrike">
                <a:solidFill>
                  <a:schemeClr val="dk1"/>
                </a:solidFill>
                <a:latin typeface="Calibri"/>
                <a:ea typeface="Calibri"/>
                <a:cs typeface="Calibri"/>
                <a:sym typeface="Calibri"/>
              </a:rPr>
              <a:t>Cod_dep</a:t>
            </a:r>
            <a:r>
              <a:rPr b="0" i="0" lang="en-US" sz="1800" u="none" cap="none" strike="noStrike">
                <a:solidFill>
                  <a:schemeClr val="dk1"/>
                </a:solidFill>
                <a:latin typeface="Calibri"/>
                <a:ea typeface="Calibri"/>
                <a:cs typeface="Calibri"/>
                <a:sym typeface="Calibri"/>
              </a:rPr>
              <a:t>, Cod_prof )</a:t>
            </a:r>
            <a:endParaRPr/>
          </a:p>
        </p:txBody>
      </p:sp>
      <p:cxnSp>
        <p:nvCxnSpPr>
          <p:cNvPr id="232" name="Google Shape;232;p13"/>
          <p:cNvCxnSpPr/>
          <p:nvPr/>
        </p:nvCxnSpPr>
        <p:spPr>
          <a:xfrm rot="10800000">
            <a:off x="6516216" y="3753249"/>
            <a:ext cx="839688" cy="368702"/>
          </a:xfrm>
          <a:prstGeom prst="straightConnector1">
            <a:avLst/>
          </a:prstGeom>
          <a:noFill/>
          <a:ln cap="flat" cmpd="sng" w="15875">
            <a:solidFill>
              <a:schemeClr val="dk1"/>
            </a:solidFill>
            <a:prstDash val="dash"/>
            <a:round/>
            <a:headEnd len="med" w="med" type="none"/>
            <a:tailEnd len="med" w="med" type="triangle"/>
          </a:ln>
        </p:spPr>
      </p:cxnSp>
      <p:cxnSp>
        <p:nvCxnSpPr>
          <p:cNvPr id="233" name="Google Shape;233;p13"/>
          <p:cNvCxnSpPr/>
          <p:nvPr/>
        </p:nvCxnSpPr>
        <p:spPr>
          <a:xfrm>
            <a:off x="7524328" y="4525204"/>
            <a:ext cx="0" cy="381000"/>
          </a:xfrm>
          <a:prstGeom prst="straightConnector1">
            <a:avLst/>
          </a:prstGeom>
          <a:noFill/>
          <a:ln cap="flat" cmpd="sng" w="9525">
            <a:solidFill>
              <a:schemeClr val="dk1"/>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9"/>
                                        </p:tgtEl>
                                        <p:attrNameLst>
                                          <p:attrName>style.visibility</p:attrName>
                                        </p:attrNameLst>
                                      </p:cBhvr>
                                      <p:to>
                                        <p:strVal val="visible"/>
                                      </p:to>
                                    </p:set>
                                    <p:animEffect filter="fade" transition="in">
                                      <p:cBhvr>
                                        <p:cTn dur="500"/>
                                        <p:tgtEl>
                                          <p:spTgt spid="21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2"/>
                                        </p:tgtEl>
                                        <p:attrNameLst>
                                          <p:attrName>style.visibility</p:attrName>
                                        </p:attrNameLst>
                                      </p:cBhvr>
                                      <p:to>
                                        <p:strVal val="visible"/>
                                      </p:to>
                                    </p:set>
                                    <p:animEffect filter="fade" transition="in">
                                      <p:cBhvr>
                                        <p:cTn dur="500"/>
                                        <p:tgtEl>
                                          <p:spTgt spid="232"/>
                                        </p:tgtEl>
                                      </p:cBhvr>
                                    </p:animEffect>
                                  </p:childTnLst>
                                </p:cTn>
                              </p:par>
                              <p:par>
                                <p:cTn fill="hold" nodeType="withEffect" presetClass="entr" presetID="10" presetSubtype="0">
                                  <p:stCondLst>
                                    <p:cond delay="0"/>
                                  </p:stCondLst>
                                  <p:childTnLst>
                                    <p:set>
                                      <p:cBhvr>
                                        <p:cTn dur="1" fill="hold">
                                          <p:stCondLst>
                                            <p:cond delay="0"/>
                                          </p:stCondLst>
                                        </p:cTn>
                                        <p:tgtEl>
                                          <p:spTgt spid="233"/>
                                        </p:tgtEl>
                                        <p:attrNameLst>
                                          <p:attrName>style.visibility</p:attrName>
                                        </p:attrNameLst>
                                      </p:cBhvr>
                                      <p:to>
                                        <p:strVal val="visible"/>
                                      </p:to>
                                    </p:set>
                                    <p:animEffect filter="fade" transition="in">
                                      <p:cBhvr>
                                        <p:cTn dur="500"/>
                                        <p:tgtEl>
                                          <p:spTgt spid="23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14"/>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C5B497"/>
              </a:buClr>
              <a:buSzPts val="3600"/>
              <a:buFont typeface="Calibri"/>
              <a:buNone/>
            </a:pPr>
            <a:r>
              <a:rPr b="1" lang="en-US" sz="3600">
                <a:solidFill>
                  <a:srgbClr val="C5B497"/>
                </a:solidFill>
              </a:rPr>
              <a:t>Transformació d’atributs de les relacions</a:t>
            </a:r>
            <a:endParaRPr b="1" sz="3600">
              <a:solidFill>
                <a:srgbClr val="C5B497"/>
              </a:solidFill>
            </a:endParaRPr>
          </a:p>
        </p:txBody>
      </p:sp>
      <p:pic>
        <p:nvPicPr>
          <p:cNvPr id="239" name="Google Shape;239;p14"/>
          <p:cNvPicPr preferRelativeResize="0"/>
          <p:nvPr/>
        </p:nvPicPr>
        <p:blipFill rotWithShape="1">
          <a:blip r:embed="rId3">
            <a:alphaModFix/>
          </a:blip>
          <a:srcRect b="0" l="0" r="0" t="0"/>
          <a:stretch/>
        </p:blipFill>
        <p:spPr>
          <a:xfrm>
            <a:off x="7452320" y="295638"/>
            <a:ext cx="1459122" cy="540416"/>
          </a:xfrm>
          <a:prstGeom prst="rect">
            <a:avLst/>
          </a:prstGeom>
          <a:noFill/>
          <a:ln>
            <a:noFill/>
          </a:ln>
        </p:spPr>
      </p:pic>
      <p:sp>
        <p:nvSpPr>
          <p:cNvPr id="240" name="Google Shape;240;p14"/>
          <p:cNvSpPr txBox="1"/>
          <p:nvPr>
            <p:ph idx="1" type="body"/>
          </p:nvPr>
        </p:nvSpPr>
        <p:spPr>
          <a:xfrm>
            <a:off x="822959" y="1925920"/>
            <a:ext cx="7543801" cy="4023360"/>
          </a:xfrm>
          <a:prstGeom prst="rect">
            <a:avLst/>
          </a:prstGeom>
          <a:noFill/>
          <a:ln>
            <a:noFill/>
          </a:ln>
        </p:spPr>
        <p:txBody>
          <a:bodyPr anchorCtr="0" anchor="t" bIns="45700" lIns="0" spcFirstLastPara="1" rIns="0" wrap="square" tIns="45700">
            <a:normAutofit/>
          </a:bodyPr>
          <a:lstStyle/>
          <a:p>
            <a:pPr indent="-152400" lvl="0" marL="91440" rtl="0" algn="just">
              <a:lnSpc>
                <a:spcPct val="90000"/>
              </a:lnSpc>
              <a:spcBef>
                <a:spcPts val="0"/>
              </a:spcBef>
              <a:spcAft>
                <a:spcPts val="0"/>
              </a:spcAft>
              <a:buSzPts val="2400"/>
              <a:buFont typeface="Courier New"/>
              <a:buChar char="o"/>
            </a:pPr>
            <a:r>
              <a:rPr lang="en-US" sz="2400">
                <a:solidFill>
                  <a:srgbClr val="3F739B"/>
                </a:solidFill>
              </a:rPr>
              <a:t> Si la relació es transforma en una taula, tots els seus atributs passen a ser columnes de la taula. </a:t>
            </a:r>
            <a:endParaRPr/>
          </a:p>
          <a:p>
            <a:pPr indent="-152400" lvl="0" marL="91440" rtl="0" algn="just">
              <a:lnSpc>
                <a:spcPct val="90000"/>
              </a:lnSpc>
              <a:spcBef>
                <a:spcPts val="1400"/>
              </a:spcBef>
              <a:spcAft>
                <a:spcPts val="0"/>
              </a:spcAft>
              <a:buSzPts val="2400"/>
              <a:buFont typeface="Courier New"/>
              <a:buChar char="o"/>
            </a:pPr>
            <a:r>
              <a:rPr lang="en-US" sz="2400">
                <a:solidFill>
                  <a:srgbClr val="3F739B"/>
                </a:solidFill>
              </a:rPr>
              <a:t> Si es transforma mitjançant propagació, els seus atributs migren juntament amb la clau a la taula corresponent.</a:t>
            </a:r>
            <a:endParaRPr/>
          </a:p>
          <a:p>
            <a:pPr indent="0" lvl="0" marL="91440" rtl="0" algn="l">
              <a:lnSpc>
                <a:spcPct val="90000"/>
              </a:lnSpc>
              <a:spcBef>
                <a:spcPts val="1400"/>
              </a:spcBef>
              <a:spcAft>
                <a:spcPts val="0"/>
              </a:spcAft>
              <a:buSzPts val="2000"/>
              <a:buFont typeface="Courier New"/>
              <a:buNone/>
            </a:pPr>
            <a:r>
              <a:t/>
            </a:r>
            <a:endParaRPr>
              <a:solidFill>
                <a:srgbClr val="3F739B"/>
              </a:solidFill>
            </a:endParaRPr>
          </a:p>
        </p:txBody>
      </p:sp>
      <p:grpSp>
        <p:nvGrpSpPr>
          <p:cNvPr id="241" name="Google Shape;241;p14"/>
          <p:cNvGrpSpPr/>
          <p:nvPr/>
        </p:nvGrpSpPr>
        <p:grpSpPr>
          <a:xfrm>
            <a:off x="2195736" y="3699439"/>
            <a:ext cx="1828800" cy="2438400"/>
            <a:chOff x="432" y="2640"/>
            <a:chExt cx="1152" cy="1536"/>
          </a:xfrm>
        </p:grpSpPr>
        <p:sp>
          <p:nvSpPr>
            <p:cNvPr id="242" name="Google Shape;242;p14"/>
            <p:cNvSpPr/>
            <p:nvPr/>
          </p:nvSpPr>
          <p:spPr>
            <a:xfrm>
              <a:off x="432" y="2640"/>
              <a:ext cx="1152" cy="24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400"/>
                <a:buFont typeface="Noto Sans Symbols"/>
                <a:buNone/>
              </a:pPr>
              <a:r>
                <a:rPr b="0" i="0" lang="en-US" sz="1400" u="none" cap="none" strike="noStrike">
                  <a:solidFill>
                    <a:schemeClr val="dk1"/>
                  </a:solidFill>
                  <a:latin typeface="Arial"/>
                  <a:ea typeface="Arial"/>
                  <a:cs typeface="Arial"/>
                  <a:sym typeface="Arial"/>
                </a:rPr>
                <a:t>PROFESSOR</a:t>
              </a:r>
              <a:endParaRPr b="0" i="0" sz="1400" u="none" cap="none" strike="noStrike">
                <a:solidFill>
                  <a:schemeClr val="dk1"/>
                </a:solidFill>
                <a:latin typeface="Arial"/>
                <a:ea typeface="Arial"/>
                <a:cs typeface="Arial"/>
                <a:sym typeface="Arial"/>
              </a:endParaRPr>
            </a:p>
          </p:txBody>
        </p:sp>
        <p:sp>
          <p:nvSpPr>
            <p:cNvPr id="243" name="Google Shape;243;p14"/>
            <p:cNvSpPr/>
            <p:nvPr/>
          </p:nvSpPr>
          <p:spPr>
            <a:xfrm>
              <a:off x="432" y="3936"/>
              <a:ext cx="1152" cy="24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400"/>
                <a:buFont typeface="Noto Sans Symbols"/>
                <a:buNone/>
              </a:pPr>
              <a:r>
                <a:rPr b="0" i="0" lang="en-US" sz="1400" u="none" cap="none" strike="noStrike">
                  <a:solidFill>
                    <a:schemeClr val="dk1"/>
                  </a:solidFill>
                  <a:latin typeface="Arial"/>
                  <a:ea typeface="Arial"/>
                  <a:cs typeface="Arial"/>
                  <a:sym typeface="Arial"/>
                </a:rPr>
                <a:t>CURS</a:t>
              </a:r>
              <a:endParaRPr b="0" i="0" sz="1400" u="none" cap="none" strike="noStrike">
                <a:solidFill>
                  <a:schemeClr val="dk1"/>
                </a:solidFill>
                <a:latin typeface="Arial"/>
                <a:ea typeface="Arial"/>
                <a:cs typeface="Arial"/>
                <a:sym typeface="Arial"/>
              </a:endParaRPr>
            </a:p>
          </p:txBody>
        </p:sp>
        <p:sp>
          <p:nvSpPr>
            <p:cNvPr id="244" name="Google Shape;244;p14"/>
            <p:cNvSpPr/>
            <p:nvPr/>
          </p:nvSpPr>
          <p:spPr>
            <a:xfrm>
              <a:off x="528" y="3216"/>
              <a:ext cx="1008" cy="336"/>
            </a:xfrm>
            <a:prstGeom prst="flowChartDecision">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000"/>
                <a:buFont typeface="Noto Sans Symbols"/>
                <a:buNone/>
              </a:pPr>
              <a:r>
                <a:rPr b="0" i="0" lang="en-US" sz="1000" u="none" cap="none" strike="noStrike">
                  <a:solidFill>
                    <a:schemeClr val="dk1"/>
                  </a:solidFill>
                  <a:latin typeface="Arial"/>
                  <a:ea typeface="Arial"/>
                  <a:cs typeface="Arial"/>
                  <a:sym typeface="Arial"/>
                </a:rPr>
                <a:t>IMPARTEIX</a:t>
              </a:r>
              <a:endParaRPr b="0" i="0" sz="1000" u="none" cap="none" strike="noStrike">
                <a:solidFill>
                  <a:schemeClr val="dk1"/>
                </a:solidFill>
                <a:latin typeface="Arial"/>
                <a:ea typeface="Arial"/>
                <a:cs typeface="Arial"/>
                <a:sym typeface="Arial"/>
              </a:endParaRPr>
            </a:p>
          </p:txBody>
        </p:sp>
        <p:cxnSp>
          <p:nvCxnSpPr>
            <p:cNvPr id="245" name="Google Shape;245;p14"/>
            <p:cNvCxnSpPr/>
            <p:nvPr/>
          </p:nvCxnSpPr>
          <p:spPr>
            <a:xfrm rot="10800000">
              <a:off x="1008" y="2880"/>
              <a:ext cx="0" cy="336"/>
            </a:xfrm>
            <a:prstGeom prst="straightConnector1">
              <a:avLst/>
            </a:prstGeom>
            <a:noFill/>
            <a:ln cap="flat" cmpd="sng" w="9525">
              <a:solidFill>
                <a:schemeClr val="dk1"/>
              </a:solidFill>
              <a:prstDash val="solid"/>
              <a:round/>
              <a:headEnd len="med" w="med" type="none"/>
              <a:tailEnd len="med" w="med" type="none"/>
            </a:ln>
          </p:spPr>
        </p:cxnSp>
        <p:cxnSp>
          <p:nvCxnSpPr>
            <p:cNvPr id="246" name="Google Shape;246;p14"/>
            <p:cNvCxnSpPr/>
            <p:nvPr/>
          </p:nvCxnSpPr>
          <p:spPr>
            <a:xfrm rot="10800000">
              <a:off x="1008" y="3552"/>
              <a:ext cx="0" cy="384"/>
            </a:xfrm>
            <a:prstGeom prst="straightConnector1">
              <a:avLst/>
            </a:prstGeom>
            <a:noFill/>
            <a:ln cap="flat" cmpd="sng" w="9525">
              <a:solidFill>
                <a:schemeClr val="dk1"/>
              </a:solidFill>
              <a:prstDash val="solid"/>
              <a:round/>
              <a:headEnd len="med" w="med" type="none"/>
              <a:tailEnd len="med" w="med" type="none"/>
            </a:ln>
          </p:spPr>
        </p:cxnSp>
        <p:sp>
          <p:nvSpPr>
            <p:cNvPr id="247" name="Google Shape;247;p14"/>
            <p:cNvSpPr txBox="1"/>
            <p:nvPr/>
          </p:nvSpPr>
          <p:spPr>
            <a:xfrm>
              <a:off x="984" y="2898"/>
              <a:ext cx="600" cy="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en-US" sz="1400" u="none" cap="none" strike="noStrike">
                  <a:solidFill>
                    <a:schemeClr val="dk1"/>
                  </a:solidFill>
                  <a:latin typeface="Arial"/>
                  <a:ea typeface="Arial"/>
                  <a:cs typeface="Arial"/>
                  <a:sym typeface="Arial"/>
                </a:rPr>
                <a:t>1,</a:t>
              </a:r>
              <a:r>
                <a:rPr lang="en-US">
                  <a:solidFill>
                    <a:schemeClr val="dk1"/>
                  </a:solidFill>
                </a:rPr>
                <a:t>M</a:t>
              </a:r>
              <a:endParaRPr b="0" i="0" sz="1400" u="none" cap="none" strike="noStrike">
                <a:solidFill>
                  <a:schemeClr val="dk1"/>
                </a:solidFill>
                <a:latin typeface="Arial"/>
                <a:ea typeface="Arial"/>
                <a:cs typeface="Arial"/>
                <a:sym typeface="Arial"/>
              </a:endParaRPr>
            </a:p>
          </p:txBody>
        </p:sp>
        <p:sp>
          <p:nvSpPr>
            <p:cNvPr id="248" name="Google Shape;248;p14"/>
            <p:cNvSpPr txBox="1"/>
            <p:nvPr/>
          </p:nvSpPr>
          <p:spPr>
            <a:xfrm>
              <a:off x="1056" y="3696"/>
              <a:ext cx="300" cy="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en-US" sz="1400" u="none" cap="none" strike="noStrike">
                  <a:solidFill>
                    <a:schemeClr val="dk1"/>
                  </a:solidFill>
                  <a:latin typeface="Arial"/>
                  <a:ea typeface="Arial"/>
                  <a:cs typeface="Arial"/>
                  <a:sym typeface="Arial"/>
                </a:rPr>
                <a:t>1,</a:t>
              </a:r>
              <a:r>
                <a:rPr lang="en-US">
                  <a:solidFill>
                    <a:schemeClr val="dk1"/>
                  </a:solidFill>
                </a:rPr>
                <a:t>N</a:t>
              </a:r>
              <a:endParaRPr b="0" i="0" sz="1400" u="none" cap="none" strike="noStrike">
                <a:solidFill>
                  <a:schemeClr val="dk1"/>
                </a:solidFill>
                <a:latin typeface="Arial"/>
                <a:ea typeface="Arial"/>
                <a:cs typeface="Arial"/>
                <a:sym typeface="Arial"/>
              </a:endParaRPr>
            </a:p>
          </p:txBody>
        </p:sp>
      </p:grpSp>
      <p:cxnSp>
        <p:nvCxnSpPr>
          <p:cNvPr id="249" name="Google Shape;249;p14"/>
          <p:cNvCxnSpPr/>
          <p:nvPr/>
        </p:nvCxnSpPr>
        <p:spPr>
          <a:xfrm rot="10800000">
            <a:off x="1890936" y="3851839"/>
            <a:ext cx="304800" cy="0"/>
          </a:xfrm>
          <a:prstGeom prst="straightConnector1">
            <a:avLst/>
          </a:prstGeom>
          <a:noFill/>
          <a:ln cap="flat" cmpd="sng" w="9525">
            <a:solidFill>
              <a:schemeClr val="dk1"/>
            </a:solidFill>
            <a:prstDash val="solid"/>
            <a:round/>
            <a:headEnd len="med" w="med" type="none"/>
            <a:tailEnd len="med" w="med" type="none"/>
          </a:ln>
        </p:spPr>
      </p:cxnSp>
      <p:sp>
        <p:nvSpPr>
          <p:cNvPr id="250" name="Google Shape;250;p14"/>
          <p:cNvSpPr/>
          <p:nvPr/>
        </p:nvSpPr>
        <p:spPr>
          <a:xfrm>
            <a:off x="519336" y="3699439"/>
            <a:ext cx="1371600" cy="381000"/>
          </a:xfrm>
          <a:prstGeom prst="ellipse">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200"/>
              <a:buFont typeface="Noto Sans Symbols"/>
              <a:buNone/>
            </a:pPr>
            <a:r>
              <a:rPr b="0" i="0" lang="en-US" sz="1200" u="sng" cap="none" strike="noStrike">
                <a:solidFill>
                  <a:schemeClr val="dk1"/>
                </a:solidFill>
                <a:latin typeface="Arial"/>
                <a:ea typeface="Arial"/>
                <a:cs typeface="Arial"/>
                <a:sym typeface="Arial"/>
              </a:rPr>
              <a:t>Cod_prof</a:t>
            </a:r>
            <a:endParaRPr b="0" i="0" sz="1200" u="sng" cap="none" strike="noStrike">
              <a:solidFill>
                <a:schemeClr val="dk1"/>
              </a:solidFill>
              <a:latin typeface="Arial"/>
              <a:ea typeface="Arial"/>
              <a:cs typeface="Arial"/>
              <a:sym typeface="Arial"/>
            </a:endParaRPr>
          </a:p>
        </p:txBody>
      </p:sp>
      <p:cxnSp>
        <p:nvCxnSpPr>
          <p:cNvPr id="251" name="Google Shape;251;p14"/>
          <p:cNvCxnSpPr/>
          <p:nvPr/>
        </p:nvCxnSpPr>
        <p:spPr>
          <a:xfrm rot="10800000">
            <a:off x="1890936" y="5909239"/>
            <a:ext cx="304800" cy="0"/>
          </a:xfrm>
          <a:prstGeom prst="straightConnector1">
            <a:avLst/>
          </a:prstGeom>
          <a:noFill/>
          <a:ln cap="flat" cmpd="sng" w="9525">
            <a:solidFill>
              <a:schemeClr val="dk1"/>
            </a:solidFill>
            <a:prstDash val="solid"/>
            <a:round/>
            <a:headEnd len="med" w="med" type="none"/>
            <a:tailEnd len="med" w="med" type="none"/>
          </a:ln>
        </p:spPr>
      </p:cxnSp>
      <p:sp>
        <p:nvSpPr>
          <p:cNvPr id="252" name="Google Shape;252;p14"/>
          <p:cNvSpPr/>
          <p:nvPr/>
        </p:nvSpPr>
        <p:spPr>
          <a:xfrm>
            <a:off x="519336" y="5756839"/>
            <a:ext cx="1371600" cy="381000"/>
          </a:xfrm>
          <a:prstGeom prst="ellipse">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200"/>
              <a:buFont typeface="Noto Sans Symbols"/>
              <a:buNone/>
            </a:pPr>
            <a:r>
              <a:rPr b="0" i="0" lang="en-US" sz="1200" u="sng" cap="none" strike="noStrike">
                <a:solidFill>
                  <a:schemeClr val="dk1"/>
                </a:solidFill>
                <a:latin typeface="Arial"/>
                <a:ea typeface="Arial"/>
                <a:cs typeface="Arial"/>
                <a:sym typeface="Arial"/>
              </a:rPr>
              <a:t>Cod_curs</a:t>
            </a:r>
            <a:endParaRPr b="0" i="0" sz="1200" u="sng" cap="none" strike="noStrike">
              <a:solidFill>
                <a:schemeClr val="dk1"/>
              </a:solidFill>
              <a:latin typeface="Arial"/>
              <a:ea typeface="Arial"/>
              <a:cs typeface="Arial"/>
              <a:sym typeface="Arial"/>
            </a:endParaRPr>
          </a:p>
        </p:txBody>
      </p:sp>
      <p:cxnSp>
        <p:nvCxnSpPr>
          <p:cNvPr id="253" name="Google Shape;253;p14"/>
          <p:cNvCxnSpPr/>
          <p:nvPr/>
        </p:nvCxnSpPr>
        <p:spPr>
          <a:xfrm rot="10800000">
            <a:off x="2043336" y="4842439"/>
            <a:ext cx="304800" cy="0"/>
          </a:xfrm>
          <a:prstGeom prst="straightConnector1">
            <a:avLst/>
          </a:prstGeom>
          <a:noFill/>
          <a:ln cap="flat" cmpd="sng" w="9525">
            <a:solidFill>
              <a:schemeClr val="dk1"/>
            </a:solidFill>
            <a:prstDash val="solid"/>
            <a:round/>
            <a:headEnd len="med" w="med" type="none"/>
            <a:tailEnd len="med" w="med" type="none"/>
          </a:ln>
        </p:spPr>
      </p:cxnSp>
      <p:sp>
        <p:nvSpPr>
          <p:cNvPr id="254" name="Google Shape;254;p14"/>
          <p:cNvSpPr/>
          <p:nvPr/>
        </p:nvSpPr>
        <p:spPr>
          <a:xfrm>
            <a:off x="671736" y="4690039"/>
            <a:ext cx="1371600" cy="381000"/>
          </a:xfrm>
          <a:prstGeom prst="ellipse">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200"/>
              <a:buFont typeface="Noto Sans Symbols"/>
              <a:buNone/>
            </a:pPr>
            <a:r>
              <a:rPr b="0" i="0" lang="en-US" sz="1200" u="none" cap="none" strike="noStrike">
                <a:solidFill>
                  <a:schemeClr val="dk1"/>
                </a:solidFill>
                <a:latin typeface="Arial"/>
                <a:ea typeface="Arial"/>
                <a:cs typeface="Arial"/>
                <a:sym typeface="Arial"/>
              </a:rPr>
              <a:t>Nro_Hores</a:t>
            </a:r>
            <a:endParaRPr b="0" i="0" sz="1200" u="none" cap="none" strike="noStrike">
              <a:solidFill>
                <a:schemeClr val="dk1"/>
              </a:solidFill>
              <a:latin typeface="Arial"/>
              <a:ea typeface="Arial"/>
              <a:cs typeface="Arial"/>
              <a:sym typeface="Arial"/>
            </a:endParaRPr>
          </a:p>
        </p:txBody>
      </p:sp>
      <p:sp>
        <p:nvSpPr>
          <p:cNvPr id="255" name="Google Shape;255;p14"/>
          <p:cNvSpPr txBox="1"/>
          <p:nvPr/>
        </p:nvSpPr>
        <p:spPr>
          <a:xfrm>
            <a:off x="4253136" y="3657600"/>
            <a:ext cx="4662264" cy="2185214"/>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Clr>
                <a:schemeClr val="dk1"/>
              </a:buClr>
              <a:buSzPts val="1600"/>
              <a:buFont typeface="Noto Sans Symbols"/>
              <a:buNone/>
            </a:pPr>
            <a:r>
              <a:t/>
            </a:r>
            <a:endParaRPr b="0" i="0" sz="1600" u="none" cap="none" strike="noStrike">
              <a:solidFill>
                <a:schemeClr val="dk1"/>
              </a:solidFill>
              <a:latin typeface="Arial"/>
              <a:ea typeface="Arial"/>
              <a:cs typeface="Arial"/>
              <a:sym typeface="Arial"/>
            </a:endParaRPr>
          </a:p>
          <a:p>
            <a:pPr indent="0" lvl="0" marL="0" marR="0" rtl="0" algn="just">
              <a:spcBef>
                <a:spcPts val="800"/>
              </a:spcBef>
              <a:spcAft>
                <a:spcPts val="0"/>
              </a:spcAft>
              <a:buClr>
                <a:schemeClr val="dk1"/>
              </a:buClr>
              <a:buSzPts val="1600"/>
              <a:buFont typeface="Noto Sans Symbols"/>
              <a:buNone/>
            </a:pPr>
            <a:r>
              <a:rPr b="0" i="0" lang="en-US" sz="1600" u="none" cap="none" strike="noStrike">
                <a:solidFill>
                  <a:schemeClr val="dk1"/>
                </a:solidFill>
                <a:latin typeface="Arial"/>
                <a:ea typeface="Arial"/>
                <a:cs typeface="Arial"/>
                <a:sym typeface="Arial"/>
              </a:rPr>
              <a:t>PROFESSOR ( </a:t>
            </a:r>
            <a:r>
              <a:rPr b="0" i="0" lang="en-US" sz="1600" u="sng" cap="none" strike="noStrike">
                <a:solidFill>
                  <a:schemeClr val="dk1"/>
                </a:solidFill>
                <a:latin typeface="Arial"/>
                <a:ea typeface="Arial"/>
                <a:cs typeface="Arial"/>
                <a:sym typeface="Arial"/>
              </a:rPr>
              <a:t>Cod_prof</a:t>
            </a:r>
            <a:r>
              <a:rPr b="0" i="0" lang="en-US" sz="1600" u="none" cap="none" strike="noStrike">
                <a:solidFill>
                  <a:schemeClr val="dk1"/>
                </a:solidFill>
                <a:latin typeface="Arial"/>
                <a:ea typeface="Arial"/>
                <a:cs typeface="Arial"/>
                <a:sym typeface="Arial"/>
              </a:rPr>
              <a:t>, …..)</a:t>
            </a:r>
            <a:endParaRPr/>
          </a:p>
          <a:p>
            <a:pPr indent="0" lvl="0" marL="0" marR="0" rtl="0" algn="just">
              <a:spcBef>
                <a:spcPts val="800"/>
              </a:spcBef>
              <a:spcAft>
                <a:spcPts val="0"/>
              </a:spcAft>
              <a:buClr>
                <a:schemeClr val="dk1"/>
              </a:buClr>
              <a:buSzPts val="1600"/>
              <a:buFont typeface="Noto Sans Symbols"/>
              <a:buNone/>
            </a:pPr>
            <a:r>
              <a:t/>
            </a:r>
            <a:endParaRPr b="0" i="0" sz="1600" u="none" cap="none" strike="noStrike">
              <a:solidFill>
                <a:schemeClr val="dk1"/>
              </a:solidFill>
              <a:latin typeface="Arial"/>
              <a:ea typeface="Arial"/>
              <a:cs typeface="Arial"/>
              <a:sym typeface="Arial"/>
            </a:endParaRPr>
          </a:p>
          <a:p>
            <a:pPr indent="0" lvl="0" marL="0" marR="0" rtl="0" algn="just">
              <a:spcBef>
                <a:spcPts val="800"/>
              </a:spcBef>
              <a:spcAft>
                <a:spcPts val="0"/>
              </a:spcAft>
              <a:buClr>
                <a:schemeClr val="dk1"/>
              </a:buClr>
              <a:buSzPts val="1600"/>
              <a:buFont typeface="Noto Sans Symbols"/>
              <a:buNone/>
            </a:pPr>
            <a:r>
              <a:rPr b="0" i="0" lang="en-US" sz="1600" u="none" cap="none" strike="noStrike">
                <a:solidFill>
                  <a:schemeClr val="dk1"/>
                </a:solidFill>
                <a:latin typeface="Arial"/>
                <a:ea typeface="Arial"/>
                <a:cs typeface="Arial"/>
                <a:sym typeface="Arial"/>
              </a:rPr>
              <a:t>IMPARTEIX ( </a:t>
            </a:r>
            <a:r>
              <a:rPr b="0" i="0" lang="en-US" sz="1600" u="sng" cap="none" strike="noStrike">
                <a:solidFill>
                  <a:schemeClr val="dk1"/>
                </a:solidFill>
                <a:latin typeface="Arial"/>
                <a:ea typeface="Arial"/>
                <a:cs typeface="Arial"/>
                <a:sym typeface="Arial"/>
              </a:rPr>
              <a:t>Cod_prof</a:t>
            </a:r>
            <a:r>
              <a:rPr b="0" i="0" lang="en-US" sz="1600" u="none" cap="none" strike="noStrike">
                <a:solidFill>
                  <a:schemeClr val="dk1"/>
                </a:solidFill>
                <a:latin typeface="Arial"/>
                <a:ea typeface="Arial"/>
                <a:cs typeface="Arial"/>
                <a:sym typeface="Arial"/>
              </a:rPr>
              <a:t>, </a:t>
            </a:r>
            <a:r>
              <a:rPr b="0" i="0" lang="en-US" sz="1600" u="sng" cap="none" strike="noStrike">
                <a:solidFill>
                  <a:schemeClr val="dk1"/>
                </a:solidFill>
                <a:latin typeface="Arial"/>
                <a:ea typeface="Arial"/>
                <a:cs typeface="Arial"/>
                <a:sym typeface="Arial"/>
              </a:rPr>
              <a:t>Cod_curs</a:t>
            </a:r>
            <a:r>
              <a:rPr b="0" i="0" lang="en-US" sz="1600" u="none" cap="none" strike="noStrike">
                <a:solidFill>
                  <a:schemeClr val="dk1"/>
                </a:solidFill>
                <a:latin typeface="Arial"/>
                <a:ea typeface="Arial"/>
                <a:cs typeface="Arial"/>
                <a:sym typeface="Arial"/>
              </a:rPr>
              <a:t>, Num_Hores ) </a:t>
            </a:r>
            <a:endParaRPr/>
          </a:p>
          <a:p>
            <a:pPr indent="0" lvl="0" marL="0" marR="0" rtl="0" algn="just">
              <a:spcBef>
                <a:spcPts val="800"/>
              </a:spcBef>
              <a:spcAft>
                <a:spcPts val="0"/>
              </a:spcAft>
              <a:buClr>
                <a:schemeClr val="dk1"/>
              </a:buClr>
              <a:buSzPts val="1600"/>
              <a:buFont typeface="Noto Sans Symbols"/>
              <a:buNone/>
            </a:pPr>
            <a:r>
              <a:t/>
            </a:r>
            <a:endParaRPr b="0" i="0" sz="1600" u="none" cap="none" strike="noStrike">
              <a:solidFill>
                <a:schemeClr val="dk1"/>
              </a:solidFill>
              <a:latin typeface="Arial"/>
              <a:ea typeface="Arial"/>
              <a:cs typeface="Arial"/>
              <a:sym typeface="Arial"/>
            </a:endParaRPr>
          </a:p>
          <a:p>
            <a:pPr indent="0" lvl="0" marL="0" marR="0" rtl="0" algn="just">
              <a:spcBef>
                <a:spcPts val="800"/>
              </a:spcBef>
              <a:spcAft>
                <a:spcPts val="0"/>
              </a:spcAft>
              <a:buClr>
                <a:schemeClr val="dk1"/>
              </a:buClr>
              <a:buSzPts val="1600"/>
              <a:buFont typeface="Noto Sans Symbols"/>
              <a:buNone/>
            </a:pPr>
            <a:r>
              <a:rPr b="0" i="0" lang="en-US" sz="1600" u="none" cap="none" strike="noStrike">
                <a:solidFill>
                  <a:schemeClr val="dk1"/>
                </a:solidFill>
                <a:latin typeface="Arial"/>
                <a:ea typeface="Arial"/>
                <a:cs typeface="Arial"/>
                <a:sym typeface="Arial"/>
              </a:rPr>
              <a:t>CURS ( </a:t>
            </a:r>
            <a:r>
              <a:rPr b="0" i="0" lang="en-US" sz="1600" u="sng" cap="none" strike="noStrike">
                <a:solidFill>
                  <a:schemeClr val="dk1"/>
                </a:solidFill>
                <a:latin typeface="Arial"/>
                <a:ea typeface="Arial"/>
                <a:cs typeface="Arial"/>
                <a:sym typeface="Arial"/>
              </a:rPr>
              <a:t>Cod_curs</a:t>
            </a:r>
            <a:r>
              <a:rPr b="0" i="0" lang="en-US" sz="1600" u="none" cap="none" strike="noStrike">
                <a:solidFill>
                  <a:schemeClr val="dk1"/>
                </a:solidFill>
                <a:latin typeface="Arial"/>
                <a:ea typeface="Arial"/>
                <a:cs typeface="Arial"/>
                <a:sym typeface="Arial"/>
              </a:rPr>
              <a:t>, …)</a:t>
            </a:r>
            <a:endParaRPr b="0" i="0" sz="1600" u="none" cap="none" strike="noStrike">
              <a:solidFill>
                <a:schemeClr val="dk1"/>
              </a:solidFill>
              <a:latin typeface="Arial"/>
              <a:ea typeface="Arial"/>
              <a:cs typeface="Arial"/>
              <a:sym typeface="Arial"/>
            </a:endParaRPr>
          </a:p>
        </p:txBody>
      </p:sp>
      <p:cxnSp>
        <p:nvCxnSpPr>
          <p:cNvPr id="256" name="Google Shape;256;p14"/>
          <p:cNvCxnSpPr/>
          <p:nvPr/>
        </p:nvCxnSpPr>
        <p:spPr>
          <a:xfrm flipH="1" rot="10800000">
            <a:off x="5853336" y="4385239"/>
            <a:ext cx="152400" cy="457200"/>
          </a:xfrm>
          <a:prstGeom prst="straightConnector1">
            <a:avLst/>
          </a:prstGeom>
          <a:noFill/>
          <a:ln cap="flat" cmpd="sng" w="25400">
            <a:solidFill>
              <a:schemeClr val="dk1"/>
            </a:solidFill>
            <a:prstDash val="dash"/>
            <a:round/>
            <a:headEnd len="med" w="med" type="none"/>
            <a:tailEnd len="med" w="med" type="triangle"/>
          </a:ln>
        </p:spPr>
      </p:cxnSp>
      <p:cxnSp>
        <p:nvCxnSpPr>
          <p:cNvPr id="257" name="Google Shape;257;p14"/>
          <p:cNvCxnSpPr/>
          <p:nvPr/>
        </p:nvCxnSpPr>
        <p:spPr>
          <a:xfrm flipH="1">
            <a:off x="5853336" y="5071039"/>
            <a:ext cx="838200" cy="533400"/>
          </a:xfrm>
          <a:prstGeom prst="straightConnector1">
            <a:avLst/>
          </a:prstGeom>
          <a:noFill/>
          <a:ln cap="flat" cmpd="sng" w="25400">
            <a:solidFill>
              <a:schemeClr val="dk1"/>
            </a:solidFill>
            <a:prstDash val="dash"/>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1"/>
                                        </p:tgtEl>
                                        <p:attrNameLst>
                                          <p:attrName>style.visibility</p:attrName>
                                        </p:attrNameLst>
                                      </p:cBhvr>
                                      <p:to>
                                        <p:strVal val="visible"/>
                                      </p:to>
                                    </p:set>
                                    <p:animEffect filter="fade" transition="in">
                                      <p:cBhvr>
                                        <p:cTn dur="500"/>
                                        <p:tgtEl>
                                          <p:spTgt spid="241"/>
                                        </p:tgtEl>
                                      </p:cBhvr>
                                    </p:animEffect>
                                  </p:childTnLst>
                                </p:cTn>
                              </p:par>
                              <p:par>
                                <p:cTn fill="hold" nodeType="withEffect" presetClass="entr" presetID="10" presetSubtype="0">
                                  <p:stCondLst>
                                    <p:cond delay="0"/>
                                  </p:stCondLst>
                                  <p:childTnLst>
                                    <p:set>
                                      <p:cBhvr>
                                        <p:cTn dur="1" fill="hold">
                                          <p:stCondLst>
                                            <p:cond delay="0"/>
                                          </p:stCondLst>
                                        </p:cTn>
                                        <p:tgtEl>
                                          <p:spTgt spid="249"/>
                                        </p:tgtEl>
                                        <p:attrNameLst>
                                          <p:attrName>style.visibility</p:attrName>
                                        </p:attrNameLst>
                                      </p:cBhvr>
                                      <p:to>
                                        <p:strVal val="visible"/>
                                      </p:to>
                                    </p:set>
                                    <p:animEffect filter="fade" transition="in">
                                      <p:cBhvr>
                                        <p:cTn dur="500"/>
                                        <p:tgtEl>
                                          <p:spTgt spid="249"/>
                                        </p:tgtEl>
                                      </p:cBhvr>
                                    </p:animEffect>
                                  </p:childTnLst>
                                </p:cTn>
                              </p:par>
                              <p:par>
                                <p:cTn fill="hold" nodeType="withEffect" presetClass="entr" presetID="10" presetSubtype="0">
                                  <p:stCondLst>
                                    <p:cond delay="0"/>
                                  </p:stCondLst>
                                  <p:childTnLst>
                                    <p:set>
                                      <p:cBhvr>
                                        <p:cTn dur="1" fill="hold">
                                          <p:stCondLst>
                                            <p:cond delay="0"/>
                                          </p:stCondLst>
                                        </p:cTn>
                                        <p:tgtEl>
                                          <p:spTgt spid="250"/>
                                        </p:tgtEl>
                                        <p:attrNameLst>
                                          <p:attrName>style.visibility</p:attrName>
                                        </p:attrNameLst>
                                      </p:cBhvr>
                                      <p:to>
                                        <p:strVal val="visible"/>
                                      </p:to>
                                    </p:set>
                                    <p:animEffect filter="fade" transition="in">
                                      <p:cBhvr>
                                        <p:cTn dur="500"/>
                                        <p:tgtEl>
                                          <p:spTgt spid="250"/>
                                        </p:tgtEl>
                                      </p:cBhvr>
                                    </p:animEffect>
                                  </p:childTnLst>
                                </p:cTn>
                              </p:par>
                              <p:par>
                                <p:cTn fill="hold" nodeType="withEffect" presetClass="entr" presetID="10" presetSubtype="0">
                                  <p:stCondLst>
                                    <p:cond delay="0"/>
                                  </p:stCondLst>
                                  <p:childTnLst>
                                    <p:set>
                                      <p:cBhvr>
                                        <p:cTn dur="1" fill="hold">
                                          <p:stCondLst>
                                            <p:cond delay="0"/>
                                          </p:stCondLst>
                                        </p:cTn>
                                        <p:tgtEl>
                                          <p:spTgt spid="251"/>
                                        </p:tgtEl>
                                        <p:attrNameLst>
                                          <p:attrName>style.visibility</p:attrName>
                                        </p:attrNameLst>
                                      </p:cBhvr>
                                      <p:to>
                                        <p:strVal val="visible"/>
                                      </p:to>
                                    </p:set>
                                    <p:animEffect filter="fade" transition="in">
                                      <p:cBhvr>
                                        <p:cTn dur="500"/>
                                        <p:tgtEl>
                                          <p:spTgt spid="251"/>
                                        </p:tgtEl>
                                      </p:cBhvr>
                                    </p:animEffect>
                                  </p:childTnLst>
                                </p:cTn>
                              </p:par>
                              <p:par>
                                <p:cTn fill="hold" nodeType="withEffect" presetClass="entr" presetID="10" presetSubtype="0">
                                  <p:stCondLst>
                                    <p:cond delay="0"/>
                                  </p:stCondLst>
                                  <p:childTnLst>
                                    <p:set>
                                      <p:cBhvr>
                                        <p:cTn dur="1" fill="hold">
                                          <p:stCondLst>
                                            <p:cond delay="0"/>
                                          </p:stCondLst>
                                        </p:cTn>
                                        <p:tgtEl>
                                          <p:spTgt spid="252"/>
                                        </p:tgtEl>
                                        <p:attrNameLst>
                                          <p:attrName>style.visibility</p:attrName>
                                        </p:attrNameLst>
                                      </p:cBhvr>
                                      <p:to>
                                        <p:strVal val="visible"/>
                                      </p:to>
                                    </p:set>
                                    <p:animEffect filter="fade" transition="in">
                                      <p:cBhvr>
                                        <p:cTn dur="500"/>
                                        <p:tgtEl>
                                          <p:spTgt spid="252"/>
                                        </p:tgtEl>
                                      </p:cBhvr>
                                    </p:animEffect>
                                  </p:childTnLst>
                                </p:cTn>
                              </p:par>
                              <p:par>
                                <p:cTn fill="hold" nodeType="withEffect" presetClass="entr" presetID="10" presetSubtype="0">
                                  <p:stCondLst>
                                    <p:cond delay="0"/>
                                  </p:stCondLst>
                                  <p:childTnLst>
                                    <p:set>
                                      <p:cBhvr>
                                        <p:cTn dur="1" fill="hold">
                                          <p:stCondLst>
                                            <p:cond delay="0"/>
                                          </p:stCondLst>
                                        </p:cTn>
                                        <p:tgtEl>
                                          <p:spTgt spid="253"/>
                                        </p:tgtEl>
                                        <p:attrNameLst>
                                          <p:attrName>style.visibility</p:attrName>
                                        </p:attrNameLst>
                                      </p:cBhvr>
                                      <p:to>
                                        <p:strVal val="visible"/>
                                      </p:to>
                                    </p:set>
                                    <p:animEffect filter="fade" transition="in">
                                      <p:cBhvr>
                                        <p:cTn dur="500"/>
                                        <p:tgtEl>
                                          <p:spTgt spid="253"/>
                                        </p:tgtEl>
                                      </p:cBhvr>
                                    </p:animEffect>
                                  </p:childTnLst>
                                </p:cTn>
                              </p:par>
                              <p:par>
                                <p:cTn fill="hold" nodeType="withEffect" presetClass="entr" presetID="10" presetSubtype="0">
                                  <p:stCondLst>
                                    <p:cond delay="0"/>
                                  </p:stCondLst>
                                  <p:childTnLst>
                                    <p:set>
                                      <p:cBhvr>
                                        <p:cTn dur="1" fill="hold">
                                          <p:stCondLst>
                                            <p:cond delay="0"/>
                                          </p:stCondLst>
                                        </p:cTn>
                                        <p:tgtEl>
                                          <p:spTgt spid="254"/>
                                        </p:tgtEl>
                                        <p:attrNameLst>
                                          <p:attrName>style.visibility</p:attrName>
                                        </p:attrNameLst>
                                      </p:cBhvr>
                                      <p:to>
                                        <p:strVal val="visible"/>
                                      </p:to>
                                    </p:set>
                                    <p:animEffect filter="fade" transition="in">
                                      <p:cBhvr>
                                        <p:cTn dur="500"/>
                                        <p:tgtEl>
                                          <p:spTgt spid="25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5"/>
                                        </p:tgtEl>
                                        <p:attrNameLst>
                                          <p:attrName>style.visibility</p:attrName>
                                        </p:attrNameLst>
                                      </p:cBhvr>
                                      <p:to>
                                        <p:strVal val="visible"/>
                                      </p:to>
                                    </p:set>
                                    <p:animEffect filter="fade" transition="in">
                                      <p:cBhvr>
                                        <p:cTn dur="500"/>
                                        <p:tgtEl>
                                          <p:spTgt spid="25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6"/>
                                        </p:tgtEl>
                                        <p:attrNameLst>
                                          <p:attrName>style.visibility</p:attrName>
                                        </p:attrNameLst>
                                      </p:cBhvr>
                                      <p:to>
                                        <p:strVal val="visible"/>
                                      </p:to>
                                    </p:set>
                                    <p:animEffect filter="fade" transition="in">
                                      <p:cBhvr>
                                        <p:cTn dur="500"/>
                                        <p:tgtEl>
                                          <p:spTgt spid="256"/>
                                        </p:tgtEl>
                                      </p:cBhvr>
                                    </p:animEffect>
                                  </p:childTnLst>
                                </p:cTn>
                              </p:par>
                              <p:par>
                                <p:cTn fill="hold" nodeType="withEffect" presetClass="entr" presetID="10" presetSubtype="0">
                                  <p:stCondLst>
                                    <p:cond delay="0"/>
                                  </p:stCondLst>
                                  <p:childTnLst>
                                    <p:set>
                                      <p:cBhvr>
                                        <p:cTn dur="1" fill="hold">
                                          <p:stCondLst>
                                            <p:cond delay="0"/>
                                          </p:stCondLst>
                                        </p:cTn>
                                        <p:tgtEl>
                                          <p:spTgt spid="257"/>
                                        </p:tgtEl>
                                        <p:attrNameLst>
                                          <p:attrName>style.visibility</p:attrName>
                                        </p:attrNameLst>
                                      </p:cBhvr>
                                      <p:to>
                                        <p:strVal val="visible"/>
                                      </p:to>
                                    </p:set>
                                    <p:animEffect filter="fade" transition="in">
                                      <p:cBhvr>
                                        <p:cTn dur="500"/>
                                        <p:tgtEl>
                                          <p:spTgt spid="25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15"/>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C5B497"/>
              </a:buClr>
              <a:buSzPts val="3600"/>
              <a:buFont typeface="Calibri"/>
              <a:buNone/>
            </a:pPr>
            <a:r>
              <a:rPr b="1" lang="en-US" sz="3600">
                <a:solidFill>
                  <a:srgbClr val="C5B497"/>
                </a:solidFill>
              </a:rPr>
              <a:t>Transformació d’entitats febles</a:t>
            </a:r>
            <a:endParaRPr b="1" sz="3600">
              <a:solidFill>
                <a:srgbClr val="C5B497"/>
              </a:solidFill>
            </a:endParaRPr>
          </a:p>
        </p:txBody>
      </p:sp>
      <p:pic>
        <p:nvPicPr>
          <p:cNvPr id="263" name="Google Shape;263;p15"/>
          <p:cNvPicPr preferRelativeResize="0"/>
          <p:nvPr/>
        </p:nvPicPr>
        <p:blipFill rotWithShape="1">
          <a:blip r:embed="rId3">
            <a:alphaModFix/>
          </a:blip>
          <a:srcRect b="0" l="0" r="0" t="0"/>
          <a:stretch/>
        </p:blipFill>
        <p:spPr>
          <a:xfrm>
            <a:off x="7452320" y="295638"/>
            <a:ext cx="1459122" cy="540416"/>
          </a:xfrm>
          <a:prstGeom prst="rect">
            <a:avLst/>
          </a:prstGeom>
          <a:noFill/>
          <a:ln>
            <a:noFill/>
          </a:ln>
        </p:spPr>
      </p:pic>
      <p:sp>
        <p:nvSpPr>
          <p:cNvPr id="264" name="Google Shape;264;p15"/>
          <p:cNvSpPr txBox="1"/>
          <p:nvPr>
            <p:ph idx="1" type="body"/>
          </p:nvPr>
        </p:nvSpPr>
        <p:spPr>
          <a:xfrm>
            <a:off x="822959" y="1925920"/>
            <a:ext cx="7543801" cy="4023360"/>
          </a:xfrm>
          <a:prstGeom prst="rect">
            <a:avLst/>
          </a:prstGeom>
          <a:noFill/>
          <a:ln>
            <a:noFill/>
          </a:ln>
        </p:spPr>
        <p:txBody>
          <a:bodyPr anchorCtr="0" anchor="t" bIns="45700" lIns="0" spcFirstLastPara="1" rIns="0" wrap="square" tIns="45700">
            <a:normAutofit/>
          </a:bodyPr>
          <a:lstStyle/>
          <a:p>
            <a:pPr indent="-152400" lvl="0" marL="91440" rtl="0" algn="just">
              <a:lnSpc>
                <a:spcPct val="90000"/>
              </a:lnSpc>
              <a:spcBef>
                <a:spcPts val="0"/>
              </a:spcBef>
              <a:spcAft>
                <a:spcPts val="0"/>
              </a:spcAft>
              <a:buSzPts val="2400"/>
              <a:buFont typeface="Courier New"/>
              <a:buChar char="o"/>
            </a:pPr>
            <a:r>
              <a:rPr lang="en-US" sz="2400">
                <a:solidFill>
                  <a:srgbClr val="3F739B"/>
                </a:solidFill>
              </a:rPr>
              <a:t> La clau primària de la taula en la que s’ha transformat la entitat dèbil ha d’estar formada per la concatenació de les claus de les dos entitats.</a:t>
            </a:r>
            <a:endParaRPr/>
          </a:p>
        </p:txBody>
      </p:sp>
      <p:grpSp>
        <p:nvGrpSpPr>
          <p:cNvPr id="265" name="Google Shape;265;p15"/>
          <p:cNvGrpSpPr/>
          <p:nvPr/>
        </p:nvGrpSpPr>
        <p:grpSpPr>
          <a:xfrm>
            <a:off x="749909" y="3657600"/>
            <a:ext cx="3429000" cy="2133600"/>
            <a:chOff x="192" y="2976"/>
            <a:chExt cx="2160" cy="1344"/>
          </a:xfrm>
        </p:grpSpPr>
        <p:sp>
          <p:nvSpPr>
            <p:cNvPr id="266" name="Google Shape;266;p15"/>
            <p:cNvSpPr/>
            <p:nvPr/>
          </p:nvSpPr>
          <p:spPr>
            <a:xfrm>
              <a:off x="1200" y="2976"/>
              <a:ext cx="1104" cy="192"/>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CURS</a:t>
              </a:r>
              <a:endParaRPr b="0" i="0" sz="1400" u="none" cap="none" strike="noStrike">
                <a:solidFill>
                  <a:schemeClr val="dk1"/>
                </a:solidFill>
                <a:latin typeface="Arial"/>
                <a:ea typeface="Arial"/>
                <a:cs typeface="Arial"/>
                <a:sym typeface="Arial"/>
              </a:endParaRPr>
            </a:p>
          </p:txBody>
        </p:sp>
        <p:sp>
          <p:nvSpPr>
            <p:cNvPr id="267" name="Google Shape;267;p15"/>
            <p:cNvSpPr/>
            <p:nvPr/>
          </p:nvSpPr>
          <p:spPr>
            <a:xfrm>
              <a:off x="1200" y="4032"/>
              <a:ext cx="1104" cy="192"/>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EDICIO</a:t>
              </a:r>
              <a:endParaRPr b="0" i="0" sz="1400" u="none" cap="none" strike="noStrike">
                <a:solidFill>
                  <a:schemeClr val="dk1"/>
                </a:solidFill>
                <a:latin typeface="Arial"/>
                <a:ea typeface="Arial"/>
                <a:cs typeface="Arial"/>
                <a:sym typeface="Arial"/>
              </a:endParaRPr>
            </a:p>
          </p:txBody>
        </p:sp>
        <p:sp>
          <p:nvSpPr>
            <p:cNvPr id="268" name="Google Shape;268;p15"/>
            <p:cNvSpPr/>
            <p:nvPr/>
          </p:nvSpPr>
          <p:spPr>
            <a:xfrm>
              <a:off x="1248" y="3456"/>
              <a:ext cx="960" cy="240"/>
            </a:xfrm>
            <a:prstGeom prst="flowChartDecision">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200"/>
                <a:buFont typeface="Arial"/>
                <a:buNone/>
              </a:pPr>
              <a:r>
                <a:rPr b="0" i="0" lang="en-US" sz="1200" u="none" cap="none" strike="noStrike">
                  <a:solidFill>
                    <a:schemeClr val="dk1"/>
                  </a:solidFill>
                  <a:latin typeface="Arial"/>
                  <a:ea typeface="Arial"/>
                  <a:cs typeface="Arial"/>
                  <a:sym typeface="Arial"/>
                </a:rPr>
                <a:t>TE</a:t>
              </a:r>
              <a:endParaRPr b="0" i="0" sz="1200" u="none" cap="none" strike="noStrike">
                <a:solidFill>
                  <a:schemeClr val="dk1"/>
                </a:solidFill>
                <a:latin typeface="Arial"/>
                <a:ea typeface="Arial"/>
                <a:cs typeface="Arial"/>
                <a:sym typeface="Arial"/>
              </a:endParaRPr>
            </a:p>
          </p:txBody>
        </p:sp>
        <p:cxnSp>
          <p:nvCxnSpPr>
            <p:cNvPr id="269" name="Google Shape;269;p15"/>
            <p:cNvCxnSpPr/>
            <p:nvPr/>
          </p:nvCxnSpPr>
          <p:spPr>
            <a:xfrm>
              <a:off x="1728" y="3168"/>
              <a:ext cx="0" cy="288"/>
            </a:xfrm>
            <a:prstGeom prst="straightConnector1">
              <a:avLst/>
            </a:prstGeom>
            <a:noFill/>
            <a:ln cap="flat" cmpd="sng" w="9525">
              <a:solidFill>
                <a:schemeClr val="dk1"/>
              </a:solidFill>
              <a:prstDash val="solid"/>
              <a:round/>
              <a:headEnd len="med" w="med" type="none"/>
              <a:tailEnd len="med" w="med" type="none"/>
            </a:ln>
          </p:spPr>
        </p:cxnSp>
        <p:cxnSp>
          <p:nvCxnSpPr>
            <p:cNvPr id="270" name="Google Shape;270;p15"/>
            <p:cNvCxnSpPr/>
            <p:nvPr/>
          </p:nvCxnSpPr>
          <p:spPr>
            <a:xfrm>
              <a:off x="1728" y="3696"/>
              <a:ext cx="0" cy="336"/>
            </a:xfrm>
            <a:prstGeom prst="straightConnector1">
              <a:avLst/>
            </a:prstGeom>
            <a:noFill/>
            <a:ln cap="flat" cmpd="sng" w="9525">
              <a:solidFill>
                <a:schemeClr val="dk1"/>
              </a:solidFill>
              <a:prstDash val="solid"/>
              <a:round/>
              <a:headEnd len="med" w="med" type="none"/>
              <a:tailEnd len="med" w="med" type="none"/>
            </a:ln>
          </p:spPr>
        </p:cxnSp>
        <p:cxnSp>
          <p:nvCxnSpPr>
            <p:cNvPr id="271" name="Google Shape;271;p15"/>
            <p:cNvCxnSpPr/>
            <p:nvPr/>
          </p:nvCxnSpPr>
          <p:spPr>
            <a:xfrm rot="10800000">
              <a:off x="1008" y="3072"/>
              <a:ext cx="192" cy="0"/>
            </a:xfrm>
            <a:prstGeom prst="straightConnector1">
              <a:avLst/>
            </a:prstGeom>
            <a:noFill/>
            <a:ln cap="flat" cmpd="sng" w="9525">
              <a:solidFill>
                <a:schemeClr val="dk1"/>
              </a:solidFill>
              <a:prstDash val="solid"/>
              <a:round/>
              <a:headEnd len="med" w="med" type="none"/>
              <a:tailEnd len="med" w="med" type="none"/>
            </a:ln>
          </p:spPr>
        </p:cxnSp>
        <p:sp>
          <p:nvSpPr>
            <p:cNvPr id="272" name="Google Shape;272;p15"/>
            <p:cNvSpPr/>
            <p:nvPr/>
          </p:nvSpPr>
          <p:spPr>
            <a:xfrm>
              <a:off x="240" y="2976"/>
              <a:ext cx="768" cy="192"/>
            </a:xfrm>
            <a:prstGeom prst="ellipse">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000"/>
                <a:buFont typeface="Arial"/>
                <a:buNone/>
              </a:pPr>
              <a:r>
                <a:rPr b="0" i="0" lang="en-US" sz="1000" u="sng" cap="none" strike="noStrike">
                  <a:solidFill>
                    <a:schemeClr val="dk1"/>
                  </a:solidFill>
                  <a:latin typeface="Arial"/>
                  <a:ea typeface="Arial"/>
                  <a:cs typeface="Arial"/>
                  <a:sym typeface="Arial"/>
                </a:rPr>
                <a:t>Cod_Curs</a:t>
              </a:r>
              <a:endParaRPr b="0" i="0" sz="1000" u="sng" cap="none" strike="noStrike">
                <a:solidFill>
                  <a:schemeClr val="dk1"/>
                </a:solidFill>
                <a:latin typeface="Arial"/>
                <a:ea typeface="Arial"/>
                <a:cs typeface="Arial"/>
                <a:sym typeface="Arial"/>
              </a:endParaRPr>
            </a:p>
          </p:txBody>
        </p:sp>
        <p:cxnSp>
          <p:nvCxnSpPr>
            <p:cNvPr id="273" name="Google Shape;273;p15"/>
            <p:cNvCxnSpPr/>
            <p:nvPr/>
          </p:nvCxnSpPr>
          <p:spPr>
            <a:xfrm rot="10800000">
              <a:off x="960" y="4128"/>
              <a:ext cx="192" cy="0"/>
            </a:xfrm>
            <a:prstGeom prst="straightConnector1">
              <a:avLst/>
            </a:prstGeom>
            <a:noFill/>
            <a:ln cap="flat" cmpd="sng" w="9525">
              <a:solidFill>
                <a:schemeClr val="dk1"/>
              </a:solidFill>
              <a:prstDash val="solid"/>
              <a:round/>
              <a:headEnd len="med" w="med" type="none"/>
              <a:tailEnd len="med" w="med" type="none"/>
            </a:ln>
          </p:spPr>
        </p:cxnSp>
        <p:sp>
          <p:nvSpPr>
            <p:cNvPr id="274" name="Google Shape;274;p15"/>
            <p:cNvSpPr/>
            <p:nvPr/>
          </p:nvSpPr>
          <p:spPr>
            <a:xfrm>
              <a:off x="192" y="4032"/>
              <a:ext cx="768" cy="192"/>
            </a:xfrm>
            <a:prstGeom prst="ellipse">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000"/>
                <a:buFont typeface="Arial"/>
                <a:buNone/>
              </a:pPr>
              <a:r>
                <a:rPr b="0" i="0" lang="en-US" sz="1000" u="sng" cap="none" strike="noStrike">
                  <a:solidFill>
                    <a:schemeClr val="dk1"/>
                  </a:solidFill>
                  <a:latin typeface="Arial"/>
                  <a:ea typeface="Arial"/>
                  <a:cs typeface="Arial"/>
                  <a:sym typeface="Arial"/>
                </a:rPr>
                <a:t>Cod_Edició</a:t>
              </a:r>
              <a:endParaRPr b="0" i="0" sz="1000" u="sng" cap="none" strike="noStrike">
                <a:solidFill>
                  <a:schemeClr val="dk1"/>
                </a:solidFill>
                <a:latin typeface="Arial"/>
                <a:ea typeface="Arial"/>
                <a:cs typeface="Arial"/>
                <a:sym typeface="Arial"/>
              </a:endParaRPr>
            </a:p>
          </p:txBody>
        </p:sp>
        <p:sp>
          <p:nvSpPr>
            <p:cNvPr id="275" name="Google Shape;275;p15"/>
            <p:cNvSpPr/>
            <p:nvPr/>
          </p:nvSpPr>
          <p:spPr>
            <a:xfrm>
              <a:off x="1152" y="3984"/>
              <a:ext cx="1200" cy="336"/>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276" name="Google Shape;276;p15"/>
            <p:cNvCxnSpPr/>
            <p:nvPr/>
          </p:nvCxnSpPr>
          <p:spPr>
            <a:xfrm>
              <a:off x="1776" y="3696"/>
              <a:ext cx="0" cy="336"/>
            </a:xfrm>
            <a:prstGeom prst="straightConnector1">
              <a:avLst/>
            </a:prstGeom>
            <a:noFill/>
            <a:ln cap="flat" cmpd="sng" w="9525">
              <a:solidFill>
                <a:schemeClr val="dk1"/>
              </a:solidFill>
              <a:prstDash val="solid"/>
              <a:round/>
              <a:headEnd len="med" w="med" type="none"/>
              <a:tailEnd len="med" w="med" type="none"/>
            </a:ln>
          </p:spPr>
        </p:cxnSp>
        <p:sp>
          <p:nvSpPr>
            <p:cNvPr id="277" name="Google Shape;277;p15"/>
            <p:cNvSpPr/>
            <p:nvPr/>
          </p:nvSpPr>
          <p:spPr>
            <a:xfrm>
              <a:off x="1152" y="3408"/>
              <a:ext cx="1152" cy="336"/>
            </a:xfrm>
            <a:prstGeom prst="flowChartDecision">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grpSp>
      <p:sp>
        <p:nvSpPr>
          <p:cNvPr id="278" name="Google Shape;278;p15"/>
          <p:cNvSpPr/>
          <p:nvPr/>
        </p:nvSpPr>
        <p:spPr>
          <a:xfrm>
            <a:off x="4535193" y="4217685"/>
            <a:ext cx="4572000" cy="78483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n-US" sz="1800" u="none" cap="none" strike="noStrike">
                <a:solidFill>
                  <a:schemeClr val="dk1"/>
                </a:solidFill>
                <a:latin typeface="Calibri"/>
                <a:ea typeface="Calibri"/>
                <a:cs typeface="Calibri"/>
                <a:sym typeface="Calibri"/>
              </a:rPr>
              <a:t>CURS ( </a:t>
            </a:r>
            <a:r>
              <a:rPr b="0" i="0" lang="en-US" sz="1800" u="sng" cap="none" strike="noStrike">
                <a:solidFill>
                  <a:schemeClr val="dk1"/>
                </a:solidFill>
                <a:latin typeface="Calibri"/>
                <a:ea typeface="Calibri"/>
                <a:cs typeface="Calibri"/>
                <a:sym typeface="Calibri"/>
              </a:rPr>
              <a:t>Cód_Curs</a:t>
            </a:r>
            <a:r>
              <a:rPr b="0" i="0" lang="en-US" sz="1800" u="none" cap="none" strike="noStrike">
                <a:solidFill>
                  <a:schemeClr val="dk1"/>
                </a:solidFill>
                <a:latin typeface="Calibri"/>
                <a:ea typeface="Calibri"/>
                <a:cs typeface="Calibri"/>
                <a:sym typeface="Calibri"/>
              </a:rPr>
              <a:t>, …. )</a:t>
            </a:r>
            <a:endParaRPr/>
          </a:p>
          <a:p>
            <a:pPr indent="0" lvl="0" marL="0" marR="0" rtl="0" algn="just">
              <a:spcBef>
                <a:spcPts val="900"/>
              </a:spcBef>
              <a:spcAft>
                <a:spcPts val="0"/>
              </a:spcAft>
              <a:buNone/>
            </a:pPr>
            <a:r>
              <a:rPr b="0" i="0" lang="en-US" sz="1800" u="none" cap="none" strike="noStrike">
                <a:solidFill>
                  <a:schemeClr val="dk1"/>
                </a:solidFill>
                <a:latin typeface="Calibri"/>
                <a:ea typeface="Calibri"/>
                <a:cs typeface="Calibri"/>
                <a:sym typeface="Calibri"/>
              </a:rPr>
              <a:t>EDICIO ( </a:t>
            </a:r>
            <a:r>
              <a:rPr b="0" i="0" lang="en-US" sz="1800" u="sng" cap="none" strike="noStrike">
                <a:solidFill>
                  <a:schemeClr val="dk1"/>
                </a:solidFill>
                <a:latin typeface="Calibri"/>
                <a:ea typeface="Calibri"/>
                <a:cs typeface="Calibri"/>
                <a:sym typeface="Calibri"/>
              </a:rPr>
              <a:t>Cód_edicio, Cod_curs</a:t>
            </a:r>
            <a:r>
              <a:rPr b="0" i="0" lang="en-US" sz="1800" u="none" cap="none" strike="noStrike">
                <a:solidFill>
                  <a:schemeClr val="dk1"/>
                </a:solidFill>
                <a:latin typeface="Calibri"/>
                <a:ea typeface="Calibri"/>
                <a:cs typeface="Calibri"/>
                <a:sym typeface="Calibri"/>
              </a:rPr>
              <a:t>,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6"/>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C5B497"/>
              </a:buClr>
              <a:buSzPts val="3600"/>
              <a:buFont typeface="Calibri"/>
              <a:buNone/>
            </a:pPr>
            <a:r>
              <a:rPr b="1" lang="en-US" sz="3600">
                <a:solidFill>
                  <a:srgbClr val="C5B497"/>
                </a:solidFill>
              </a:rPr>
              <a:t>Transformació de generalització</a:t>
            </a:r>
            <a:endParaRPr b="1" sz="3600">
              <a:solidFill>
                <a:srgbClr val="C5B497"/>
              </a:solidFill>
            </a:endParaRPr>
          </a:p>
        </p:txBody>
      </p:sp>
      <p:pic>
        <p:nvPicPr>
          <p:cNvPr id="284" name="Google Shape;284;p16"/>
          <p:cNvPicPr preferRelativeResize="0"/>
          <p:nvPr/>
        </p:nvPicPr>
        <p:blipFill rotWithShape="1">
          <a:blip r:embed="rId3">
            <a:alphaModFix/>
          </a:blip>
          <a:srcRect b="0" l="0" r="0" t="0"/>
          <a:stretch/>
        </p:blipFill>
        <p:spPr>
          <a:xfrm>
            <a:off x="7452320" y="295638"/>
            <a:ext cx="1459122" cy="540416"/>
          </a:xfrm>
          <a:prstGeom prst="rect">
            <a:avLst/>
          </a:prstGeom>
          <a:noFill/>
          <a:ln>
            <a:noFill/>
          </a:ln>
        </p:spPr>
      </p:pic>
      <p:grpSp>
        <p:nvGrpSpPr>
          <p:cNvPr id="285" name="Google Shape;285;p16"/>
          <p:cNvGrpSpPr/>
          <p:nvPr/>
        </p:nvGrpSpPr>
        <p:grpSpPr>
          <a:xfrm>
            <a:off x="1115616" y="2537048"/>
            <a:ext cx="6248400" cy="3124200"/>
            <a:chOff x="240" y="1776"/>
            <a:chExt cx="3936" cy="1968"/>
          </a:xfrm>
        </p:grpSpPr>
        <p:sp>
          <p:nvSpPr>
            <p:cNvPr id="286" name="Google Shape;286;p16"/>
            <p:cNvSpPr/>
            <p:nvPr/>
          </p:nvSpPr>
          <p:spPr>
            <a:xfrm>
              <a:off x="1968" y="1776"/>
              <a:ext cx="1344" cy="336"/>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PROFESSOR</a:t>
              </a:r>
              <a:endParaRPr b="0" i="0" sz="1600" u="none" cap="none" strike="noStrike">
                <a:solidFill>
                  <a:schemeClr val="dk1"/>
                </a:solidFill>
                <a:latin typeface="Arial"/>
                <a:ea typeface="Arial"/>
                <a:cs typeface="Arial"/>
                <a:sym typeface="Arial"/>
              </a:endParaRPr>
            </a:p>
          </p:txBody>
        </p:sp>
        <p:cxnSp>
          <p:nvCxnSpPr>
            <p:cNvPr id="287" name="Google Shape;287;p16"/>
            <p:cNvCxnSpPr/>
            <p:nvPr/>
          </p:nvCxnSpPr>
          <p:spPr>
            <a:xfrm>
              <a:off x="2640" y="2112"/>
              <a:ext cx="0" cy="384"/>
            </a:xfrm>
            <a:prstGeom prst="straightConnector1">
              <a:avLst/>
            </a:prstGeom>
            <a:noFill/>
            <a:ln cap="flat" cmpd="sng" w="9525">
              <a:solidFill>
                <a:schemeClr val="dk1"/>
              </a:solidFill>
              <a:prstDash val="solid"/>
              <a:round/>
              <a:headEnd len="med" w="med" type="none"/>
              <a:tailEnd len="med" w="med" type="none"/>
            </a:ln>
          </p:spPr>
        </p:cxnSp>
        <p:sp>
          <p:nvSpPr>
            <p:cNvPr id="288" name="Google Shape;288;p16"/>
            <p:cNvSpPr/>
            <p:nvPr/>
          </p:nvSpPr>
          <p:spPr>
            <a:xfrm>
              <a:off x="2448" y="2496"/>
              <a:ext cx="432" cy="336"/>
            </a:xfrm>
            <a:prstGeom prst="ellipse">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289" name="Google Shape;289;p16"/>
            <p:cNvCxnSpPr/>
            <p:nvPr/>
          </p:nvCxnSpPr>
          <p:spPr>
            <a:xfrm flipH="1">
              <a:off x="1968" y="2784"/>
              <a:ext cx="528" cy="624"/>
            </a:xfrm>
            <a:prstGeom prst="straightConnector1">
              <a:avLst/>
            </a:prstGeom>
            <a:noFill/>
            <a:ln cap="flat" cmpd="sng" w="9525">
              <a:solidFill>
                <a:schemeClr val="dk1"/>
              </a:solidFill>
              <a:prstDash val="solid"/>
              <a:round/>
              <a:headEnd len="med" w="med" type="none"/>
              <a:tailEnd len="med" w="med" type="none"/>
            </a:ln>
          </p:spPr>
        </p:cxnSp>
        <p:cxnSp>
          <p:nvCxnSpPr>
            <p:cNvPr id="290" name="Google Shape;290;p16"/>
            <p:cNvCxnSpPr/>
            <p:nvPr/>
          </p:nvCxnSpPr>
          <p:spPr>
            <a:xfrm>
              <a:off x="2832" y="2784"/>
              <a:ext cx="528" cy="624"/>
            </a:xfrm>
            <a:prstGeom prst="straightConnector1">
              <a:avLst/>
            </a:prstGeom>
            <a:noFill/>
            <a:ln cap="flat" cmpd="sng" w="9525">
              <a:solidFill>
                <a:schemeClr val="dk1"/>
              </a:solidFill>
              <a:prstDash val="solid"/>
              <a:round/>
              <a:headEnd len="med" w="med" type="none"/>
              <a:tailEnd len="med" w="med" type="none"/>
            </a:ln>
          </p:spPr>
        </p:cxnSp>
        <p:sp>
          <p:nvSpPr>
            <p:cNvPr id="291" name="Google Shape;291;p16"/>
            <p:cNvSpPr/>
            <p:nvPr/>
          </p:nvSpPr>
          <p:spPr>
            <a:xfrm>
              <a:off x="1152" y="3408"/>
              <a:ext cx="1344" cy="336"/>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DOCTOR</a:t>
              </a:r>
              <a:endParaRPr b="0" i="0" sz="1600" u="none" cap="none" strike="noStrike">
                <a:solidFill>
                  <a:schemeClr val="dk1"/>
                </a:solidFill>
                <a:latin typeface="Arial"/>
                <a:ea typeface="Arial"/>
                <a:cs typeface="Arial"/>
                <a:sym typeface="Arial"/>
              </a:endParaRPr>
            </a:p>
          </p:txBody>
        </p:sp>
        <p:sp>
          <p:nvSpPr>
            <p:cNvPr id="292" name="Google Shape;292;p16"/>
            <p:cNvSpPr/>
            <p:nvPr/>
          </p:nvSpPr>
          <p:spPr>
            <a:xfrm>
              <a:off x="2832" y="3408"/>
              <a:ext cx="1344" cy="336"/>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NO DOCTOR</a:t>
              </a:r>
              <a:endParaRPr b="0" i="0" sz="1600" u="none" cap="none" strike="noStrike">
                <a:solidFill>
                  <a:schemeClr val="dk1"/>
                </a:solidFill>
                <a:latin typeface="Arial"/>
                <a:ea typeface="Arial"/>
                <a:cs typeface="Arial"/>
                <a:sym typeface="Arial"/>
              </a:endParaRPr>
            </a:p>
          </p:txBody>
        </p:sp>
        <p:cxnSp>
          <p:nvCxnSpPr>
            <p:cNvPr id="293" name="Google Shape;293;p16"/>
            <p:cNvCxnSpPr/>
            <p:nvPr/>
          </p:nvCxnSpPr>
          <p:spPr>
            <a:xfrm rot="10800000">
              <a:off x="1248" y="3024"/>
              <a:ext cx="192" cy="384"/>
            </a:xfrm>
            <a:prstGeom prst="straightConnector1">
              <a:avLst/>
            </a:prstGeom>
            <a:noFill/>
            <a:ln cap="flat" cmpd="sng" w="9525">
              <a:solidFill>
                <a:schemeClr val="dk1"/>
              </a:solidFill>
              <a:prstDash val="solid"/>
              <a:round/>
              <a:headEnd len="med" w="med" type="none"/>
              <a:tailEnd len="med" w="med" type="none"/>
            </a:ln>
          </p:spPr>
        </p:cxnSp>
        <p:sp>
          <p:nvSpPr>
            <p:cNvPr id="294" name="Google Shape;294;p16"/>
            <p:cNvSpPr/>
            <p:nvPr/>
          </p:nvSpPr>
          <p:spPr>
            <a:xfrm>
              <a:off x="720" y="2736"/>
              <a:ext cx="912" cy="288"/>
            </a:xfrm>
            <a:prstGeom prst="ellipse">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Any_doc</a:t>
              </a:r>
              <a:endParaRPr b="0" i="0" sz="1800" u="none" cap="none" strike="noStrike">
                <a:solidFill>
                  <a:schemeClr val="dk1"/>
                </a:solidFill>
                <a:latin typeface="Arial"/>
                <a:ea typeface="Arial"/>
                <a:cs typeface="Arial"/>
                <a:sym typeface="Arial"/>
              </a:endParaRPr>
            </a:p>
          </p:txBody>
        </p:sp>
        <p:cxnSp>
          <p:nvCxnSpPr>
            <p:cNvPr id="295" name="Google Shape;295;p16"/>
            <p:cNvCxnSpPr/>
            <p:nvPr/>
          </p:nvCxnSpPr>
          <p:spPr>
            <a:xfrm rot="10800000">
              <a:off x="720" y="3408"/>
              <a:ext cx="432" cy="192"/>
            </a:xfrm>
            <a:prstGeom prst="straightConnector1">
              <a:avLst/>
            </a:prstGeom>
            <a:noFill/>
            <a:ln cap="flat" cmpd="sng" w="9525">
              <a:solidFill>
                <a:schemeClr val="dk1"/>
              </a:solidFill>
              <a:prstDash val="solid"/>
              <a:round/>
              <a:headEnd len="med" w="med" type="none"/>
              <a:tailEnd len="med" w="med" type="none"/>
            </a:ln>
          </p:spPr>
        </p:cxnSp>
        <p:sp>
          <p:nvSpPr>
            <p:cNvPr id="296" name="Google Shape;296;p16"/>
            <p:cNvSpPr/>
            <p:nvPr/>
          </p:nvSpPr>
          <p:spPr>
            <a:xfrm>
              <a:off x="240" y="3120"/>
              <a:ext cx="912" cy="288"/>
            </a:xfrm>
            <a:prstGeom prst="ellipse">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Materia_doc</a:t>
              </a:r>
              <a:endParaRPr b="0" i="0" sz="1800" u="none" cap="none" strike="noStrike">
                <a:solidFill>
                  <a:schemeClr val="dk1"/>
                </a:solidFill>
                <a:latin typeface="Arial"/>
                <a:ea typeface="Arial"/>
                <a:cs typeface="Arial"/>
                <a:sym typeface="Arial"/>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17"/>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C5B497"/>
              </a:buClr>
              <a:buSzPts val="3600"/>
              <a:buFont typeface="Calibri"/>
              <a:buNone/>
            </a:pPr>
            <a:r>
              <a:rPr b="1" lang="en-US" sz="3600">
                <a:solidFill>
                  <a:srgbClr val="C5B497"/>
                </a:solidFill>
              </a:rPr>
              <a:t>Transformació de generalització</a:t>
            </a:r>
            <a:endParaRPr b="1" sz="3600">
              <a:solidFill>
                <a:srgbClr val="C5B497"/>
              </a:solidFill>
            </a:endParaRPr>
          </a:p>
        </p:txBody>
      </p:sp>
      <p:pic>
        <p:nvPicPr>
          <p:cNvPr id="302" name="Google Shape;302;p17"/>
          <p:cNvPicPr preferRelativeResize="0"/>
          <p:nvPr/>
        </p:nvPicPr>
        <p:blipFill rotWithShape="1">
          <a:blip r:embed="rId3">
            <a:alphaModFix/>
          </a:blip>
          <a:srcRect b="0" l="0" r="0" t="0"/>
          <a:stretch/>
        </p:blipFill>
        <p:spPr>
          <a:xfrm>
            <a:off x="7452320" y="295638"/>
            <a:ext cx="1459122" cy="540416"/>
          </a:xfrm>
          <a:prstGeom prst="rect">
            <a:avLst/>
          </a:prstGeom>
          <a:noFill/>
          <a:ln>
            <a:noFill/>
          </a:ln>
        </p:spPr>
      </p:pic>
      <p:sp>
        <p:nvSpPr>
          <p:cNvPr id="303" name="Google Shape;303;p17"/>
          <p:cNvSpPr/>
          <p:nvPr/>
        </p:nvSpPr>
        <p:spPr>
          <a:xfrm>
            <a:off x="539552" y="1737361"/>
            <a:ext cx="8136904" cy="3693319"/>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n-US" sz="1800" u="none" cap="none" strike="noStrike">
                <a:solidFill>
                  <a:schemeClr val="dk1"/>
                </a:solidFill>
                <a:latin typeface="Calibri"/>
                <a:ea typeface="Calibri"/>
                <a:cs typeface="Calibri"/>
                <a:sym typeface="Calibri"/>
              </a:rPr>
              <a:t>Transformació</a:t>
            </a:r>
            <a:endParaRPr b="0" i="0" sz="1800" u="none" cap="none" strike="noStrike">
              <a:solidFill>
                <a:schemeClr val="dk1"/>
              </a:solidFill>
              <a:latin typeface="Calibri"/>
              <a:ea typeface="Calibri"/>
              <a:cs typeface="Calibri"/>
              <a:sym typeface="Calibri"/>
            </a:endParaRPr>
          </a:p>
          <a:p>
            <a:pPr indent="0" lvl="0" marL="0" marR="0" rtl="0" algn="just">
              <a:spcBef>
                <a:spcPts val="900"/>
              </a:spcBef>
              <a:spcAft>
                <a:spcPts val="0"/>
              </a:spcAft>
              <a:buNone/>
            </a:pPr>
            <a:r>
              <a:rPr b="0" i="0" lang="en-US" sz="1800" u="none" cap="none" strike="noStrike">
                <a:solidFill>
                  <a:schemeClr val="dk1"/>
                </a:solidFill>
                <a:latin typeface="Calibri"/>
                <a:ea typeface="Calibri"/>
                <a:cs typeface="Calibri"/>
                <a:sym typeface="Calibri"/>
              </a:rPr>
              <a:t>Opció  a)  PROFESSOR (</a:t>
            </a:r>
            <a:r>
              <a:rPr b="0" i="0" lang="en-US" sz="1800" u="sng" cap="none" strike="noStrike">
                <a:solidFill>
                  <a:schemeClr val="dk1"/>
                </a:solidFill>
                <a:latin typeface="Calibri"/>
                <a:ea typeface="Calibri"/>
                <a:cs typeface="Calibri"/>
                <a:sym typeface="Calibri"/>
              </a:rPr>
              <a:t>Cod_prof</a:t>
            </a:r>
            <a:r>
              <a:rPr b="0" i="0" lang="en-US" sz="1800" u="none" cap="none" strike="noStrike">
                <a:solidFill>
                  <a:schemeClr val="dk1"/>
                </a:solidFill>
                <a:latin typeface="Calibri"/>
                <a:ea typeface="Calibri"/>
                <a:cs typeface="Calibri"/>
                <a:sym typeface="Calibri"/>
              </a:rPr>
              <a:t>, nomn ….., tipus, Any_doc, Materia_doc,..)</a:t>
            </a:r>
            <a:endParaRPr/>
          </a:p>
          <a:p>
            <a:pPr indent="0" lvl="0" marL="0" marR="0" rtl="0" algn="just">
              <a:spcBef>
                <a:spcPts val="90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just">
              <a:spcBef>
                <a:spcPts val="900"/>
              </a:spcBef>
              <a:spcAft>
                <a:spcPts val="0"/>
              </a:spcAft>
              <a:buNone/>
            </a:pPr>
            <a:r>
              <a:rPr b="0" i="0" lang="en-US" sz="1800" u="none" cap="none" strike="noStrike">
                <a:solidFill>
                  <a:schemeClr val="dk1"/>
                </a:solidFill>
                <a:latin typeface="Calibri"/>
                <a:ea typeface="Calibri"/>
                <a:cs typeface="Calibri"/>
                <a:sym typeface="Calibri"/>
              </a:rPr>
              <a:t>Opció b)  PROFESSOR (</a:t>
            </a:r>
            <a:r>
              <a:rPr b="0" i="0" lang="en-US" sz="1800" u="sng" cap="none" strike="noStrike">
                <a:solidFill>
                  <a:schemeClr val="dk1"/>
                </a:solidFill>
                <a:latin typeface="Calibri"/>
                <a:ea typeface="Calibri"/>
                <a:cs typeface="Calibri"/>
                <a:sym typeface="Calibri"/>
              </a:rPr>
              <a:t>Cod_prof</a:t>
            </a:r>
            <a:r>
              <a:rPr b="0" i="0" lang="en-US" sz="1800" u="none" cap="none" strike="noStrike">
                <a:solidFill>
                  <a:schemeClr val="dk1"/>
                </a:solidFill>
                <a:latin typeface="Calibri"/>
                <a:ea typeface="Calibri"/>
                <a:cs typeface="Calibri"/>
                <a:sym typeface="Calibri"/>
              </a:rPr>
              <a:t>, Nom, ….)</a:t>
            </a:r>
            <a:endParaRPr/>
          </a:p>
          <a:p>
            <a:pPr indent="0" lvl="0" marL="0" marR="0" rtl="0" algn="just">
              <a:spcBef>
                <a:spcPts val="900"/>
              </a:spcBef>
              <a:spcAft>
                <a:spcPts val="0"/>
              </a:spcAft>
              <a:buNone/>
            </a:pPr>
            <a:r>
              <a:rPr b="0" i="0" lang="en-US" sz="1800" u="none" cap="none" strike="noStrike">
                <a:solidFill>
                  <a:schemeClr val="dk1"/>
                </a:solidFill>
                <a:latin typeface="Calibri"/>
                <a:ea typeface="Calibri"/>
                <a:cs typeface="Calibri"/>
                <a:sym typeface="Calibri"/>
              </a:rPr>
              <a:t>		   DOCTOR (</a:t>
            </a:r>
            <a:r>
              <a:rPr b="0" i="0" lang="en-US" sz="1800" u="sng" cap="none" strike="noStrike">
                <a:solidFill>
                  <a:schemeClr val="dk1"/>
                </a:solidFill>
                <a:latin typeface="Calibri"/>
                <a:ea typeface="Calibri"/>
                <a:cs typeface="Calibri"/>
                <a:sym typeface="Calibri"/>
              </a:rPr>
              <a:t>Cod_prof</a:t>
            </a:r>
            <a:r>
              <a:rPr b="0" i="0" lang="en-US" sz="1800" u="none" cap="none" strike="noStrike">
                <a:solidFill>
                  <a:schemeClr val="dk1"/>
                </a:solidFill>
                <a:latin typeface="Calibri"/>
                <a:ea typeface="Calibri"/>
                <a:cs typeface="Calibri"/>
                <a:sym typeface="Calibri"/>
              </a:rPr>
              <a:t>, …… )</a:t>
            </a:r>
            <a:endParaRPr/>
          </a:p>
          <a:p>
            <a:pPr indent="0" lvl="0" marL="0" marR="0" rtl="0" algn="just">
              <a:spcBef>
                <a:spcPts val="900"/>
              </a:spcBef>
              <a:spcAft>
                <a:spcPts val="0"/>
              </a:spcAft>
              <a:buNone/>
            </a:pPr>
            <a:r>
              <a:rPr b="0" i="0" lang="en-US" sz="1800" u="none" cap="none" strike="noStrike">
                <a:solidFill>
                  <a:schemeClr val="dk1"/>
                </a:solidFill>
                <a:latin typeface="Calibri"/>
                <a:ea typeface="Calibri"/>
                <a:cs typeface="Calibri"/>
                <a:sym typeface="Calibri"/>
              </a:rPr>
              <a:t>		   NO_DOCTOR (</a:t>
            </a:r>
            <a:r>
              <a:rPr b="0" i="0" lang="en-US" sz="1800" u="sng" cap="none" strike="noStrike">
                <a:solidFill>
                  <a:schemeClr val="dk1"/>
                </a:solidFill>
                <a:latin typeface="Calibri"/>
                <a:ea typeface="Calibri"/>
                <a:cs typeface="Calibri"/>
                <a:sym typeface="Calibri"/>
              </a:rPr>
              <a:t>Cod_prof</a:t>
            </a:r>
            <a:r>
              <a:rPr b="0" i="0" lang="en-US" sz="1800" u="none" cap="none" strike="noStrike">
                <a:solidFill>
                  <a:schemeClr val="dk1"/>
                </a:solidFill>
                <a:latin typeface="Calibri"/>
                <a:ea typeface="Calibri"/>
                <a:cs typeface="Calibri"/>
                <a:sym typeface="Calibri"/>
              </a:rPr>
              <a:t>, …..)</a:t>
            </a:r>
            <a:endParaRPr/>
          </a:p>
          <a:p>
            <a:pPr indent="0" lvl="0" marL="0" marR="0" rtl="0" algn="just">
              <a:spcBef>
                <a:spcPts val="90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just">
              <a:spcBef>
                <a:spcPts val="900"/>
              </a:spcBef>
              <a:spcAft>
                <a:spcPts val="0"/>
              </a:spcAft>
              <a:buNone/>
            </a:pPr>
            <a:r>
              <a:rPr b="0" i="0" lang="en-US" sz="1800" u="none" cap="none" strike="noStrike">
                <a:solidFill>
                  <a:schemeClr val="dk1"/>
                </a:solidFill>
                <a:latin typeface="Calibri"/>
                <a:ea typeface="Calibri"/>
                <a:cs typeface="Calibri"/>
                <a:sym typeface="Calibri"/>
              </a:rPr>
              <a:t>Opció c)  DOCTOR (</a:t>
            </a:r>
            <a:r>
              <a:rPr b="0" i="0" lang="en-US" sz="1800" u="sng" cap="none" strike="noStrike">
                <a:solidFill>
                  <a:schemeClr val="dk1"/>
                </a:solidFill>
                <a:latin typeface="Calibri"/>
                <a:ea typeface="Calibri"/>
                <a:cs typeface="Calibri"/>
                <a:sym typeface="Calibri"/>
              </a:rPr>
              <a:t>Cod_prof</a:t>
            </a:r>
            <a:r>
              <a:rPr b="0" i="0" lang="en-US" sz="1800" u="none" cap="none" strike="noStrike">
                <a:solidFill>
                  <a:schemeClr val="dk1"/>
                </a:solidFill>
                <a:latin typeface="Calibri"/>
                <a:ea typeface="Calibri"/>
                <a:cs typeface="Calibri"/>
                <a:sym typeface="Calibri"/>
              </a:rPr>
              <a:t>, Nom, ……, Any_doc, ….)</a:t>
            </a:r>
            <a:endParaRPr/>
          </a:p>
          <a:p>
            <a:pPr indent="0" lvl="0" marL="0" marR="0" rtl="0" algn="just">
              <a:spcBef>
                <a:spcPts val="900"/>
              </a:spcBef>
              <a:spcAft>
                <a:spcPts val="0"/>
              </a:spcAft>
              <a:buNone/>
            </a:pPr>
            <a:r>
              <a:rPr b="0" i="0" lang="en-US" sz="1800" u="none" cap="none" strike="noStrike">
                <a:solidFill>
                  <a:schemeClr val="dk1"/>
                </a:solidFill>
                <a:latin typeface="Calibri"/>
                <a:ea typeface="Calibri"/>
                <a:cs typeface="Calibri"/>
                <a:sym typeface="Calibri"/>
              </a:rPr>
              <a:t>		  NO_DOCTOR ( </a:t>
            </a:r>
            <a:r>
              <a:rPr b="0" i="0" lang="en-US" sz="1800" u="sng" cap="none" strike="noStrike">
                <a:solidFill>
                  <a:schemeClr val="dk1"/>
                </a:solidFill>
                <a:latin typeface="Calibri"/>
                <a:ea typeface="Calibri"/>
                <a:cs typeface="Calibri"/>
                <a:sym typeface="Calibri"/>
              </a:rPr>
              <a:t>Cod_prof</a:t>
            </a:r>
            <a:r>
              <a:rPr b="0" i="0" lang="en-US" sz="1800" u="none" cap="none" strike="noStrike">
                <a:solidFill>
                  <a:schemeClr val="dk1"/>
                </a:solidFill>
                <a:latin typeface="Calibri"/>
                <a:ea typeface="Calibri"/>
                <a:cs typeface="Calibri"/>
                <a:sym typeface="Calibri"/>
              </a:rPr>
              <a:t>, Nom,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18"/>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C5B497"/>
              </a:buClr>
              <a:buSzPts val="3600"/>
              <a:buFont typeface="Calibri"/>
              <a:buNone/>
            </a:pPr>
            <a:r>
              <a:rPr b="1" lang="en-US" sz="3600">
                <a:solidFill>
                  <a:srgbClr val="C5B497"/>
                </a:solidFill>
              </a:rPr>
              <a:t>Transformació de relacions ternàries</a:t>
            </a:r>
            <a:endParaRPr b="1" sz="3600">
              <a:solidFill>
                <a:srgbClr val="C5B497"/>
              </a:solidFill>
            </a:endParaRPr>
          </a:p>
        </p:txBody>
      </p:sp>
      <p:pic>
        <p:nvPicPr>
          <p:cNvPr id="309" name="Google Shape;309;p18"/>
          <p:cNvPicPr preferRelativeResize="0"/>
          <p:nvPr/>
        </p:nvPicPr>
        <p:blipFill rotWithShape="1">
          <a:blip r:embed="rId3">
            <a:alphaModFix/>
          </a:blip>
          <a:srcRect b="0" l="0" r="0" t="0"/>
          <a:stretch/>
        </p:blipFill>
        <p:spPr>
          <a:xfrm>
            <a:off x="7452320" y="295638"/>
            <a:ext cx="1459122" cy="540416"/>
          </a:xfrm>
          <a:prstGeom prst="rect">
            <a:avLst/>
          </a:prstGeom>
          <a:noFill/>
          <a:ln>
            <a:noFill/>
          </a:ln>
        </p:spPr>
      </p:pic>
      <p:sp>
        <p:nvSpPr>
          <p:cNvPr id="310" name="Google Shape;310;p18"/>
          <p:cNvSpPr txBox="1"/>
          <p:nvPr>
            <p:ph idx="1" type="body"/>
          </p:nvPr>
        </p:nvSpPr>
        <p:spPr>
          <a:xfrm>
            <a:off x="822959" y="1925920"/>
            <a:ext cx="7543801" cy="4023360"/>
          </a:xfrm>
          <a:prstGeom prst="rect">
            <a:avLst/>
          </a:prstGeom>
          <a:noFill/>
          <a:ln>
            <a:noFill/>
          </a:ln>
        </p:spPr>
        <p:txBody>
          <a:bodyPr anchorCtr="0" anchor="t" bIns="45700" lIns="0" spcFirstLastPara="1" rIns="0" wrap="square" tIns="45700">
            <a:normAutofit/>
          </a:bodyPr>
          <a:lstStyle/>
          <a:p>
            <a:pPr indent="-152400" lvl="0" marL="91440" rtl="0" algn="just">
              <a:lnSpc>
                <a:spcPct val="90000"/>
              </a:lnSpc>
              <a:spcBef>
                <a:spcPts val="0"/>
              </a:spcBef>
              <a:spcAft>
                <a:spcPts val="0"/>
              </a:spcAft>
              <a:buSzPts val="2400"/>
              <a:buFont typeface="Courier New"/>
              <a:buChar char="o"/>
            </a:pPr>
            <a:r>
              <a:rPr lang="en-US" sz="2400">
                <a:solidFill>
                  <a:srgbClr val="3F739B"/>
                </a:solidFill>
              </a:rPr>
              <a:t> Tota interrelació ternària es transforma en una nova relació, que tindrà per atributs els de les claus primàries de les tres entitats interrelacionades, més els atributs propis de la interrelació, si en té.</a:t>
            </a:r>
            <a:endParaRPr/>
          </a:p>
          <a:p>
            <a:pPr indent="0" lvl="0" marL="0" rtl="0" algn="just">
              <a:lnSpc>
                <a:spcPct val="90000"/>
              </a:lnSpc>
              <a:spcBef>
                <a:spcPts val="1400"/>
              </a:spcBef>
              <a:spcAft>
                <a:spcPts val="0"/>
              </a:spcAft>
              <a:buSzPts val="2400"/>
              <a:buNone/>
            </a:pPr>
            <a:r>
              <a:t/>
            </a:r>
            <a:endParaRPr sz="2400">
              <a:solidFill>
                <a:srgbClr val="3F739B"/>
              </a:solidFill>
            </a:endParaRPr>
          </a:p>
          <a:p>
            <a:pPr indent="-152400" lvl="0" marL="91440" rtl="0" algn="just">
              <a:lnSpc>
                <a:spcPct val="90000"/>
              </a:lnSpc>
              <a:spcBef>
                <a:spcPts val="1400"/>
              </a:spcBef>
              <a:spcAft>
                <a:spcPts val="0"/>
              </a:spcAft>
              <a:buSzPts val="2400"/>
              <a:buFont typeface="Courier New"/>
              <a:buChar char="o"/>
            </a:pPr>
            <a:r>
              <a:rPr lang="en-US" sz="2400">
                <a:solidFill>
                  <a:srgbClr val="3F739B"/>
                </a:solidFill>
              </a:rPr>
              <a:t> La composició de clau primària de la nova relació depèn de la connectivitat de la interrelació ternària originària.</a:t>
            </a:r>
            <a:endParaRPr sz="2400">
              <a:solidFill>
                <a:srgbClr val="3F739B"/>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19"/>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C5B497"/>
              </a:buClr>
              <a:buSzPts val="3600"/>
              <a:buFont typeface="Calibri"/>
              <a:buNone/>
            </a:pPr>
            <a:r>
              <a:rPr b="1" lang="en-US" sz="3600">
                <a:solidFill>
                  <a:srgbClr val="C5B497"/>
                </a:solidFill>
              </a:rPr>
              <a:t>Transformació de relacions ternàries</a:t>
            </a:r>
            <a:endParaRPr b="1" sz="3600">
              <a:solidFill>
                <a:srgbClr val="C5B497"/>
              </a:solidFill>
            </a:endParaRPr>
          </a:p>
        </p:txBody>
      </p:sp>
      <p:pic>
        <p:nvPicPr>
          <p:cNvPr id="316" name="Google Shape;316;p19"/>
          <p:cNvPicPr preferRelativeResize="0"/>
          <p:nvPr/>
        </p:nvPicPr>
        <p:blipFill rotWithShape="1">
          <a:blip r:embed="rId3">
            <a:alphaModFix/>
          </a:blip>
          <a:srcRect b="0" l="0" r="0" t="0"/>
          <a:stretch/>
        </p:blipFill>
        <p:spPr>
          <a:xfrm>
            <a:off x="7452320" y="295638"/>
            <a:ext cx="1459122" cy="540416"/>
          </a:xfrm>
          <a:prstGeom prst="rect">
            <a:avLst/>
          </a:prstGeom>
          <a:noFill/>
          <a:ln>
            <a:noFill/>
          </a:ln>
        </p:spPr>
      </p:pic>
      <p:sp>
        <p:nvSpPr>
          <p:cNvPr id="317" name="Google Shape;317;p19"/>
          <p:cNvSpPr txBox="1"/>
          <p:nvPr>
            <p:ph idx="1" type="body"/>
          </p:nvPr>
        </p:nvSpPr>
        <p:spPr>
          <a:xfrm>
            <a:off x="822959" y="1925920"/>
            <a:ext cx="7543801" cy="4023360"/>
          </a:xfrm>
          <a:prstGeom prst="rect">
            <a:avLst/>
          </a:prstGeom>
          <a:noFill/>
          <a:ln>
            <a:noFill/>
          </a:ln>
        </p:spPr>
        <p:txBody>
          <a:bodyPr anchorCtr="0" anchor="t" bIns="45700" lIns="0" spcFirstLastPara="1" rIns="0" wrap="square" tIns="45700">
            <a:normAutofit/>
          </a:bodyPr>
          <a:lstStyle/>
          <a:p>
            <a:pPr indent="-152400" lvl="0" marL="91440" rtl="0" algn="just">
              <a:lnSpc>
                <a:spcPct val="90000"/>
              </a:lnSpc>
              <a:spcBef>
                <a:spcPts val="0"/>
              </a:spcBef>
              <a:spcAft>
                <a:spcPts val="0"/>
              </a:spcAft>
              <a:buSzPts val="2400"/>
              <a:buFont typeface="Courier New"/>
              <a:buChar char="o"/>
            </a:pPr>
            <a:r>
              <a:rPr lang="en-US" sz="2400">
                <a:solidFill>
                  <a:srgbClr val="3F739B"/>
                </a:solidFill>
              </a:rPr>
              <a:t> Connectivitat M-N-P</a:t>
            </a:r>
            <a:endParaRPr sz="2400">
              <a:solidFill>
                <a:srgbClr val="3F739B"/>
              </a:solidFill>
            </a:endParaRPr>
          </a:p>
        </p:txBody>
      </p:sp>
      <p:pic>
        <p:nvPicPr>
          <p:cNvPr id="318" name="Google Shape;318;p19"/>
          <p:cNvPicPr preferRelativeResize="0"/>
          <p:nvPr/>
        </p:nvPicPr>
        <p:blipFill rotWithShape="1">
          <a:blip r:embed="rId4">
            <a:alphaModFix/>
          </a:blip>
          <a:srcRect b="0" l="0" r="0" t="0"/>
          <a:stretch/>
        </p:blipFill>
        <p:spPr>
          <a:xfrm>
            <a:off x="802371" y="2492896"/>
            <a:ext cx="6623476" cy="26669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20"/>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C5B497"/>
              </a:buClr>
              <a:buSzPts val="3600"/>
              <a:buFont typeface="Calibri"/>
              <a:buNone/>
            </a:pPr>
            <a:r>
              <a:rPr b="1" lang="en-US" sz="3600">
                <a:solidFill>
                  <a:srgbClr val="C5B497"/>
                </a:solidFill>
              </a:rPr>
              <a:t>Transformació de relacions ternàries</a:t>
            </a:r>
            <a:endParaRPr b="1" sz="3600">
              <a:solidFill>
                <a:srgbClr val="C5B497"/>
              </a:solidFill>
            </a:endParaRPr>
          </a:p>
        </p:txBody>
      </p:sp>
      <p:pic>
        <p:nvPicPr>
          <p:cNvPr id="324" name="Google Shape;324;p20"/>
          <p:cNvPicPr preferRelativeResize="0"/>
          <p:nvPr/>
        </p:nvPicPr>
        <p:blipFill rotWithShape="1">
          <a:blip r:embed="rId3">
            <a:alphaModFix/>
          </a:blip>
          <a:srcRect b="0" l="0" r="0" t="0"/>
          <a:stretch/>
        </p:blipFill>
        <p:spPr>
          <a:xfrm>
            <a:off x="7452320" y="295638"/>
            <a:ext cx="1459122" cy="540416"/>
          </a:xfrm>
          <a:prstGeom prst="rect">
            <a:avLst/>
          </a:prstGeom>
          <a:noFill/>
          <a:ln>
            <a:noFill/>
          </a:ln>
        </p:spPr>
      </p:pic>
      <p:sp>
        <p:nvSpPr>
          <p:cNvPr id="325" name="Google Shape;325;p20"/>
          <p:cNvSpPr txBox="1"/>
          <p:nvPr>
            <p:ph idx="1" type="body"/>
          </p:nvPr>
        </p:nvSpPr>
        <p:spPr>
          <a:xfrm>
            <a:off x="822959" y="1925920"/>
            <a:ext cx="7543801" cy="4023360"/>
          </a:xfrm>
          <a:prstGeom prst="rect">
            <a:avLst/>
          </a:prstGeom>
          <a:noFill/>
          <a:ln>
            <a:noFill/>
          </a:ln>
        </p:spPr>
        <p:txBody>
          <a:bodyPr anchorCtr="0" anchor="t" bIns="45700" lIns="0" spcFirstLastPara="1" rIns="0" wrap="square" tIns="45700">
            <a:normAutofit/>
          </a:bodyPr>
          <a:lstStyle/>
          <a:p>
            <a:pPr indent="-152400" lvl="0" marL="91440" rtl="0" algn="just">
              <a:lnSpc>
                <a:spcPct val="90000"/>
              </a:lnSpc>
              <a:spcBef>
                <a:spcPts val="0"/>
              </a:spcBef>
              <a:spcAft>
                <a:spcPts val="0"/>
              </a:spcAft>
              <a:buSzPts val="2400"/>
              <a:buFont typeface="Courier New"/>
              <a:buChar char="o"/>
            </a:pPr>
            <a:r>
              <a:rPr lang="en-US" sz="2400">
                <a:solidFill>
                  <a:srgbClr val="3F739B"/>
                </a:solidFill>
              </a:rPr>
              <a:t> Connectivitat 1-M-N</a:t>
            </a:r>
            <a:endParaRPr sz="2400">
              <a:solidFill>
                <a:srgbClr val="3F739B"/>
              </a:solidFill>
            </a:endParaRPr>
          </a:p>
        </p:txBody>
      </p:sp>
      <p:pic>
        <p:nvPicPr>
          <p:cNvPr id="326" name="Google Shape;326;p20"/>
          <p:cNvPicPr preferRelativeResize="0"/>
          <p:nvPr/>
        </p:nvPicPr>
        <p:blipFill rotWithShape="1">
          <a:blip r:embed="rId4">
            <a:alphaModFix/>
          </a:blip>
          <a:srcRect b="0" l="0" r="0" t="0"/>
          <a:stretch/>
        </p:blipFill>
        <p:spPr>
          <a:xfrm>
            <a:off x="800659" y="2628210"/>
            <a:ext cx="6795677" cy="276259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C5B497"/>
              </a:buClr>
              <a:buSzPts val="4800"/>
              <a:buFont typeface="Calibri"/>
              <a:buNone/>
            </a:pPr>
            <a:r>
              <a:rPr b="1" lang="en-US">
                <a:solidFill>
                  <a:srgbClr val="C5B497"/>
                </a:solidFill>
              </a:rPr>
              <a:t>Les 3 regles bàsiques</a:t>
            </a:r>
            <a:endParaRPr b="1">
              <a:solidFill>
                <a:srgbClr val="C5B497"/>
              </a:solidFill>
            </a:endParaRPr>
          </a:p>
        </p:txBody>
      </p:sp>
      <p:pic>
        <p:nvPicPr>
          <p:cNvPr id="113" name="Google Shape;113;p2"/>
          <p:cNvPicPr preferRelativeResize="0"/>
          <p:nvPr/>
        </p:nvPicPr>
        <p:blipFill rotWithShape="1">
          <a:blip r:embed="rId3">
            <a:alphaModFix/>
          </a:blip>
          <a:srcRect b="0" l="0" r="0" t="0"/>
          <a:stretch/>
        </p:blipFill>
        <p:spPr>
          <a:xfrm>
            <a:off x="7308304" y="332656"/>
            <a:ext cx="1459122" cy="540416"/>
          </a:xfrm>
          <a:prstGeom prst="rect">
            <a:avLst/>
          </a:prstGeom>
          <a:noFill/>
          <a:ln>
            <a:noFill/>
          </a:ln>
        </p:spPr>
      </p:pic>
      <p:sp>
        <p:nvSpPr>
          <p:cNvPr id="114" name="Google Shape;114;p2"/>
          <p:cNvSpPr txBox="1"/>
          <p:nvPr>
            <p:ph idx="1" type="body"/>
          </p:nvPr>
        </p:nvSpPr>
        <p:spPr>
          <a:xfrm>
            <a:off x="822959" y="1925920"/>
            <a:ext cx="7543801" cy="4023360"/>
          </a:xfrm>
          <a:prstGeom prst="rect">
            <a:avLst/>
          </a:prstGeom>
          <a:noFill/>
          <a:ln>
            <a:noFill/>
          </a:ln>
        </p:spPr>
        <p:txBody>
          <a:bodyPr anchorCtr="0" anchor="t" bIns="45700" lIns="0" spcFirstLastPara="1" rIns="0" wrap="square" tIns="45700">
            <a:normAutofit/>
          </a:bodyPr>
          <a:lstStyle/>
          <a:p>
            <a:pPr indent="-152400" lvl="0" marL="91440" rtl="0" algn="just">
              <a:lnSpc>
                <a:spcPct val="90000"/>
              </a:lnSpc>
              <a:spcBef>
                <a:spcPts val="0"/>
              </a:spcBef>
              <a:spcAft>
                <a:spcPts val="0"/>
              </a:spcAft>
              <a:buSzPts val="2400"/>
              <a:buFont typeface="Courier New"/>
              <a:buChar char="o"/>
            </a:pPr>
            <a:r>
              <a:rPr lang="en-US" sz="2400">
                <a:solidFill>
                  <a:srgbClr val="3F739B"/>
                </a:solidFill>
              </a:rPr>
              <a:t>El model relacional transforma el disseny E/R per poder implantar-lo al nostre sistema. No forma part del disseny sinó que només de la traducció.</a:t>
            </a:r>
            <a:endParaRPr sz="2400">
              <a:solidFill>
                <a:srgbClr val="3F739B"/>
              </a:solidFill>
            </a:endParaRPr>
          </a:p>
          <a:p>
            <a:pPr indent="0" lvl="0" marL="91440" rtl="0" algn="just">
              <a:lnSpc>
                <a:spcPct val="90000"/>
              </a:lnSpc>
              <a:spcBef>
                <a:spcPts val="0"/>
              </a:spcBef>
              <a:spcAft>
                <a:spcPts val="0"/>
              </a:spcAft>
              <a:buNone/>
            </a:pPr>
            <a:r>
              <a:rPr lang="en-US" sz="2400">
                <a:solidFill>
                  <a:srgbClr val="3F739B"/>
                </a:solidFill>
              </a:rPr>
              <a:t> </a:t>
            </a:r>
            <a:endParaRPr sz="2400">
              <a:solidFill>
                <a:srgbClr val="3F739B"/>
              </a:solidFill>
            </a:endParaRPr>
          </a:p>
          <a:p>
            <a:pPr indent="-152400" lvl="0" marL="91440" rtl="0" algn="just">
              <a:lnSpc>
                <a:spcPct val="90000"/>
              </a:lnSpc>
              <a:spcBef>
                <a:spcPts val="0"/>
              </a:spcBef>
              <a:spcAft>
                <a:spcPts val="0"/>
              </a:spcAft>
              <a:buSzPts val="2400"/>
              <a:buFont typeface="Courier New"/>
              <a:buChar char="o"/>
            </a:pPr>
            <a:r>
              <a:rPr lang="en-US" sz="2400">
                <a:solidFill>
                  <a:srgbClr val="3F739B"/>
                </a:solidFill>
              </a:rPr>
              <a:t> Les </a:t>
            </a:r>
            <a:r>
              <a:rPr b="1" lang="en-US" sz="2400">
                <a:solidFill>
                  <a:srgbClr val="3F739B"/>
                </a:solidFill>
              </a:rPr>
              <a:t>tres regles bàsiques</a:t>
            </a:r>
            <a:r>
              <a:rPr lang="en-US" sz="2400">
                <a:solidFill>
                  <a:srgbClr val="3F739B"/>
                </a:solidFill>
              </a:rPr>
              <a:t> per convertir un esquema E/R a model relacional són:</a:t>
            </a:r>
            <a:endParaRPr/>
          </a:p>
          <a:p>
            <a:pPr indent="-457200" lvl="1" marL="658368" rtl="0" algn="just">
              <a:lnSpc>
                <a:spcPct val="90000"/>
              </a:lnSpc>
              <a:spcBef>
                <a:spcPts val="400"/>
              </a:spcBef>
              <a:spcAft>
                <a:spcPts val="0"/>
              </a:spcAft>
              <a:buSzPts val="2200"/>
              <a:buAutoNum type="arabicParenR"/>
            </a:pPr>
            <a:r>
              <a:rPr lang="en-US" sz="2200">
                <a:solidFill>
                  <a:srgbClr val="3F739B"/>
                </a:solidFill>
              </a:rPr>
              <a:t>Tot tipus d’entitat es converteix en una taula.</a:t>
            </a:r>
            <a:endParaRPr/>
          </a:p>
          <a:p>
            <a:pPr indent="-317500" lvl="1" marL="658368" rtl="0" algn="just">
              <a:lnSpc>
                <a:spcPct val="90000"/>
              </a:lnSpc>
              <a:spcBef>
                <a:spcPts val="600"/>
              </a:spcBef>
              <a:spcAft>
                <a:spcPts val="0"/>
              </a:spcAft>
              <a:buSzPts val="2200"/>
              <a:buNone/>
            </a:pPr>
            <a:r>
              <a:t/>
            </a:r>
            <a:endParaRPr sz="2200">
              <a:solidFill>
                <a:srgbClr val="3F739B"/>
              </a:solidFill>
            </a:endParaRPr>
          </a:p>
          <a:p>
            <a:pPr indent="-457200" lvl="1" marL="658368" rtl="0" algn="just">
              <a:lnSpc>
                <a:spcPct val="90000"/>
              </a:lnSpc>
              <a:spcBef>
                <a:spcPts val="600"/>
              </a:spcBef>
              <a:spcAft>
                <a:spcPts val="0"/>
              </a:spcAft>
              <a:buSzPts val="2200"/>
              <a:buAutoNum type="arabicParenR"/>
            </a:pPr>
            <a:r>
              <a:rPr lang="en-US" sz="2200">
                <a:solidFill>
                  <a:srgbClr val="3F739B"/>
                </a:solidFill>
              </a:rPr>
              <a:t>Tot tipus de relació N:M es transforma en una taula.</a:t>
            </a:r>
            <a:endParaRPr/>
          </a:p>
          <a:p>
            <a:pPr indent="-317500" lvl="1" marL="658368" rtl="0" algn="just">
              <a:lnSpc>
                <a:spcPct val="90000"/>
              </a:lnSpc>
              <a:spcBef>
                <a:spcPts val="600"/>
              </a:spcBef>
              <a:spcAft>
                <a:spcPts val="0"/>
              </a:spcAft>
              <a:buSzPts val="2200"/>
              <a:buNone/>
            </a:pPr>
            <a:r>
              <a:t/>
            </a:r>
            <a:endParaRPr sz="2200">
              <a:solidFill>
                <a:srgbClr val="3F739B"/>
              </a:solidFill>
            </a:endParaRPr>
          </a:p>
          <a:p>
            <a:pPr indent="-457200" lvl="1" marL="658368" rtl="0" algn="just">
              <a:lnSpc>
                <a:spcPct val="90000"/>
              </a:lnSpc>
              <a:spcBef>
                <a:spcPts val="600"/>
              </a:spcBef>
              <a:spcAft>
                <a:spcPts val="0"/>
              </a:spcAft>
              <a:buSzPts val="2200"/>
              <a:buAutoNum type="arabicParenR"/>
            </a:pPr>
            <a:r>
              <a:rPr lang="en-US" sz="2200">
                <a:solidFill>
                  <a:srgbClr val="3F739B"/>
                </a:solidFill>
              </a:rPr>
              <a:t>Per a tot tipus de relació 1:N es fa una propagació de clau.</a:t>
            </a:r>
            <a:endParaRPr>
              <a:solidFill>
                <a:srgbClr val="3F739B"/>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21"/>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C5B497"/>
              </a:buClr>
              <a:buSzPts val="3600"/>
              <a:buFont typeface="Calibri"/>
              <a:buNone/>
            </a:pPr>
            <a:r>
              <a:rPr b="1" lang="en-US" sz="3600">
                <a:solidFill>
                  <a:srgbClr val="C5B497"/>
                </a:solidFill>
              </a:rPr>
              <a:t>Transformació de relacions ternàries</a:t>
            </a:r>
            <a:endParaRPr b="1" sz="3600">
              <a:solidFill>
                <a:srgbClr val="C5B497"/>
              </a:solidFill>
            </a:endParaRPr>
          </a:p>
        </p:txBody>
      </p:sp>
      <p:pic>
        <p:nvPicPr>
          <p:cNvPr id="332" name="Google Shape;332;p21"/>
          <p:cNvPicPr preferRelativeResize="0"/>
          <p:nvPr/>
        </p:nvPicPr>
        <p:blipFill rotWithShape="1">
          <a:blip r:embed="rId3">
            <a:alphaModFix/>
          </a:blip>
          <a:srcRect b="0" l="0" r="0" t="0"/>
          <a:stretch/>
        </p:blipFill>
        <p:spPr>
          <a:xfrm>
            <a:off x="7452320" y="295638"/>
            <a:ext cx="1459122" cy="540416"/>
          </a:xfrm>
          <a:prstGeom prst="rect">
            <a:avLst/>
          </a:prstGeom>
          <a:noFill/>
          <a:ln>
            <a:noFill/>
          </a:ln>
        </p:spPr>
      </p:pic>
      <p:sp>
        <p:nvSpPr>
          <p:cNvPr id="333" name="Google Shape;333;p21"/>
          <p:cNvSpPr txBox="1"/>
          <p:nvPr>
            <p:ph idx="1" type="body"/>
          </p:nvPr>
        </p:nvSpPr>
        <p:spPr>
          <a:xfrm>
            <a:off x="822959" y="1925920"/>
            <a:ext cx="7543801" cy="4023360"/>
          </a:xfrm>
          <a:prstGeom prst="rect">
            <a:avLst/>
          </a:prstGeom>
          <a:noFill/>
          <a:ln>
            <a:noFill/>
          </a:ln>
        </p:spPr>
        <p:txBody>
          <a:bodyPr anchorCtr="0" anchor="t" bIns="45700" lIns="0" spcFirstLastPara="1" rIns="0" wrap="square" tIns="45700">
            <a:normAutofit/>
          </a:bodyPr>
          <a:lstStyle/>
          <a:p>
            <a:pPr indent="-152400" lvl="0" marL="91440" rtl="0" algn="just">
              <a:lnSpc>
                <a:spcPct val="90000"/>
              </a:lnSpc>
              <a:spcBef>
                <a:spcPts val="0"/>
              </a:spcBef>
              <a:spcAft>
                <a:spcPts val="0"/>
              </a:spcAft>
              <a:buSzPts val="2400"/>
              <a:buFont typeface="Courier New"/>
              <a:buChar char="o"/>
            </a:pPr>
            <a:r>
              <a:rPr lang="en-US" sz="2400">
                <a:solidFill>
                  <a:srgbClr val="3F739B"/>
                </a:solidFill>
              </a:rPr>
              <a:t> Connectivitat 1-1-N</a:t>
            </a:r>
            <a:endParaRPr sz="2400">
              <a:solidFill>
                <a:srgbClr val="3F739B"/>
              </a:solidFill>
            </a:endParaRPr>
          </a:p>
        </p:txBody>
      </p:sp>
      <p:pic>
        <p:nvPicPr>
          <p:cNvPr id="334" name="Google Shape;334;p21"/>
          <p:cNvPicPr preferRelativeResize="0"/>
          <p:nvPr/>
        </p:nvPicPr>
        <p:blipFill rotWithShape="1">
          <a:blip r:embed="rId4">
            <a:alphaModFix/>
          </a:blip>
          <a:srcRect b="0" l="0" r="0" t="0"/>
          <a:stretch/>
        </p:blipFill>
        <p:spPr>
          <a:xfrm>
            <a:off x="971600" y="2564904"/>
            <a:ext cx="6841937" cy="262830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22"/>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C5B497"/>
              </a:buClr>
              <a:buSzPts val="3600"/>
              <a:buFont typeface="Calibri"/>
              <a:buNone/>
            </a:pPr>
            <a:r>
              <a:rPr b="1" lang="en-US" sz="3600">
                <a:solidFill>
                  <a:srgbClr val="C5B497"/>
                </a:solidFill>
              </a:rPr>
              <a:t>Transformació de relacions ternàries</a:t>
            </a:r>
            <a:endParaRPr b="1" sz="3600">
              <a:solidFill>
                <a:srgbClr val="C5B497"/>
              </a:solidFill>
            </a:endParaRPr>
          </a:p>
        </p:txBody>
      </p:sp>
      <p:pic>
        <p:nvPicPr>
          <p:cNvPr id="340" name="Google Shape;340;p22"/>
          <p:cNvPicPr preferRelativeResize="0"/>
          <p:nvPr/>
        </p:nvPicPr>
        <p:blipFill rotWithShape="1">
          <a:blip r:embed="rId3">
            <a:alphaModFix/>
          </a:blip>
          <a:srcRect b="0" l="0" r="0" t="0"/>
          <a:stretch/>
        </p:blipFill>
        <p:spPr>
          <a:xfrm>
            <a:off x="7452320" y="295638"/>
            <a:ext cx="1459122" cy="540416"/>
          </a:xfrm>
          <a:prstGeom prst="rect">
            <a:avLst/>
          </a:prstGeom>
          <a:noFill/>
          <a:ln>
            <a:noFill/>
          </a:ln>
        </p:spPr>
      </p:pic>
      <p:sp>
        <p:nvSpPr>
          <p:cNvPr id="341" name="Google Shape;341;p22"/>
          <p:cNvSpPr txBox="1"/>
          <p:nvPr>
            <p:ph idx="1" type="body"/>
          </p:nvPr>
        </p:nvSpPr>
        <p:spPr>
          <a:xfrm>
            <a:off x="822959" y="1925920"/>
            <a:ext cx="7543801" cy="4023360"/>
          </a:xfrm>
          <a:prstGeom prst="rect">
            <a:avLst/>
          </a:prstGeom>
          <a:noFill/>
          <a:ln>
            <a:noFill/>
          </a:ln>
        </p:spPr>
        <p:txBody>
          <a:bodyPr anchorCtr="0" anchor="t" bIns="45700" lIns="0" spcFirstLastPara="1" rIns="0" wrap="square" tIns="45700">
            <a:normAutofit/>
          </a:bodyPr>
          <a:lstStyle/>
          <a:p>
            <a:pPr indent="-152400" lvl="0" marL="91440" rtl="0" algn="just">
              <a:lnSpc>
                <a:spcPct val="90000"/>
              </a:lnSpc>
              <a:spcBef>
                <a:spcPts val="0"/>
              </a:spcBef>
              <a:spcAft>
                <a:spcPts val="0"/>
              </a:spcAft>
              <a:buSzPts val="2400"/>
              <a:buFont typeface="Courier New"/>
              <a:buChar char="o"/>
            </a:pPr>
            <a:r>
              <a:rPr lang="en-US" sz="2400">
                <a:solidFill>
                  <a:srgbClr val="3F739B"/>
                </a:solidFill>
              </a:rPr>
              <a:t> Connectivitat 1-1-N</a:t>
            </a:r>
            <a:endParaRPr sz="2400">
              <a:solidFill>
                <a:srgbClr val="3F739B"/>
              </a:solidFill>
            </a:endParaRPr>
          </a:p>
        </p:txBody>
      </p:sp>
      <p:pic>
        <p:nvPicPr>
          <p:cNvPr id="342" name="Google Shape;342;p22"/>
          <p:cNvPicPr preferRelativeResize="0"/>
          <p:nvPr/>
        </p:nvPicPr>
        <p:blipFill rotWithShape="1">
          <a:blip r:embed="rId4">
            <a:alphaModFix/>
          </a:blip>
          <a:srcRect b="0" l="0" r="0" t="0"/>
          <a:stretch/>
        </p:blipFill>
        <p:spPr>
          <a:xfrm>
            <a:off x="1115616" y="2780928"/>
            <a:ext cx="6472362" cy="2096482"/>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23"/>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C5B497"/>
              </a:buClr>
              <a:buSzPts val="3600"/>
              <a:buFont typeface="Calibri"/>
              <a:buNone/>
            </a:pPr>
            <a:r>
              <a:rPr b="1" lang="en-US" sz="3600">
                <a:solidFill>
                  <a:srgbClr val="C5B497"/>
                </a:solidFill>
              </a:rPr>
              <a:t>Transformació de relacions recursives</a:t>
            </a:r>
            <a:endParaRPr b="1" sz="3600">
              <a:solidFill>
                <a:srgbClr val="C5B497"/>
              </a:solidFill>
            </a:endParaRPr>
          </a:p>
        </p:txBody>
      </p:sp>
      <p:pic>
        <p:nvPicPr>
          <p:cNvPr id="348" name="Google Shape;348;p23"/>
          <p:cNvPicPr preferRelativeResize="0"/>
          <p:nvPr/>
        </p:nvPicPr>
        <p:blipFill rotWithShape="1">
          <a:blip r:embed="rId3">
            <a:alphaModFix/>
          </a:blip>
          <a:srcRect b="0" l="0" r="0" t="0"/>
          <a:stretch/>
        </p:blipFill>
        <p:spPr>
          <a:xfrm>
            <a:off x="7452320" y="295638"/>
            <a:ext cx="1459122" cy="540416"/>
          </a:xfrm>
          <a:prstGeom prst="rect">
            <a:avLst/>
          </a:prstGeom>
          <a:noFill/>
          <a:ln>
            <a:noFill/>
          </a:ln>
        </p:spPr>
      </p:pic>
      <p:sp>
        <p:nvSpPr>
          <p:cNvPr id="349" name="Google Shape;349;p23"/>
          <p:cNvSpPr txBox="1"/>
          <p:nvPr>
            <p:ph idx="1" type="body"/>
          </p:nvPr>
        </p:nvSpPr>
        <p:spPr>
          <a:xfrm>
            <a:off x="822959" y="1925920"/>
            <a:ext cx="7543801" cy="4023360"/>
          </a:xfrm>
          <a:prstGeom prst="rect">
            <a:avLst/>
          </a:prstGeom>
          <a:noFill/>
          <a:ln>
            <a:noFill/>
          </a:ln>
        </p:spPr>
        <p:txBody>
          <a:bodyPr anchorCtr="0" anchor="t" bIns="45700" lIns="0" spcFirstLastPara="1" rIns="0" wrap="square" tIns="45700">
            <a:normAutofit/>
          </a:bodyPr>
          <a:lstStyle/>
          <a:p>
            <a:pPr indent="-152400" lvl="0" marL="91440" rtl="0" algn="just">
              <a:lnSpc>
                <a:spcPct val="90000"/>
              </a:lnSpc>
              <a:spcBef>
                <a:spcPts val="0"/>
              </a:spcBef>
              <a:spcAft>
                <a:spcPts val="0"/>
              </a:spcAft>
              <a:buSzPts val="2400"/>
              <a:buFont typeface="Courier New"/>
              <a:buChar char="o"/>
            </a:pPr>
            <a:r>
              <a:rPr lang="en-US" sz="2400">
                <a:solidFill>
                  <a:srgbClr val="3F739B"/>
                </a:solidFill>
              </a:rPr>
              <a:t> Les interrelacions recursives traduïdes es comporten de la mateixa manera que la de la resta d'interrelacions: </a:t>
            </a:r>
            <a:endParaRPr/>
          </a:p>
          <a:p>
            <a:pPr indent="-182880" lvl="1" marL="384048" rtl="0" algn="just">
              <a:lnSpc>
                <a:spcPct val="90000"/>
              </a:lnSpc>
              <a:spcBef>
                <a:spcPts val="400"/>
              </a:spcBef>
              <a:spcAft>
                <a:spcPts val="0"/>
              </a:spcAft>
              <a:buSzPts val="2200"/>
              <a:buFont typeface="Courier New"/>
              <a:buChar char="o"/>
            </a:pPr>
            <a:r>
              <a:rPr lang="en-US" sz="2200">
                <a:solidFill>
                  <a:srgbClr val="3F739B"/>
                </a:solidFill>
              </a:rPr>
              <a:t>Les binàries amb connectivitat 1-1 i 1-N donen lloc a una clau forana. </a:t>
            </a:r>
            <a:endParaRPr/>
          </a:p>
          <a:p>
            <a:pPr indent="-182880" lvl="1" marL="384048" rtl="0" algn="just">
              <a:lnSpc>
                <a:spcPct val="90000"/>
              </a:lnSpc>
              <a:spcBef>
                <a:spcPts val="600"/>
              </a:spcBef>
              <a:spcAft>
                <a:spcPts val="0"/>
              </a:spcAft>
              <a:buSzPts val="2200"/>
              <a:buFont typeface="Courier New"/>
              <a:buChar char="o"/>
            </a:pPr>
            <a:r>
              <a:rPr lang="en-US" sz="2200">
                <a:solidFill>
                  <a:srgbClr val="3F739B"/>
                </a:solidFill>
              </a:rPr>
              <a:t>Les binàries amb connectivitat M-N i les n-àries originen una nova relació.</a:t>
            </a:r>
            <a:endParaRPr sz="2200">
              <a:solidFill>
                <a:srgbClr val="3F739B"/>
              </a:solidFill>
            </a:endParaRPr>
          </a:p>
        </p:txBody>
      </p:sp>
      <p:pic>
        <p:nvPicPr>
          <p:cNvPr id="350" name="Google Shape;350;p23"/>
          <p:cNvPicPr preferRelativeResize="0"/>
          <p:nvPr/>
        </p:nvPicPr>
        <p:blipFill rotWithShape="1">
          <a:blip r:embed="rId4">
            <a:alphaModFix/>
          </a:blip>
          <a:srcRect b="0" l="0" r="0" t="0"/>
          <a:stretch/>
        </p:blipFill>
        <p:spPr>
          <a:xfrm>
            <a:off x="2411760" y="4307327"/>
            <a:ext cx="4439682" cy="18002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24"/>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C5B497"/>
              </a:buClr>
              <a:buSzPts val="3600"/>
              <a:buFont typeface="Calibri"/>
              <a:buNone/>
            </a:pPr>
            <a:r>
              <a:rPr b="1" lang="en-US" sz="3600">
                <a:solidFill>
                  <a:srgbClr val="C5B497"/>
                </a:solidFill>
              </a:rPr>
              <a:t>Transformació de relacions recursives</a:t>
            </a:r>
            <a:endParaRPr b="1" sz="3600">
              <a:solidFill>
                <a:srgbClr val="C5B497"/>
              </a:solidFill>
            </a:endParaRPr>
          </a:p>
        </p:txBody>
      </p:sp>
      <p:pic>
        <p:nvPicPr>
          <p:cNvPr id="356" name="Google Shape;356;p24"/>
          <p:cNvPicPr preferRelativeResize="0"/>
          <p:nvPr/>
        </p:nvPicPr>
        <p:blipFill rotWithShape="1">
          <a:blip r:embed="rId3">
            <a:alphaModFix/>
          </a:blip>
          <a:srcRect b="0" l="0" r="0" t="0"/>
          <a:stretch/>
        </p:blipFill>
        <p:spPr>
          <a:xfrm>
            <a:off x="7452320" y="295638"/>
            <a:ext cx="1459122" cy="540416"/>
          </a:xfrm>
          <a:prstGeom prst="rect">
            <a:avLst/>
          </a:prstGeom>
          <a:noFill/>
          <a:ln>
            <a:noFill/>
          </a:ln>
        </p:spPr>
      </p:pic>
      <p:pic>
        <p:nvPicPr>
          <p:cNvPr id="357" name="Google Shape;357;p24"/>
          <p:cNvPicPr preferRelativeResize="0"/>
          <p:nvPr/>
        </p:nvPicPr>
        <p:blipFill rotWithShape="1">
          <a:blip r:embed="rId4">
            <a:alphaModFix/>
          </a:blip>
          <a:srcRect b="0" l="0" r="0" t="0"/>
          <a:stretch/>
        </p:blipFill>
        <p:spPr>
          <a:xfrm>
            <a:off x="1547664" y="2389893"/>
            <a:ext cx="5904656" cy="173976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4"/>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C5B497"/>
              </a:buClr>
              <a:buSzPts val="4800"/>
              <a:buFont typeface="Calibri"/>
              <a:buNone/>
            </a:pPr>
            <a:r>
              <a:rPr b="1" lang="en-US">
                <a:solidFill>
                  <a:srgbClr val="C5B497"/>
                </a:solidFill>
              </a:rPr>
              <a:t>Les 3 regles bàsiques</a:t>
            </a:r>
            <a:endParaRPr b="1">
              <a:solidFill>
                <a:srgbClr val="C5B497"/>
              </a:solidFill>
            </a:endParaRPr>
          </a:p>
        </p:txBody>
      </p:sp>
      <p:pic>
        <p:nvPicPr>
          <p:cNvPr id="120" name="Google Shape;120;p4"/>
          <p:cNvPicPr preferRelativeResize="0"/>
          <p:nvPr/>
        </p:nvPicPr>
        <p:blipFill rotWithShape="1">
          <a:blip r:embed="rId3">
            <a:alphaModFix/>
          </a:blip>
          <a:srcRect b="0" l="0" r="0" t="0"/>
          <a:stretch/>
        </p:blipFill>
        <p:spPr>
          <a:xfrm>
            <a:off x="7308304" y="332656"/>
            <a:ext cx="1459122" cy="540416"/>
          </a:xfrm>
          <a:prstGeom prst="rect">
            <a:avLst/>
          </a:prstGeom>
          <a:noFill/>
          <a:ln>
            <a:noFill/>
          </a:ln>
        </p:spPr>
      </p:pic>
      <p:pic>
        <p:nvPicPr>
          <p:cNvPr id="121" name="Google Shape;121;p4"/>
          <p:cNvPicPr preferRelativeResize="0"/>
          <p:nvPr/>
        </p:nvPicPr>
        <p:blipFill rotWithShape="1">
          <a:blip r:embed="rId4">
            <a:alphaModFix/>
          </a:blip>
          <a:srcRect b="0" l="0" r="0" t="0"/>
          <a:stretch/>
        </p:blipFill>
        <p:spPr>
          <a:xfrm>
            <a:off x="1084897" y="2129105"/>
            <a:ext cx="7159511" cy="388575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5"/>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C5B497"/>
              </a:buClr>
              <a:buSzPts val="4800"/>
              <a:buFont typeface="Calibri"/>
              <a:buNone/>
            </a:pPr>
            <a:r>
              <a:rPr b="1" lang="en-US">
                <a:solidFill>
                  <a:srgbClr val="C5B497"/>
                </a:solidFill>
              </a:rPr>
              <a:t>Transformació d’entitats</a:t>
            </a:r>
            <a:endParaRPr b="1">
              <a:solidFill>
                <a:srgbClr val="C5B497"/>
              </a:solidFill>
            </a:endParaRPr>
          </a:p>
        </p:txBody>
      </p:sp>
      <p:pic>
        <p:nvPicPr>
          <p:cNvPr id="127" name="Google Shape;127;p5"/>
          <p:cNvPicPr preferRelativeResize="0"/>
          <p:nvPr/>
        </p:nvPicPr>
        <p:blipFill rotWithShape="1">
          <a:blip r:embed="rId3">
            <a:alphaModFix/>
          </a:blip>
          <a:srcRect b="0" l="0" r="0" t="0"/>
          <a:stretch/>
        </p:blipFill>
        <p:spPr>
          <a:xfrm>
            <a:off x="7308304" y="332656"/>
            <a:ext cx="1459122" cy="540416"/>
          </a:xfrm>
          <a:prstGeom prst="rect">
            <a:avLst/>
          </a:prstGeom>
          <a:noFill/>
          <a:ln>
            <a:noFill/>
          </a:ln>
        </p:spPr>
      </p:pic>
      <p:sp>
        <p:nvSpPr>
          <p:cNvPr id="128" name="Google Shape;128;p5"/>
          <p:cNvSpPr txBox="1"/>
          <p:nvPr>
            <p:ph idx="1" type="body"/>
          </p:nvPr>
        </p:nvSpPr>
        <p:spPr>
          <a:xfrm>
            <a:off x="822959" y="1925920"/>
            <a:ext cx="7543801" cy="4023360"/>
          </a:xfrm>
          <a:prstGeom prst="rect">
            <a:avLst/>
          </a:prstGeom>
          <a:noFill/>
          <a:ln>
            <a:noFill/>
          </a:ln>
        </p:spPr>
        <p:txBody>
          <a:bodyPr anchorCtr="0" anchor="t" bIns="45700" lIns="0" spcFirstLastPara="1" rIns="0" wrap="square" tIns="45700">
            <a:normAutofit/>
          </a:bodyPr>
          <a:lstStyle/>
          <a:p>
            <a:pPr indent="-152400" lvl="0" marL="91440" rtl="0" algn="just">
              <a:lnSpc>
                <a:spcPct val="90000"/>
              </a:lnSpc>
              <a:spcBef>
                <a:spcPts val="0"/>
              </a:spcBef>
              <a:spcAft>
                <a:spcPts val="0"/>
              </a:spcAft>
              <a:buSzPts val="2400"/>
              <a:buFont typeface="Courier New"/>
              <a:buChar char="o"/>
            </a:pPr>
            <a:r>
              <a:rPr lang="en-US" sz="2400">
                <a:solidFill>
                  <a:srgbClr val="3F739B"/>
                </a:solidFill>
              </a:rPr>
              <a:t> Cada entitat es converteix en una taula.</a:t>
            </a:r>
            <a:endParaRPr/>
          </a:p>
          <a:p>
            <a:pPr indent="0" lvl="0" marL="0" rtl="0" algn="just">
              <a:lnSpc>
                <a:spcPct val="90000"/>
              </a:lnSpc>
              <a:spcBef>
                <a:spcPts val="1400"/>
              </a:spcBef>
              <a:spcAft>
                <a:spcPts val="0"/>
              </a:spcAft>
              <a:buSzPts val="2400"/>
              <a:buNone/>
            </a:pPr>
            <a:r>
              <a:t/>
            </a:r>
            <a:endParaRPr sz="2400">
              <a:solidFill>
                <a:srgbClr val="3F739B"/>
              </a:solidFill>
            </a:endParaRPr>
          </a:p>
          <a:p>
            <a:pPr indent="-152400" lvl="0" marL="91440" rtl="0" algn="just">
              <a:lnSpc>
                <a:spcPct val="90000"/>
              </a:lnSpc>
              <a:spcBef>
                <a:spcPts val="1400"/>
              </a:spcBef>
              <a:spcAft>
                <a:spcPts val="0"/>
              </a:spcAft>
              <a:buSzPts val="2400"/>
              <a:buFont typeface="Courier New"/>
              <a:buChar char="o"/>
            </a:pPr>
            <a:r>
              <a:rPr lang="en-US" sz="2400">
                <a:solidFill>
                  <a:srgbClr val="3F739B"/>
                </a:solidFill>
              </a:rPr>
              <a:t> La taula s’anomena igual que </a:t>
            </a:r>
            <a:r>
              <a:rPr lang="en-US" sz="2400">
                <a:solidFill>
                  <a:srgbClr val="3F739B"/>
                </a:solidFill>
              </a:rPr>
              <a:t>l'entitat</a:t>
            </a:r>
            <a:r>
              <a:rPr lang="en-US" sz="2400">
                <a:solidFill>
                  <a:srgbClr val="3F739B"/>
                </a:solidFill>
              </a:rPr>
              <a:t> </a:t>
            </a:r>
            <a:r>
              <a:rPr lang="en-US" sz="2400">
                <a:solidFill>
                  <a:srgbClr val="3F739B"/>
                </a:solidFill>
              </a:rPr>
              <a:t>de la qual</a:t>
            </a:r>
            <a:r>
              <a:rPr lang="en-US" sz="2400">
                <a:solidFill>
                  <a:srgbClr val="3F739B"/>
                </a:solidFill>
              </a:rPr>
              <a:t> prové.</a:t>
            </a:r>
            <a:endParaRPr/>
          </a:p>
          <a:p>
            <a:pPr indent="0" lvl="0" marL="91440" rtl="0" algn="l">
              <a:lnSpc>
                <a:spcPct val="90000"/>
              </a:lnSpc>
              <a:spcBef>
                <a:spcPts val="1400"/>
              </a:spcBef>
              <a:spcAft>
                <a:spcPts val="0"/>
              </a:spcAft>
              <a:buSzPts val="2000"/>
              <a:buFont typeface="Courier New"/>
              <a:buNone/>
            </a:pPr>
            <a:r>
              <a:t/>
            </a:r>
            <a:endParaRPr>
              <a:solidFill>
                <a:srgbClr val="3F739B"/>
              </a:solidFill>
            </a:endParaRPr>
          </a:p>
        </p:txBody>
      </p:sp>
      <p:pic>
        <p:nvPicPr>
          <p:cNvPr id="129" name="Google Shape;129;p5"/>
          <p:cNvPicPr preferRelativeResize="0"/>
          <p:nvPr/>
        </p:nvPicPr>
        <p:blipFill rotWithShape="1">
          <a:blip r:embed="rId4">
            <a:alphaModFix/>
          </a:blip>
          <a:srcRect b="0" l="0" r="0" t="0"/>
          <a:stretch/>
        </p:blipFill>
        <p:spPr>
          <a:xfrm>
            <a:off x="3419872" y="3696757"/>
            <a:ext cx="2304256" cy="222440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6"/>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C5B497"/>
              </a:buClr>
              <a:buSzPts val="3600"/>
              <a:buFont typeface="Calibri"/>
              <a:buNone/>
            </a:pPr>
            <a:r>
              <a:rPr b="1" lang="en-US" sz="3600">
                <a:solidFill>
                  <a:srgbClr val="C5B497"/>
                </a:solidFill>
              </a:rPr>
              <a:t>Transformació dels atributs de les entitats</a:t>
            </a:r>
            <a:endParaRPr b="1" sz="3600">
              <a:solidFill>
                <a:srgbClr val="C5B497"/>
              </a:solidFill>
            </a:endParaRPr>
          </a:p>
        </p:txBody>
      </p:sp>
      <p:pic>
        <p:nvPicPr>
          <p:cNvPr id="135" name="Google Shape;135;p6"/>
          <p:cNvPicPr preferRelativeResize="0"/>
          <p:nvPr/>
        </p:nvPicPr>
        <p:blipFill rotWithShape="1">
          <a:blip r:embed="rId3">
            <a:alphaModFix/>
          </a:blip>
          <a:srcRect b="0" l="0" r="0" t="0"/>
          <a:stretch/>
        </p:blipFill>
        <p:spPr>
          <a:xfrm>
            <a:off x="7452320" y="295638"/>
            <a:ext cx="1459122" cy="540416"/>
          </a:xfrm>
          <a:prstGeom prst="rect">
            <a:avLst/>
          </a:prstGeom>
          <a:noFill/>
          <a:ln>
            <a:noFill/>
          </a:ln>
        </p:spPr>
      </p:pic>
      <p:sp>
        <p:nvSpPr>
          <p:cNvPr id="136" name="Google Shape;136;p6"/>
          <p:cNvSpPr txBox="1"/>
          <p:nvPr>
            <p:ph idx="1" type="body"/>
          </p:nvPr>
        </p:nvSpPr>
        <p:spPr>
          <a:xfrm>
            <a:off x="822959" y="1925920"/>
            <a:ext cx="7543801" cy="4023360"/>
          </a:xfrm>
          <a:prstGeom prst="rect">
            <a:avLst/>
          </a:prstGeom>
          <a:noFill/>
          <a:ln>
            <a:noFill/>
          </a:ln>
        </p:spPr>
        <p:txBody>
          <a:bodyPr anchorCtr="0" anchor="t" bIns="45700" lIns="0" spcFirstLastPara="1" rIns="0" wrap="square" tIns="45700">
            <a:normAutofit/>
          </a:bodyPr>
          <a:lstStyle/>
          <a:p>
            <a:pPr indent="-152400" lvl="0" marL="91440" rtl="0" algn="just">
              <a:lnSpc>
                <a:spcPct val="90000"/>
              </a:lnSpc>
              <a:spcBef>
                <a:spcPts val="0"/>
              </a:spcBef>
              <a:spcAft>
                <a:spcPts val="0"/>
              </a:spcAft>
              <a:buSzPts val="2400"/>
              <a:buFont typeface="Courier New"/>
              <a:buChar char="o"/>
            </a:pPr>
            <a:r>
              <a:rPr lang="en-US" sz="2400">
                <a:solidFill>
                  <a:srgbClr val="3F739B"/>
                </a:solidFill>
              </a:rPr>
              <a:t> Cada atribut d’una entitat es transforma en una columna de la taula.</a:t>
            </a:r>
            <a:endParaRPr/>
          </a:p>
          <a:p>
            <a:pPr indent="-152400" lvl="0" marL="91440" rtl="0" algn="just">
              <a:lnSpc>
                <a:spcPct val="90000"/>
              </a:lnSpc>
              <a:spcBef>
                <a:spcPts val="1400"/>
              </a:spcBef>
              <a:spcAft>
                <a:spcPts val="0"/>
              </a:spcAft>
              <a:buSzPts val="2400"/>
              <a:buFont typeface="Courier New"/>
              <a:buChar char="o"/>
            </a:pPr>
            <a:r>
              <a:rPr lang="en-US" sz="2400">
                <a:solidFill>
                  <a:srgbClr val="3F739B"/>
                </a:solidFill>
              </a:rPr>
              <a:t> Tipus d’atributs:</a:t>
            </a:r>
            <a:endParaRPr/>
          </a:p>
          <a:p>
            <a:pPr indent="-182880" lvl="1" marL="384048" rtl="0" algn="just">
              <a:lnSpc>
                <a:spcPct val="90000"/>
              </a:lnSpc>
              <a:spcBef>
                <a:spcPts val="400"/>
              </a:spcBef>
              <a:spcAft>
                <a:spcPts val="0"/>
              </a:spcAft>
              <a:buSzPts val="2200"/>
              <a:buFont typeface="Noto Sans Symbols"/>
              <a:buChar char="▪"/>
            </a:pPr>
            <a:r>
              <a:rPr b="1" lang="en-US" sz="2200">
                <a:solidFill>
                  <a:srgbClr val="3F739B"/>
                </a:solidFill>
              </a:rPr>
              <a:t>Atributs Identificadors</a:t>
            </a:r>
            <a:endParaRPr/>
          </a:p>
          <a:p>
            <a:pPr indent="-182880" lvl="2" marL="566928" rtl="0" algn="just">
              <a:lnSpc>
                <a:spcPct val="90000"/>
              </a:lnSpc>
              <a:spcBef>
                <a:spcPts val="600"/>
              </a:spcBef>
              <a:spcAft>
                <a:spcPts val="0"/>
              </a:spcAft>
              <a:buSzPts val="1600"/>
              <a:buFont typeface="Noto Sans Symbols"/>
              <a:buChar char="▪"/>
            </a:pPr>
            <a:r>
              <a:rPr lang="en-US" sz="1600">
                <a:solidFill>
                  <a:srgbClr val="3F739B"/>
                </a:solidFill>
              </a:rPr>
              <a:t>Passen a ser clau primària de la taula.</a:t>
            </a:r>
            <a:endParaRPr/>
          </a:p>
          <a:p>
            <a:pPr indent="-182880" lvl="1" marL="384048" rtl="0" algn="just">
              <a:lnSpc>
                <a:spcPct val="90000"/>
              </a:lnSpc>
              <a:spcBef>
                <a:spcPts val="600"/>
              </a:spcBef>
              <a:spcAft>
                <a:spcPts val="0"/>
              </a:spcAft>
              <a:buSzPts val="2200"/>
              <a:buFont typeface="Noto Sans Symbols"/>
              <a:buChar char="▪"/>
            </a:pPr>
            <a:r>
              <a:rPr b="1" lang="en-US" sz="2200">
                <a:solidFill>
                  <a:srgbClr val="3F739B"/>
                </a:solidFill>
              </a:rPr>
              <a:t>Atributs Identificadors alternatius</a:t>
            </a:r>
            <a:endParaRPr/>
          </a:p>
          <a:p>
            <a:pPr indent="-182880" lvl="2" marL="566928" rtl="0" algn="just">
              <a:lnSpc>
                <a:spcPct val="90000"/>
              </a:lnSpc>
              <a:spcBef>
                <a:spcPts val="600"/>
              </a:spcBef>
              <a:spcAft>
                <a:spcPts val="0"/>
              </a:spcAft>
              <a:buSzPts val="1600"/>
              <a:buFont typeface="Noto Sans Symbols"/>
              <a:buChar char="▪"/>
            </a:pPr>
            <a:r>
              <a:rPr lang="en-US" sz="1600">
                <a:solidFill>
                  <a:srgbClr val="3F739B"/>
                </a:solidFill>
              </a:rPr>
              <a:t>Se’ls denomina mitjançant una clàusula denominada UNIQUE (altres claus primàries possibles)</a:t>
            </a:r>
            <a:endParaRPr/>
          </a:p>
          <a:p>
            <a:pPr indent="-182880" lvl="1" marL="384048" rtl="0" algn="just">
              <a:lnSpc>
                <a:spcPct val="90000"/>
              </a:lnSpc>
              <a:spcBef>
                <a:spcPts val="600"/>
              </a:spcBef>
              <a:spcAft>
                <a:spcPts val="0"/>
              </a:spcAft>
              <a:buSzPts val="2200"/>
              <a:buFont typeface="Noto Sans Symbols"/>
              <a:buChar char="▪"/>
            </a:pPr>
            <a:r>
              <a:rPr b="1" lang="en-US" sz="2200">
                <a:solidFill>
                  <a:srgbClr val="3F739B"/>
                </a:solidFill>
              </a:rPr>
              <a:t>Atributs no Identificadors</a:t>
            </a:r>
            <a:endParaRPr/>
          </a:p>
          <a:p>
            <a:pPr indent="-182880" lvl="2" marL="566928" rtl="0" algn="just">
              <a:lnSpc>
                <a:spcPct val="90000"/>
              </a:lnSpc>
              <a:spcBef>
                <a:spcPts val="600"/>
              </a:spcBef>
              <a:spcAft>
                <a:spcPts val="0"/>
              </a:spcAft>
              <a:buSzPts val="1600"/>
              <a:buFont typeface="Noto Sans Symbols"/>
              <a:buChar char="▪"/>
            </a:pPr>
            <a:r>
              <a:rPr lang="en-US" sz="1600">
                <a:solidFill>
                  <a:srgbClr val="3F739B"/>
                </a:solidFill>
              </a:rPr>
              <a:t>Es representen com columnes de la taula.</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7"/>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C5B497"/>
              </a:buClr>
              <a:buSzPts val="3600"/>
              <a:buFont typeface="Calibri"/>
              <a:buNone/>
            </a:pPr>
            <a:r>
              <a:rPr b="1" lang="en-US" sz="3600">
                <a:solidFill>
                  <a:srgbClr val="C5B497"/>
                </a:solidFill>
              </a:rPr>
              <a:t>Transformació dels atributs de les entitats</a:t>
            </a:r>
            <a:endParaRPr b="1" sz="3600">
              <a:solidFill>
                <a:srgbClr val="C5B497"/>
              </a:solidFill>
            </a:endParaRPr>
          </a:p>
        </p:txBody>
      </p:sp>
      <p:pic>
        <p:nvPicPr>
          <p:cNvPr id="142" name="Google Shape;142;p7"/>
          <p:cNvPicPr preferRelativeResize="0"/>
          <p:nvPr/>
        </p:nvPicPr>
        <p:blipFill rotWithShape="1">
          <a:blip r:embed="rId3">
            <a:alphaModFix/>
          </a:blip>
          <a:srcRect b="0" l="0" r="0" t="0"/>
          <a:stretch/>
        </p:blipFill>
        <p:spPr>
          <a:xfrm>
            <a:off x="7452320" y="295638"/>
            <a:ext cx="1459122" cy="540416"/>
          </a:xfrm>
          <a:prstGeom prst="rect">
            <a:avLst/>
          </a:prstGeom>
          <a:noFill/>
          <a:ln>
            <a:noFill/>
          </a:ln>
        </p:spPr>
      </p:pic>
      <p:pic>
        <p:nvPicPr>
          <p:cNvPr id="143" name="Google Shape;143;p7"/>
          <p:cNvPicPr preferRelativeResize="0"/>
          <p:nvPr/>
        </p:nvPicPr>
        <p:blipFill rotWithShape="1">
          <a:blip r:embed="rId4">
            <a:alphaModFix/>
          </a:blip>
          <a:srcRect b="0" l="0" r="0" t="0"/>
          <a:stretch/>
        </p:blipFill>
        <p:spPr>
          <a:xfrm>
            <a:off x="1470660" y="2132856"/>
            <a:ext cx="6727966" cy="404088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8"/>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C5B497"/>
              </a:buClr>
              <a:buSzPts val="4000"/>
              <a:buFont typeface="Calibri"/>
              <a:buNone/>
            </a:pPr>
            <a:r>
              <a:rPr b="1" lang="en-US" sz="4000">
                <a:solidFill>
                  <a:srgbClr val="C5B497"/>
                </a:solidFill>
              </a:rPr>
              <a:t>Transformació de les relacions</a:t>
            </a:r>
            <a:endParaRPr b="1" sz="4000">
              <a:solidFill>
                <a:srgbClr val="C5B497"/>
              </a:solidFill>
            </a:endParaRPr>
          </a:p>
        </p:txBody>
      </p:sp>
      <p:pic>
        <p:nvPicPr>
          <p:cNvPr id="149" name="Google Shape;149;p8"/>
          <p:cNvPicPr preferRelativeResize="0"/>
          <p:nvPr/>
        </p:nvPicPr>
        <p:blipFill rotWithShape="1">
          <a:blip r:embed="rId3">
            <a:alphaModFix/>
          </a:blip>
          <a:srcRect b="0" l="0" r="0" t="0"/>
          <a:stretch/>
        </p:blipFill>
        <p:spPr>
          <a:xfrm>
            <a:off x="7452320" y="295638"/>
            <a:ext cx="1459122" cy="540416"/>
          </a:xfrm>
          <a:prstGeom prst="rect">
            <a:avLst/>
          </a:prstGeom>
          <a:noFill/>
          <a:ln>
            <a:noFill/>
          </a:ln>
        </p:spPr>
      </p:pic>
      <p:sp>
        <p:nvSpPr>
          <p:cNvPr id="150" name="Google Shape;150;p8"/>
          <p:cNvSpPr txBox="1"/>
          <p:nvPr>
            <p:ph idx="1" type="body"/>
          </p:nvPr>
        </p:nvSpPr>
        <p:spPr>
          <a:xfrm>
            <a:off x="822959" y="1925920"/>
            <a:ext cx="7543801" cy="4023360"/>
          </a:xfrm>
          <a:prstGeom prst="rect">
            <a:avLst/>
          </a:prstGeom>
          <a:noFill/>
          <a:ln>
            <a:noFill/>
          </a:ln>
        </p:spPr>
        <p:txBody>
          <a:bodyPr anchorCtr="0" anchor="t" bIns="45700" lIns="0" spcFirstLastPara="1" rIns="0" wrap="square" tIns="45700">
            <a:normAutofit/>
          </a:bodyPr>
          <a:lstStyle/>
          <a:p>
            <a:pPr indent="-152400" lvl="0" marL="91440" rtl="0" algn="just">
              <a:lnSpc>
                <a:spcPct val="90000"/>
              </a:lnSpc>
              <a:spcBef>
                <a:spcPts val="0"/>
              </a:spcBef>
              <a:spcAft>
                <a:spcPts val="0"/>
              </a:spcAft>
              <a:buSzPts val="2400"/>
              <a:buFont typeface="Courier New"/>
              <a:buChar char="o"/>
            </a:pPr>
            <a:r>
              <a:rPr lang="en-US" sz="2400">
                <a:solidFill>
                  <a:srgbClr val="3F739B"/>
                </a:solidFill>
              </a:rPr>
              <a:t> </a:t>
            </a:r>
            <a:r>
              <a:rPr b="1" lang="en-US" sz="2400">
                <a:solidFill>
                  <a:srgbClr val="3F739B"/>
                </a:solidFill>
              </a:rPr>
              <a:t>Relacions N:M</a:t>
            </a:r>
            <a:endParaRPr/>
          </a:p>
          <a:p>
            <a:pPr indent="-182880" lvl="1" marL="384048" rtl="0" algn="just">
              <a:lnSpc>
                <a:spcPct val="90000"/>
              </a:lnSpc>
              <a:spcBef>
                <a:spcPts val="400"/>
              </a:spcBef>
              <a:spcAft>
                <a:spcPts val="0"/>
              </a:spcAft>
              <a:buSzPts val="2200"/>
              <a:buFont typeface="Courier New"/>
              <a:buChar char="o"/>
            </a:pPr>
            <a:r>
              <a:rPr b="1" lang="en-US" sz="2200">
                <a:solidFill>
                  <a:srgbClr val="3F739B"/>
                </a:solidFill>
              </a:rPr>
              <a:t> </a:t>
            </a:r>
            <a:r>
              <a:rPr lang="en-US" sz="2200">
                <a:solidFill>
                  <a:srgbClr val="3F739B"/>
                </a:solidFill>
              </a:rPr>
              <a:t>Es transforma en una taula amb el nom de la relació. </a:t>
            </a:r>
            <a:endParaRPr sz="2200">
              <a:solidFill>
                <a:srgbClr val="3F739B"/>
              </a:solidFill>
            </a:endParaRPr>
          </a:p>
          <a:p>
            <a:pPr indent="-182880" lvl="1" marL="384048" rtl="0" algn="just">
              <a:lnSpc>
                <a:spcPct val="90000"/>
              </a:lnSpc>
              <a:spcBef>
                <a:spcPts val="600"/>
              </a:spcBef>
              <a:spcAft>
                <a:spcPts val="0"/>
              </a:spcAft>
              <a:buSzPts val="2200"/>
              <a:buFont typeface="Courier New"/>
              <a:buChar char="o"/>
            </a:pPr>
            <a:r>
              <a:rPr b="1" lang="en-US" sz="2200">
                <a:solidFill>
                  <a:srgbClr val="3F739B"/>
                </a:solidFill>
              </a:rPr>
              <a:t> </a:t>
            </a:r>
            <a:r>
              <a:rPr lang="en-US" sz="2200">
                <a:solidFill>
                  <a:srgbClr val="3F739B"/>
                </a:solidFill>
              </a:rPr>
              <a:t>La clau primària serà la concatenació de les claus de les entitats associades.</a:t>
            </a:r>
            <a:endParaRPr/>
          </a:p>
          <a:p>
            <a:pPr indent="-182880" lvl="1" marL="384048" rtl="0" algn="just">
              <a:lnSpc>
                <a:spcPct val="90000"/>
              </a:lnSpc>
              <a:spcBef>
                <a:spcPts val="600"/>
              </a:spcBef>
              <a:spcAft>
                <a:spcPts val="0"/>
              </a:spcAft>
              <a:buSzPts val="2200"/>
              <a:buFont typeface="Courier New"/>
              <a:buChar char="o"/>
            </a:pPr>
            <a:r>
              <a:rPr lang="en-US" sz="2200">
                <a:solidFill>
                  <a:srgbClr val="3F739B"/>
                </a:solidFill>
              </a:rPr>
              <a:t> Si la relació té un atribut, serà atribut d’aquesta nova taula.</a:t>
            </a:r>
            <a:endParaRPr/>
          </a:p>
          <a:p>
            <a:pPr indent="0" lvl="0" marL="91440" rtl="0" algn="l">
              <a:lnSpc>
                <a:spcPct val="90000"/>
              </a:lnSpc>
              <a:spcBef>
                <a:spcPts val="1600"/>
              </a:spcBef>
              <a:spcAft>
                <a:spcPts val="0"/>
              </a:spcAft>
              <a:buSzPts val="2000"/>
              <a:buFont typeface="Courier New"/>
              <a:buNone/>
            </a:pPr>
            <a:r>
              <a:t/>
            </a:r>
            <a:endParaRPr>
              <a:solidFill>
                <a:srgbClr val="3F739B"/>
              </a:solidFill>
            </a:endParaRPr>
          </a:p>
        </p:txBody>
      </p:sp>
      <p:pic>
        <p:nvPicPr>
          <p:cNvPr id="151" name="Google Shape;151;p8"/>
          <p:cNvPicPr preferRelativeResize="0"/>
          <p:nvPr/>
        </p:nvPicPr>
        <p:blipFill>
          <a:blip r:embed="rId4">
            <a:alphaModFix/>
          </a:blip>
          <a:stretch>
            <a:fillRect/>
          </a:stretch>
        </p:blipFill>
        <p:spPr>
          <a:xfrm>
            <a:off x="1459888" y="3978538"/>
            <a:ext cx="6715125" cy="22764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9"/>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C5B497"/>
              </a:buClr>
              <a:buSzPts val="4000"/>
              <a:buFont typeface="Calibri"/>
              <a:buNone/>
            </a:pPr>
            <a:r>
              <a:rPr b="1" lang="en-US" sz="4000">
                <a:solidFill>
                  <a:srgbClr val="C5B497"/>
                </a:solidFill>
              </a:rPr>
              <a:t>Transformació de les relacions</a:t>
            </a:r>
            <a:endParaRPr b="1" sz="4000">
              <a:solidFill>
                <a:srgbClr val="C5B497"/>
              </a:solidFill>
            </a:endParaRPr>
          </a:p>
        </p:txBody>
      </p:sp>
      <p:pic>
        <p:nvPicPr>
          <p:cNvPr id="157" name="Google Shape;157;p9"/>
          <p:cNvPicPr preferRelativeResize="0"/>
          <p:nvPr/>
        </p:nvPicPr>
        <p:blipFill rotWithShape="1">
          <a:blip r:embed="rId3">
            <a:alphaModFix/>
          </a:blip>
          <a:srcRect b="0" l="0" r="0" t="0"/>
          <a:stretch/>
        </p:blipFill>
        <p:spPr>
          <a:xfrm>
            <a:off x="7452320" y="295638"/>
            <a:ext cx="1459122" cy="540416"/>
          </a:xfrm>
          <a:prstGeom prst="rect">
            <a:avLst/>
          </a:prstGeom>
          <a:noFill/>
          <a:ln>
            <a:noFill/>
          </a:ln>
        </p:spPr>
      </p:pic>
      <p:sp>
        <p:nvSpPr>
          <p:cNvPr id="158" name="Google Shape;158;p9"/>
          <p:cNvSpPr txBox="1"/>
          <p:nvPr>
            <p:ph idx="1" type="body"/>
          </p:nvPr>
        </p:nvSpPr>
        <p:spPr>
          <a:xfrm>
            <a:off x="822959" y="1925920"/>
            <a:ext cx="7543801" cy="4023360"/>
          </a:xfrm>
          <a:prstGeom prst="rect">
            <a:avLst/>
          </a:prstGeom>
          <a:noFill/>
          <a:ln>
            <a:noFill/>
          </a:ln>
        </p:spPr>
        <p:txBody>
          <a:bodyPr anchorCtr="0" anchor="t" bIns="45700" lIns="0" spcFirstLastPara="1" rIns="0" wrap="square" tIns="45700">
            <a:normAutofit/>
          </a:bodyPr>
          <a:lstStyle/>
          <a:p>
            <a:pPr indent="-152400" lvl="0" marL="91440" rtl="0" algn="just">
              <a:lnSpc>
                <a:spcPct val="90000"/>
              </a:lnSpc>
              <a:spcBef>
                <a:spcPts val="0"/>
              </a:spcBef>
              <a:spcAft>
                <a:spcPts val="0"/>
              </a:spcAft>
              <a:buSzPts val="2400"/>
              <a:buFont typeface="Courier New"/>
              <a:buChar char="o"/>
            </a:pPr>
            <a:r>
              <a:rPr lang="en-US" sz="2400">
                <a:solidFill>
                  <a:srgbClr val="3F739B"/>
                </a:solidFill>
              </a:rPr>
              <a:t> </a:t>
            </a:r>
            <a:r>
              <a:rPr b="1" lang="en-US" sz="2400">
                <a:solidFill>
                  <a:srgbClr val="3F739B"/>
                </a:solidFill>
              </a:rPr>
              <a:t>Relacions 1:N</a:t>
            </a:r>
            <a:r>
              <a:rPr lang="en-US" sz="2400">
                <a:solidFill>
                  <a:srgbClr val="3F739B"/>
                </a:solidFill>
              </a:rPr>
              <a:t>. Tenim dos solucions:</a:t>
            </a:r>
            <a:endParaRPr/>
          </a:p>
          <a:p>
            <a:pPr indent="-182880" lvl="1" marL="384048" rtl="0" algn="just">
              <a:lnSpc>
                <a:spcPct val="90000"/>
              </a:lnSpc>
              <a:spcBef>
                <a:spcPts val="400"/>
              </a:spcBef>
              <a:spcAft>
                <a:spcPts val="0"/>
              </a:spcAft>
              <a:buSzPts val="2200"/>
              <a:buFont typeface="Courier New"/>
              <a:buChar char="o"/>
            </a:pPr>
            <a:r>
              <a:rPr lang="en-US" sz="2200">
                <a:solidFill>
                  <a:srgbClr val="3F739B"/>
                </a:solidFill>
              </a:rPr>
              <a:t> Propagar la clau principal de la entitat que té cardinalitat 1 a la entitat que té cardinalitat N. És el més habitual.</a:t>
            </a:r>
            <a:endParaRPr/>
          </a:p>
          <a:p>
            <a:pPr indent="-182880" lvl="1" marL="384048" rtl="0" algn="just">
              <a:lnSpc>
                <a:spcPct val="90000"/>
              </a:lnSpc>
              <a:spcBef>
                <a:spcPts val="600"/>
              </a:spcBef>
              <a:spcAft>
                <a:spcPts val="0"/>
              </a:spcAft>
              <a:buSzPts val="2200"/>
              <a:buFont typeface="Courier New"/>
              <a:buChar char="o"/>
            </a:pPr>
            <a:r>
              <a:rPr lang="en-US" sz="2200">
                <a:solidFill>
                  <a:srgbClr val="3F739B"/>
                </a:solidFill>
              </a:rPr>
              <a:t>Transformar com si fos N:M, però on la clau primària és la clau primària de la taula que correspon la cardinalitat N.</a:t>
            </a:r>
            <a:endParaRPr/>
          </a:p>
          <a:p>
            <a:pPr indent="-182880" lvl="2" marL="566928" rtl="0" algn="just">
              <a:lnSpc>
                <a:spcPct val="90000"/>
              </a:lnSpc>
              <a:spcBef>
                <a:spcPts val="600"/>
              </a:spcBef>
              <a:spcAft>
                <a:spcPts val="0"/>
              </a:spcAft>
              <a:buSzPts val="2000"/>
              <a:buFont typeface="Courier New"/>
              <a:buChar char="o"/>
            </a:pPr>
            <a:r>
              <a:rPr lang="en-US" sz="2000">
                <a:solidFill>
                  <a:srgbClr val="3F739B"/>
                </a:solidFill>
              </a:rPr>
              <a:t>Aquesta última opció s’utilitza quan es pot pensar que en futur es transformarà en N:M</a:t>
            </a:r>
            <a:endParaRPr/>
          </a:p>
          <a:p>
            <a:pPr indent="-182880" lvl="2" marL="566928" rtl="0" algn="just">
              <a:lnSpc>
                <a:spcPct val="90000"/>
              </a:lnSpc>
              <a:spcBef>
                <a:spcPts val="600"/>
              </a:spcBef>
              <a:spcAft>
                <a:spcPts val="0"/>
              </a:spcAft>
              <a:buSzPts val="2000"/>
              <a:buFont typeface="Courier New"/>
              <a:buChar char="o"/>
            </a:pPr>
            <a:r>
              <a:rPr lang="en-US" sz="2000">
                <a:solidFill>
                  <a:srgbClr val="3F739B"/>
                </a:solidFill>
              </a:rPr>
              <a:t>La relació té atributs i no es vol propagar</a:t>
            </a:r>
            <a:endParaRPr/>
          </a:p>
          <a:p>
            <a:pPr indent="-43179" lvl="1" marL="384048" rtl="0" algn="just">
              <a:lnSpc>
                <a:spcPct val="90000"/>
              </a:lnSpc>
              <a:spcBef>
                <a:spcPts val="600"/>
              </a:spcBef>
              <a:spcAft>
                <a:spcPts val="0"/>
              </a:spcAft>
              <a:buSzPts val="2200"/>
              <a:buFont typeface="Courier New"/>
              <a:buNone/>
            </a:pPr>
            <a:r>
              <a:t/>
            </a:r>
            <a:endParaRPr sz="2200">
              <a:solidFill>
                <a:srgbClr val="3F739B"/>
              </a:solidFill>
            </a:endParaRPr>
          </a:p>
          <a:p>
            <a:pPr indent="0" lvl="0" marL="91440" rtl="0" algn="l">
              <a:lnSpc>
                <a:spcPct val="90000"/>
              </a:lnSpc>
              <a:spcBef>
                <a:spcPts val="1600"/>
              </a:spcBef>
              <a:spcAft>
                <a:spcPts val="0"/>
              </a:spcAft>
              <a:buSzPts val="2000"/>
              <a:buFont typeface="Courier New"/>
              <a:buNone/>
            </a:pPr>
            <a:r>
              <a:t/>
            </a:r>
            <a:endParaRPr>
              <a:solidFill>
                <a:srgbClr val="3F739B"/>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0"/>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C5B497"/>
              </a:buClr>
              <a:buSzPts val="4000"/>
              <a:buFont typeface="Calibri"/>
              <a:buNone/>
            </a:pPr>
            <a:r>
              <a:rPr b="1" lang="en-US" sz="4000">
                <a:solidFill>
                  <a:srgbClr val="C5B497"/>
                </a:solidFill>
              </a:rPr>
              <a:t>Transformació de les relacions</a:t>
            </a:r>
            <a:endParaRPr b="1" sz="4000">
              <a:solidFill>
                <a:srgbClr val="C5B497"/>
              </a:solidFill>
            </a:endParaRPr>
          </a:p>
        </p:txBody>
      </p:sp>
      <p:pic>
        <p:nvPicPr>
          <p:cNvPr id="164" name="Google Shape;164;p10"/>
          <p:cNvPicPr preferRelativeResize="0"/>
          <p:nvPr/>
        </p:nvPicPr>
        <p:blipFill rotWithShape="1">
          <a:blip r:embed="rId3">
            <a:alphaModFix/>
          </a:blip>
          <a:srcRect b="0" l="0" r="0" t="0"/>
          <a:stretch/>
        </p:blipFill>
        <p:spPr>
          <a:xfrm>
            <a:off x="7452320" y="295638"/>
            <a:ext cx="1459122" cy="540416"/>
          </a:xfrm>
          <a:prstGeom prst="rect">
            <a:avLst/>
          </a:prstGeom>
          <a:noFill/>
          <a:ln>
            <a:noFill/>
          </a:ln>
        </p:spPr>
      </p:pic>
      <p:sp>
        <p:nvSpPr>
          <p:cNvPr id="165" name="Google Shape;165;p10"/>
          <p:cNvSpPr txBox="1"/>
          <p:nvPr>
            <p:ph idx="1" type="body"/>
          </p:nvPr>
        </p:nvSpPr>
        <p:spPr>
          <a:xfrm>
            <a:off x="822959" y="1925920"/>
            <a:ext cx="7543801" cy="4023360"/>
          </a:xfrm>
          <a:prstGeom prst="rect">
            <a:avLst/>
          </a:prstGeom>
          <a:noFill/>
          <a:ln>
            <a:noFill/>
          </a:ln>
        </p:spPr>
        <p:txBody>
          <a:bodyPr anchorCtr="0" anchor="t" bIns="45700" lIns="0" spcFirstLastPara="1" rIns="0" wrap="square" tIns="45700">
            <a:normAutofit/>
          </a:bodyPr>
          <a:lstStyle/>
          <a:p>
            <a:pPr indent="-152400" lvl="0" marL="91440" rtl="0" algn="just">
              <a:lnSpc>
                <a:spcPct val="90000"/>
              </a:lnSpc>
              <a:spcBef>
                <a:spcPts val="0"/>
              </a:spcBef>
              <a:spcAft>
                <a:spcPts val="0"/>
              </a:spcAft>
              <a:buSzPts val="2400"/>
              <a:buFont typeface="Courier New"/>
              <a:buChar char="o"/>
            </a:pPr>
            <a:r>
              <a:rPr lang="en-US" sz="2400">
                <a:solidFill>
                  <a:srgbClr val="3F739B"/>
                </a:solidFill>
              </a:rPr>
              <a:t> </a:t>
            </a:r>
            <a:r>
              <a:rPr b="1" lang="en-US" sz="2400">
                <a:solidFill>
                  <a:srgbClr val="3F739B"/>
                </a:solidFill>
              </a:rPr>
              <a:t>Relacions 1:N</a:t>
            </a:r>
            <a:r>
              <a:rPr lang="en-US" sz="2400">
                <a:solidFill>
                  <a:srgbClr val="3F739B"/>
                </a:solidFill>
              </a:rPr>
              <a:t>. </a:t>
            </a:r>
            <a:endParaRPr sz="2200">
              <a:solidFill>
                <a:srgbClr val="3F739B"/>
              </a:solidFill>
            </a:endParaRPr>
          </a:p>
          <a:p>
            <a:pPr indent="0" lvl="0" marL="91440" rtl="0" algn="l">
              <a:lnSpc>
                <a:spcPct val="90000"/>
              </a:lnSpc>
              <a:spcBef>
                <a:spcPts val="1400"/>
              </a:spcBef>
              <a:spcAft>
                <a:spcPts val="0"/>
              </a:spcAft>
              <a:buSzPts val="2000"/>
              <a:buFont typeface="Courier New"/>
              <a:buNone/>
            </a:pPr>
            <a:r>
              <a:t/>
            </a:r>
            <a:endParaRPr>
              <a:solidFill>
                <a:srgbClr val="3F739B"/>
              </a:solidFill>
            </a:endParaRPr>
          </a:p>
        </p:txBody>
      </p:sp>
      <p:grpSp>
        <p:nvGrpSpPr>
          <p:cNvPr id="166" name="Google Shape;166;p10"/>
          <p:cNvGrpSpPr/>
          <p:nvPr/>
        </p:nvGrpSpPr>
        <p:grpSpPr>
          <a:xfrm>
            <a:off x="683568" y="2520280"/>
            <a:ext cx="3505200" cy="3429000"/>
            <a:chOff x="384" y="1584"/>
            <a:chExt cx="2208" cy="2160"/>
          </a:xfrm>
        </p:grpSpPr>
        <p:grpSp>
          <p:nvGrpSpPr>
            <p:cNvPr id="167" name="Google Shape;167;p10"/>
            <p:cNvGrpSpPr/>
            <p:nvPr/>
          </p:nvGrpSpPr>
          <p:grpSpPr>
            <a:xfrm>
              <a:off x="1440" y="1584"/>
              <a:ext cx="1152" cy="2160"/>
              <a:chOff x="432" y="2640"/>
              <a:chExt cx="1152" cy="1536"/>
            </a:xfrm>
          </p:grpSpPr>
          <p:sp>
            <p:nvSpPr>
              <p:cNvPr id="168" name="Google Shape;168;p10"/>
              <p:cNvSpPr/>
              <p:nvPr/>
            </p:nvSpPr>
            <p:spPr>
              <a:xfrm>
                <a:off x="432" y="2640"/>
                <a:ext cx="1152" cy="24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400"/>
                  <a:buFont typeface="Noto Sans Symbols"/>
                  <a:buNone/>
                </a:pPr>
                <a:r>
                  <a:rPr b="0" i="0" lang="en-US" sz="1400" u="none" cap="none" strike="noStrike">
                    <a:solidFill>
                      <a:schemeClr val="dk1"/>
                    </a:solidFill>
                    <a:latin typeface="Arial"/>
                    <a:ea typeface="Arial"/>
                    <a:cs typeface="Arial"/>
                    <a:sym typeface="Arial"/>
                  </a:rPr>
                  <a:t>PROFESSOR</a:t>
                </a:r>
                <a:endParaRPr b="0" i="0" sz="1400" u="none" cap="none" strike="noStrike">
                  <a:solidFill>
                    <a:schemeClr val="dk1"/>
                  </a:solidFill>
                  <a:latin typeface="Arial"/>
                  <a:ea typeface="Arial"/>
                  <a:cs typeface="Arial"/>
                  <a:sym typeface="Arial"/>
                </a:endParaRPr>
              </a:p>
            </p:txBody>
          </p:sp>
          <p:sp>
            <p:nvSpPr>
              <p:cNvPr id="169" name="Google Shape;169;p10"/>
              <p:cNvSpPr/>
              <p:nvPr/>
            </p:nvSpPr>
            <p:spPr>
              <a:xfrm>
                <a:off x="432" y="3936"/>
                <a:ext cx="1152" cy="24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400"/>
                  <a:buFont typeface="Noto Sans Symbols"/>
                  <a:buNone/>
                </a:pPr>
                <a:r>
                  <a:rPr b="0" i="0" lang="en-US" sz="1400" u="none" cap="none" strike="noStrike">
                    <a:solidFill>
                      <a:schemeClr val="dk1"/>
                    </a:solidFill>
                    <a:latin typeface="Arial"/>
                    <a:ea typeface="Arial"/>
                    <a:cs typeface="Arial"/>
                    <a:sym typeface="Arial"/>
                  </a:rPr>
                  <a:t>DEPARTAMENT</a:t>
                </a:r>
                <a:endParaRPr b="0" i="0" sz="1400" u="none" cap="none" strike="noStrike">
                  <a:solidFill>
                    <a:schemeClr val="dk1"/>
                  </a:solidFill>
                  <a:latin typeface="Arial"/>
                  <a:ea typeface="Arial"/>
                  <a:cs typeface="Arial"/>
                  <a:sym typeface="Arial"/>
                </a:endParaRPr>
              </a:p>
            </p:txBody>
          </p:sp>
          <p:sp>
            <p:nvSpPr>
              <p:cNvPr id="170" name="Google Shape;170;p10"/>
              <p:cNvSpPr/>
              <p:nvPr/>
            </p:nvSpPr>
            <p:spPr>
              <a:xfrm>
                <a:off x="528" y="3216"/>
                <a:ext cx="1008" cy="336"/>
              </a:xfrm>
              <a:prstGeom prst="flowChartDecision">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000"/>
                  <a:buFont typeface="Noto Sans Symbols"/>
                  <a:buNone/>
                </a:pPr>
                <a:r>
                  <a:rPr b="0" i="0" lang="en-US" sz="1000" u="none" cap="none" strike="noStrike">
                    <a:solidFill>
                      <a:schemeClr val="dk1"/>
                    </a:solidFill>
                    <a:latin typeface="Arial"/>
                    <a:ea typeface="Arial"/>
                    <a:cs typeface="Arial"/>
                    <a:sym typeface="Arial"/>
                  </a:rPr>
                  <a:t>PERTANY</a:t>
                </a:r>
                <a:endParaRPr b="0" i="0" sz="1000" u="none" cap="none" strike="noStrike">
                  <a:solidFill>
                    <a:schemeClr val="dk1"/>
                  </a:solidFill>
                  <a:latin typeface="Arial"/>
                  <a:ea typeface="Arial"/>
                  <a:cs typeface="Arial"/>
                  <a:sym typeface="Arial"/>
                </a:endParaRPr>
              </a:p>
            </p:txBody>
          </p:sp>
          <p:cxnSp>
            <p:nvCxnSpPr>
              <p:cNvPr id="171" name="Google Shape;171;p10"/>
              <p:cNvCxnSpPr/>
              <p:nvPr/>
            </p:nvCxnSpPr>
            <p:spPr>
              <a:xfrm rot="10800000">
                <a:off x="1008" y="2880"/>
                <a:ext cx="0" cy="336"/>
              </a:xfrm>
              <a:prstGeom prst="straightConnector1">
                <a:avLst/>
              </a:prstGeom>
              <a:noFill/>
              <a:ln cap="flat" cmpd="sng" w="9525">
                <a:solidFill>
                  <a:schemeClr val="dk1"/>
                </a:solidFill>
                <a:prstDash val="solid"/>
                <a:round/>
                <a:headEnd len="med" w="med" type="none"/>
                <a:tailEnd len="med" w="med" type="none"/>
              </a:ln>
            </p:spPr>
          </p:cxnSp>
          <p:cxnSp>
            <p:nvCxnSpPr>
              <p:cNvPr id="172" name="Google Shape;172;p10"/>
              <p:cNvCxnSpPr/>
              <p:nvPr/>
            </p:nvCxnSpPr>
            <p:spPr>
              <a:xfrm rot="10800000">
                <a:off x="1008" y="3552"/>
                <a:ext cx="0" cy="384"/>
              </a:xfrm>
              <a:prstGeom prst="straightConnector1">
                <a:avLst/>
              </a:prstGeom>
              <a:noFill/>
              <a:ln cap="flat" cmpd="sng" w="9525">
                <a:solidFill>
                  <a:schemeClr val="dk1"/>
                </a:solidFill>
                <a:prstDash val="solid"/>
                <a:round/>
                <a:headEnd len="med" w="med" type="none"/>
                <a:tailEnd len="med" w="med" type="none"/>
              </a:ln>
            </p:spPr>
          </p:cxnSp>
          <p:sp>
            <p:nvSpPr>
              <p:cNvPr id="173" name="Google Shape;173;p10"/>
              <p:cNvSpPr txBox="1"/>
              <p:nvPr/>
            </p:nvSpPr>
            <p:spPr>
              <a:xfrm>
                <a:off x="1056" y="2880"/>
                <a:ext cx="288" cy="13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lang="en-US">
                    <a:solidFill>
                      <a:schemeClr val="dk1"/>
                    </a:solidFill>
                  </a:rPr>
                  <a:t>N</a:t>
                </a:r>
                <a:endParaRPr b="0" i="0" sz="1400" u="none" cap="none" strike="noStrike">
                  <a:solidFill>
                    <a:schemeClr val="dk1"/>
                  </a:solidFill>
                  <a:latin typeface="Arial"/>
                  <a:ea typeface="Arial"/>
                  <a:cs typeface="Arial"/>
                  <a:sym typeface="Arial"/>
                </a:endParaRPr>
              </a:p>
            </p:txBody>
          </p:sp>
          <p:sp>
            <p:nvSpPr>
              <p:cNvPr id="174" name="Google Shape;174;p10"/>
              <p:cNvSpPr txBox="1"/>
              <p:nvPr/>
            </p:nvSpPr>
            <p:spPr>
              <a:xfrm>
                <a:off x="1056" y="3696"/>
                <a:ext cx="288" cy="13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en-US" sz="1400" u="none" cap="none" strike="noStrike">
                    <a:solidFill>
                      <a:schemeClr val="dk1"/>
                    </a:solidFill>
                    <a:latin typeface="Arial"/>
                    <a:ea typeface="Arial"/>
                    <a:cs typeface="Arial"/>
                    <a:sym typeface="Arial"/>
                  </a:rPr>
                  <a:t>1</a:t>
                </a:r>
                <a:endParaRPr b="0" i="0" sz="1400" u="none" cap="none" strike="noStrike">
                  <a:solidFill>
                    <a:schemeClr val="dk1"/>
                  </a:solidFill>
                  <a:latin typeface="Arial"/>
                  <a:ea typeface="Arial"/>
                  <a:cs typeface="Arial"/>
                  <a:sym typeface="Arial"/>
                </a:endParaRPr>
              </a:p>
            </p:txBody>
          </p:sp>
        </p:grpSp>
        <p:cxnSp>
          <p:nvCxnSpPr>
            <p:cNvPr id="175" name="Google Shape;175;p10"/>
            <p:cNvCxnSpPr/>
            <p:nvPr/>
          </p:nvCxnSpPr>
          <p:spPr>
            <a:xfrm rot="10800000">
              <a:off x="1248" y="1680"/>
              <a:ext cx="192" cy="0"/>
            </a:xfrm>
            <a:prstGeom prst="straightConnector1">
              <a:avLst/>
            </a:prstGeom>
            <a:noFill/>
            <a:ln cap="flat" cmpd="sng" w="9525">
              <a:solidFill>
                <a:schemeClr val="dk1"/>
              </a:solidFill>
              <a:prstDash val="solid"/>
              <a:round/>
              <a:headEnd len="med" w="med" type="none"/>
              <a:tailEnd len="med" w="med" type="none"/>
            </a:ln>
          </p:spPr>
        </p:cxnSp>
        <p:sp>
          <p:nvSpPr>
            <p:cNvPr id="176" name="Google Shape;176;p10"/>
            <p:cNvSpPr/>
            <p:nvPr/>
          </p:nvSpPr>
          <p:spPr>
            <a:xfrm>
              <a:off x="384" y="1584"/>
              <a:ext cx="864" cy="240"/>
            </a:xfrm>
            <a:prstGeom prst="ellipse">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200"/>
                <a:buFont typeface="Noto Sans Symbols"/>
                <a:buNone/>
              </a:pPr>
              <a:r>
                <a:rPr b="0" i="0" lang="en-US" sz="1200" u="sng" cap="none" strike="noStrike">
                  <a:solidFill>
                    <a:schemeClr val="dk1"/>
                  </a:solidFill>
                  <a:latin typeface="Arial"/>
                  <a:ea typeface="Arial"/>
                  <a:cs typeface="Arial"/>
                  <a:sym typeface="Arial"/>
                </a:rPr>
                <a:t>Cod_prof</a:t>
              </a:r>
              <a:endParaRPr b="0" i="0" sz="1200" u="sng" cap="none" strike="noStrike">
                <a:solidFill>
                  <a:schemeClr val="dk1"/>
                </a:solidFill>
                <a:latin typeface="Arial"/>
                <a:ea typeface="Arial"/>
                <a:cs typeface="Arial"/>
                <a:sym typeface="Arial"/>
              </a:endParaRPr>
            </a:p>
          </p:txBody>
        </p:sp>
        <p:cxnSp>
          <p:nvCxnSpPr>
            <p:cNvPr id="177" name="Google Shape;177;p10"/>
            <p:cNvCxnSpPr/>
            <p:nvPr/>
          </p:nvCxnSpPr>
          <p:spPr>
            <a:xfrm rot="10800000">
              <a:off x="1248" y="3552"/>
              <a:ext cx="192" cy="0"/>
            </a:xfrm>
            <a:prstGeom prst="straightConnector1">
              <a:avLst/>
            </a:prstGeom>
            <a:noFill/>
            <a:ln cap="flat" cmpd="sng" w="9525">
              <a:solidFill>
                <a:schemeClr val="dk1"/>
              </a:solidFill>
              <a:prstDash val="solid"/>
              <a:round/>
              <a:headEnd len="med" w="med" type="none"/>
              <a:tailEnd len="med" w="med" type="none"/>
            </a:ln>
          </p:spPr>
        </p:cxnSp>
        <p:sp>
          <p:nvSpPr>
            <p:cNvPr id="178" name="Google Shape;178;p10"/>
            <p:cNvSpPr/>
            <p:nvPr/>
          </p:nvSpPr>
          <p:spPr>
            <a:xfrm>
              <a:off x="384" y="3408"/>
              <a:ext cx="864" cy="240"/>
            </a:xfrm>
            <a:prstGeom prst="ellipse">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200"/>
                <a:buFont typeface="Noto Sans Symbols"/>
                <a:buNone/>
              </a:pPr>
              <a:r>
                <a:rPr b="0" i="0" lang="en-US" sz="1200" u="sng" cap="none" strike="noStrike">
                  <a:solidFill>
                    <a:schemeClr val="dk1"/>
                  </a:solidFill>
                  <a:latin typeface="Arial"/>
                  <a:ea typeface="Arial"/>
                  <a:cs typeface="Arial"/>
                  <a:sym typeface="Arial"/>
                </a:rPr>
                <a:t>Cod_dep</a:t>
              </a:r>
              <a:endParaRPr b="0" i="0" sz="1200" u="sng" cap="none" strike="noStrike">
                <a:solidFill>
                  <a:schemeClr val="dk1"/>
                </a:solidFill>
                <a:latin typeface="Arial"/>
                <a:ea typeface="Arial"/>
                <a:cs typeface="Arial"/>
                <a:sym typeface="Arial"/>
              </a:endParaRPr>
            </a:p>
          </p:txBody>
        </p:sp>
      </p:grpSp>
      <p:sp>
        <p:nvSpPr>
          <p:cNvPr id="179" name="Google Shape;179;p10"/>
          <p:cNvSpPr/>
          <p:nvPr/>
        </p:nvSpPr>
        <p:spPr>
          <a:xfrm>
            <a:off x="4589274" y="3129686"/>
            <a:ext cx="4572000" cy="1615827"/>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n-US" sz="1800" u="none" cap="none" strike="noStrike">
                <a:solidFill>
                  <a:schemeClr val="dk1"/>
                </a:solidFill>
                <a:latin typeface="Calibri"/>
                <a:ea typeface="Calibri"/>
                <a:cs typeface="Calibri"/>
                <a:sym typeface="Calibri"/>
              </a:rPr>
              <a:t>PROFESSOR ( </a:t>
            </a:r>
            <a:r>
              <a:rPr b="0" i="0" lang="en-US" sz="1800" u="sng" cap="none" strike="noStrike">
                <a:solidFill>
                  <a:schemeClr val="dk1"/>
                </a:solidFill>
                <a:latin typeface="Calibri"/>
                <a:ea typeface="Calibri"/>
                <a:cs typeface="Calibri"/>
                <a:sym typeface="Calibri"/>
              </a:rPr>
              <a:t>Cod_prof</a:t>
            </a:r>
            <a:r>
              <a:rPr b="0" i="0" lang="en-US" sz="1800" u="none" cap="none" strike="noStrike">
                <a:solidFill>
                  <a:schemeClr val="dk1"/>
                </a:solidFill>
                <a:latin typeface="Calibri"/>
                <a:ea typeface="Calibri"/>
                <a:cs typeface="Calibri"/>
                <a:sym typeface="Calibri"/>
              </a:rPr>
              <a:t>, ….., Cod_dep )</a:t>
            </a:r>
            <a:endParaRPr/>
          </a:p>
          <a:p>
            <a:pPr indent="0" lvl="0" marL="0" marR="0" rtl="0" algn="just">
              <a:spcBef>
                <a:spcPts val="90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just">
              <a:spcBef>
                <a:spcPts val="90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just">
              <a:spcBef>
                <a:spcPts val="900"/>
              </a:spcBef>
              <a:spcAft>
                <a:spcPts val="0"/>
              </a:spcAft>
              <a:buNone/>
            </a:pPr>
            <a:r>
              <a:rPr b="0" i="0" lang="en-US" sz="1800" u="none" cap="none" strike="noStrike">
                <a:solidFill>
                  <a:schemeClr val="dk1"/>
                </a:solidFill>
                <a:latin typeface="Calibri"/>
                <a:ea typeface="Calibri"/>
                <a:cs typeface="Calibri"/>
                <a:sym typeface="Calibri"/>
              </a:rPr>
              <a:t>DEPARTAMENT (</a:t>
            </a:r>
            <a:r>
              <a:rPr b="0" i="0" lang="en-US" sz="1800" u="sng" cap="none" strike="noStrike">
                <a:solidFill>
                  <a:schemeClr val="dk1"/>
                </a:solidFill>
                <a:latin typeface="Calibri"/>
                <a:ea typeface="Calibri"/>
                <a:cs typeface="Calibri"/>
                <a:sym typeface="Calibri"/>
              </a:rPr>
              <a:t>Cod_dep</a:t>
            </a:r>
            <a:r>
              <a:rPr b="0" i="0" lang="en-US" sz="1800" u="none" cap="none" strike="noStrike">
                <a:solidFill>
                  <a:schemeClr val="dk1"/>
                </a:solidFill>
                <a:latin typeface="Calibri"/>
                <a:ea typeface="Calibri"/>
                <a:cs typeface="Calibri"/>
                <a:sym typeface="Calibri"/>
              </a:rPr>
              <a:t>, … )</a:t>
            </a:r>
            <a:endParaRPr b="0" i="0" sz="1800" u="none" cap="none" strike="noStrike">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6"/>
                                        </p:tgtEl>
                                        <p:attrNameLst>
                                          <p:attrName>style.visibility</p:attrName>
                                        </p:attrNameLst>
                                      </p:cBhvr>
                                      <p:to>
                                        <p:strVal val="visible"/>
                                      </p:to>
                                    </p:set>
                                    <p:animEffect filter="fade" transition="in">
                                      <p:cBhvr>
                                        <p:cTn dur="500"/>
                                        <p:tgtEl>
                                          <p:spTgt spid="16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Retrospect">
  <a:themeElements>
    <a:clrScheme name="Retrospect">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2015-09-22T05:05:00Z</dcterms:created>
  <dc:creator>Departament d'Educació</dc:creator>
</cp:coreProperties>
</file>