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1"/>
  </p:notesMasterIdLst>
  <p:sldIdLst>
    <p:sldId id="256" r:id="rId2"/>
    <p:sldId id="258" r:id="rId3"/>
    <p:sldId id="261" r:id="rId4"/>
    <p:sldId id="260" r:id="rId5"/>
    <p:sldId id="259" r:id="rId6"/>
    <p:sldId id="278" r:id="rId7"/>
    <p:sldId id="265" r:id="rId8"/>
    <p:sldId id="267" r:id="rId9"/>
    <p:sldId id="266" r:id="rId10"/>
    <p:sldId id="268" r:id="rId11"/>
    <p:sldId id="269" r:id="rId12"/>
    <p:sldId id="277" r:id="rId13"/>
    <p:sldId id="271" r:id="rId14"/>
    <p:sldId id="272" r:id="rId15"/>
    <p:sldId id="273" r:id="rId16"/>
    <p:sldId id="274" r:id="rId17"/>
    <p:sldId id="275" r:id="rId18"/>
    <p:sldId id="264" r:id="rId19"/>
    <p:sldId id="26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aac Expósito" initials="IE" lastIdx="1" clrIdx="0">
    <p:extLst>
      <p:ext uri="{19B8F6BF-5375-455C-9EA6-DF929625EA0E}">
        <p15:presenceInfo xmlns:p15="http://schemas.microsoft.com/office/powerpoint/2012/main" userId="2991f80dff5083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6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98BA1-17FF-4674-B8FA-DB6E3342924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4307B-9AF6-4BD1-8224-788E36A3A4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44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307B-9AF6-4BD1-8224-788E36A3A49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476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307B-9AF6-4BD1-8224-788E36A3A49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181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307B-9AF6-4BD1-8224-788E36A3A49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6562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307B-9AF6-4BD1-8224-788E36A3A49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003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4307B-9AF6-4BD1-8224-788E36A3A49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8157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2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423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350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6252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177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809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3690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579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92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396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875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724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6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19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80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28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016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F83571F-AB8E-4611-9185-248B4E3DB975}" type="datetimeFigureOut">
              <a:rPr lang="es-ES" smtClean="0"/>
              <a:t>12/09/2024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75F3-276C-45B4-9C16-6EA6ABD844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77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66541-logo-google-email-gmail-download-hq-p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eb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pixabay.com/en/book-classroom-cover-icon-read-1296045/" TargetMode="External"/><Relationship Id="rId7" Type="http://schemas.openxmlformats.org/officeDocument/2006/relationships/image" Target="../media/image10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ebp"/><Relationship Id="rId5" Type="http://schemas.openxmlformats.org/officeDocument/2006/relationships/hyperlink" Target="https://pixabay.com/es/vectors/atenci%C3%B3n-signo-de-exclamaci%C3%B3n-signo-307030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s/vectors/atenci%C3%B3n-signo-de-exclamaci%C3%B3n-signo-30703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338BA-3CD5-4165-AECB-7BCB73A5D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0" y="297426"/>
            <a:ext cx="11769213" cy="2081980"/>
          </a:xfrm>
        </p:spPr>
        <p:txBody>
          <a:bodyPr/>
          <a:lstStyle/>
          <a:p>
            <a:pPr algn="ctr"/>
            <a:r>
              <a:rPr lang="es-ES" b="1" dirty="0"/>
              <a:t>2º DAW</a:t>
            </a:r>
            <a:br>
              <a:rPr lang="es-ES" b="1" dirty="0"/>
            </a:br>
            <a:r>
              <a:rPr lang="es-ES" sz="6600" b="1" dirty="0"/>
              <a:t>DISEÑO DE INTERFACES WEB</a:t>
            </a:r>
            <a:endParaRPr lang="es-ES" b="1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7BDF48-BB9A-4589-AB20-E548A2590446}"/>
              </a:ext>
            </a:extLst>
          </p:cNvPr>
          <p:cNvSpPr txBox="1">
            <a:spLocks/>
          </p:cNvSpPr>
          <p:nvPr/>
        </p:nvSpPr>
        <p:spPr>
          <a:xfrm>
            <a:off x="2907937" y="3028554"/>
            <a:ext cx="6376126" cy="7763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4800" b="1" dirty="0"/>
              <a:t>Isaac Expósito López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0B8554B-8AE7-B780-BA56-59A69D66EF29}"/>
              </a:ext>
            </a:extLst>
          </p:cNvPr>
          <p:cNvGrpSpPr/>
          <p:nvPr/>
        </p:nvGrpSpPr>
        <p:grpSpPr>
          <a:xfrm>
            <a:off x="3008716" y="4311973"/>
            <a:ext cx="6174567" cy="653486"/>
            <a:chOff x="646111" y="4454016"/>
            <a:chExt cx="6174567" cy="653486"/>
          </a:xfrm>
        </p:grpSpPr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E9B41604-8FF0-41BD-A737-42E85F488C9A}"/>
                </a:ext>
              </a:extLst>
            </p:cNvPr>
            <p:cNvSpPr txBox="1">
              <a:spLocks/>
            </p:cNvSpPr>
            <p:nvPr/>
          </p:nvSpPr>
          <p:spPr>
            <a:xfrm>
              <a:off x="1427497" y="4454016"/>
              <a:ext cx="5393181" cy="653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ES" sz="3200" b="1" dirty="0"/>
                <a:t>iexpositol03@educarex.es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4DDD3645-06B4-4703-94D6-45BA260AE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46111" y="4531880"/>
              <a:ext cx="781386" cy="497758"/>
            </a:xfrm>
            <a:prstGeom prst="rect">
              <a:avLst/>
            </a:prstGeom>
          </p:spPr>
        </p:pic>
      </p:grpSp>
      <p:sp>
        <p:nvSpPr>
          <p:cNvPr id="8" name="CuadroTexto 7">
            <a:extLst>
              <a:ext uri="{FF2B5EF4-FFF2-40B4-BE49-F238E27FC236}">
                <a16:creationId xmlns:a16="http://schemas.microsoft.com/office/drawing/2014/main" id="{EAFFC436-DA09-4D22-BBBF-1486711C655F}"/>
              </a:ext>
            </a:extLst>
          </p:cNvPr>
          <p:cNvSpPr txBox="1"/>
          <p:nvPr/>
        </p:nvSpPr>
        <p:spPr>
          <a:xfrm>
            <a:off x="605938" y="11516286"/>
            <a:ext cx="5988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>
                <a:hlinkClick r:id="rId3" tooltip="https://freepngimg.com/png/66541-logo-google-email-gmail-download-hq-png"/>
              </a:rPr>
              <a:t>Esta foto</a:t>
            </a:r>
            <a:r>
              <a:rPr lang="es-ES" sz="900"/>
              <a:t> de Autor desconocido está bajo licencia </a:t>
            </a:r>
            <a:r>
              <a:rPr lang="es-ES" sz="900">
                <a:hlinkClick r:id="rId4" tooltip="https://creativecommons.org/licenses/by-nc/3.0/"/>
              </a:rPr>
              <a:t>CC BY-NC</a:t>
            </a:r>
            <a:endParaRPr lang="es-ES" sz="900"/>
          </a:p>
        </p:txBody>
      </p:sp>
    </p:spTree>
    <p:extLst>
      <p:ext uri="{BB962C8B-B14F-4D97-AF65-F5344CB8AC3E}">
        <p14:creationId xmlns:p14="http://schemas.microsoft.com/office/powerpoint/2010/main" val="2210533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929741" cy="998445"/>
          </a:xfrm>
        </p:spPr>
        <p:txBody>
          <a:bodyPr/>
          <a:lstStyle/>
          <a:p>
            <a:r>
              <a:rPr lang="es-ES" b="1" dirty="0"/>
              <a:t>Tip adicional (III)</a:t>
            </a:r>
            <a:endParaRPr lang="es-ES" b="1" u="sng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7A15BC4-9AC2-7D81-DC6A-97A4548AD211}"/>
              </a:ext>
            </a:extLst>
          </p:cNvPr>
          <p:cNvSpPr txBox="1">
            <a:spLocks/>
          </p:cNvSpPr>
          <p:nvPr/>
        </p:nvSpPr>
        <p:spPr>
          <a:xfrm>
            <a:off x="819494" y="2801596"/>
            <a:ext cx="1440000" cy="525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María</a:t>
            </a:r>
            <a:endParaRPr lang="es-ES" sz="2400" b="1" u="sng" dirty="0"/>
          </a:p>
        </p:txBody>
      </p:sp>
      <p:pic>
        <p:nvPicPr>
          <p:cNvPr id="4" name="Gráfico 3" descr="Perfil de mujer">
            <a:extLst>
              <a:ext uri="{FF2B5EF4-FFF2-40B4-BE49-F238E27FC236}">
                <a16:creationId xmlns:a16="http://schemas.microsoft.com/office/drawing/2014/main" id="{6AD428D3-8912-F16C-CBB7-6FD61CB27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9494" y="1451163"/>
            <a:ext cx="1440000" cy="14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B41514-F368-45E1-2A0A-4F3A90A6A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000" y="1203748"/>
            <a:ext cx="7343999" cy="55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B9484A2-844F-BB92-0279-A49A069CE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410" y="3327266"/>
            <a:ext cx="3500190" cy="3322445"/>
          </a:xfrm>
          <a:prstGeom prst="rect">
            <a:avLst/>
          </a:prstGeom>
        </p:spPr>
      </p:pic>
      <p:sp>
        <p:nvSpPr>
          <p:cNvPr id="11" name="Explosión: 14 puntos 10">
            <a:extLst>
              <a:ext uri="{FF2B5EF4-FFF2-40B4-BE49-F238E27FC236}">
                <a16:creationId xmlns:a16="http://schemas.microsoft.com/office/drawing/2014/main" id="{B25147DC-D37F-E327-C752-5409D82370D6}"/>
              </a:ext>
            </a:extLst>
          </p:cNvPr>
          <p:cNvSpPr/>
          <p:nvPr/>
        </p:nvSpPr>
        <p:spPr>
          <a:xfrm>
            <a:off x="155173" y="4241596"/>
            <a:ext cx="2759765" cy="1909612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/>
              <a:t>10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0175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929741" cy="998445"/>
          </a:xfrm>
        </p:spPr>
        <p:txBody>
          <a:bodyPr/>
          <a:lstStyle/>
          <a:p>
            <a:r>
              <a:rPr lang="es-ES" b="1" dirty="0"/>
              <a:t>Tip adicional (III)</a:t>
            </a:r>
            <a:endParaRPr lang="es-ES" b="1" u="sng" dirty="0"/>
          </a:p>
        </p:txBody>
      </p:sp>
      <p:pic>
        <p:nvPicPr>
          <p:cNvPr id="5" name="Gráfico 4" descr="Perfil de hombre">
            <a:extLst>
              <a:ext uri="{FF2B5EF4-FFF2-40B4-BE49-F238E27FC236}">
                <a16:creationId xmlns:a16="http://schemas.microsoft.com/office/drawing/2014/main" id="{9B0FDB3F-C384-8C7C-33D1-11BBC5726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55" y="1451163"/>
            <a:ext cx="1440000" cy="144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5F3FB0-601A-35E3-D287-5AFD5780B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999" y="1202400"/>
            <a:ext cx="7344001" cy="550800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9A4B8021-1632-C324-656A-91EC8770628E}"/>
              </a:ext>
            </a:extLst>
          </p:cNvPr>
          <p:cNvSpPr txBox="1">
            <a:spLocks/>
          </p:cNvSpPr>
          <p:nvPr/>
        </p:nvSpPr>
        <p:spPr>
          <a:xfrm>
            <a:off x="815055" y="2805686"/>
            <a:ext cx="1440000" cy="525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2400" b="1" dirty="0"/>
              <a:t>Juan</a:t>
            </a:r>
            <a:endParaRPr lang="es-ES" sz="2400" b="1" u="sng" dirty="0"/>
          </a:p>
        </p:txBody>
      </p:sp>
      <p:sp>
        <p:nvSpPr>
          <p:cNvPr id="8" name="Explosión: 14 puntos 7">
            <a:extLst>
              <a:ext uri="{FF2B5EF4-FFF2-40B4-BE49-F238E27FC236}">
                <a16:creationId xmlns:a16="http://schemas.microsoft.com/office/drawing/2014/main" id="{F4749123-87AD-70D8-00AA-ABCFDDB70A16}"/>
              </a:ext>
            </a:extLst>
          </p:cNvPr>
          <p:cNvSpPr/>
          <p:nvPr/>
        </p:nvSpPr>
        <p:spPr>
          <a:xfrm>
            <a:off x="155173" y="4241596"/>
            <a:ext cx="2759765" cy="1909612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b="1" dirty="0"/>
              <a:t>2</a:t>
            </a:r>
            <a:endParaRPr lang="es-ES" b="1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6735A01-2A98-E104-A7C4-68C88FBB0C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132" y="3501792"/>
            <a:ext cx="3183735" cy="32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0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929741" cy="998445"/>
          </a:xfrm>
        </p:spPr>
        <p:txBody>
          <a:bodyPr/>
          <a:lstStyle/>
          <a:p>
            <a:r>
              <a:rPr lang="es-ES" b="1" dirty="0"/>
              <a:t>Tip adicional (III)</a:t>
            </a:r>
            <a:endParaRPr lang="es-ES" b="1" u="sng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4B8021-1632-C324-656A-91EC8770628E}"/>
              </a:ext>
            </a:extLst>
          </p:cNvPr>
          <p:cNvSpPr txBox="1">
            <a:spLocks/>
          </p:cNvSpPr>
          <p:nvPr/>
        </p:nvSpPr>
        <p:spPr>
          <a:xfrm>
            <a:off x="1749580" y="1807240"/>
            <a:ext cx="8692840" cy="1495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s-ES" sz="4000" b="1" dirty="0"/>
              <a:t>Las cosas, además de funcionar, deben estar </a:t>
            </a:r>
            <a:r>
              <a:rPr lang="es-ES" sz="4000" b="1" u="sng" dirty="0">
                <a:solidFill>
                  <a:srgbClr val="FFFF00"/>
                </a:solidFill>
              </a:rPr>
              <a:t>bien</a:t>
            </a:r>
            <a:r>
              <a:rPr lang="es-ES" sz="4000" b="1" dirty="0"/>
              <a:t> hechas</a:t>
            </a:r>
            <a:endParaRPr lang="es-ES" sz="4000" b="1" u="sng" dirty="0"/>
          </a:p>
        </p:txBody>
      </p:sp>
    </p:spTree>
    <p:extLst>
      <p:ext uri="{BB962C8B-B14F-4D97-AF65-F5344CB8AC3E}">
        <p14:creationId xmlns:p14="http://schemas.microsoft.com/office/powerpoint/2010/main" val="6368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347185" cy="1037134"/>
          </a:xfrm>
        </p:spPr>
        <p:txBody>
          <a:bodyPr/>
          <a:lstStyle/>
          <a:p>
            <a:r>
              <a:rPr lang="es-ES" b="1" dirty="0"/>
              <a:t>Tip adicional (III)</a:t>
            </a:r>
            <a:endParaRPr lang="es-ES" b="1" u="sng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A0604CC-7997-EE18-4351-0D5DB1E218BA}"/>
              </a:ext>
            </a:extLst>
          </p:cNvPr>
          <p:cNvSpPr txBox="1">
            <a:spLocks/>
          </p:cNvSpPr>
          <p:nvPr/>
        </p:nvSpPr>
        <p:spPr>
          <a:xfrm>
            <a:off x="646111" y="1664451"/>
            <a:ext cx="10813706" cy="44807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3200" b="1" u="sng" dirty="0"/>
              <a:t>Ejemplo 2</a:t>
            </a:r>
            <a:r>
              <a:rPr lang="es-ES" sz="3200" b="1" dirty="0"/>
              <a:t>:</a:t>
            </a:r>
          </a:p>
          <a:p>
            <a:pPr>
              <a:lnSpc>
                <a:spcPct val="150000"/>
              </a:lnSpc>
            </a:pPr>
            <a:r>
              <a:rPr lang="es-ES" sz="3200" b="1" dirty="0"/>
              <a:t>	FP de informática.</a:t>
            </a:r>
            <a:endParaRPr lang="es-ES" sz="3200" b="1" u="sng" dirty="0"/>
          </a:p>
          <a:p>
            <a:pPr>
              <a:lnSpc>
                <a:spcPct val="150000"/>
              </a:lnSpc>
            </a:pPr>
            <a:r>
              <a:rPr lang="es-ES" sz="3200" b="1" dirty="0"/>
              <a:t>	Práctica: Diseño de un algoritmo para saber si un 			determinado elemento está en un array.</a:t>
            </a:r>
          </a:p>
          <a:p>
            <a:pPr>
              <a:lnSpc>
                <a:spcPct val="150000"/>
              </a:lnSpc>
            </a:pPr>
            <a:r>
              <a:rPr lang="es-ES" sz="3200" b="1" dirty="0"/>
              <a:t>	María y Juan entregan la práctica (de nuevo).</a:t>
            </a:r>
            <a:endParaRPr lang="es-ES" sz="3200" b="1" u="sng" dirty="0"/>
          </a:p>
        </p:txBody>
      </p:sp>
    </p:spTree>
    <p:extLst>
      <p:ext uri="{BB962C8B-B14F-4D97-AF65-F5344CB8AC3E}">
        <p14:creationId xmlns:p14="http://schemas.microsoft.com/office/powerpoint/2010/main" val="1294715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556074-5090-A303-3267-F5544B7FB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 t="16593" r="40667" b="64000"/>
          <a:stretch/>
        </p:blipFill>
        <p:spPr>
          <a:xfrm>
            <a:off x="507879" y="312586"/>
            <a:ext cx="8310648" cy="2735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246AD4-5464-E72C-85DF-F40BDE41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 t="54370" r="40667" b="21333"/>
          <a:stretch/>
        </p:blipFill>
        <p:spPr>
          <a:xfrm>
            <a:off x="507879" y="3241342"/>
            <a:ext cx="8310648" cy="342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548081E-8619-6D20-9CBF-E92019954884}"/>
              </a:ext>
            </a:extLst>
          </p:cNvPr>
          <p:cNvGrpSpPr/>
          <p:nvPr/>
        </p:nvGrpSpPr>
        <p:grpSpPr>
          <a:xfrm>
            <a:off x="8982059" y="779031"/>
            <a:ext cx="1440000" cy="1802524"/>
            <a:chOff x="1175246" y="1489097"/>
            <a:chExt cx="1440000" cy="1802524"/>
          </a:xfrm>
        </p:grpSpPr>
        <p:pic>
          <p:nvPicPr>
            <p:cNvPr id="5" name="Gráfico 4" descr="Perfil de hombre">
              <a:extLst>
                <a:ext uri="{FF2B5EF4-FFF2-40B4-BE49-F238E27FC236}">
                  <a16:creationId xmlns:a16="http://schemas.microsoft.com/office/drawing/2014/main" id="{012A29C3-D022-2DAA-15E6-AD286374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5246" y="1489097"/>
              <a:ext cx="1440000" cy="1440000"/>
            </a:xfrm>
            <a:prstGeom prst="rect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2EA9A1BC-97B4-B52F-2CD4-F4A285B2C7DB}"/>
                </a:ext>
              </a:extLst>
            </p:cNvPr>
            <p:cNvSpPr txBox="1">
              <a:spLocks/>
            </p:cNvSpPr>
            <p:nvPr/>
          </p:nvSpPr>
          <p:spPr>
            <a:xfrm>
              <a:off x="1175246" y="2765951"/>
              <a:ext cx="1440000" cy="5256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s-ES" sz="2400" b="1" dirty="0"/>
                <a:t>Juan</a:t>
              </a:r>
              <a:endParaRPr lang="es-ES" sz="2400" b="1" u="sng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FA6A93-8C80-7BE2-BD52-B901C8BCCBA6}"/>
              </a:ext>
            </a:extLst>
          </p:cNvPr>
          <p:cNvGrpSpPr/>
          <p:nvPr/>
        </p:nvGrpSpPr>
        <p:grpSpPr>
          <a:xfrm>
            <a:off x="8982059" y="4015535"/>
            <a:ext cx="1440000" cy="1876103"/>
            <a:chOff x="815055" y="3966837"/>
            <a:chExt cx="1440000" cy="1876103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B253306-160B-0A25-1B04-FF35364FA177}"/>
                </a:ext>
              </a:extLst>
            </p:cNvPr>
            <p:cNvSpPr txBox="1">
              <a:spLocks/>
            </p:cNvSpPr>
            <p:nvPr/>
          </p:nvSpPr>
          <p:spPr>
            <a:xfrm>
              <a:off x="815055" y="5317270"/>
              <a:ext cx="1440000" cy="5256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s-ES" sz="2400" b="1" dirty="0"/>
                <a:t>María</a:t>
              </a:r>
              <a:endParaRPr lang="es-ES" sz="2400" b="1" u="sng" dirty="0"/>
            </a:p>
          </p:txBody>
        </p:sp>
        <p:pic>
          <p:nvPicPr>
            <p:cNvPr id="8" name="Gráfico 7" descr="Perfil de mujer">
              <a:extLst>
                <a:ext uri="{FF2B5EF4-FFF2-40B4-BE49-F238E27FC236}">
                  <a16:creationId xmlns:a16="http://schemas.microsoft.com/office/drawing/2014/main" id="{393A1B26-DD2F-4F09-422E-D6DC24AB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055" y="3966837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5336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8BD57BB2-3E22-123A-68A5-FBE2E7518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33" t="19260" r="17334" b="20593"/>
          <a:stretch/>
        </p:blipFill>
        <p:spPr>
          <a:xfrm>
            <a:off x="433845" y="1435511"/>
            <a:ext cx="9007553" cy="5315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DAEA5E2E-E32D-7CFD-E620-327492DA4F4B}"/>
              </a:ext>
            </a:extLst>
          </p:cNvPr>
          <p:cNvSpPr txBox="1">
            <a:spLocks/>
          </p:cNvSpPr>
          <p:nvPr/>
        </p:nvSpPr>
        <p:spPr>
          <a:xfrm>
            <a:off x="433846" y="310063"/>
            <a:ext cx="8975625" cy="1125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¿Qué ocurrirá con un array de MIL MILLONES de elementos del 0 al 1 millón?</a:t>
            </a:r>
            <a:endParaRPr lang="es-ES" sz="3200" b="1" u="sng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64D214D-D00B-FC5E-FC0E-F7E18D9F2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543" y="3530417"/>
            <a:ext cx="301752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37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DAEA5E2E-E32D-7CFD-E620-327492DA4F4B}"/>
              </a:ext>
            </a:extLst>
          </p:cNvPr>
          <p:cNvSpPr txBox="1">
            <a:spLocks/>
          </p:cNvSpPr>
          <p:nvPr/>
        </p:nvSpPr>
        <p:spPr>
          <a:xfrm>
            <a:off x="433846" y="310063"/>
            <a:ext cx="8975625" cy="11254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¿Qué ocurrirá con un array de MIL MILLONES de elementos del 0 al 1 millón?</a:t>
            </a:r>
            <a:endParaRPr lang="es-ES" sz="3200" b="1" u="sng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F066D77-8052-F0F1-8692-565AB4F4B8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00" t="72000" r="44130" b="17987"/>
          <a:stretch/>
        </p:blipFill>
        <p:spPr>
          <a:xfrm>
            <a:off x="433846" y="1722119"/>
            <a:ext cx="10627444" cy="174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41787ED-7D06-3AB4-F66E-41D164ACE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493" y="3395679"/>
            <a:ext cx="3311013" cy="331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74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556074-5090-A303-3267-F5544B7FB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 t="16593" r="40667" b="64000"/>
          <a:stretch/>
        </p:blipFill>
        <p:spPr>
          <a:xfrm>
            <a:off x="507879" y="312586"/>
            <a:ext cx="8310648" cy="27354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2246AD4-5464-E72C-85DF-F40BDE41C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67" t="54370" r="40667" b="21333"/>
          <a:stretch/>
        </p:blipFill>
        <p:spPr>
          <a:xfrm>
            <a:off x="507879" y="3241342"/>
            <a:ext cx="8310648" cy="342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7548081E-8619-6D20-9CBF-E92019954884}"/>
              </a:ext>
            </a:extLst>
          </p:cNvPr>
          <p:cNvGrpSpPr/>
          <p:nvPr/>
        </p:nvGrpSpPr>
        <p:grpSpPr>
          <a:xfrm>
            <a:off x="8982059" y="779031"/>
            <a:ext cx="1440000" cy="1802524"/>
            <a:chOff x="1175246" y="1489097"/>
            <a:chExt cx="1440000" cy="1802524"/>
          </a:xfrm>
        </p:grpSpPr>
        <p:pic>
          <p:nvPicPr>
            <p:cNvPr id="5" name="Gráfico 4" descr="Perfil de hombre">
              <a:extLst>
                <a:ext uri="{FF2B5EF4-FFF2-40B4-BE49-F238E27FC236}">
                  <a16:creationId xmlns:a16="http://schemas.microsoft.com/office/drawing/2014/main" id="{012A29C3-D022-2DAA-15E6-AD286374A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75246" y="1489097"/>
              <a:ext cx="1440000" cy="1440000"/>
            </a:xfrm>
            <a:prstGeom prst="rect">
              <a:avLst/>
            </a:prstGeom>
          </p:spPr>
        </p:pic>
        <p:sp>
          <p:nvSpPr>
            <p:cNvPr id="6" name="Título 1">
              <a:extLst>
                <a:ext uri="{FF2B5EF4-FFF2-40B4-BE49-F238E27FC236}">
                  <a16:creationId xmlns:a16="http://schemas.microsoft.com/office/drawing/2014/main" id="{2EA9A1BC-97B4-B52F-2CD4-F4A285B2C7DB}"/>
                </a:ext>
              </a:extLst>
            </p:cNvPr>
            <p:cNvSpPr txBox="1">
              <a:spLocks/>
            </p:cNvSpPr>
            <p:nvPr/>
          </p:nvSpPr>
          <p:spPr>
            <a:xfrm>
              <a:off x="1175246" y="2765951"/>
              <a:ext cx="1440000" cy="5256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s-ES" sz="2400" b="1" dirty="0"/>
                <a:t>Juan</a:t>
              </a:r>
              <a:endParaRPr lang="es-ES" sz="2400" b="1" u="sng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77FA6A93-8C80-7BE2-BD52-B901C8BCCBA6}"/>
              </a:ext>
            </a:extLst>
          </p:cNvPr>
          <p:cNvGrpSpPr/>
          <p:nvPr/>
        </p:nvGrpSpPr>
        <p:grpSpPr>
          <a:xfrm>
            <a:off x="8982059" y="4015535"/>
            <a:ext cx="1440000" cy="1876103"/>
            <a:chOff x="815055" y="3966837"/>
            <a:chExt cx="1440000" cy="1876103"/>
          </a:xfrm>
        </p:grpSpPr>
        <p:sp>
          <p:nvSpPr>
            <p:cNvPr id="7" name="Título 1">
              <a:extLst>
                <a:ext uri="{FF2B5EF4-FFF2-40B4-BE49-F238E27FC236}">
                  <a16:creationId xmlns:a16="http://schemas.microsoft.com/office/drawing/2014/main" id="{CB253306-160B-0A25-1B04-FF35364FA177}"/>
                </a:ext>
              </a:extLst>
            </p:cNvPr>
            <p:cNvSpPr txBox="1">
              <a:spLocks/>
            </p:cNvSpPr>
            <p:nvPr/>
          </p:nvSpPr>
          <p:spPr>
            <a:xfrm>
              <a:off x="815055" y="5317270"/>
              <a:ext cx="1440000" cy="52567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s-ES" sz="2400" b="1" dirty="0"/>
                <a:t>María</a:t>
              </a:r>
              <a:endParaRPr lang="es-ES" sz="2400" b="1" u="sng" dirty="0"/>
            </a:p>
          </p:txBody>
        </p:sp>
        <p:pic>
          <p:nvPicPr>
            <p:cNvPr id="8" name="Gráfico 7" descr="Perfil de mujer">
              <a:extLst>
                <a:ext uri="{FF2B5EF4-FFF2-40B4-BE49-F238E27FC236}">
                  <a16:creationId xmlns:a16="http://schemas.microsoft.com/office/drawing/2014/main" id="{393A1B26-DD2F-4F09-422E-D6DC24AB1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055" y="3966837"/>
              <a:ext cx="1440000" cy="1440000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03F53AB4-B669-1118-9793-05309364401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6" t="6457" r="31438" b="7423"/>
          <a:stretch/>
        </p:blipFill>
        <p:spPr>
          <a:xfrm>
            <a:off x="7140537" y="4585125"/>
            <a:ext cx="1677990" cy="208735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4669928-6626-F1FC-2090-DC6FEF12AC6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93" t="13131" b="6508"/>
          <a:stretch/>
        </p:blipFill>
        <p:spPr>
          <a:xfrm>
            <a:off x="7212226" y="1213936"/>
            <a:ext cx="1606301" cy="201019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016DB33-237F-8F66-9F2E-6555FE0ECAC4}"/>
              </a:ext>
            </a:extLst>
          </p:cNvPr>
          <p:cNvSpPr txBox="1">
            <a:spLocks/>
          </p:cNvSpPr>
          <p:nvPr/>
        </p:nvSpPr>
        <p:spPr>
          <a:xfrm>
            <a:off x="1049942" y="2443850"/>
            <a:ext cx="6162284" cy="525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Funciona, pero </a:t>
            </a:r>
            <a:r>
              <a:rPr lang="es-ES" sz="2400" b="1" dirty="0">
                <a:solidFill>
                  <a:srgbClr val="FF0000"/>
                </a:solidFill>
              </a:rPr>
              <a:t>no está bien hecho</a:t>
            </a:r>
            <a:endParaRPr lang="es-ES" sz="2400" b="1" u="sng" dirty="0">
              <a:solidFill>
                <a:srgbClr val="FF0000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DD54AF7-F1FA-F315-56B7-B89FFE51DC57}"/>
              </a:ext>
            </a:extLst>
          </p:cNvPr>
          <p:cNvSpPr txBox="1">
            <a:spLocks/>
          </p:cNvSpPr>
          <p:nvPr/>
        </p:nvSpPr>
        <p:spPr>
          <a:xfrm>
            <a:off x="1049942" y="6019744"/>
            <a:ext cx="6162284" cy="525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s-ES" sz="2400" b="1" dirty="0">
                <a:solidFill>
                  <a:schemeClr val="bg1"/>
                </a:solidFill>
              </a:rPr>
              <a:t>Funciona y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está bien hecho</a:t>
            </a:r>
            <a:endParaRPr lang="es-ES" sz="24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05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4134"/>
          </a:xfrm>
        </p:spPr>
        <p:txBody>
          <a:bodyPr/>
          <a:lstStyle/>
          <a:p>
            <a:r>
              <a:rPr lang="es-ES" b="1" dirty="0"/>
              <a:t>¿Conocimientos previos?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D93FA85-657B-4CD3-B434-139BDBF18BB6}"/>
              </a:ext>
            </a:extLst>
          </p:cNvPr>
          <p:cNvSpPr/>
          <p:nvPr/>
        </p:nvSpPr>
        <p:spPr>
          <a:xfrm>
            <a:off x="901474" y="1930795"/>
            <a:ext cx="10559006" cy="3922741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 / GitHub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 / CSS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Flex, Grid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Responsive </a:t>
            </a:r>
            <a:r>
              <a:rPr lang="es-E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</a:t>
            </a:r>
            <a:endParaRPr lang="es-ES" sz="2400" b="1" i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s-E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endParaRPr lang="es-E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Bootstrap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Sass (u otro preprocesador CSS)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JQuery</a:t>
            </a:r>
          </a:p>
        </p:txBody>
      </p:sp>
    </p:spTree>
    <p:extLst>
      <p:ext uri="{BB962C8B-B14F-4D97-AF65-F5344CB8AC3E}">
        <p14:creationId xmlns:p14="http://schemas.microsoft.com/office/powerpoint/2010/main" val="3051792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7488"/>
          </a:xfrm>
        </p:spPr>
        <p:txBody>
          <a:bodyPr/>
          <a:lstStyle/>
          <a:p>
            <a:r>
              <a:rPr lang="es-ES" b="1" dirty="0"/>
              <a:t>Sobre vosotros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D9FCA075-BAED-4C69-BB55-978BD6C2DC25}"/>
              </a:ext>
            </a:extLst>
          </p:cNvPr>
          <p:cNvSpPr/>
          <p:nvPr/>
        </p:nvSpPr>
        <p:spPr>
          <a:xfrm>
            <a:off x="6177496" y="1978603"/>
            <a:ext cx="5205833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¿Seguirás estudiando?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¿Experiencia laboral? 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¿Internet en casa?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¿Portátil?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 favorito.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D93FA85-657B-4CD3-B434-139BDBF18BB6}"/>
              </a:ext>
            </a:extLst>
          </p:cNvPr>
          <p:cNvSpPr/>
          <p:nvPr/>
        </p:nvSpPr>
        <p:spPr>
          <a:xfrm>
            <a:off x="971231" y="1972477"/>
            <a:ext cx="4467904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Nombre.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Edad.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¿Tienes otros estudios?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¿Por qué DAW?</a:t>
            </a:r>
          </a:p>
          <a:p>
            <a:pPr marL="457200" indent="-457200">
              <a:spcAft>
                <a:spcPts val="2400"/>
              </a:spcAft>
              <a:buFont typeface="Wingdings" panose="05000000000000000000" pitchFamily="2" charset="2"/>
              <a:buChar char="Ø"/>
            </a:pPr>
            <a:r>
              <a:rPr lang="es-E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Situación en el ciclo.</a:t>
            </a:r>
          </a:p>
        </p:txBody>
      </p:sp>
    </p:spTree>
    <p:extLst>
      <p:ext uri="{BB962C8B-B14F-4D97-AF65-F5344CB8AC3E}">
        <p14:creationId xmlns:p14="http://schemas.microsoft.com/office/powerpoint/2010/main" val="379530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6802"/>
          </a:xfrm>
        </p:spPr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A82373-172A-4D08-9A78-019C81AB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76" y="1412923"/>
            <a:ext cx="4641377" cy="51255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Git &amp; GitHub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HTML5 &amp; CSS3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Maquetación web: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600" b="1" dirty="0"/>
              <a:t>Tradicional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600" b="1" dirty="0"/>
              <a:t>Flex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600" b="1" dirty="0" err="1"/>
              <a:t>Grid</a:t>
            </a:r>
            <a:endParaRPr lang="es-ES" sz="2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400" b="1" i="1" dirty="0"/>
              <a:t>Responsive </a:t>
            </a:r>
            <a:r>
              <a:rPr lang="es-ES" sz="2400" b="1" i="1" dirty="0" err="1"/>
              <a:t>design</a:t>
            </a:r>
            <a:endParaRPr lang="es-ES" sz="2600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29D01C2-E89E-F1D1-60C0-54E662C52680}"/>
              </a:ext>
            </a:extLst>
          </p:cNvPr>
          <p:cNvSpPr txBox="1">
            <a:spLocks/>
          </p:cNvSpPr>
          <p:nvPr/>
        </p:nvSpPr>
        <p:spPr>
          <a:xfrm>
            <a:off x="5611953" y="1412923"/>
            <a:ext cx="5609471" cy="4761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Interactividad web (</a:t>
            </a:r>
            <a:r>
              <a:rPr lang="es-ES" sz="2800" b="1" i="1" dirty="0"/>
              <a:t>jQuery</a:t>
            </a:r>
            <a:r>
              <a:rPr lang="es-ES" sz="28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Bootstrap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Preprocesadores CSS (</a:t>
            </a:r>
            <a:r>
              <a:rPr lang="es-ES" sz="2800" b="1" i="1" dirty="0"/>
              <a:t>Sass</a:t>
            </a:r>
            <a:r>
              <a:rPr lang="es-ES" sz="2800" b="1" dirty="0"/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Prototipado web (?)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Accesibilidad (?)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ES" sz="2800" b="1" dirty="0"/>
              <a:t>Usabilidad (?)</a:t>
            </a:r>
          </a:p>
        </p:txBody>
      </p:sp>
    </p:spTree>
    <p:extLst>
      <p:ext uri="{BB962C8B-B14F-4D97-AF65-F5344CB8AC3E}">
        <p14:creationId xmlns:p14="http://schemas.microsoft.com/office/powerpoint/2010/main" val="6821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Material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FA82373-172A-4D08-9A78-019C81AB8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566" y="1653464"/>
            <a:ext cx="5972649" cy="1052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b="1" dirty="0"/>
              <a:t>Todo el material que necesitéis os lo proporcionará </a:t>
            </a:r>
            <a:r>
              <a:rPr lang="es-ES" sz="2800" b="1" u="sng" dirty="0"/>
              <a:t>Internet</a:t>
            </a:r>
            <a:r>
              <a:rPr lang="es-ES" sz="2800" b="1" dirty="0"/>
              <a:t> y yo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653F090-272A-3A87-6000-0359B3901B98}"/>
              </a:ext>
            </a:extLst>
          </p:cNvPr>
          <p:cNvGrpSpPr/>
          <p:nvPr/>
        </p:nvGrpSpPr>
        <p:grpSpPr>
          <a:xfrm>
            <a:off x="2405337" y="2420193"/>
            <a:ext cx="2416599" cy="1644560"/>
            <a:chOff x="7288410" y="1037624"/>
            <a:chExt cx="3779013" cy="2064485"/>
          </a:xfrm>
        </p:grpSpPr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BE03F3B3-4361-42FD-9DFE-8162EA96300F}"/>
                </a:ext>
              </a:extLst>
            </p:cNvPr>
            <p:cNvGrpSpPr/>
            <p:nvPr/>
          </p:nvGrpSpPr>
          <p:grpSpPr>
            <a:xfrm>
              <a:off x="7288410" y="1037624"/>
              <a:ext cx="2033180" cy="2064485"/>
              <a:chOff x="1327287" y="1960374"/>
              <a:chExt cx="2033180" cy="2064485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5B2F4D57-AE8C-47E5-BA92-AB551AB69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1687154" y="2387031"/>
                <a:ext cx="1213362" cy="1422835"/>
              </a:xfrm>
              <a:prstGeom prst="rect">
                <a:avLst/>
              </a:prstGeom>
            </p:spPr>
          </p:pic>
          <p:sp>
            <p:nvSpPr>
              <p:cNvPr id="10" name="Signo de multiplicación 9">
                <a:extLst>
                  <a:ext uri="{FF2B5EF4-FFF2-40B4-BE49-F238E27FC236}">
                    <a16:creationId xmlns:a16="http://schemas.microsoft.com/office/drawing/2014/main" id="{CEC741F9-EABC-441D-8B84-B358AD069A24}"/>
                  </a:ext>
                </a:extLst>
              </p:cNvPr>
              <p:cNvSpPr/>
              <p:nvPr/>
            </p:nvSpPr>
            <p:spPr>
              <a:xfrm>
                <a:off x="1327287" y="1960374"/>
                <a:ext cx="2033180" cy="2064485"/>
              </a:xfrm>
              <a:prstGeom prst="mathMultiply">
                <a:avLst>
                  <a:gd name="adj1" fmla="val 6864"/>
                </a:avLst>
              </a:prstGeom>
              <a:solidFill>
                <a:srgbClr val="FF0000"/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6" name="Marcador de contenido 2">
              <a:extLst>
                <a:ext uri="{FF2B5EF4-FFF2-40B4-BE49-F238E27FC236}">
                  <a16:creationId xmlns:a16="http://schemas.microsoft.com/office/drawing/2014/main" id="{54A24944-2F50-48F1-960C-1C54BE8C1E1D}"/>
                </a:ext>
              </a:extLst>
            </p:cNvPr>
            <p:cNvSpPr txBox="1">
              <a:spLocks/>
            </p:cNvSpPr>
            <p:nvPr/>
          </p:nvSpPr>
          <p:spPr>
            <a:xfrm>
              <a:off x="9034244" y="1570900"/>
              <a:ext cx="2033179" cy="104072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 algn="ctr">
                <a:buFont typeface="Wingdings 3" charset="2"/>
                <a:buNone/>
              </a:pPr>
              <a:r>
                <a:rPr lang="es-ES" sz="2100" b="1" u="sng" dirty="0"/>
                <a:t>Sin libro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32C8996E-597E-BFDB-5801-B03D11A4AB22}"/>
              </a:ext>
            </a:extLst>
          </p:cNvPr>
          <p:cNvGrpSpPr/>
          <p:nvPr/>
        </p:nvGrpSpPr>
        <p:grpSpPr>
          <a:xfrm>
            <a:off x="582404" y="4151547"/>
            <a:ext cx="6200237" cy="2004178"/>
            <a:chOff x="646112" y="3429001"/>
            <a:chExt cx="6200237" cy="2004178"/>
          </a:xfrm>
        </p:grpSpPr>
        <p:sp>
          <p:nvSpPr>
            <p:cNvPr id="17" name="Marcador de contenido 2">
              <a:extLst>
                <a:ext uri="{FF2B5EF4-FFF2-40B4-BE49-F238E27FC236}">
                  <a16:creationId xmlns:a16="http://schemas.microsoft.com/office/drawing/2014/main" id="{ACD3E3A0-49CC-4DEB-A7B4-265DAA208D67}"/>
                </a:ext>
              </a:extLst>
            </p:cNvPr>
            <p:cNvSpPr txBox="1">
              <a:spLocks/>
            </p:cNvSpPr>
            <p:nvPr/>
          </p:nvSpPr>
          <p:spPr>
            <a:xfrm>
              <a:off x="2711384" y="3596621"/>
              <a:ext cx="2601117" cy="7387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s-ES" sz="3600" b="1" dirty="0"/>
                <a:t>Classroom</a:t>
              </a:r>
            </a:p>
            <a:p>
              <a:pPr marL="0" indent="0">
                <a:buFont typeface="Wingdings 3" charset="2"/>
                <a:buNone/>
              </a:pPr>
              <a:endParaRPr lang="es-ES" sz="3600" b="1" dirty="0"/>
            </a:p>
          </p:txBody>
        </p:sp>
        <p:sp>
          <p:nvSpPr>
            <p:cNvPr id="20" name="Marcador de contenido 2">
              <a:extLst>
                <a:ext uri="{FF2B5EF4-FFF2-40B4-BE49-F238E27FC236}">
                  <a16:creationId xmlns:a16="http://schemas.microsoft.com/office/drawing/2014/main" id="{0512F48A-CD66-468B-9ECF-D13632DAC850}"/>
                </a:ext>
              </a:extLst>
            </p:cNvPr>
            <p:cNvSpPr txBox="1">
              <a:spLocks/>
            </p:cNvSpPr>
            <p:nvPr/>
          </p:nvSpPr>
          <p:spPr>
            <a:xfrm>
              <a:off x="3509459" y="4352558"/>
              <a:ext cx="3336890" cy="7625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20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b="0" i="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9pPr>
            </a:lstStyle>
            <a:p>
              <a:pPr marL="0" indent="0">
                <a:buFont typeface="Wingdings 3" charset="2"/>
                <a:buNone/>
              </a:pPr>
              <a:r>
                <a:rPr lang="es-ES" sz="2800" b="1" dirty="0"/>
                <a:t>Debéis tener email de </a:t>
              </a:r>
              <a:r>
                <a:rPr lang="es-ES" sz="2800" b="1" dirty="0" err="1"/>
                <a:t>educarex</a:t>
              </a:r>
              <a:r>
                <a:rPr lang="es-ES" sz="2800" b="1" dirty="0"/>
                <a:t> </a:t>
              </a:r>
              <a:r>
                <a:rPr lang="es-ES" sz="2800" b="1" u="sng" dirty="0"/>
                <a:t>activo</a:t>
              </a:r>
            </a:p>
          </p:txBody>
        </p:sp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EF463DCF-08D9-4B58-AB63-031E15716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2817845" y="4422117"/>
              <a:ext cx="634102" cy="571406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703A9140-4B73-0E3E-6D03-8D4525F27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112" y="3429001"/>
              <a:ext cx="2004178" cy="2004178"/>
            </a:xfrm>
            <a:prstGeom prst="rect">
              <a:avLst/>
            </a:prstGeom>
          </p:spPr>
        </p:pic>
      </p:grpSp>
      <p:pic>
        <p:nvPicPr>
          <p:cNvPr id="23" name="Imagen 22">
            <a:extLst>
              <a:ext uri="{FF2B5EF4-FFF2-40B4-BE49-F238E27FC236}">
                <a16:creationId xmlns:a16="http://schemas.microsoft.com/office/drawing/2014/main" id="{50835764-F67D-4E70-7CCB-B97FC274E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214" y="5696292"/>
            <a:ext cx="2507419" cy="577847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DA3C4DE2-042E-B937-8028-8E9AE51334D0}"/>
              </a:ext>
            </a:extLst>
          </p:cNvPr>
          <p:cNvGrpSpPr/>
          <p:nvPr/>
        </p:nvGrpSpPr>
        <p:grpSpPr>
          <a:xfrm>
            <a:off x="7773159" y="1653463"/>
            <a:ext cx="2589916" cy="3277511"/>
            <a:chOff x="7274230" y="2425012"/>
            <a:chExt cx="2589916" cy="3277511"/>
          </a:xfrm>
        </p:grpSpPr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7DBD66C2-9A52-D5EC-B5CB-3B4BEEBB9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4230" y="4261425"/>
              <a:ext cx="2589916" cy="144109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3649522-B593-8478-0320-8A26F95269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384" t="-33415" r="-24799" b="-34064"/>
            <a:stretch/>
          </p:blipFill>
          <p:spPr>
            <a:xfrm>
              <a:off x="7397613" y="2425012"/>
              <a:ext cx="2343150" cy="1145563"/>
            </a:xfrm>
            <a:prstGeom prst="rect">
              <a:avLst/>
            </a:prstGeom>
            <a:solidFill>
              <a:schemeClr val="tx1"/>
            </a:solidFill>
          </p:spPr>
        </p:pic>
        <p:sp>
          <p:nvSpPr>
            <p:cNvPr id="8" name="Cruz 7">
              <a:extLst>
                <a:ext uri="{FF2B5EF4-FFF2-40B4-BE49-F238E27FC236}">
                  <a16:creationId xmlns:a16="http://schemas.microsoft.com/office/drawing/2014/main" id="{5895FAE2-C9B1-D744-BA40-F3FD6A6A95A6}"/>
                </a:ext>
              </a:extLst>
            </p:cNvPr>
            <p:cNvSpPr/>
            <p:nvPr/>
          </p:nvSpPr>
          <p:spPr>
            <a:xfrm>
              <a:off x="8122401" y="3450673"/>
              <a:ext cx="900000" cy="900000"/>
            </a:xfrm>
            <a:prstGeom prst="plus">
              <a:avLst>
                <a:gd name="adj" fmla="val 36898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47" name="Imagen 46">
            <a:extLst>
              <a:ext uri="{FF2B5EF4-FFF2-40B4-BE49-F238E27FC236}">
                <a16:creationId xmlns:a16="http://schemas.microsoft.com/office/drawing/2014/main" id="{A2C1284D-08E4-3B5A-BB0C-58378C1A6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10902">
            <a:off x="9985011" y="5017473"/>
            <a:ext cx="1942555" cy="120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82276" cy="776314"/>
          </a:xfrm>
        </p:spPr>
        <p:txBody>
          <a:bodyPr/>
          <a:lstStyle/>
          <a:p>
            <a:r>
              <a:rPr lang="es-ES" b="1" dirty="0"/>
              <a:t>Criterios de evaluación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DD1F12E-66A1-488F-89B5-598E48C68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488887"/>
              </p:ext>
            </p:extLst>
          </p:nvPr>
        </p:nvGraphicFramePr>
        <p:xfrm>
          <a:off x="1736881" y="1375590"/>
          <a:ext cx="8718238" cy="169138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312596">
                  <a:extLst>
                    <a:ext uri="{9D8B030D-6E8A-4147-A177-3AD203B41FA5}">
                      <a16:colId xmlns:a16="http://schemas.microsoft.com/office/drawing/2014/main" val="3815522227"/>
                    </a:ext>
                  </a:extLst>
                </a:gridCol>
                <a:gridCol w="1818968">
                  <a:extLst>
                    <a:ext uri="{9D8B030D-6E8A-4147-A177-3AD203B41FA5}">
                      <a16:colId xmlns:a16="http://schemas.microsoft.com/office/drawing/2014/main" val="2046211130"/>
                    </a:ext>
                  </a:extLst>
                </a:gridCol>
                <a:gridCol w="1586674">
                  <a:extLst>
                    <a:ext uri="{9D8B030D-6E8A-4147-A177-3AD203B41FA5}">
                      <a16:colId xmlns:a16="http://schemas.microsoft.com/office/drawing/2014/main" val="776712612"/>
                    </a:ext>
                  </a:extLst>
                </a:gridCol>
              </a:tblGrid>
              <a:tr h="409999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Concepto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Porcentaje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Mínimo</a:t>
                      </a:r>
                    </a:p>
                  </a:txBody>
                  <a:tcPr marL="140904" marR="140904" marT="70453" marB="70453" anchor="ctr"/>
                </a:tc>
                <a:extLst>
                  <a:ext uri="{0D108BD9-81ED-4DB2-BD59-A6C34878D82A}">
                    <a16:rowId xmlns:a16="http://schemas.microsoft.com/office/drawing/2014/main" val="2672211797"/>
                  </a:ext>
                </a:extLst>
              </a:tr>
              <a:tr h="381961">
                <a:tc>
                  <a:txBody>
                    <a:bodyPr/>
                    <a:lstStyle/>
                    <a:p>
                      <a:pPr algn="l"/>
                      <a:r>
                        <a:rPr lang="es-ES" sz="1800" b="1" dirty="0"/>
                        <a:t>Exámenes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50 %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4 sobre 10</a:t>
                      </a:r>
                    </a:p>
                  </a:txBody>
                  <a:tcPr marL="140904" marR="140904" marT="70453" marB="70453" anchor="ctr"/>
                </a:tc>
                <a:extLst>
                  <a:ext uri="{0D108BD9-81ED-4DB2-BD59-A6C34878D82A}">
                    <a16:rowId xmlns:a16="http://schemas.microsoft.com/office/drawing/2014/main" val="1447563302"/>
                  </a:ext>
                </a:extLst>
              </a:tr>
              <a:tr h="381961">
                <a:tc>
                  <a:txBody>
                    <a:bodyPr/>
                    <a:lstStyle/>
                    <a:p>
                      <a:pPr algn="l"/>
                      <a:r>
                        <a:rPr lang="es-ES" sz="1800" b="1" dirty="0"/>
                        <a:t>Prácticas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40 %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4 sobre 10</a:t>
                      </a:r>
                    </a:p>
                  </a:txBody>
                  <a:tcPr marL="140904" marR="140904" marT="70453" marB="70453" anchor="ctr"/>
                </a:tc>
                <a:extLst>
                  <a:ext uri="{0D108BD9-81ED-4DB2-BD59-A6C34878D82A}">
                    <a16:rowId xmlns:a16="http://schemas.microsoft.com/office/drawing/2014/main" val="3284446193"/>
                  </a:ext>
                </a:extLst>
              </a:tr>
              <a:tr h="409999">
                <a:tc>
                  <a:txBody>
                    <a:bodyPr/>
                    <a:lstStyle/>
                    <a:p>
                      <a:pPr algn="l"/>
                      <a:r>
                        <a:rPr lang="es-ES" sz="1800" b="1" dirty="0"/>
                        <a:t>Asistencia, comportamiento, trabajo diario…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10 %</a:t>
                      </a:r>
                    </a:p>
                  </a:txBody>
                  <a:tcPr marL="140904" marR="140904" marT="70453" marB="704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1" dirty="0"/>
                        <a:t>-</a:t>
                      </a:r>
                    </a:p>
                  </a:txBody>
                  <a:tcPr marL="140904" marR="140904" marT="70453" marB="70453" anchor="ctr"/>
                </a:tc>
                <a:extLst>
                  <a:ext uri="{0D108BD9-81ED-4DB2-BD59-A6C34878D82A}">
                    <a16:rowId xmlns:a16="http://schemas.microsoft.com/office/drawing/2014/main" val="2228440690"/>
                  </a:ext>
                </a:extLst>
              </a:tr>
            </a:tbl>
          </a:graphicData>
        </a:graphic>
      </p:graphicFrame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4144DCF-3CE1-48D6-BBAF-DDC312A61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238067"/>
            <a:ext cx="5145090" cy="325122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2800" b="1" u="sng" dirty="0"/>
              <a:t>EXÁMENES</a:t>
            </a:r>
            <a:endParaRPr lang="es-E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2 por evaluación.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dirty="0" err="1"/>
              <a:t>Recup</a:t>
            </a:r>
            <a:r>
              <a:rPr lang="es-ES" sz="2400" b="1" dirty="0"/>
              <a:t>. en enero y finales de febrero (poco antes del final).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u="sng" dirty="0"/>
              <a:t>No se estudia, se practica</a:t>
            </a:r>
            <a:r>
              <a:rPr lang="es-ES" sz="2400" dirty="0"/>
              <a:t>. Acceso completo a material disponible e internet, salvo </a:t>
            </a:r>
            <a:r>
              <a:rPr lang="es-ES" sz="2400" dirty="0" err="1"/>
              <a:t>IAs</a:t>
            </a:r>
            <a:r>
              <a:rPr lang="es-ES" sz="2400" dirty="0"/>
              <a:t>.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6C1AC4-61FF-48BA-A5BF-8C8A67E81224}"/>
              </a:ext>
            </a:extLst>
          </p:cNvPr>
          <p:cNvSpPr txBox="1">
            <a:spLocks/>
          </p:cNvSpPr>
          <p:nvPr/>
        </p:nvSpPr>
        <p:spPr>
          <a:xfrm>
            <a:off x="5791201" y="3238067"/>
            <a:ext cx="6037006" cy="2862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s-ES" sz="2800" b="1" u="sng" dirty="0"/>
              <a:t>PRÁCTICAS</a:t>
            </a:r>
            <a:endParaRPr lang="es-ES" sz="2400" b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2 o 3 por evaluación.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u="sng" dirty="0"/>
              <a:t>Obligatorias</a:t>
            </a:r>
            <a:r>
              <a:rPr lang="es-E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b="1" u="sng" dirty="0"/>
              <a:t>Grupos de 2/3</a:t>
            </a:r>
            <a:r>
              <a:rPr lang="es-ES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ES" sz="2400" dirty="0"/>
              <a:t>Las prácticas </a:t>
            </a:r>
            <a:r>
              <a:rPr lang="es-ES" sz="2400" b="1" u="sng" dirty="0"/>
              <a:t>se pueden </a:t>
            </a:r>
            <a:r>
              <a:rPr lang="es-ES" sz="2400" b="1" u="sng" dirty="0" err="1"/>
              <a:t>defiender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450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440489" cy="14005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s-ES" b="1" dirty="0"/>
              <a:t>Criterios de evaluación</a:t>
            </a:r>
            <a:br>
              <a:rPr lang="es-ES" b="1" dirty="0"/>
            </a:br>
            <a:r>
              <a:rPr lang="es-ES" sz="3200" b="1" dirty="0"/>
              <a:t>Ejemplos</a:t>
            </a:r>
            <a:endParaRPr lang="es-ES" b="1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AD0F830-225F-4D69-8B54-B05A1F7D9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496814"/>
              </p:ext>
            </p:extLst>
          </p:nvPr>
        </p:nvGraphicFramePr>
        <p:xfrm>
          <a:off x="7783741" y="111885"/>
          <a:ext cx="4258884" cy="15692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419628">
                  <a:extLst>
                    <a:ext uri="{9D8B030D-6E8A-4147-A177-3AD203B41FA5}">
                      <a16:colId xmlns:a16="http://schemas.microsoft.com/office/drawing/2014/main" val="3815522227"/>
                    </a:ext>
                  </a:extLst>
                </a:gridCol>
                <a:gridCol w="1419628">
                  <a:extLst>
                    <a:ext uri="{9D8B030D-6E8A-4147-A177-3AD203B41FA5}">
                      <a16:colId xmlns:a16="http://schemas.microsoft.com/office/drawing/2014/main" val="2046211130"/>
                    </a:ext>
                  </a:extLst>
                </a:gridCol>
                <a:gridCol w="1419628">
                  <a:extLst>
                    <a:ext uri="{9D8B030D-6E8A-4147-A177-3AD203B41FA5}">
                      <a16:colId xmlns:a16="http://schemas.microsoft.com/office/drawing/2014/main" val="776712612"/>
                    </a:ext>
                  </a:extLst>
                </a:gridCol>
              </a:tblGrid>
              <a:tr h="3923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Concepto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Porcentaje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/>
                        <a:t>Mínimo</a:t>
                      </a:r>
                    </a:p>
                  </a:txBody>
                  <a:tcPr marL="125621" marR="125621" marT="62811" marB="62811" anchor="ctr"/>
                </a:tc>
                <a:extLst>
                  <a:ext uri="{0D108BD9-81ED-4DB2-BD59-A6C34878D82A}">
                    <a16:rowId xmlns:a16="http://schemas.microsoft.com/office/drawing/2014/main" val="2672211797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Exámenes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50 %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 sobre 10</a:t>
                      </a:r>
                    </a:p>
                  </a:txBody>
                  <a:tcPr marL="125621" marR="125621" marT="62811" marB="62811" anchor="ctr"/>
                </a:tc>
                <a:extLst>
                  <a:ext uri="{0D108BD9-81ED-4DB2-BD59-A6C34878D82A}">
                    <a16:rowId xmlns:a16="http://schemas.microsoft.com/office/drawing/2014/main" val="1447563302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Prácticas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40 %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4 sobre 10</a:t>
                      </a:r>
                    </a:p>
                  </a:txBody>
                  <a:tcPr marL="125621" marR="125621" marT="62811" marB="62811" anchor="ctr"/>
                </a:tc>
                <a:extLst>
                  <a:ext uri="{0D108BD9-81ED-4DB2-BD59-A6C34878D82A}">
                    <a16:rowId xmlns:a16="http://schemas.microsoft.com/office/drawing/2014/main" val="3284446193"/>
                  </a:ext>
                </a:extLst>
              </a:tr>
              <a:tr h="392322">
                <a:tc>
                  <a:txBody>
                    <a:bodyPr/>
                    <a:lstStyle/>
                    <a:p>
                      <a:pPr algn="l"/>
                      <a:r>
                        <a:rPr lang="es-ES" sz="1400" dirty="0"/>
                        <a:t>Asistencia… 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10 %</a:t>
                      </a:r>
                    </a:p>
                  </a:txBody>
                  <a:tcPr marL="125621" marR="125621" marT="62811" marB="6281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-</a:t>
                      </a:r>
                    </a:p>
                  </a:txBody>
                  <a:tcPr marL="125621" marR="125621" marT="62811" marB="62811" anchor="ctr"/>
                </a:tc>
                <a:extLst>
                  <a:ext uri="{0D108BD9-81ED-4DB2-BD59-A6C34878D82A}">
                    <a16:rowId xmlns:a16="http://schemas.microsoft.com/office/drawing/2014/main" val="2228440690"/>
                  </a:ext>
                </a:extLst>
              </a:tr>
            </a:tbl>
          </a:graphicData>
        </a:graphic>
      </p:graphicFrame>
      <p:pic>
        <p:nvPicPr>
          <p:cNvPr id="5" name="Gráfico 4" descr="Perfil de mujer">
            <a:extLst>
              <a:ext uri="{FF2B5EF4-FFF2-40B4-BE49-F238E27FC236}">
                <a16:creationId xmlns:a16="http://schemas.microsoft.com/office/drawing/2014/main" id="{B6FDC2A1-39BF-48DD-858C-A4753146F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796" y="2082483"/>
            <a:ext cx="914400" cy="914400"/>
          </a:xfrm>
          <a:prstGeom prst="rect">
            <a:avLst/>
          </a:prstGeom>
        </p:spPr>
      </p:pic>
      <p:pic>
        <p:nvPicPr>
          <p:cNvPr id="7" name="Gráfico 6" descr="Perfil de hombre">
            <a:extLst>
              <a:ext uri="{FF2B5EF4-FFF2-40B4-BE49-F238E27FC236}">
                <a16:creationId xmlns:a16="http://schemas.microsoft.com/office/drawing/2014/main" id="{D86F8071-587C-42BC-96B5-9B837748A1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796" y="3635184"/>
            <a:ext cx="914400" cy="914400"/>
          </a:xfrm>
          <a:prstGeom prst="rect">
            <a:avLst/>
          </a:prstGeom>
        </p:spPr>
      </p:pic>
      <p:graphicFrame>
        <p:nvGraphicFramePr>
          <p:cNvPr id="8" name="Tabla 13">
            <a:extLst>
              <a:ext uri="{FF2B5EF4-FFF2-40B4-BE49-F238E27FC236}">
                <a16:creationId xmlns:a16="http://schemas.microsoft.com/office/drawing/2014/main" id="{DC0D6540-FBDC-4AC5-B6A6-DDB7D2A2E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09579"/>
              </p:ext>
            </p:extLst>
          </p:nvPr>
        </p:nvGraphicFramePr>
        <p:xfrm>
          <a:off x="2043878" y="1983423"/>
          <a:ext cx="726037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32576">
                  <a:extLst>
                    <a:ext uri="{9D8B030D-6E8A-4147-A177-3AD203B41FA5}">
                      <a16:colId xmlns:a16="http://schemas.microsoft.com/office/drawing/2014/main" val="267906813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1123432143"/>
                    </a:ext>
                  </a:extLst>
                </a:gridCol>
                <a:gridCol w="4732256">
                  <a:extLst>
                    <a:ext uri="{9D8B030D-6E8A-4147-A177-3AD203B41FA5}">
                      <a16:colId xmlns:a16="http://schemas.microsoft.com/office/drawing/2014/main" val="29402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/>
                        <a:t>Exámenes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8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8 * 0,5 + 3,5 * 0,4 + 7,5 * 0,1 = </a:t>
                      </a:r>
                      <a:r>
                        <a:rPr lang="es-ES" b="1" dirty="0"/>
                        <a:t>6,15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3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Prácticas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3,5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Asistencia…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7,5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3068"/>
                  </a:ext>
                </a:extLst>
              </a:tr>
            </a:tbl>
          </a:graphicData>
        </a:graphic>
      </p:graphicFrame>
      <p:graphicFrame>
        <p:nvGraphicFramePr>
          <p:cNvPr id="9" name="Tabla 13">
            <a:extLst>
              <a:ext uri="{FF2B5EF4-FFF2-40B4-BE49-F238E27FC236}">
                <a16:creationId xmlns:a16="http://schemas.microsoft.com/office/drawing/2014/main" id="{80D0DF99-B930-4F10-A99E-91F2542DEC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842004"/>
              </p:ext>
            </p:extLst>
          </p:nvPr>
        </p:nvGraphicFramePr>
        <p:xfrm>
          <a:off x="2043878" y="3571945"/>
          <a:ext cx="726037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32576">
                  <a:extLst>
                    <a:ext uri="{9D8B030D-6E8A-4147-A177-3AD203B41FA5}">
                      <a16:colId xmlns:a16="http://schemas.microsoft.com/office/drawing/2014/main" val="267906813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1123432143"/>
                    </a:ext>
                  </a:extLst>
                </a:gridCol>
                <a:gridCol w="4732256">
                  <a:extLst>
                    <a:ext uri="{9D8B030D-6E8A-4147-A177-3AD203B41FA5}">
                      <a16:colId xmlns:a16="http://schemas.microsoft.com/office/drawing/2014/main" val="29402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/>
                        <a:t>Exámenes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3 * 0,5 + 9 * 0,4 + 10 * 0,1 = </a:t>
                      </a:r>
                      <a:r>
                        <a:rPr lang="es-ES" b="1" dirty="0"/>
                        <a:t>6,1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3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Prácticas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Asistencia…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10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3068"/>
                  </a:ext>
                </a:extLst>
              </a:tr>
            </a:tbl>
          </a:graphicData>
        </a:graphic>
      </p:graphicFrame>
      <p:pic>
        <p:nvPicPr>
          <p:cNvPr id="10" name="Gráfico 9" descr="Perfil de mujer">
            <a:extLst>
              <a:ext uri="{FF2B5EF4-FFF2-40B4-BE49-F238E27FC236}">
                <a16:creationId xmlns:a16="http://schemas.microsoft.com/office/drawing/2014/main" id="{05AE7BED-6D26-4CE7-91EF-BEAC27D1B7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9796" y="5259528"/>
            <a:ext cx="914400" cy="914400"/>
          </a:xfrm>
          <a:prstGeom prst="rect">
            <a:avLst/>
          </a:prstGeom>
        </p:spPr>
      </p:pic>
      <p:graphicFrame>
        <p:nvGraphicFramePr>
          <p:cNvPr id="11" name="Tabla 13">
            <a:extLst>
              <a:ext uri="{FF2B5EF4-FFF2-40B4-BE49-F238E27FC236}">
                <a16:creationId xmlns:a16="http://schemas.microsoft.com/office/drawing/2014/main" id="{850C775E-F518-4EF1-B52F-D0C736B16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071666"/>
              </p:ext>
            </p:extLst>
          </p:nvPr>
        </p:nvGraphicFramePr>
        <p:xfrm>
          <a:off x="2043878" y="5160468"/>
          <a:ext cx="7260378" cy="1112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632576">
                  <a:extLst>
                    <a:ext uri="{9D8B030D-6E8A-4147-A177-3AD203B41FA5}">
                      <a16:colId xmlns:a16="http://schemas.microsoft.com/office/drawing/2014/main" val="2679068137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1123432143"/>
                    </a:ext>
                  </a:extLst>
                </a:gridCol>
                <a:gridCol w="4732256">
                  <a:extLst>
                    <a:ext uri="{9D8B030D-6E8A-4147-A177-3AD203B41FA5}">
                      <a16:colId xmlns:a16="http://schemas.microsoft.com/office/drawing/2014/main" val="2940236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b="0" dirty="0"/>
                        <a:t>Exámenes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4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4 * 0,5 + 4 * 0,4 + 5 * 0,1 = </a:t>
                      </a:r>
                      <a:r>
                        <a:rPr lang="es-ES" b="1" dirty="0"/>
                        <a:t>4,1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63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Prácticas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9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Asistencia…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0" dirty="0"/>
                        <a:t>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s-E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3068"/>
                  </a:ext>
                </a:extLst>
              </a:tr>
            </a:tbl>
          </a:graphicData>
        </a:graphic>
      </p:graphicFrame>
      <p:sp>
        <p:nvSpPr>
          <p:cNvPr id="14" name="Elipse 13">
            <a:extLst>
              <a:ext uri="{FF2B5EF4-FFF2-40B4-BE49-F238E27FC236}">
                <a16:creationId xmlns:a16="http://schemas.microsoft.com/office/drawing/2014/main" id="{5C6D3F94-650B-444F-9C4A-3257902F3DB6}"/>
              </a:ext>
            </a:extLst>
          </p:cNvPr>
          <p:cNvSpPr/>
          <p:nvPr/>
        </p:nvSpPr>
        <p:spPr>
          <a:xfrm>
            <a:off x="3695712" y="2306224"/>
            <a:ext cx="876392" cy="428017"/>
          </a:xfrm>
          <a:prstGeom prst="ellipse">
            <a:avLst/>
          </a:prstGeom>
          <a:solidFill>
            <a:srgbClr val="FF0000">
              <a:alpha val="29000"/>
            </a:srgbClr>
          </a:solidFill>
          <a:ln w="127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C1AF344-D9EE-4AA2-9E30-A3E1D0DD30DF}"/>
              </a:ext>
            </a:extLst>
          </p:cNvPr>
          <p:cNvSpPr/>
          <p:nvPr/>
        </p:nvSpPr>
        <p:spPr>
          <a:xfrm>
            <a:off x="3695712" y="3548049"/>
            <a:ext cx="876392" cy="428017"/>
          </a:xfrm>
          <a:prstGeom prst="ellipse">
            <a:avLst/>
          </a:prstGeom>
          <a:solidFill>
            <a:srgbClr val="FF0000">
              <a:alpha val="29000"/>
            </a:srgbClr>
          </a:solidFill>
          <a:ln w="127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3A30FB1-121D-4496-8CFA-610021B93310}"/>
              </a:ext>
            </a:extLst>
          </p:cNvPr>
          <p:cNvSpPr/>
          <p:nvPr/>
        </p:nvSpPr>
        <p:spPr>
          <a:xfrm>
            <a:off x="8107828" y="5502718"/>
            <a:ext cx="487018" cy="428017"/>
          </a:xfrm>
          <a:prstGeom prst="ellipse">
            <a:avLst/>
          </a:prstGeom>
          <a:solidFill>
            <a:srgbClr val="FF0000">
              <a:alpha val="29000"/>
            </a:srgbClr>
          </a:solidFill>
          <a:ln w="12700">
            <a:solidFill>
              <a:srgbClr val="C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67E00511-0C50-4CA6-9A96-F0B91C62DDD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77" y="1891892"/>
            <a:ext cx="1285538" cy="1295582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2C43AF6-41FD-0054-A30B-6BDD9AD3BE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77" y="3480414"/>
            <a:ext cx="1285538" cy="1295582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A48C7CAD-8A7F-8DB9-692D-BA6B5B197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577" y="5068935"/>
            <a:ext cx="1285538" cy="129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2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6340615" cy="820761"/>
          </a:xfrm>
        </p:spPr>
        <p:txBody>
          <a:bodyPr/>
          <a:lstStyle/>
          <a:p>
            <a:r>
              <a:rPr lang="es-ES" b="1" dirty="0"/>
              <a:t>Criterios de evaluación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55AB979-9579-2DAC-6F9F-A84964699D74}"/>
              </a:ext>
            </a:extLst>
          </p:cNvPr>
          <p:cNvSpPr txBox="1">
            <a:spLocks/>
          </p:cNvSpPr>
          <p:nvPr/>
        </p:nvSpPr>
        <p:spPr>
          <a:xfrm>
            <a:off x="842529" y="2278050"/>
            <a:ext cx="9588360" cy="18077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2400" b="1" dirty="0"/>
              <a:t>Copiar está permitido… si se hace </a:t>
            </a:r>
            <a:r>
              <a:rPr lang="es-ES" sz="2400" b="1" u="sng" dirty="0"/>
              <a:t>bien</a:t>
            </a:r>
            <a:r>
              <a:rPr lang="es-ES" sz="2400" b="1" dirty="0"/>
              <a:t>.</a:t>
            </a:r>
          </a:p>
          <a:p>
            <a:pPr>
              <a:lnSpc>
                <a:spcPct val="150000"/>
              </a:lnSpc>
            </a:pPr>
            <a:r>
              <a:rPr lang="es-ES" sz="2400" b="1" dirty="0"/>
              <a:t>En exámenes, nunca.</a:t>
            </a:r>
          </a:p>
          <a:p>
            <a:pPr>
              <a:lnSpc>
                <a:spcPct val="150000"/>
              </a:lnSpc>
            </a:pPr>
            <a:r>
              <a:rPr lang="es-ES" sz="2400" b="1" dirty="0"/>
              <a:t>Consecuencia: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536471F-167A-ACCC-B42C-A1B4F6A98F81}"/>
              </a:ext>
            </a:extLst>
          </p:cNvPr>
          <p:cNvGrpSpPr/>
          <p:nvPr/>
        </p:nvGrpSpPr>
        <p:grpSpPr>
          <a:xfrm>
            <a:off x="1468586" y="4184827"/>
            <a:ext cx="8858039" cy="1545747"/>
            <a:chOff x="1335236" y="4114977"/>
            <a:chExt cx="8858039" cy="1545747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0AC30612-C2D7-9204-0C93-7D858481F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1335236" y="4114977"/>
              <a:ext cx="1715350" cy="1545747"/>
            </a:xfrm>
            <a:prstGeom prst="rect">
              <a:avLst/>
            </a:prstGeom>
          </p:spPr>
        </p:pic>
        <p:sp>
          <p:nvSpPr>
            <p:cNvPr id="15" name="Título 1">
              <a:extLst>
                <a:ext uri="{FF2B5EF4-FFF2-40B4-BE49-F238E27FC236}">
                  <a16:creationId xmlns:a16="http://schemas.microsoft.com/office/drawing/2014/main" id="{59515798-4604-FDA2-F199-1F86FE21AC81}"/>
                </a:ext>
              </a:extLst>
            </p:cNvPr>
            <p:cNvSpPr txBox="1">
              <a:spLocks/>
            </p:cNvSpPr>
            <p:nvPr/>
          </p:nvSpPr>
          <p:spPr>
            <a:xfrm>
              <a:off x="3009657" y="4114977"/>
              <a:ext cx="7183618" cy="1198486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200" b="0" i="0" kern="1200">
                  <a:solidFill>
                    <a:schemeClr val="tx2"/>
                  </a:solidFill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es-ES" b="1" u="sng" dirty="0">
                  <a:solidFill>
                    <a:srgbClr val="FFC000"/>
                  </a:solidFill>
                </a:rPr>
                <a:t>SUSPENSO INMEDIATO DE LA EVALUACIÓN EN CURSO</a:t>
              </a: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E2EF64D6-FD10-6E50-37B3-9AFE5D89C892}"/>
              </a:ext>
            </a:extLst>
          </p:cNvPr>
          <p:cNvSpPr txBox="1">
            <a:spLocks/>
          </p:cNvSpPr>
          <p:nvPr/>
        </p:nvSpPr>
        <p:spPr>
          <a:xfrm>
            <a:off x="842529" y="1420613"/>
            <a:ext cx="7177521" cy="6376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¿Copiar? ¿Usar </a:t>
            </a:r>
            <a:r>
              <a:rPr lang="es-ES" sz="3200" b="1" dirty="0" err="1"/>
              <a:t>IAs</a:t>
            </a:r>
            <a:r>
              <a:rPr lang="es-ES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02066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378173" cy="835308"/>
          </a:xfrm>
        </p:spPr>
        <p:txBody>
          <a:bodyPr/>
          <a:lstStyle/>
          <a:p>
            <a:r>
              <a:rPr lang="es-ES" b="1" dirty="0"/>
              <a:t>Tip adicional (I)</a:t>
            </a:r>
            <a:endParaRPr lang="es-ES" b="1" u="sng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7A15BC4-9AC2-7D81-DC6A-97A4548AD211}"/>
              </a:ext>
            </a:extLst>
          </p:cNvPr>
          <p:cNvSpPr txBox="1">
            <a:spLocks/>
          </p:cNvSpPr>
          <p:nvPr/>
        </p:nvSpPr>
        <p:spPr>
          <a:xfrm>
            <a:off x="646111" y="1706332"/>
            <a:ext cx="5902173" cy="623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¿Qué valoran las empresas?</a:t>
            </a:r>
            <a:endParaRPr lang="es-ES" sz="3200" b="1" u="sng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474B238-99ED-55F3-66B0-EC3C35E399EF}"/>
              </a:ext>
            </a:extLst>
          </p:cNvPr>
          <p:cNvSpPr/>
          <p:nvPr/>
        </p:nvSpPr>
        <p:spPr>
          <a:xfrm>
            <a:off x="2691061" y="2505670"/>
            <a:ext cx="6809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LA PRODUCTIVIDAD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E52C382-35B9-BF50-C32A-13D0D3CD1DD3}"/>
              </a:ext>
            </a:extLst>
          </p:cNvPr>
          <p:cNvSpPr txBox="1">
            <a:spLocks/>
          </p:cNvSpPr>
          <p:nvPr/>
        </p:nvSpPr>
        <p:spPr>
          <a:xfrm>
            <a:off x="1032191" y="4558963"/>
            <a:ext cx="4179889" cy="623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El trabajo debe salir</a:t>
            </a:r>
            <a:endParaRPr lang="es-ES" sz="3200" b="1" u="sng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E9FEE7A-B149-668A-1DEB-849252B9047E}"/>
              </a:ext>
            </a:extLst>
          </p:cNvPr>
          <p:cNvSpPr/>
          <p:nvPr/>
        </p:nvSpPr>
        <p:spPr>
          <a:xfrm>
            <a:off x="5860080" y="5105974"/>
            <a:ext cx="49935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 MÁS </a:t>
            </a:r>
            <a:r>
              <a:rPr lang="es-ES" sz="32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RÁPIDO</a:t>
            </a:r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POSIBLE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F016128-3723-9B1A-EF4B-06A4315BE818}"/>
              </a:ext>
            </a:extLst>
          </p:cNvPr>
          <p:cNvSpPr/>
          <p:nvPr/>
        </p:nvSpPr>
        <p:spPr>
          <a:xfrm>
            <a:off x="5860080" y="3974188"/>
            <a:ext cx="398740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 </a:t>
            </a:r>
            <a:r>
              <a:rPr lang="es-ES" sz="3200" b="1" u="sng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0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MEJOR</a:t>
            </a:r>
            <a:r>
              <a:rPr lang="es-ES" sz="3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POSIBLE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A19BA9E0-CEF0-2D7E-F571-BA5D2B83E4BE}"/>
              </a:ext>
            </a:extLst>
          </p:cNvPr>
          <p:cNvSpPr/>
          <p:nvPr/>
        </p:nvSpPr>
        <p:spPr>
          <a:xfrm>
            <a:off x="5212080" y="3702505"/>
            <a:ext cx="648000" cy="2340000"/>
          </a:xfrm>
          <a:prstGeom prst="leftBrace">
            <a:avLst>
              <a:gd name="adj1" fmla="val 65000"/>
              <a:gd name="adj2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12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47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2" grpId="0"/>
      <p:bldP spid="23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4378173" cy="835308"/>
          </a:xfrm>
        </p:spPr>
        <p:txBody>
          <a:bodyPr/>
          <a:lstStyle/>
          <a:p>
            <a:r>
              <a:rPr lang="es-ES" b="1" dirty="0"/>
              <a:t>Tip adicional (II)</a:t>
            </a:r>
            <a:endParaRPr lang="es-ES" b="1" u="sng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D7A15BC4-9AC2-7D81-DC6A-97A4548AD211}"/>
              </a:ext>
            </a:extLst>
          </p:cNvPr>
          <p:cNvSpPr txBox="1">
            <a:spLocks/>
          </p:cNvSpPr>
          <p:nvPr/>
        </p:nvSpPr>
        <p:spPr>
          <a:xfrm>
            <a:off x="646111" y="1706332"/>
            <a:ext cx="10921493" cy="12558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FP: Formación para lo que demandan las empresas.</a:t>
            </a:r>
            <a:endParaRPr lang="es-ES" sz="3200" b="1" u="sng" dirty="0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90C99680-1B18-32DD-3FA5-B3CAF60CD606}"/>
              </a:ext>
            </a:extLst>
          </p:cNvPr>
          <p:cNvSpPr txBox="1">
            <a:spLocks/>
          </p:cNvSpPr>
          <p:nvPr/>
        </p:nvSpPr>
        <p:spPr>
          <a:xfrm>
            <a:off x="1825294" y="2881002"/>
            <a:ext cx="8873473" cy="835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dirty="0"/>
              <a:t>¿Os enseñamos a hacer el trabajo lo más rápido posible?</a:t>
            </a:r>
          </a:p>
          <a:p>
            <a:r>
              <a:rPr lang="es-ES" sz="2400" b="1" dirty="0"/>
              <a:t>	Meh. Al menos ponemos plazos.</a:t>
            </a:r>
            <a:endParaRPr lang="es-ES" sz="2400" b="1" u="sng" dirty="0"/>
          </a:p>
        </p:txBody>
      </p:sp>
      <p:sp>
        <p:nvSpPr>
          <p:cNvPr id="28" name="Título 1">
            <a:extLst>
              <a:ext uri="{FF2B5EF4-FFF2-40B4-BE49-F238E27FC236}">
                <a16:creationId xmlns:a16="http://schemas.microsoft.com/office/drawing/2014/main" id="{97EF03D5-68B4-7EF3-02BF-C80A8FE639B4}"/>
              </a:ext>
            </a:extLst>
          </p:cNvPr>
          <p:cNvSpPr txBox="1">
            <a:spLocks/>
          </p:cNvSpPr>
          <p:nvPr/>
        </p:nvSpPr>
        <p:spPr>
          <a:xfrm>
            <a:off x="1825294" y="4057613"/>
            <a:ext cx="8873473" cy="8353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2400" b="1" dirty="0"/>
              <a:t>¿Os enseñamos a hacer el trabajo lo mejor posible?</a:t>
            </a:r>
          </a:p>
          <a:p>
            <a:r>
              <a:rPr lang="es-ES" sz="2400" b="1" dirty="0">
                <a:solidFill>
                  <a:srgbClr val="FFFF00"/>
                </a:solidFill>
              </a:rPr>
              <a:t>	</a:t>
            </a:r>
            <a:r>
              <a:rPr lang="es-ES" sz="2400" b="1" u="sng" dirty="0">
                <a:solidFill>
                  <a:srgbClr val="FFFF00"/>
                </a:solidFill>
              </a:rPr>
              <a:t>Muy pocas veces</a:t>
            </a:r>
            <a:r>
              <a:rPr lang="es-ES" sz="2400" b="1" dirty="0"/>
              <a:t>. ¡Error nuestro!</a:t>
            </a:r>
            <a:endParaRPr lang="es-ES" sz="2400" b="1" u="sng" dirty="0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56B0E75F-BA5D-2239-5536-91F124106F6C}"/>
              </a:ext>
            </a:extLst>
          </p:cNvPr>
          <p:cNvSpPr/>
          <p:nvPr/>
        </p:nvSpPr>
        <p:spPr>
          <a:xfrm rot="16200000">
            <a:off x="1193073" y="2789098"/>
            <a:ext cx="454014" cy="734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hacia abajo 19">
            <a:extLst>
              <a:ext uri="{FF2B5EF4-FFF2-40B4-BE49-F238E27FC236}">
                <a16:creationId xmlns:a16="http://schemas.microsoft.com/office/drawing/2014/main" id="{6CDC04C6-E3D1-DA3C-2C72-8E532093E15B}"/>
              </a:ext>
            </a:extLst>
          </p:cNvPr>
          <p:cNvSpPr/>
          <p:nvPr/>
        </p:nvSpPr>
        <p:spPr>
          <a:xfrm rot="16200000">
            <a:off x="1193073" y="3971722"/>
            <a:ext cx="454014" cy="7343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8260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D9592-D1BA-49FD-9794-051831AEC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347185" cy="1037134"/>
          </a:xfrm>
        </p:spPr>
        <p:txBody>
          <a:bodyPr/>
          <a:lstStyle/>
          <a:p>
            <a:r>
              <a:rPr lang="es-ES" b="1" dirty="0"/>
              <a:t>Tip adicional (III)</a:t>
            </a:r>
            <a:endParaRPr lang="es-ES" b="1" u="sng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713CC49-98DA-EB73-1608-C7CE16FACB00}"/>
              </a:ext>
            </a:extLst>
          </p:cNvPr>
          <p:cNvSpPr txBox="1">
            <a:spLocks/>
          </p:cNvSpPr>
          <p:nvPr/>
        </p:nvSpPr>
        <p:spPr>
          <a:xfrm>
            <a:off x="646111" y="1706332"/>
            <a:ext cx="3011489" cy="6239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200" b="1" dirty="0"/>
              <a:t>Dos ejemplos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368E780A-AF7C-997F-99EF-6283C6FAE3F8}"/>
              </a:ext>
            </a:extLst>
          </p:cNvPr>
          <p:cNvSpPr txBox="1">
            <a:spLocks/>
          </p:cNvSpPr>
          <p:nvPr/>
        </p:nvSpPr>
        <p:spPr>
          <a:xfrm>
            <a:off x="1052511" y="2546726"/>
            <a:ext cx="10177741" cy="3257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3200" b="1" u="sng" dirty="0"/>
              <a:t>Ejemplo 1</a:t>
            </a:r>
            <a:r>
              <a:rPr lang="es-ES" sz="3200" b="1" dirty="0"/>
              <a:t>:</a:t>
            </a:r>
          </a:p>
          <a:p>
            <a:pPr>
              <a:lnSpc>
                <a:spcPct val="150000"/>
              </a:lnSpc>
            </a:pPr>
            <a:r>
              <a:rPr lang="es-ES" sz="3200" b="1" dirty="0"/>
              <a:t>	FP de arquitectura.</a:t>
            </a:r>
            <a:endParaRPr lang="es-ES" sz="3200" b="1" u="sng" dirty="0"/>
          </a:p>
          <a:p>
            <a:pPr>
              <a:lnSpc>
                <a:spcPct val="150000"/>
              </a:lnSpc>
            </a:pPr>
            <a:r>
              <a:rPr lang="es-ES" sz="3200" b="1" dirty="0"/>
              <a:t>	Práctica: Diseño de un acueducto de piedra.</a:t>
            </a:r>
          </a:p>
          <a:p>
            <a:pPr>
              <a:lnSpc>
                <a:spcPct val="150000"/>
              </a:lnSpc>
            </a:pPr>
            <a:r>
              <a:rPr lang="es-ES" sz="3200" b="1" dirty="0"/>
              <a:t>	María y Juan entregan la práctica.</a:t>
            </a:r>
          </a:p>
        </p:txBody>
      </p:sp>
    </p:spTree>
    <p:extLst>
      <p:ext uri="{BB962C8B-B14F-4D97-AF65-F5344CB8AC3E}">
        <p14:creationId xmlns:p14="http://schemas.microsoft.com/office/powerpoint/2010/main" val="2711370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937</TotalTime>
  <Words>588</Words>
  <Application>Microsoft Office PowerPoint</Application>
  <PresentationFormat>Panorámica</PresentationFormat>
  <Paragraphs>151</Paragraphs>
  <Slides>19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Calibri</vt:lpstr>
      <vt:lpstr>Century Gothic</vt:lpstr>
      <vt:lpstr>Wingdings</vt:lpstr>
      <vt:lpstr>Wingdings 3</vt:lpstr>
      <vt:lpstr>Ion</vt:lpstr>
      <vt:lpstr>2º DAW DISEÑO DE INTERFACES WEB</vt:lpstr>
      <vt:lpstr>Contenidos</vt:lpstr>
      <vt:lpstr>Material</vt:lpstr>
      <vt:lpstr>Criterios de evaluación</vt:lpstr>
      <vt:lpstr>Criterios de evaluación Ejemplos</vt:lpstr>
      <vt:lpstr>Criterios de evaluación</vt:lpstr>
      <vt:lpstr>Tip adicional (I)</vt:lpstr>
      <vt:lpstr>Tip adicional (II)</vt:lpstr>
      <vt:lpstr>Tip adicional (III)</vt:lpstr>
      <vt:lpstr>Tip adicional (III)</vt:lpstr>
      <vt:lpstr>Tip adicional (III)</vt:lpstr>
      <vt:lpstr>Tip adicional (III)</vt:lpstr>
      <vt:lpstr>Tip adicional (III)</vt:lpstr>
      <vt:lpstr>Presentación de PowerPoint</vt:lpstr>
      <vt:lpstr>Presentación de PowerPoint</vt:lpstr>
      <vt:lpstr>Presentación de PowerPoint</vt:lpstr>
      <vt:lpstr>Presentación de PowerPoint</vt:lpstr>
      <vt:lpstr>¿Conocimientos previos?</vt:lpstr>
      <vt:lpstr>Sobre vosotros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DAM. DESARROLLO DE INTERFACES</dc:title>
  <dc:creator>IsaacMSI</dc:creator>
  <cp:lastModifiedBy>Isaac Expósito</cp:lastModifiedBy>
  <cp:revision>47</cp:revision>
  <dcterms:created xsi:type="dcterms:W3CDTF">2021-09-10T17:04:47Z</dcterms:created>
  <dcterms:modified xsi:type="dcterms:W3CDTF">2024-09-12T09:06:55Z</dcterms:modified>
</cp:coreProperties>
</file>