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81" r:id="rId2"/>
    <p:sldId id="258" r:id="rId3"/>
    <p:sldId id="283" r:id="rId4"/>
    <p:sldId id="284" r:id="rId5"/>
    <p:sldId id="259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66" r:id="rId14"/>
    <p:sldId id="267" r:id="rId15"/>
    <p:sldId id="268" r:id="rId16"/>
    <p:sldId id="269" r:id="rId17"/>
    <p:sldId id="287" r:id="rId18"/>
    <p:sldId id="288" r:id="rId19"/>
    <p:sldId id="289" r:id="rId20"/>
    <p:sldId id="270" r:id="rId21"/>
    <p:sldId id="271" r:id="rId22"/>
    <p:sldId id="272" r:id="rId23"/>
    <p:sldId id="273" r:id="rId24"/>
    <p:sldId id="294" r:id="rId25"/>
    <p:sldId id="274" r:id="rId26"/>
    <p:sldId id="275" r:id="rId27"/>
    <p:sldId id="276" r:id="rId28"/>
    <p:sldId id="305" r:id="rId29"/>
    <p:sldId id="306" r:id="rId30"/>
    <p:sldId id="307" r:id="rId31"/>
    <p:sldId id="308" r:id="rId32"/>
    <p:sldId id="277" r:id="rId33"/>
    <p:sldId id="278" r:id="rId34"/>
    <p:sldId id="279" r:id="rId35"/>
    <p:sldId id="280" r:id="rId36"/>
    <p:sldId id="295" r:id="rId37"/>
    <p:sldId id="296" r:id="rId38"/>
    <p:sldId id="297" r:id="rId39"/>
    <p:sldId id="298" r:id="rId40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338" y="-102"/>
      </p:cViewPr>
      <p:guideLst>
        <p:guide orient="horz" pos="2381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D2569E-A283-442E-BA98-CD60847E0711}" type="slidenum">
              <a:t>‹Nº›</a:t>
            </a:fld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7738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DC9DF25-DCA1-4262-ABAE-C9187AFF39A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4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4AA6FA-1B76-40F3-9C4B-D46AD6742ED5}" type="slidenum">
              <a:t>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3176242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EBB58A-818B-4274-85E0-63734BD82F53}" type="slidenum">
              <a:t>15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9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7B931A-EEC6-46EC-B1EE-827855D5D802}" type="slidenum">
              <a:t>16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22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1C71A9-FD52-4A55-8570-C7C1D84D6EBB}" type="slidenum">
              <a:t>20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31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13EEEA-835C-4325-9262-9C14E875EEE8}" type="slidenum">
              <a:t>21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60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A69595-E72C-4240-8EC3-BB0E7BDB7838}" type="slidenum">
              <a:t>22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427875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10DA01-B848-45BA-8D28-D30C51A5E88F}" type="slidenum">
              <a:t>23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219305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4A70FA-1823-487F-83B0-5531847F16D0}" type="slidenum">
              <a:t>25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3730505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049BD33-83EA-4B87-9FC1-7CEF404A0395}" type="slidenum">
              <a:t>26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233609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49FC1E-01C7-4E6E-8C15-5F5A97BEB9A2}" type="slidenum">
              <a:t>27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2078419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C0B880-25D7-4889-90E5-93931492D070}" type="slidenum">
              <a:t>32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288819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A2F646-14CF-4CF8-A2B5-94C974FD179E}" type="slidenum">
              <a:t>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868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61A4DB-E6C5-491A-B2FC-6FB395B2C430}" type="slidenum">
              <a:t>33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893861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7D69F3-E11B-419B-A8A9-D46777B5ECAB}" type="slidenum">
              <a:t>34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1688954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97B2E2-66E1-44A9-8F04-2FBC5B43DBFC}" type="slidenum">
              <a:t>35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s-ES" sz="2810"/>
          </a:p>
        </p:txBody>
      </p:sp>
    </p:spTree>
    <p:extLst>
      <p:ext uri="{BB962C8B-B14F-4D97-AF65-F5344CB8AC3E}">
        <p14:creationId xmlns:p14="http://schemas.microsoft.com/office/powerpoint/2010/main" val="140367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6B6C2F-DC38-4E37-A6A7-1AACDDF8EB7A}" type="slidenum">
              <a:t>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04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A0EA24-9CDD-4FF1-89E6-1598F9F35AE2}" type="slidenum">
              <a:t>7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86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B66674-4E87-48AA-A844-84013FA1151A}" type="slidenum">
              <a:t>8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6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529517-ADB6-4740-8364-EE1403408355}" type="slidenum">
              <a:t>9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03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94AC73-5D53-4925-B28D-A194D1731BDA}" type="slidenum">
              <a:t>10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77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A6E4E8-F18A-4138-9439-3ECFE10B452B}" type="slidenum">
              <a:t>13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78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485CF7-A8CC-4B91-8F14-D2EDEC399977}" type="slidenum">
              <a:t>14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30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54115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881" y="1237197"/>
            <a:ext cx="7269075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881" y="3970580"/>
            <a:ext cx="7269075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5257" y="5963746"/>
            <a:ext cx="2268141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880" y="5963746"/>
            <a:ext cx="4237374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6403" y="5963744"/>
            <a:ext cx="637554" cy="402483"/>
          </a:xfrm>
        </p:spPr>
        <p:txBody>
          <a:bodyPr/>
          <a:lstStyle/>
          <a:p>
            <a:pPr lvl="0"/>
            <a:fld id="{1429FB4F-EC91-4501-B5C6-A6CEE98FB1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7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4745097"/>
            <a:ext cx="8195762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4" y="668472"/>
            <a:ext cx="8195762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7" y="5648283"/>
            <a:ext cx="8194525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52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3" y="671971"/>
            <a:ext cx="8190470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871791"/>
            <a:ext cx="8189233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45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2"/>
            <a:ext cx="7691729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750887"/>
            <a:ext cx="819051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  <p:sp>
        <p:nvSpPr>
          <p:cNvPr id="52" name="TextBox 51"/>
          <p:cNvSpPr txBox="1"/>
          <p:nvPr/>
        </p:nvSpPr>
        <p:spPr>
          <a:xfrm>
            <a:off x="767930" y="79196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8221" y="304787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92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2352387"/>
            <a:ext cx="819050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5134202"/>
            <a:ext cx="8189272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73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671971"/>
            <a:ext cx="8190507" cy="20999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948100"/>
            <a:ext cx="2643269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746" y="3704068"/>
            <a:ext cx="264190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951596"/>
            <a:ext cx="263292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913" y="3707564"/>
            <a:ext cx="263366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948100"/>
            <a:ext cx="264167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3704068"/>
            <a:ext cx="2641673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58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6" y="671971"/>
            <a:ext cx="8190507" cy="20999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7" y="4855251"/>
            <a:ext cx="264189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7" y="2939871"/>
            <a:ext cx="264189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7" y="5490475"/>
            <a:ext cx="2641898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4855251"/>
            <a:ext cx="2646164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3" y="2939871"/>
            <a:ext cx="2644957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5490472"/>
            <a:ext cx="2646164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4855250"/>
            <a:ext cx="263817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80" y="2939871"/>
            <a:ext cx="2641674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5490471"/>
            <a:ext cx="2641673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63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55DE48-6291-4C19-A9DC-8F21A1A3C0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5" y="671971"/>
            <a:ext cx="1657789" cy="57117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671971"/>
            <a:ext cx="6406712" cy="57117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AF2F1-238C-498A-BC3F-50D1FC0850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0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747" y="2479643"/>
            <a:ext cx="8190507" cy="39040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5553" y="6485224"/>
            <a:ext cx="2268141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746" y="6485223"/>
            <a:ext cx="5158804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699" y="6485222"/>
            <a:ext cx="637554" cy="402483"/>
          </a:xfrm>
        </p:spPr>
        <p:txBody>
          <a:bodyPr/>
          <a:lstStyle/>
          <a:p>
            <a:pPr lvl="0"/>
            <a:fld id="{FFD57DDE-F154-4A30-8081-278E8813F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3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564436"/>
            <a:ext cx="819050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4" y="4877040"/>
            <a:ext cx="819050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AE0FBA-4670-4E0F-9FE9-2190BDABA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68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479642"/>
            <a:ext cx="4033564" cy="39040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479642"/>
            <a:ext cx="4030936" cy="39040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EBC71A-3C56-4915-BE7D-CB767DFAE6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43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682474"/>
            <a:ext cx="8190508" cy="162917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415" y="2479642"/>
            <a:ext cx="378789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3387853"/>
            <a:ext cx="4033565" cy="29958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8985" y="2479641"/>
            <a:ext cx="3785267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3387853"/>
            <a:ext cx="4030936" cy="29958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9111E9-D463-408A-B430-F7138BED25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6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B1DC1-BE9B-429A-BECD-E0B665525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11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853605-8D43-4ABE-862B-E8FB724616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2532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671972"/>
            <a:ext cx="3188260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653305"/>
            <a:ext cx="4870987" cy="5730421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2479642"/>
            <a:ext cx="3188260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07C30-0D46-46F9-A744-5995AA06F0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1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8" y="671971"/>
            <a:ext cx="4138482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7900" y="671971"/>
            <a:ext cx="3806354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2479642"/>
            <a:ext cx="4138485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4FD17-0E03-4526-A653-9D32981BD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8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2" y="1"/>
            <a:ext cx="9967928" cy="7559676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7" y="2479643"/>
            <a:ext cx="819050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6485224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6" y="6485223"/>
            <a:ext cx="51588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9" y="6485222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969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47988" y="240030"/>
            <a:ext cx="5868914" cy="2339102"/>
          </a:xfrm>
          <a:prstGeom prst="rect">
            <a:avLst/>
          </a:prstGeom>
          <a:noFill/>
          <a:effectLst>
            <a:outerShdw blurRad="1270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5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DAM 1</a:t>
            </a:r>
          </a:p>
          <a:p>
            <a:pPr algn="ctr"/>
            <a:endParaRPr lang="es-E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s-ES" sz="6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Bases de Datos</a:t>
            </a:r>
            <a:endParaRPr lang="es-ES" sz="6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94084" y="4472939"/>
            <a:ext cx="7628177" cy="2492990"/>
          </a:xfrm>
          <a:prstGeom prst="rect">
            <a:avLst/>
          </a:prstGeom>
          <a:noFill/>
          <a:effectLst>
            <a:outerShdw blurRad="1270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4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Tema 1</a:t>
            </a:r>
          </a:p>
          <a:p>
            <a:pPr algn="ctr"/>
            <a:endParaRPr lang="es-ES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s-ES_tradnl" sz="4000" dirty="0"/>
              <a:t>Almacenamiento de la información, </a:t>
            </a:r>
            <a:endParaRPr lang="es-ES_tradnl" sz="4000" dirty="0" smtClean="0"/>
          </a:p>
          <a:p>
            <a:pPr algn="ctr"/>
            <a:r>
              <a:rPr lang="es-ES_tradnl" sz="4000" dirty="0" smtClean="0"/>
              <a:t>Bases </a:t>
            </a:r>
            <a:r>
              <a:rPr lang="es-ES_tradnl" sz="4000" dirty="0"/>
              <a:t>de Datos y Modelo Relacional</a:t>
            </a:r>
            <a:endParaRPr lang="es-ES" sz="4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583715" y="1200150"/>
            <a:ext cx="7040563" cy="703263"/>
          </a:xfrm>
        </p:spPr>
        <p:txBody>
          <a:bodyPr>
            <a:normAutofit/>
          </a:bodyPr>
          <a:lstStyle/>
          <a:p>
            <a:pPr lvl="0" algn="ctr"/>
            <a:r>
              <a:rPr lang="es-ES" sz="3200" dirty="0" smtClean="0"/>
              <a:t>Flexibilidad </a:t>
            </a:r>
            <a:r>
              <a:rPr lang="es-ES" sz="3200" dirty="0"/>
              <a:t>a los cambios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206366" y="1745615"/>
            <a:ext cx="7761288" cy="4989513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just"/>
            <a:r>
              <a:rPr lang="es-ES" sz="2000" dirty="0"/>
              <a:t>Si las necesidades del sistema de información cambian, ¿cómo se comporta cada uno de nuestros tres modelos?. Por ejemplo queremos guardar el nombre del profesor que imparte cada asignatura.</a:t>
            </a:r>
          </a:p>
          <a:p>
            <a:pPr marL="0" indent="0" algn="just"/>
            <a:endParaRPr lang="es-ES" sz="2000" dirty="0"/>
          </a:p>
          <a:p>
            <a:pPr marL="0" indent="0" algn="just"/>
            <a:r>
              <a:rPr lang="es-ES" sz="2000" dirty="0"/>
              <a:t> S.I. Sin informatizar: Tenemos que ir escribiendo el nombre de profesor en cada ficha.</a:t>
            </a:r>
          </a:p>
          <a:p>
            <a:pPr marL="0" indent="0" algn="just"/>
            <a:r>
              <a:rPr lang="es-ES" sz="2000" dirty="0"/>
              <a:t> S.I. Con ficheros: tendríamos que cambiar el fichero de notas.txt e ir escribiendo una columna más, mucho trabajo.</a:t>
            </a:r>
          </a:p>
          <a:p>
            <a:pPr marL="0" indent="0" algn="just"/>
            <a:r>
              <a:rPr lang="es-ES" sz="2000" dirty="0"/>
              <a:t> S.I. Con bases de datos: simplemente habría que añadir un atributo a la tabla asignaturas, con lo que sólo se escribiría una vez el nombre del profesor de cada asignatura.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Sistema de Ficheros</a:t>
            </a:r>
            <a:endParaRPr lang="es-ES" dirty="0"/>
          </a:p>
        </p:txBody>
      </p:sp>
      <p:pic>
        <p:nvPicPr>
          <p:cNvPr id="3074" name="Picture 2" descr="http://jorgesanchez.net/manuales/gbd/sgbd-web-resources/image/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2440539"/>
            <a:ext cx="7615335" cy="28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Sistema de Base de Datos</a:t>
            </a:r>
            <a:endParaRPr lang="es-ES" dirty="0"/>
          </a:p>
        </p:txBody>
      </p:sp>
      <p:pic>
        <p:nvPicPr>
          <p:cNvPr id="5122" name="Picture 2" descr="http://jorgesanchez.net/manuales/gbd/sgbd-web-resources/image/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74" y="2171043"/>
            <a:ext cx="7640117" cy="39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236663" y="915353"/>
            <a:ext cx="9072562" cy="1171575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Problema </a:t>
            </a:r>
            <a:r>
              <a:rPr lang="es-ES" sz="2800" dirty="0"/>
              <a:t>de la redundancia y la consistencia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295888" y="1360805"/>
            <a:ext cx="7582243" cy="4989513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just"/>
            <a:r>
              <a:rPr lang="es-ES" sz="2000" dirty="0"/>
              <a:t>La redundancia es la cantidad de datos repetidos en la información guardada. El objetivo es reducir todo lo posible la redundancia: con ello conseguimos dos cosas, que la información ocupe menos espacio y que sea lo más coherente posible.</a:t>
            </a:r>
          </a:p>
          <a:p>
            <a:pPr marL="0" indent="0" algn="just"/>
            <a:endParaRPr lang="es-ES" sz="2000" dirty="0"/>
          </a:p>
          <a:p>
            <a:pPr marL="0" indent="0" algn="just"/>
            <a:r>
              <a:rPr lang="es-ES" sz="2000" dirty="0"/>
              <a:t>La inconsistencia de los datos se produce cuando un dato redundante es diferente en dos o más sitios. Es el gran problema de la redundancia.</a:t>
            </a:r>
          </a:p>
          <a:p>
            <a:pPr marL="0" indent="0" algn="just"/>
            <a:endParaRPr lang="es-ES" sz="2000" dirty="0"/>
          </a:p>
          <a:p>
            <a:pPr marL="0" indent="0" algn="just"/>
            <a:r>
              <a:rPr lang="es-ES" sz="2000" dirty="0"/>
              <a:t>¿Cuál de los modelos presentados crees que tiene menos redundancia?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110933" y="1005840"/>
            <a:ext cx="9072562" cy="906780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Integridad </a:t>
            </a:r>
            <a:r>
              <a:rPr lang="es-ES" dirty="0"/>
              <a:t>de la información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280160" y="1768475"/>
            <a:ext cx="7792403" cy="4989513"/>
          </a:xfrm>
        </p:spPr>
        <p:txBody>
          <a:bodyPr anchor="ctr">
            <a:normAutofit fontScale="85000" lnSpcReduction="10000"/>
          </a:bodyPr>
          <a:lstStyle/>
          <a:p>
            <a:pPr marL="0" lvl="0" indent="0" algn="just"/>
            <a:r>
              <a:rPr lang="es-ES" sz="2400" dirty="0"/>
              <a:t>La información que guardamos debe ser coherente y veraz. ¿Qué ocurriría en cada uno de los modelos presentados en los siguientes casos?</a:t>
            </a:r>
          </a:p>
          <a:p>
            <a:pPr marL="0" lvl="0" indent="0" algn="just"/>
            <a:endParaRPr lang="es-ES" sz="2400" dirty="0"/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 Una persona se ha mudado y cambia su dirección.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 Nos hemos equivocado a introducir los datos de una persona y tenemos que cambiar el nombre.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 Cambiamos el nombre de una asignatura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 Desaparece una asignatura del plan de estudio</a:t>
            </a:r>
          </a:p>
          <a:p>
            <a:pPr marL="0" lvl="0" indent="0" algn="just">
              <a:buSzPct val="45000"/>
              <a:buFont typeface="StarSymbol"/>
              <a:buChar char="●"/>
            </a:pPr>
            <a:endParaRPr lang="es-ES" sz="2400" dirty="0"/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Las bases de datos aseguran automáticamente la integridad de los datos, sin que el usuario tenga que realizar ninguna operación.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476693" y="924560"/>
            <a:ext cx="9072562" cy="1173163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Concurrencia:</a:t>
            </a:r>
            <a:br>
              <a:rPr lang="es-ES" sz="2800" dirty="0" smtClean="0"/>
            </a:br>
            <a:r>
              <a:rPr lang="es-ES" sz="2800" dirty="0" smtClean="0"/>
              <a:t>¿</a:t>
            </a:r>
            <a:r>
              <a:rPr lang="es-ES" sz="2000" dirty="0"/>
              <a:t>Pueden varios usuarios trabajar a la vez?</a:t>
            </a:r>
            <a:endParaRPr lang="es-ES" sz="2800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085850" y="1768475"/>
            <a:ext cx="7986713" cy="4989513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000" dirty="0"/>
              <a:t>Concurrencia de usuarios: Por ejemplo tenemos tres administrativas que están trabajando con la información que tenemos guardada.</a:t>
            </a:r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000" dirty="0" smtClean="0"/>
              <a:t>S.I</a:t>
            </a:r>
            <a:r>
              <a:rPr lang="es-ES" sz="2000" dirty="0"/>
              <a:t>. Sin informatizar: Si por ejemplo nuestra fichas en papel están encuadernadas, es complicado que varias personas puedan trabajar al mismo tiempo con la información.</a:t>
            </a:r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000" dirty="0"/>
              <a:t>S.I. Con ficheros: Si tenemos a las tres administrativas con programas que leen y modifican los ficheros de textos, puede ocurrir que en un determinado momento una de ellas este leyendo un dato incorrecto.</a:t>
            </a:r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000" dirty="0"/>
              <a:t>S.I. Con base de datos: Existe el concepto de transacción, por el que se asegura que la información va a ser siempre consistente.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082483" y="1680210"/>
            <a:ext cx="4478337" cy="781050"/>
          </a:xfrm>
        </p:spPr>
        <p:txBody>
          <a:bodyPr>
            <a:normAutofit/>
          </a:bodyPr>
          <a:lstStyle/>
          <a:p>
            <a:pPr lvl="0"/>
            <a:r>
              <a:rPr lang="es-ES" sz="3200" dirty="0" smtClean="0"/>
              <a:t>Seguridad</a:t>
            </a:r>
            <a:r>
              <a:rPr lang="es-ES" sz="3200" dirty="0"/>
              <a:t>	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257300" y="1768475"/>
            <a:ext cx="7815263" cy="4989513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000" dirty="0"/>
              <a:t>Estamos trabajando con datos sensibles, que no todo el mundo puede tener acceso a ellos. El tema de la seguridad es muy importante en la actualidad.</a:t>
            </a:r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endParaRPr lang="es-ES" sz="2000" dirty="0"/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000" dirty="0"/>
              <a:t>Sólo determinadas personas deben poder acceder a algunas informaciones: datos personales, historial médico, historial policial, etc...</a:t>
            </a:r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endParaRPr lang="es-ES" sz="2000" dirty="0"/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000" dirty="0"/>
              <a:t>¿Cómo de seguro es cada una de los </a:t>
            </a:r>
            <a:r>
              <a:rPr lang="es-ES" sz="2000" dirty="0" err="1"/>
              <a:t>módelos</a:t>
            </a:r>
            <a:r>
              <a:rPr lang="es-ES" sz="2000" dirty="0"/>
              <a:t> que hemos estudiado?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12723" y="1482414"/>
            <a:ext cx="745285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  <a:latin typeface="museo-sans"/>
              </a:rPr>
              <a:t> Programación </a:t>
            </a:r>
            <a:r>
              <a:rPr lang="es-ES" b="1" dirty="0">
                <a:solidFill>
                  <a:schemeClr val="bg1"/>
                </a:solidFill>
                <a:latin typeface="museo-sans"/>
              </a:rPr>
              <a:t>de aplicaciones compleja</a:t>
            </a: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 Datos redundantes.</a:t>
            </a:r>
            <a:r>
              <a:rPr lang="es-ES" b="0" i="0" dirty="0" smtClean="0">
                <a:solidFill>
                  <a:schemeClr val="bg1"/>
                </a:solidFill>
                <a:effectLst/>
                <a:latin typeface="museo-sans"/>
              </a:rPr>
              <a:t>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 Datos inconsistentes.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 </a:t>
            </a: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Difícil acceso a los datos.</a:t>
            </a:r>
            <a:r>
              <a:rPr lang="es-ES" b="0" i="0" dirty="0" smtClean="0">
                <a:solidFill>
                  <a:schemeClr val="bg1"/>
                </a:solidFill>
                <a:effectLst/>
                <a:latin typeface="museo-sans"/>
              </a:rPr>
              <a:t>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museo-sans"/>
              </a:rPr>
              <a:t> </a:t>
            </a: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Coste de almacenamiento elevado. </a:t>
            </a:r>
            <a:endParaRPr lang="es-ES" b="0" i="0" dirty="0" smtClean="0">
              <a:solidFill>
                <a:schemeClr val="bg1"/>
              </a:solidFill>
              <a:effectLst/>
              <a:latin typeface="museo-sans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 Dependencia de los datos a nivel físico.</a:t>
            </a:r>
            <a:endParaRPr lang="es-ES" b="0" i="0" dirty="0" smtClean="0">
              <a:solidFill>
                <a:schemeClr val="bg1"/>
              </a:solidFill>
              <a:effectLst/>
              <a:latin typeface="museo-sans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 Dificultad para el acceso simultáneo a los datos.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 </a:t>
            </a: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Dificultad para administrar la seguridad del sistema</a:t>
            </a:r>
            <a:endParaRPr lang="es-ES" b="0" i="0" dirty="0">
              <a:solidFill>
                <a:schemeClr val="bg1"/>
              </a:solidFill>
              <a:effectLst/>
              <a:latin typeface="museo-san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74975" y="836083"/>
            <a:ext cx="4425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/>
              <a:t>Sistema de Ficheros</a:t>
            </a:r>
            <a:endParaRPr lang="es-ES" sz="3600" dirty="0"/>
          </a:p>
        </p:txBody>
      </p:sp>
      <p:pic>
        <p:nvPicPr>
          <p:cNvPr id="4" name="Picture 2" descr="http://jorgesanchez.net/manuales/gbd/sgbd-web-resources/image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26" y="5161934"/>
            <a:ext cx="5781490" cy="216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83715" y="1"/>
            <a:ext cx="7006591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9303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28700" y="1753128"/>
            <a:ext cx="659474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 Independencia de los datos y los programas. 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Menor redundancia.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Integridad de los datos.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Mayor seguridad en los datos.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Visiones distintas según el usuario.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Datos más documentados.  (metadatos)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Acceso a los datos más eficiente.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Menor espacio de almacenamiento. 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Acceso simultáneo a los datos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89976" y="703189"/>
            <a:ext cx="7050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/>
              <a:t>Sistema de Base de Datos. Ventajas</a:t>
            </a:r>
            <a:endParaRPr lang="es-ES" sz="3600" dirty="0"/>
          </a:p>
        </p:txBody>
      </p:sp>
      <p:pic>
        <p:nvPicPr>
          <p:cNvPr id="5" name="Picture 2" descr="http://jorgesanchez.net/manuales/gbd/sgbd-web-resources/image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19" y="4132963"/>
            <a:ext cx="4053207" cy="26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031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80995" y="2184074"/>
            <a:ext cx="588608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  <a:latin typeface="museo-sans"/>
              </a:rPr>
              <a:t> Mayor Coste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 </a:t>
            </a:r>
            <a:r>
              <a:rPr lang="es-ES" b="1" dirty="0" smtClean="0">
                <a:solidFill>
                  <a:schemeClr val="bg1"/>
                </a:solidFill>
                <a:latin typeface="museo-sans"/>
              </a:rPr>
              <a:t>Necesidad de personal especializado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 </a:t>
            </a:r>
            <a:r>
              <a:rPr lang="es-ES" b="1" dirty="0" smtClean="0">
                <a:solidFill>
                  <a:schemeClr val="bg1"/>
                </a:solidFill>
                <a:latin typeface="museo-sans"/>
              </a:rPr>
              <a:t>Instalación más costosa (tiempo, dinero…)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museo-sans"/>
              </a:rPr>
              <a:t> </a:t>
            </a:r>
            <a:r>
              <a:rPr lang="es-ES" b="1" dirty="0" smtClean="0">
                <a:solidFill>
                  <a:schemeClr val="bg1"/>
                </a:solidFill>
                <a:latin typeface="museo-sans"/>
              </a:rPr>
              <a:t>No estandarización total (SQL)</a:t>
            </a:r>
            <a:endParaRPr lang="es-ES" b="1" dirty="0">
              <a:solidFill>
                <a:schemeClr val="bg1"/>
              </a:solidFill>
              <a:latin typeface="museo-san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18527" y="1363004"/>
            <a:ext cx="7581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/>
              <a:t>Sistema de Base de Datos. Desventajas</a:t>
            </a:r>
            <a:endParaRPr lang="es-ES" sz="3600" dirty="0"/>
          </a:p>
        </p:txBody>
      </p:sp>
      <p:pic>
        <p:nvPicPr>
          <p:cNvPr id="5" name="Picture 2" descr="http://jorgesanchez.net/manuales/gbd/sgbd-web-resources/image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96" y="3980194"/>
            <a:ext cx="5132882" cy="26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864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05840" y="1365568"/>
            <a:ext cx="5715000" cy="641350"/>
          </a:xfrm>
        </p:spPr>
        <p:txBody>
          <a:bodyPr wrap="square">
            <a:spAutoFit/>
          </a:bodyPr>
          <a:lstStyle/>
          <a:p>
            <a:pPr lvl="0"/>
            <a:r>
              <a:rPr lang="es-ES" dirty="0"/>
              <a:t>Índice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651510" y="1519238"/>
            <a:ext cx="8938260" cy="5093702"/>
          </a:xfrm>
        </p:spPr>
        <p:txBody>
          <a:bodyPr wrap="square">
            <a:spAutoFit/>
          </a:bodyPr>
          <a:lstStyle/>
          <a:p>
            <a:pPr marL="450359" lvl="0" indent="0" algn="just">
              <a:lnSpc>
                <a:spcPct val="150000"/>
              </a:lnSpc>
            </a:pPr>
            <a:endParaRPr lang="es-ES" sz="2000" dirty="0"/>
          </a:p>
          <a:p>
            <a:pPr marL="450359" lvl="0" indent="0" algn="just">
              <a:lnSpc>
                <a:spcPct val="150000"/>
              </a:lnSpc>
            </a:pPr>
            <a:r>
              <a:rPr lang="es-E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ficheros.</a:t>
            </a:r>
          </a:p>
          <a:p>
            <a:pPr marL="450359" lvl="0" indent="0" algn="just">
              <a:lnSpc>
                <a:spcPct val="150000"/>
              </a:lnSpc>
            </a:pPr>
            <a:r>
              <a:rPr lang="es-E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2. Objetivos de las bases de datos</a:t>
            </a:r>
            <a:r>
              <a:rPr lang="es-ES" sz="28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(Definiciones)</a:t>
            </a:r>
            <a:endParaRPr lang="es-ES" sz="28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0359" lvl="0" indent="0" algn="just">
              <a:lnSpc>
                <a:spcPct val="150000"/>
              </a:lnSpc>
            </a:pPr>
            <a:r>
              <a:rPr lang="es-E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3. Arquitectura en niveles de las bases de datos.</a:t>
            </a:r>
          </a:p>
          <a:p>
            <a:pPr marL="450359" lvl="0" indent="0" algn="just">
              <a:lnSpc>
                <a:spcPct val="150000"/>
              </a:lnSpc>
            </a:pPr>
            <a:r>
              <a:rPr lang="es-E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las bases de datos.</a:t>
            </a:r>
          </a:p>
          <a:p>
            <a:pPr marL="450359" lvl="0" indent="0" algn="just">
              <a:lnSpc>
                <a:spcPct val="150000"/>
              </a:lnSpc>
            </a:pPr>
            <a:r>
              <a:rPr lang="es-E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5. Modelos de explotación de las bases de datos.</a:t>
            </a:r>
          </a:p>
          <a:p>
            <a:pPr marL="450359" lvl="0" indent="0" algn="just">
              <a:lnSpc>
                <a:spcPct val="150000"/>
              </a:lnSpc>
            </a:pPr>
            <a:endParaRPr lang="es-E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08063" y="1212533"/>
            <a:ext cx="9072562" cy="1171575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 smtClean="0"/>
              <a:t>Definición </a:t>
            </a:r>
            <a:r>
              <a:rPr lang="es-ES" dirty="0"/>
              <a:t>de Base de Datos y de SGBD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982980" y="2091690"/>
            <a:ext cx="8081010" cy="3900488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400" dirty="0"/>
              <a:t>Una base de datos es un conjunto estructurado de datos que representa entidades y sus Interrelaciones.</a:t>
            </a:r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400" dirty="0" smtClean="0"/>
              <a:t>Un </a:t>
            </a:r>
            <a:r>
              <a:rPr lang="es-ES" sz="2400" dirty="0"/>
              <a:t>sistema de gestión de bases de datos (SGBD) (en inglés </a:t>
            </a:r>
            <a:r>
              <a:rPr lang="es-ES" sz="2400" dirty="0" err="1"/>
              <a:t>database</a:t>
            </a:r>
            <a:r>
              <a:rPr lang="es-ES" sz="2400" dirty="0"/>
              <a:t> </a:t>
            </a:r>
            <a:r>
              <a:rPr lang="es-ES" sz="2400" dirty="0" err="1"/>
              <a:t>management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, abreviado DBMS) es una </a:t>
            </a:r>
            <a:r>
              <a:rPr lang="es-ES" sz="2400" dirty="0" err="1"/>
              <a:t>coleccion</a:t>
            </a:r>
            <a:r>
              <a:rPr lang="es-ES" sz="2400" dirty="0"/>
              <a:t> de datos relacionados entre si estructurados y organizados y un conjunto de programas que acceden y gestionan esos datos.</a:t>
            </a:r>
          </a:p>
          <a:p>
            <a:pPr marL="0" indent="0" algn="just">
              <a:spcAft>
                <a:spcPts val="0"/>
              </a:spcAft>
              <a:buSzPct val="45000"/>
              <a:buFont typeface="StarSymbol"/>
              <a:buChar char="●"/>
            </a:pPr>
            <a:endParaRPr lang="es-ES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019743" y="106045"/>
            <a:ext cx="4364037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2. Objetivos de los SGBD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3019743" y="106045"/>
            <a:ext cx="4364037" cy="648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2. Objetivos de los SGBD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348740" y="2889885"/>
            <a:ext cx="7886700" cy="1911350"/>
          </a:xfrm>
        </p:spPr>
        <p:txBody>
          <a:bodyPr anchor="ctr">
            <a:noAutofit/>
          </a:bodyPr>
          <a:lstStyle/>
          <a:p>
            <a:pPr marL="0" lv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800" b="1" dirty="0"/>
              <a:t> Permitir consultas no predefinidas y complejas.</a:t>
            </a:r>
          </a:p>
          <a:p>
            <a:pPr marL="0" lv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800" b="1" dirty="0" smtClean="0"/>
              <a:t> </a:t>
            </a:r>
            <a:r>
              <a:rPr lang="es-ES" sz="2800" b="1" dirty="0"/>
              <a:t>Ofrecer flexibilidad e independencia de datos.</a:t>
            </a:r>
          </a:p>
          <a:p>
            <a:pPr marL="0" lv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800" b="1" dirty="0" smtClean="0"/>
              <a:t> </a:t>
            </a:r>
            <a:r>
              <a:rPr lang="es-ES" sz="2800" b="1" dirty="0"/>
              <a:t>Minimizar redundancia.</a:t>
            </a:r>
          </a:p>
          <a:p>
            <a:pPr marL="0" lv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800" b="1" dirty="0" smtClean="0"/>
              <a:t> </a:t>
            </a:r>
            <a:r>
              <a:rPr lang="es-ES" sz="2800" b="1" dirty="0"/>
              <a:t>Garantizar integridad de los datos y referencial.</a:t>
            </a:r>
          </a:p>
          <a:p>
            <a:pPr marL="0" lv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800" b="1" dirty="0" smtClean="0"/>
              <a:t> </a:t>
            </a:r>
            <a:r>
              <a:rPr lang="es-ES" sz="2800" b="1" dirty="0"/>
              <a:t>Permitir concurrencia de usuarios.</a:t>
            </a:r>
          </a:p>
          <a:p>
            <a:pPr marL="0" lvl="0" indent="0" algn="just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2800" b="1" dirty="0" smtClean="0"/>
              <a:t> </a:t>
            </a:r>
            <a:r>
              <a:rPr lang="es-ES" sz="2800" b="1" dirty="0"/>
              <a:t>Proporcionar seguridad de la información.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396683" y="0"/>
            <a:ext cx="9072562" cy="424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3. Arquitectura en niveles de las bases de datos.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165859" y="994411"/>
            <a:ext cx="8241031" cy="5630228"/>
          </a:xfrm>
        </p:spPr>
        <p:txBody>
          <a:bodyPr>
            <a:normAutofit fontScale="92500" lnSpcReduction="20000"/>
          </a:bodyPr>
          <a:lstStyle/>
          <a:p>
            <a:pPr marL="0" lvl="0" indent="0" algn="just"/>
            <a:r>
              <a:rPr lang="es-ES" sz="2200" dirty="0"/>
              <a:t>El </a:t>
            </a:r>
            <a:r>
              <a:rPr lang="es-ES" sz="2200" dirty="0" err="1"/>
              <a:t>cómite</a:t>
            </a:r>
            <a:r>
              <a:rPr lang="es-ES" sz="2200" dirty="0"/>
              <a:t> ANSI/SPARC define en 1975 una arquitectura para los sistemas gestores de bases de datos.</a:t>
            </a:r>
          </a:p>
          <a:p>
            <a:pPr marL="0" lvl="0" indent="0"/>
            <a:r>
              <a:rPr lang="es-ES" sz="2200" dirty="0"/>
              <a:t>Consta de tres niveles: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600" u="sng" dirty="0"/>
              <a:t>Nivel externo o de visión</a:t>
            </a:r>
            <a:r>
              <a:rPr lang="es-ES" sz="2600" u="sng" dirty="0" smtClean="0"/>
              <a:t>:</a:t>
            </a:r>
            <a:r>
              <a:rPr lang="es-ES" sz="2600" dirty="0" smtClean="0"/>
              <a:t>  Se </a:t>
            </a:r>
            <a:r>
              <a:rPr lang="es-ES" sz="2600" dirty="0"/>
              <a:t>compone de las distintas aplicaciones basadas en vistas de la base de datos. Es lo que ven los usuarios finales.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600" u="sng" dirty="0"/>
              <a:t>Nivel conceptual:</a:t>
            </a:r>
            <a:r>
              <a:rPr lang="es-ES" sz="2600" dirty="0"/>
              <a:t> </a:t>
            </a:r>
            <a:r>
              <a:rPr lang="es-ES" sz="2600" dirty="0" smtClean="0"/>
              <a:t> Se </a:t>
            </a:r>
            <a:r>
              <a:rPr lang="es-ES" sz="2600" dirty="0"/>
              <a:t>compone de las distintas tablas con sus atributos. Es el nivel que conocen los programadores.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600" u="sng" dirty="0"/>
              <a:t>Nivel interno o físico:</a:t>
            </a:r>
            <a:r>
              <a:rPr lang="es-ES" sz="2600" dirty="0"/>
              <a:t> </a:t>
            </a:r>
            <a:r>
              <a:rPr lang="es-ES" sz="2600" dirty="0" smtClean="0"/>
              <a:t> Define </a:t>
            </a:r>
            <a:r>
              <a:rPr lang="es-ES" sz="2600" dirty="0"/>
              <a:t>qué discos y archivos componen la base de datos y qué hay en cada uno de ellos. Sólo acceden a este nivel los administradores.</a:t>
            </a:r>
          </a:p>
          <a:p>
            <a:pPr marL="0" lvl="0" indent="0">
              <a:buNone/>
            </a:pPr>
            <a:r>
              <a:rPr lang="es-ES" sz="2200" dirty="0"/>
              <a:t/>
            </a:r>
            <a:br>
              <a:rPr lang="es-ES" sz="2200" dirty="0"/>
            </a:br>
            <a:endParaRPr lang="es-E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828675" y="1503363"/>
            <a:ext cx="9251950" cy="4899025"/>
          </a:xfrm>
        </p:spPr>
        <p:txBody>
          <a:bodyPr/>
          <a:lstStyle/>
          <a:p>
            <a:pPr marL="0" lvl="0" indent="0"/>
            <a:r>
              <a:rPr lang="es-ES" sz="2200" dirty="0"/>
              <a:t>Veamos esta arquitectura con una imagen:</a:t>
            </a:r>
          </a:p>
          <a:p>
            <a:pPr marL="0" lvl="0" indent="0"/>
            <a:r>
              <a:rPr lang="es-ES" sz="2200" dirty="0"/>
              <a:t/>
            </a:r>
            <a:br>
              <a:rPr lang="es-ES" sz="2200" dirty="0"/>
            </a:b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20000" y="2160000"/>
            <a:ext cx="666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396683" y="0"/>
            <a:ext cx="9072562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3. Arquitectura en niveles de las bases de datos.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jorgesanchez.net/manuales/gbd/sgbd-web-resources/image/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06" y="2076890"/>
            <a:ext cx="83248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396683" y="0"/>
            <a:ext cx="9072562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3. Arquitectura en niveles de las bases de datos.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005839" y="914400"/>
            <a:ext cx="8332471" cy="5520690"/>
          </a:xfrm>
        </p:spPr>
        <p:txBody>
          <a:bodyPr>
            <a:noAutofit/>
          </a:bodyPr>
          <a:lstStyle/>
          <a:p>
            <a:pPr marL="0" lvl="0" indent="0" algn="just"/>
            <a:r>
              <a:rPr lang="es-ES" sz="2400" dirty="0"/>
              <a:t>La ventaja de esta arquitectura en niveles es que proporciona independencia lógica y física de los datos respecto a las aplicaciones: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u="sng" dirty="0" smtClean="0"/>
              <a:t>Independencia lógica:</a:t>
            </a:r>
            <a:r>
              <a:rPr lang="es-ES" sz="2400" dirty="0" smtClean="0"/>
              <a:t> Se </a:t>
            </a:r>
            <a:r>
              <a:rPr lang="es-ES" sz="2400" dirty="0"/>
              <a:t>pueden realizar cambios en el nivel conceptual (añadir tablas o atributos) sin que sea necesario reescribir todas las aplicaciones.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u="sng" dirty="0" smtClean="0"/>
              <a:t>Independencia </a:t>
            </a:r>
            <a:r>
              <a:rPr lang="es-ES" sz="2400" u="sng" dirty="0"/>
              <a:t>física:</a:t>
            </a:r>
            <a:r>
              <a:rPr lang="es-ES" sz="2400" dirty="0"/>
              <a:t> Es posible modificar la ubicación de los ficheros que contienen los datos sin que se vean afectadas las aplicaciones.</a:t>
            </a:r>
          </a:p>
          <a:p>
            <a:pPr marL="0" lv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>
                <a:solidFill>
                  <a:srgbClr val="FFFF00"/>
                </a:solidFill>
              </a:rPr>
              <a:t>TECNICAS DE FRAGMENTACIÓN, REPLICACIÓN Y DISTRIBUCIÓN</a:t>
            </a:r>
            <a:endParaRPr lang="es-ES" sz="2400" dirty="0">
              <a:solidFill>
                <a:srgbClr val="FFFF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96683" y="0"/>
            <a:ext cx="9072562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3. Arquitectura en niveles de las bases de datos.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640330" y="91440"/>
            <a:ext cx="4949190" cy="424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663065" y="1149033"/>
            <a:ext cx="7012305" cy="4899025"/>
          </a:xfrm>
        </p:spPr>
        <p:txBody>
          <a:bodyPr>
            <a:noAutofit/>
          </a:bodyPr>
          <a:lstStyle/>
          <a:p>
            <a:pPr marL="0" lvl="0" indent="0"/>
            <a:r>
              <a:rPr lang="es-ES" sz="2800" dirty="0"/>
              <a:t>Los SGBD se componen de:</a:t>
            </a:r>
          </a:p>
          <a:p>
            <a:pPr marL="0" lvl="0" indent="0"/>
            <a:endParaRPr lang="es-ES" sz="2800" dirty="0"/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800" dirty="0"/>
              <a:t>Lenguajes.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800" dirty="0"/>
              <a:t>El diccionario de datos.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800" dirty="0"/>
              <a:t>Mecanismos de seguridad e integridad.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800" dirty="0"/>
              <a:t>Factor humano.</a:t>
            </a:r>
          </a:p>
          <a:p>
            <a:pPr marL="0" lvl="0" indent="0"/>
            <a:endParaRPr lang="es-ES" sz="2800" dirty="0"/>
          </a:p>
          <a:p>
            <a:pPr marL="0" lvl="0" indent="0"/>
            <a:r>
              <a:rPr lang="es-ES" sz="2800" dirty="0"/>
              <a:t>Veamos con detalle cada uno de ellos.</a:t>
            </a:r>
          </a:p>
          <a:p>
            <a:pPr marL="0" lvl="0" indent="0"/>
            <a:endParaRPr lang="es-ES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350963" y="892697"/>
            <a:ext cx="9072562" cy="535531"/>
          </a:xfrm>
        </p:spPr>
        <p:txBody>
          <a:bodyPr>
            <a:spAutoFit/>
          </a:bodyPr>
          <a:lstStyle/>
          <a:p>
            <a:pPr lvl="0"/>
            <a:r>
              <a:rPr lang="es-ES" sz="3200" dirty="0" smtClean="0"/>
              <a:t>Lenguajes</a:t>
            </a:r>
            <a:r>
              <a:rPr lang="es-ES" sz="3200" dirty="0"/>
              <a:t>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160145" y="1497330"/>
            <a:ext cx="7909560" cy="4926330"/>
          </a:xfrm>
        </p:spPr>
        <p:txBody>
          <a:bodyPr>
            <a:normAutofit/>
          </a:bodyPr>
          <a:lstStyle/>
          <a:p>
            <a:pPr marL="0" lvl="0" indent="0"/>
            <a:r>
              <a:rPr lang="es-ES" sz="2400" dirty="0"/>
              <a:t>Los lenguajes que tenga un SGBD deben permitir: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 smtClean="0"/>
              <a:t>Crear </a:t>
            </a:r>
            <a:r>
              <a:rPr lang="es-ES" sz="2400" dirty="0"/>
              <a:t>la estructura de la base de datos, incluyendo todos los objetos que puede incluir la misma (tablas, vistas, usuarios, procedimientos, funciones, </a:t>
            </a:r>
            <a:r>
              <a:rPr lang="es-ES" sz="2400" dirty="0" err="1"/>
              <a:t>triggers</a:t>
            </a:r>
            <a:r>
              <a:rPr lang="es-ES" sz="2400" dirty="0"/>
              <a:t>, etc.). </a:t>
            </a:r>
            <a:r>
              <a:rPr lang="es-ES" sz="2400" dirty="0" err="1"/>
              <a:t>Ej</a:t>
            </a:r>
            <a:r>
              <a:rPr lang="es-ES" sz="2400" dirty="0"/>
              <a:t>: DDL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Consultar y manipular la información almacenada en la base de datos. Ej.: DML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Asignar privilegios a usuarios, confirmar o abortar transacciones, etc. Ej.: DCL</a:t>
            </a:r>
            <a:r>
              <a:rPr lang="es-ES" sz="2400" dirty="0" smtClean="0"/>
              <a:t>.</a:t>
            </a:r>
            <a:endParaRPr lang="es-ES" sz="2400" dirty="0"/>
          </a:p>
          <a:p>
            <a:pPr marL="0" lvl="0" indent="0"/>
            <a:endParaRPr lang="es-ES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671" y="710482"/>
            <a:ext cx="8190507" cy="162985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Funcionamiento </a:t>
            </a:r>
            <a:r>
              <a:rPr lang="es-ES" b="1" dirty="0"/>
              <a:t>de un 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Sistema </a:t>
            </a:r>
            <a:r>
              <a:rPr lang="es-ES" b="1" dirty="0"/>
              <a:t>Gestor de Bases de Datos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4500" y="2056733"/>
            <a:ext cx="7031134" cy="2732437"/>
          </a:xfrm>
        </p:spPr>
        <p:txBody>
          <a:bodyPr/>
          <a:lstStyle/>
          <a:p>
            <a:r>
              <a:rPr lang="es-ES" sz="2800" b="1" dirty="0" smtClean="0"/>
              <a:t>Funciones</a:t>
            </a:r>
            <a:r>
              <a:rPr lang="es-ES" sz="2800" b="1" dirty="0"/>
              <a:t>. lenguajes de los </a:t>
            </a:r>
            <a:r>
              <a:rPr lang="es-ES" sz="2800" b="1" dirty="0" smtClean="0"/>
              <a:t>SGBD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2800" b="1" dirty="0" smtClean="0"/>
              <a:t>Descripción o definición (DDL)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2800" b="1" dirty="0" smtClean="0"/>
              <a:t>Manipulación (DML)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2800" b="1" dirty="0" smtClean="0"/>
              <a:t>Control </a:t>
            </a:r>
            <a:r>
              <a:rPr lang="es-ES" sz="2800" b="1" smtClean="0"/>
              <a:t>(</a:t>
            </a:r>
            <a:r>
              <a:rPr lang="es-ES" sz="2800" b="1" u="sng" smtClean="0"/>
              <a:t>DCL</a:t>
            </a:r>
            <a:r>
              <a:rPr lang="es-ES" sz="2800" b="1" dirty="0" smtClean="0"/>
              <a:t>)</a:t>
            </a:r>
            <a:endParaRPr lang="es-ES" sz="2800" b="1" dirty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683044"/>
            <a:ext cx="8458200" cy="137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3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746949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smtClean="0"/>
              <a:t>Función de Descripción o Definición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4440" y="1428083"/>
            <a:ext cx="7760970" cy="3904084"/>
          </a:xfrm>
        </p:spPr>
        <p:txBody>
          <a:bodyPr>
            <a:noAutofit/>
          </a:bodyPr>
          <a:lstStyle/>
          <a:p>
            <a:pPr marL="108000" lvl="2" indent="0">
              <a:lnSpc>
                <a:spcPct val="100000"/>
              </a:lnSpc>
              <a:spcAft>
                <a:spcPts val="1417"/>
              </a:spcAft>
            </a:pPr>
            <a:r>
              <a:rPr lang="es-ES" sz="3200" dirty="0"/>
              <a:t>Permite definir estructura de los datos</a:t>
            </a:r>
          </a:p>
          <a:p>
            <a:pPr marL="251986" lvl="2">
              <a:lnSpc>
                <a:spcPts val="300"/>
              </a:lnSpc>
              <a:spcBef>
                <a:spcPts val="1102"/>
              </a:spcBef>
              <a:spcAft>
                <a:spcPts val="1417"/>
              </a:spcAft>
            </a:pPr>
            <a:r>
              <a:rPr lang="es-ES" sz="2000" dirty="0"/>
              <a:t>Estructura Externa </a:t>
            </a:r>
            <a:endParaRPr lang="es-ES" sz="2000" dirty="0" smtClean="0"/>
          </a:p>
          <a:p>
            <a:pPr marL="251986" lvl="2">
              <a:lnSpc>
                <a:spcPts val="300"/>
              </a:lnSpc>
              <a:spcBef>
                <a:spcPts val="1102"/>
              </a:spcBef>
              <a:spcAft>
                <a:spcPts val="1417"/>
              </a:spcAft>
            </a:pPr>
            <a:r>
              <a:rPr lang="es-ES" sz="2000" dirty="0" smtClean="0"/>
              <a:t>Modelo </a:t>
            </a:r>
            <a:r>
              <a:rPr lang="es-ES" sz="2000" dirty="0"/>
              <a:t>conceptual</a:t>
            </a:r>
          </a:p>
          <a:p>
            <a:pPr marL="251986" lvl="2">
              <a:lnSpc>
                <a:spcPts val="300"/>
              </a:lnSpc>
              <a:spcBef>
                <a:spcPts val="1102"/>
              </a:spcBef>
              <a:spcAft>
                <a:spcPts val="1417"/>
              </a:spcAft>
            </a:pPr>
            <a:r>
              <a:rPr lang="es-ES" sz="2000" dirty="0"/>
              <a:t>Estructura Interna</a:t>
            </a:r>
          </a:p>
          <a:p>
            <a:pPr marL="108000" indent="0">
              <a:lnSpc>
                <a:spcPct val="100000"/>
              </a:lnSpc>
            </a:pPr>
            <a:r>
              <a:rPr lang="es-ES" sz="3200" dirty="0" smtClean="0"/>
              <a:t>Gestión de metadatos</a:t>
            </a:r>
            <a:endParaRPr lang="es-ES" sz="3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Especificar el significado de los datos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Organizar la información en estructuras más complejas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Relacionar los datos de forma precisa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Especificar reglas especiales que deben cumplir los datos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Crear todos los elementos estructurales de la base de datos (incluidos los usuarios</a:t>
            </a:r>
            <a:r>
              <a:rPr lang="es-ES" sz="2000" dirty="0" smtClean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3600" dirty="0"/>
              <a:t>lenguaje de descripción de datos o DDL</a:t>
            </a:r>
          </a:p>
          <a:p>
            <a:pPr marL="142920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dirty="0"/>
          </a:p>
          <a:p>
            <a:pPr>
              <a:lnSpc>
                <a:spcPct val="100000"/>
              </a:lnSpc>
            </a:pPr>
            <a:endParaRPr lang="es-ES" sz="4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107" y="1241871"/>
            <a:ext cx="8190507" cy="1629850"/>
          </a:xfrm>
        </p:spPr>
        <p:txBody>
          <a:bodyPr/>
          <a:lstStyle/>
          <a:p>
            <a:r>
              <a:rPr lang="es-ES" dirty="0" smtClean="0"/>
              <a:t>Datos vs 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479643"/>
            <a:ext cx="6938010" cy="3818802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50000"/>
              </a:lnSpc>
            </a:pPr>
            <a:endParaRPr lang="es-ES" sz="2800" dirty="0"/>
          </a:p>
          <a:p>
            <a:pPr marL="450359" indent="0" algn="just">
              <a:lnSpc>
                <a:spcPct val="150000"/>
              </a:lnSpc>
            </a:pPr>
            <a:r>
              <a:rPr lang="es-ES" sz="2800" dirty="0"/>
              <a:t>Información son datos puestos en contexto</a:t>
            </a:r>
          </a:p>
          <a:p>
            <a:pPr marL="450359" indent="0" algn="just">
              <a:lnSpc>
                <a:spcPct val="150000"/>
              </a:lnSpc>
            </a:pPr>
            <a:r>
              <a:rPr lang="es-ES" sz="2800" dirty="0"/>
              <a:t>Necesidad de organizar la información</a:t>
            </a:r>
          </a:p>
          <a:p>
            <a:pPr marL="450359" indent="0" algn="just">
              <a:lnSpc>
                <a:spcPct val="150000"/>
              </a:lnSpc>
            </a:pPr>
            <a:endParaRPr lang="es-ES" sz="2800" dirty="0"/>
          </a:p>
          <a:p>
            <a:pPr marL="450359" indent="0" algn="just">
              <a:lnSpc>
                <a:spcPct val="150000"/>
              </a:lnSpc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00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Función de Manipulación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4530" y="2479643"/>
            <a:ext cx="7179724" cy="3904084"/>
          </a:xfrm>
        </p:spPr>
        <p:txBody>
          <a:bodyPr>
            <a:normAutofit lnSpcReduction="10000"/>
          </a:bodyPr>
          <a:lstStyle/>
          <a:p>
            <a:pPr marL="108000" lvl="2" indent="0">
              <a:spcAft>
                <a:spcPts val="1417"/>
              </a:spcAft>
            </a:pPr>
            <a:r>
              <a:rPr lang="es-ES" sz="2400" dirty="0"/>
              <a:t>Permite </a:t>
            </a:r>
            <a:r>
              <a:rPr lang="es-ES" sz="2400" dirty="0" smtClean="0"/>
              <a:t>consultar y cambiar los datos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/>
              <a:t>Añadir</a:t>
            </a:r>
            <a:r>
              <a:rPr lang="es-ES" sz="2400" b="1" dirty="0"/>
              <a:t> </a:t>
            </a:r>
            <a:r>
              <a:rPr lang="es-ES" sz="2400" dirty="0"/>
              <a:t>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Eliminar</a:t>
            </a:r>
            <a:r>
              <a:rPr lang="es-ES" sz="2400" b="1" dirty="0"/>
              <a:t> </a:t>
            </a:r>
            <a:r>
              <a:rPr lang="es-ES" sz="2400" dirty="0"/>
              <a:t>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Modificar</a:t>
            </a:r>
            <a:r>
              <a:rPr lang="es-ES" sz="2400" b="1" dirty="0"/>
              <a:t> </a:t>
            </a:r>
            <a:r>
              <a:rPr lang="es-ES" sz="2400" dirty="0"/>
              <a:t>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Consultar </a:t>
            </a:r>
            <a:r>
              <a:rPr lang="es-ES" sz="2400" dirty="0" smtClean="0"/>
              <a:t>datos</a:t>
            </a:r>
          </a:p>
          <a:p>
            <a:pPr marL="108000" indent="0"/>
            <a:endParaRPr lang="es-ES" sz="1600" dirty="0"/>
          </a:p>
          <a:p>
            <a:pPr marL="432000" lvl="2" indent="-324000"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lenguaje de modificación de datos o DML</a:t>
            </a:r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Función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230" y="2479643"/>
            <a:ext cx="7294024" cy="3904084"/>
          </a:xfrm>
        </p:spPr>
        <p:txBody>
          <a:bodyPr>
            <a:normAutofit/>
          </a:bodyPr>
          <a:lstStyle/>
          <a:p>
            <a:pPr marL="108000" indent="0"/>
            <a:endParaRPr lang="es-ES" sz="1800" dirty="0" smtClean="0"/>
          </a:p>
          <a:p>
            <a:pPr marL="108000" indent="0"/>
            <a:endParaRPr lang="es-ES" sz="1800" dirty="0"/>
          </a:p>
          <a:p>
            <a:pPr marL="108000" indent="0"/>
            <a:r>
              <a:rPr lang="es-ES" sz="2400" dirty="0"/>
              <a:t>Mediante esta función los administradores poseen mecanismos para proteger los </a:t>
            </a:r>
            <a:r>
              <a:rPr lang="es-ES" sz="2400" dirty="0" smtClean="0"/>
              <a:t>datos</a:t>
            </a:r>
          </a:p>
          <a:p>
            <a:pPr marL="108000" indent="0"/>
            <a:endParaRPr lang="es-ES" sz="2400" dirty="0"/>
          </a:p>
          <a:p>
            <a:pPr marL="108000" indent="0"/>
            <a:endParaRPr lang="es-ES" sz="2400" dirty="0"/>
          </a:p>
          <a:p>
            <a:pPr marL="432000" lvl="2" indent="-324000"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s-ES" sz="2800" b="1" dirty="0"/>
              <a:t>lenguaje de </a:t>
            </a:r>
            <a:r>
              <a:rPr lang="es-ES" sz="2800" b="1" dirty="0" smtClean="0"/>
              <a:t>control de </a:t>
            </a:r>
            <a:r>
              <a:rPr lang="es-ES" sz="2800" b="1" dirty="0"/>
              <a:t>datos o </a:t>
            </a:r>
            <a:r>
              <a:rPr lang="es-ES" sz="2800" b="1" dirty="0" smtClean="0"/>
              <a:t>DCL</a:t>
            </a:r>
            <a:endParaRPr lang="es-ES" sz="2800" b="1" dirty="0"/>
          </a:p>
          <a:p>
            <a:endParaRPr lang="es-ES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842453" y="1057557"/>
            <a:ext cx="9072562" cy="480131"/>
          </a:xfrm>
        </p:spPr>
        <p:txBody>
          <a:bodyPr>
            <a:spAutoFit/>
          </a:bodyPr>
          <a:lstStyle/>
          <a:p>
            <a:pPr lvl="0"/>
            <a:r>
              <a:rPr lang="es-ES" sz="2800" b="1" dirty="0" smtClean="0"/>
              <a:t>El </a:t>
            </a:r>
            <a:r>
              <a:rPr lang="es-ES" sz="2800" b="1" dirty="0"/>
              <a:t>diccionario de datos.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428750" y="1549083"/>
            <a:ext cx="8001000" cy="5661025"/>
          </a:xfrm>
        </p:spPr>
        <p:txBody>
          <a:bodyPr>
            <a:normAutofit/>
          </a:bodyPr>
          <a:lstStyle/>
          <a:p>
            <a:pPr marL="0" lvl="0" indent="0" algn="just"/>
            <a:r>
              <a:rPr lang="es-ES" sz="2200" dirty="0"/>
              <a:t>El diccionario de datos contiene los metadatos (datos acerca de los datos) de la base de datos, esto es: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La definición de todos los objetos existentes en la base de datos: tablas con sus columnas, vistas, procedimientos, </a:t>
            </a:r>
            <a:r>
              <a:rPr lang="es-ES" sz="2200" dirty="0" err="1"/>
              <a:t>triggers</a:t>
            </a:r>
            <a:r>
              <a:rPr lang="es-ES" sz="2200" dirty="0"/>
              <a:t>, índices, etc...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La ubicación física de los objetos y el espacio asignado a los mismos.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Los privilegios y roles asignados a los usuarios.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Las restricciones de las tablas.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200" dirty="0"/>
              <a:t>Información de auditoría.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200" dirty="0"/>
              <a:t>Estadísticas de uso de la base de datos.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200" dirty="0"/>
              <a:t>Información del consumo de recursos actual.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200" dirty="0"/>
              <a:t>Y un larguísimo etcétera...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316673" y="778397"/>
            <a:ext cx="8193087" cy="535531"/>
          </a:xfrm>
        </p:spPr>
        <p:txBody>
          <a:bodyPr wrap="square">
            <a:spAutoFit/>
          </a:bodyPr>
          <a:lstStyle/>
          <a:p>
            <a:pPr lvl="0"/>
            <a:r>
              <a:rPr lang="es-ES" sz="3200" dirty="0" smtClean="0"/>
              <a:t>Mecanismos </a:t>
            </a:r>
            <a:r>
              <a:rPr lang="es-ES" sz="3200" dirty="0"/>
              <a:t>de seguridad e integridad.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440181" y="1433195"/>
            <a:ext cx="7920990" cy="4899025"/>
          </a:xfrm>
        </p:spPr>
        <p:txBody>
          <a:bodyPr>
            <a:noAutofit/>
          </a:bodyPr>
          <a:lstStyle/>
          <a:p>
            <a:pPr marL="0" lvl="0" indent="0"/>
            <a:r>
              <a:rPr lang="es-ES" sz="2400" dirty="0"/>
              <a:t>Un SGBD debe proporcionar utilidades que permitan: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La realización de copias de seguridad de los datos y la restauración de las mismas.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Garantizar la protección de los datos ante accesos no autorizados.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Implantar restricciones de integridad de los datos para evitar daños accidentales de los datos.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Recuperar la base de datos hasta un estado consistente en caso de error del sistema o cualquier otro imprevisto.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400" dirty="0"/>
              <a:t>Controlar el acceso concurrente de los usuarios para evitar errores de integridad</a:t>
            </a:r>
            <a:r>
              <a:rPr lang="es-ES" sz="2400" dirty="0" smtClean="0"/>
              <a:t>.</a:t>
            </a:r>
          </a:p>
          <a:p>
            <a:pPr marL="0" indent="0" algn="just">
              <a:buSzPct val="45000"/>
              <a:buNone/>
            </a:pPr>
            <a:r>
              <a:rPr lang="es-ES" sz="2000" dirty="0">
                <a:solidFill>
                  <a:srgbClr val="FFFF00"/>
                </a:solidFill>
              </a:rPr>
              <a:t>TECNICAS DE FRAGMENTACIÓN, REPLICACIÓN Y </a:t>
            </a:r>
            <a:r>
              <a:rPr lang="es-ES" sz="2000" dirty="0" smtClean="0">
                <a:solidFill>
                  <a:srgbClr val="FFFF00"/>
                </a:solidFill>
              </a:rPr>
              <a:t>DISTRIBUCIÓN</a:t>
            </a:r>
            <a:endParaRPr lang="es-ES" sz="2000" dirty="0">
              <a:solidFill>
                <a:srgbClr val="FFFF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311083" y="1098437"/>
            <a:ext cx="9072562" cy="535531"/>
          </a:xfrm>
        </p:spPr>
        <p:txBody>
          <a:bodyPr>
            <a:spAutoFit/>
          </a:bodyPr>
          <a:lstStyle/>
          <a:p>
            <a:pPr lvl="0"/>
            <a:r>
              <a:rPr lang="es-ES" sz="3200" dirty="0" smtClean="0"/>
              <a:t>El </a:t>
            </a:r>
            <a:r>
              <a:rPr lang="es-ES" sz="3200" dirty="0"/>
              <a:t>factor humano.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508760" y="2013903"/>
            <a:ext cx="7716838" cy="4899025"/>
          </a:xfrm>
        </p:spPr>
        <p:txBody>
          <a:bodyPr>
            <a:normAutofit lnSpcReduction="10000"/>
          </a:bodyPr>
          <a:lstStyle/>
          <a:p>
            <a:pPr marL="0" lvl="0" indent="0"/>
            <a:r>
              <a:rPr lang="es-ES" sz="2200" dirty="0"/>
              <a:t>Un SGBD siempre va a tener distintas categorías de usuarios:</a:t>
            </a:r>
          </a:p>
          <a:p>
            <a:pPr marL="0" lvl="0" indent="0"/>
            <a:endParaRPr lang="es-ES" sz="2200" dirty="0"/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Usuarios finales: Podrán acceder a la información sobre la que le hayan sido concedidos privilegios.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Programadores: Realizan aplicaciones sobre los objetos de la base de datos para facilitar su trabajo a los usuarios finales.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Administradores o </a:t>
            </a:r>
            <a:r>
              <a:rPr lang="es-ES" sz="2200" dirty="0" err="1"/>
              <a:t>DBAs</a:t>
            </a:r>
            <a:r>
              <a:rPr lang="es-ES" sz="2200" dirty="0"/>
              <a:t>: Garantizan el correcto funcionamiento de la base de datos y gestionan todos sus recursos. Tienen el nivel más alto de privilegios y responsabilidades legales en caso de que los datos tengan algún tipo de protección. Su objetivo es que la base de datos está siempre disponible y con un rendimiento óptimo.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40330" y="91440"/>
            <a:ext cx="494919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4. Componentes de un SGBD.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013903" y="182287"/>
            <a:ext cx="6981507" cy="424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5. Modelos de explotación de las </a:t>
            </a:r>
            <a:r>
              <a:rPr lang="es-ES" sz="2400" dirty="0" err="1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B.datos</a:t>
            </a:r>
            <a:r>
              <a:rPr lang="es-E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1211580" y="954723"/>
            <a:ext cx="8492490" cy="5770562"/>
          </a:xfrm>
        </p:spPr>
        <p:txBody>
          <a:bodyPr>
            <a:normAutofit fontScale="92500"/>
          </a:bodyPr>
          <a:lstStyle/>
          <a:p>
            <a:pPr marL="0" lvl="0" indent="0" algn="just"/>
            <a:r>
              <a:rPr lang="es-ES" sz="2200" dirty="0"/>
              <a:t>En nuestro entorno podemos encontrar los SGBD implantados de diferentes formas: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 err="1"/>
              <a:t>Monopuesto</a:t>
            </a:r>
            <a:r>
              <a:rPr lang="es-ES" sz="2200" dirty="0"/>
              <a:t>: La base de datos se encuentra en una máquina y es explotada desde la misma máquina. Típico en SGBD de escritorio: Access, </a:t>
            </a:r>
            <a:r>
              <a:rPr lang="es-ES" sz="2200" dirty="0" err="1"/>
              <a:t>OpenBase</a:t>
            </a:r>
            <a:r>
              <a:rPr lang="es-ES" sz="2200" dirty="0"/>
              <a:t>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/>
              <a:t>Cliente/Servidor: El SGBD está en una máquina pero se accede a él desde muchas usando, por lo general, distintas aplicaciones.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200" dirty="0" err="1"/>
              <a:t>Grid</a:t>
            </a:r>
            <a:r>
              <a:rPr lang="es-ES" sz="2200" dirty="0"/>
              <a:t> de servidores: La base de datos está en distintas máquinas que trabajan colaborativamente para dar servicio a los clientes.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200" dirty="0"/>
              <a:t>BD distribuida: La información está en distintos servidores, pero no trabajan como una única máquina.</a:t>
            </a:r>
          </a:p>
          <a:p>
            <a:pPr marL="0" lvl="0" indent="0">
              <a:buSzPct val="45000"/>
              <a:buFont typeface="StarSymbol"/>
              <a:buChar char="●"/>
            </a:pPr>
            <a:r>
              <a:rPr lang="es-ES" sz="2200" dirty="0"/>
              <a:t>Capas: Cliente → Servidor web → (Servidor de aplicaciones) → Servidor de BD</a:t>
            </a:r>
            <a:r>
              <a:rPr lang="es-ES" sz="2200" dirty="0" smtClean="0"/>
              <a:t>.</a:t>
            </a:r>
          </a:p>
          <a:p>
            <a:pPr marL="0" indent="0">
              <a:buSzPct val="45000"/>
              <a:buNone/>
            </a:pPr>
            <a:r>
              <a:rPr lang="es-ES" sz="2000" dirty="0">
                <a:solidFill>
                  <a:srgbClr val="FFFF00"/>
                </a:solidFill>
              </a:rPr>
              <a:t>TECNICAS DE FRAGMENTACIÓN, REPLICACIÓN Y DISTRIBUCIÓN</a:t>
            </a:r>
          </a:p>
          <a:p>
            <a:pPr marL="0" lvl="0" indent="0">
              <a:buSzPct val="45000"/>
              <a:buFont typeface="StarSymbol"/>
              <a:buChar char="●"/>
            </a:pPr>
            <a:endParaRPr lang="es-ES" sz="2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Modelos de SGBD</a:t>
            </a:r>
            <a:endParaRPr lang="es-ES" dirty="0"/>
          </a:p>
        </p:txBody>
      </p:sp>
      <p:pic>
        <p:nvPicPr>
          <p:cNvPr id="10242" name="Picture 2" descr="http://jorgesanchez.net/manuales/gbd/sgbd-web-resources/image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52" y="1721829"/>
            <a:ext cx="3873520" cy="21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jorgesanchez.net/manuales/gbd/sgbd-web-resources/image/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5" y="4556846"/>
            <a:ext cx="4998438" cy="21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jorgesanchez.net/manuales/gbd/sgbd-web-resources/image/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20" y="2559269"/>
            <a:ext cx="4562817" cy="27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013903" y="182287"/>
            <a:ext cx="6981507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5. Modelos de explotación de las B.datos.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Tipos de BBDD</a:t>
            </a:r>
            <a:endParaRPr lang="es-ES" dirty="0"/>
          </a:p>
        </p:txBody>
      </p:sp>
      <p:pic>
        <p:nvPicPr>
          <p:cNvPr id="12290" name="Picture 2" descr="http://jorgesanchez.net/manuales/gbd/sgbd-web-resources/image/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8" y="1706460"/>
            <a:ext cx="898207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013903" y="182287"/>
            <a:ext cx="6981507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5. Modelos de explotación de las B.datos.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8739" y="681801"/>
            <a:ext cx="8149591" cy="1329879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2800" b="1" dirty="0" smtClean="0"/>
              <a:t>Diferencias </a:t>
            </a:r>
            <a:r>
              <a:rPr lang="es-ES" sz="2800" b="1" dirty="0"/>
              <a:t>entre el modelo lógico </a:t>
            </a:r>
            <a:r>
              <a:rPr lang="es-ES" sz="2800" b="1" dirty="0" smtClean="0"/>
              <a:t/>
            </a:r>
            <a:br>
              <a:rPr lang="es-ES" sz="2800" b="1" dirty="0" smtClean="0"/>
            </a:br>
            <a:r>
              <a:rPr lang="es-ES" sz="2800" b="1" dirty="0" smtClean="0"/>
              <a:t>y </a:t>
            </a:r>
            <a:r>
              <a:rPr lang="es-ES" sz="2800" b="1" dirty="0"/>
              <a:t>el </a:t>
            </a:r>
            <a:r>
              <a:rPr lang="es-ES" sz="2800" b="1" dirty="0" smtClean="0"/>
              <a:t>MODELO conceptual</a:t>
            </a:r>
            <a:endParaRPr lang="es-ES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1498011" y="1891480"/>
            <a:ext cx="801329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museo-sans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museo-sans"/>
              </a:rPr>
              <a:t>M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museo-sans"/>
              </a:rPr>
              <a:t>odelo conceptual independiente del DBM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 smtClean="0">
                <a:solidFill>
                  <a:srgbClr val="000000"/>
                </a:solidFill>
                <a:effectLst/>
                <a:latin typeface="museo-sans"/>
              </a:rPr>
              <a:t> Modelo lógico depende de un </a:t>
            </a:r>
            <a:r>
              <a:rPr lang="es-ES" b="1" i="0" dirty="0" smtClean="0">
                <a:solidFill>
                  <a:srgbClr val="B37046"/>
                </a:solidFill>
                <a:effectLst/>
                <a:latin typeface="museo-sans"/>
              </a:rPr>
              <a:t>tipo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museo-sans"/>
              </a:rPr>
              <a:t> de SGBD en particular</a:t>
            </a:r>
          </a:p>
          <a:p>
            <a:pPr algn="just">
              <a:spcAft>
                <a:spcPts val="1200"/>
              </a:spcAft>
            </a:pPr>
            <a:r>
              <a:rPr lang="es-ES" dirty="0" smtClean="0">
                <a:solidFill>
                  <a:srgbClr val="000000"/>
                </a:solidFill>
                <a:latin typeface="museo-sans"/>
              </a:rPr>
              <a:t>  Modelo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museo-sans"/>
              </a:rPr>
              <a:t> lógico más cerca del modelo físico, el interno del ordenador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museo-sans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museo-sans"/>
              </a:rPr>
              <a:t>M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museo-sans"/>
              </a:rPr>
              <a:t>odelo conceptual más cercano al usuario, el lógico es el encargado de establecer el paso entre el modelo conceptual y el modelo físico del sistema.</a:t>
            </a:r>
          </a:p>
          <a:p>
            <a:pPr algn="just">
              <a:spcAft>
                <a:spcPts val="1200"/>
              </a:spcAft>
            </a:pPr>
            <a:r>
              <a:rPr lang="es-ES" b="0" i="0" dirty="0" smtClean="0">
                <a:solidFill>
                  <a:srgbClr val="000000"/>
                </a:solidFill>
                <a:effectLst/>
                <a:latin typeface="museo-sans"/>
              </a:rPr>
              <a:t>Algunos ejemplos de modelos conceptuales son: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effectLst/>
                <a:latin typeface="museo-sans"/>
              </a:rPr>
              <a:t>Modelo Entidad Relación (MER)  </a:t>
            </a:r>
            <a:endParaRPr lang="es-ES" b="0" i="0" dirty="0" smtClean="0">
              <a:effectLst/>
              <a:latin typeface="museo-sans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effectLst/>
                <a:latin typeface="museo-sans"/>
              </a:rPr>
              <a:t>Modelo RM/T</a:t>
            </a:r>
            <a:endParaRPr lang="es-ES" b="0" i="0" dirty="0" smtClean="0">
              <a:effectLst/>
              <a:latin typeface="museo-sans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effectLst/>
                <a:latin typeface="museo-sans"/>
              </a:rPr>
              <a:t>Modelo UML</a:t>
            </a:r>
            <a:endParaRPr lang="es-ES" b="0" i="0" dirty="0" smtClean="0">
              <a:effectLst/>
              <a:latin typeface="museo-sans"/>
            </a:endParaRPr>
          </a:p>
          <a:p>
            <a:pPr algn="just">
              <a:spcAft>
                <a:spcPts val="1200"/>
              </a:spcAft>
            </a:pPr>
            <a:r>
              <a:rPr lang="es-ES" b="0" i="0" dirty="0" smtClean="0">
                <a:solidFill>
                  <a:srgbClr val="000000"/>
                </a:solidFill>
                <a:effectLst/>
                <a:latin typeface="museo-sans"/>
              </a:rPr>
              <a:t>Ejemplos de modelos lógicos son: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effectLst/>
                <a:latin typeface="museo-sans"/>
              </a:rPr>
              <a:t>Modelo relacional</a:t>
            </a:r>
            <a:endParaRPr lang="es-ES" b="0" i="0" dirty="0" smtClean="0">
              <a:effectLst/>
              <a:latin typeface="museo-sans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effectLst/>
                <a:latin typeface="museo-sans"/>
              </a:rPr>
              <a:t>Modelo </a:t>
            </a:r>
            <a:r>
              <a:rPr lang="es-ES" b="1" i="0" dirty="0" err="1" smtClean="0">
                <a:effectLst/>
                <a:latin typeface="museo-sans"/>
              </a:rPr>
              <a:t>Codasyl</a:t>
            </a:r>
            <a:endParaRPr lang="es-ES" b="0" i="0" dirty="0" smtClean="0">
              <a:effectLst/>
              <a:latin typeface="museo-sans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effectLst/>
                <a:latin typeface="museo-sans"/>
              </a:rPr>
              <a:t>Modelo Jerárquico</a:t>
            </a:r>
            <a:endParaRPr lang="es-ES" b="0" i="0" dirty="0">
              <a:effectLst/>
              <a:latin typeface="museo-san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13903" y="182287"/>
            <a:ext cx="6981507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5. Modelos de explotación de las B.datos.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4 Flecha izquierda"/>
          <p:cNvSpPr/>
          <p:nvPr/>
        </p:nvSpPr>
        <p:spPr>
          <a:xfrm>
            <a:off x="5257800" y="4122705"/>
            <a:ext cx="2857500" cy="811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izquierda"/>
          <p:cNvSpPr/>
          <p:nvPr/>
        </p:nvSpPr>
        <p:spPr>
          <a:xfrm>
            <a:off x="4198620" y="5805630"/>
            <a:ext cx="2857500" cy="811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0566" y="476061"/>
            <a:ext cx="8190507" cy="162985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3200" b="1" dirty="0" smtClean="0"/>
              <a:t>Modelos Lógicos</a:t>
            </a:r>
            <a:endParaRPr lang="es-ES" sz="3200" b="1" dirty="0"/>
          </a:p>
        </p:txBody>
      </p:sp>
      <p:sp>
        <p:nvSpPr>
          <p:cNvPr id="3" name="Rectángulo 2"/>
          <p:cNvSpPr/>
          <p:nvPr/>
        </p:nvSpPr>
        <p:spPr>
          <a:xfrm>
            <a:off x="1069175" y="1514290"/>
            <a:ext cx="801329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b="1" i="0" dirty="0" smtClean="0">
                <a:solidFill>
                  <a:srgbClr val="FFFF00"/>
                </a:solidFill>
                <a:effectLst/>
                <a:latin typeface="museo-sans"/>
              </a:rPr>
              <a:t>Modelo relacional</a:t>
            </a:r>
          </a:p>
          <a:p>
            <a:pPr lvl="1" algn="just">
              <a:spcAft>
                <a:spcPts val="1200"/>
              </a:spcAft>
            </a:pPr>
            <a:r>
              <a:rPr lang="es-ES" dirty="0"/>
              <a:t>Tablas (columnas y filas) y tablas relacionadas entre sí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Modelo </a:t>
            </a:r>
            <a:r>
              <a:rPr lang="es-ES" b="1" i="0" dirty="0" err="1" smtClean="0">
                <a:solidFill>
                  <a:schemeClr val="bg1"/>
                </a:solidFill>
                <a:effectLst/>
                <a:latin typeface="museo-sans"/>
              </a:rPr>
              <a:t>Codasyl</a:t>
            </a:r>
            <a:endParaRPr lang="es-ES" b="0" i="0" dirty="0" smtClean="0">
              <a:solidFill>
                <a:schemeClr val="bg1"/>
              </a:solidFill>
              <a:effectLst/>
              <a:latin typeface="museo-sans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Modelo Jerárquico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  <a:latin typeface="museo-sans"/>
              </a:rPr>
              <a:t>Orientadas a Objetos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smtClean="0">
                <a:solidFill>
                  <a:schemeClr val="bg1"/>
                </a:solidFill>
                <a:effectLst/>
                <a:latin typeface="museo-sans"/>
              </a:rPr>
              <a:t>Objeto Relacionales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  <a:latin typeface="museo-sans"/>
              </a:rPr>
              <a:t>NoSQL</a:t>
            </a:r>
            <a:endParaRPr lang="es-ES" b="1" dirty="0" smtClean="0">
              <a:solidFill>
                <a:schemeClr val="bg1"/>
              </a:solidFill>
              <a:latin typeface="museo-sans"/>
            </a:endParaRPr>
          </a:p>
          <a:p>
            <a:r>
              <a:rPr lang="es-ES" dirty="0" smtClean="0"/>
              <a:t> </a:t>
            </a:r>
            <a:r>
              <a:rPr lang="es-ES" dirty="0" err="1" smtClean="0"/>
              <a:t>NoSQL</a:t>
            </a:r>
            <a:r>
              <a:rPr lang="es-ES" dirty="0" smtClean="0"/>
              <a:t> </a:t>
            </a:r>
            <a:r>
              <a:rPr lang="es-ES" dirty="0"/>
              <a:t>renuncian al modelo relacional </a:t>
            </a:r>
            <a:r>
              <a:rPr lang="es-ES" dirty="0" smtClean="0"/>
              <a:t>para: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Aceptar </a:t>
            </a:r>
            <a:r>
              <a:rPr lang="es-ES" dirty="0" smtClean="0"/>
              <a:t>un gran </a:t>
            </a:r>
            <a:r>
              <a:rPr lang="es-ES" dirty="0"/>
              <a:t>cantidad peticiones de consulta y </a:t>
            </a:r>
            <a:r>
              <a:rPr lang="es-ES" dirty="0" smtClean="0"/>
              <a:t>modificación por </a:t>
            </a:r>
            <a:r>
              <a:rPr lang="es-ES" dirty="0"/>
              <a:t>minuto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datos muy heterogéneos (irregulares, con tipos de datos cambiantes)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datos que se relacionan de manera muy compleja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Usar otros lenguajes (diferentes a SQL), más aptos para otras tareas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museo-san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13903" y="182287"/>
            <a:ext cx="6981507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5. Modelos de explotación de las B.datos.</a:t>
            </a:r>
            <a:endParaRPr lang="es-E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6627" y="525780"/>
            <a:ext cx="8190507" cy="1629850"/>
          </a:xfrm>
        </p:spPr>
        <p:txBody>
          <a:bodyPr/>
          <a:lstStyle/>
          <a:p>
            <a:r>
              <a:rPr lang="es-ES" dirty="0" smtClean="0"/>
              <a:t>SISTEMA DE 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5900" y="1725929"/>
            <a:ext cx="7726680" cy="4414147"/>
          </a:xfrm>
        </p:spPr>
        <p:txBody>
          <a:bodyPr>
            <a:noAutofit/>
          </a:bodyPr>
          <a:lstStyle/>
          <a:p>
            <a:r>
              <a:rPr lang="es-ES" sz="2400" dirty="0" smtClean="0"/>
              <a:t>La empresa como sistema </a:t>
            </a:r>
            <a:br>
              <a:rPr lang="es-ES" sz="2400" dirty="0" smtClean="0"/>
            </a:br>
            <a:r>
              <a:rPr lang="es-ES" sz="2400" dirty="0" smtClean="0"/>
              <a:t>(subsistema financiero, productivo, de administración)</a:t>
            </a:r>
          </a:p>
          <a:p>
            <a:r>
              <a:rPr lang="es-ES" sz="2400" dirty="0" smtClean="0"/>
              <a:t>Sistema de Información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1800" dirty="0" smtClean="0"/>
              <a:t>Recursos humanos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1800" dirty="0" smtClean="0"/>
              <a:t>Recursos físicos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1800" dirty="0" smtClean="0"/>
              <a:t>Protocolos (normas, procedimientos)</a:t>
            </a:r>
          </a:p>
          <a:p>
            <a:pPr marL="108000" indent="0"/>
            <a:r>
              <a:rPr lang="es-ES" sz="2400" dirty="0" smtClean="0"/>
              <a:t>   Sistema </a:t>
            </a:r>
            <a:r>
              <a:rPr lang="es-ES" sz="2400" dirty="0"/>
              <a:t>de Información </a:t>
            </a:r>
            <a:r>
              <a:rPr lang="es-ES" sz="2400" dirty="0" smtClean="0"/>
              <a:t>Electrónico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1800" dirty="0"/>
              <a:t>Datos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1800" dirty="0"/>
              <a:t>Hardware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1800" dirty="0"/>
              <a:t>Software</a:t>
            </a:r>
          </a:p>
          <a:p>
            <a:pPr marL="565200" indent="-457200">
              <a:buFont typeface="Arial" panose="020B0604020202020204" pitchFamily="34" charset="0"/>
              <a:buChar char="•"/>
            </a:pPr>
            <a:r>
              <a:rPr lang="es-ES" sz="1800" dirty="0"/>
              <a:t>Recursos humanos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0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3074988" y="0"/>
            <a:ext cx="7005637" cy="742950"/>
          </a:xfrm>
        </p:spPr>
        <p:txBody>
          <a:bodyPr>
            <a:normAutofit/>
          </a:bodyPr>
          <a:lstStyle/>
          <a:p>
            <a:pPr lvl="0"/>
            <a:r>
              <a:rPr lang="es-ES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463040" y="2032199"/>
            <a:ext cx="7806690" cy="1114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000" b="1" i="0" u="none" strike="noStrike" kern="1200" dirty="0">
                <a:ln>
                  <a:noFill/>
                </a:ln>
                <a:latin typeface="Segoe UI" panose="020B0502040204020203" pitchFamily="34" charset="0"/>
                <a:ea typeface="MS Gothic" pitchFamily="2"/>
                <a:cs typeface="Segoe UI" panose="020B0502040204020203" pitchFamily="34" charset="0"/>
              </a:rPr>
              <a:t>Queremos guardar los datos de los alumnos de nuestro instituto, así como las asignaturas de las que están matriculados y las notas que han obtenido en cada asignatura.</a:t>
            </a:r>
          </a:p>
        </p:txBody>
      </p:sp>
      <p:pic>
        <p:nvPicPr>
          <p:cNvPr id="6" name="Imagen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583715" y="3588590"/>
            <a:ext cx="4983570" cy="3085067"/>
          </a:xfrm>
          <a:prstGeom prst="rect">
            <a:avLst/>
          </a:prstGeom>
          <a:noFill/>
          <a:ln>
            <a:noFill/>
          </a:ln>
          <a:effectLst>
            <a:outerShdw blurRad="114300" dist="114300" dir="2700000" algn="tl" rotWithShape="0">
              <a:prstClr val="black">
                <a:alpha val="51000"/>
              </a:prstClr>
            </a:outerShdw>
          </a:effectLst>
        </p:spPr>
      </p:pic>
      <p:sp>
        <p:nvSpPr>
          <p:cNvPr id="8" name="CuadroTexto 3"/>
          <p:cNvSpPr txBox="1"/>
          <p:nvPr/>
        </p:nvSpPr>
        <p:spPr>
          <a:xfrm>
            <a:off x="6875940" y="3682151"/>
            <a:ext cx="3319620" cy="773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000" b="1" i="0" u="none" strike="noStrike" kern="1200" dirty="0" smtClean="0">
                <a:ln>
                  <a:noFill/>
                </a:ln>
                <a:latin typeface="Segoe UI" panose="020B0502040204020203" pitchFamily="34" charset="0"/>
                <a:ea typeface="MS Gothic" pitchFamily="2"/>
                <a:cs typeface="Segoe UI" panose="020B0502040204020203" pitchFamily="34" charset="0"/>
              </a:rPr>
              <a:t>A. Años 60: </a:t>
            </a:r>
            <a:br>
              <a:rPr lang="es-ES" sz="2000" b="1" i="0" u="none" strike="noStrike" kern="1200" dirty="0" smtClean="0">
                <a:ln>
                  <a:noFill/>
                </a:ln>
                <a:latin typeface="Segoe UI" panose="020B0502040204020203" pitchFamily="34" charset="0"/>
                <a:ea typeface="MS Gothic" pitchFamily="2"/>
                <a:cs typeface="Segoe UI" panose="020B0502040204020203" pitchFamily="34" charset="0"/>
              </a:rPr>
            </a:br>
            <a:r>
              <a:rPr lang="es-ES" sz="2000" b="1" i="0" u="none" strike="noStrike" kern="1200" dirty="0" smtClean="0">
                <a:ln>
                  <a:noFill/>
                </a:ln>
                <a:latin typeface="Segoe UI" panose="020B0502040204020203" pitchFamily="34" charset="0"/>
                <a:ea typeface="MS Gothic" pitchFamily="2"/>
                <a:cs typeface="Segoe UI" panose="020B0502040204020203" pitchFamily="34" charset="0"/>
              </a:rPr>
              <a:t>Papel y “boli”</a:t>
            </a:r>
            <a:endParaRPr lang="es-ES" sz="2000" b="1" i="0" u="none" strike="noStrike" kern="1200" dirty="0">
              <a:ln>
                <a:noFill/>
              </a:ln>
              <a:latin typeface="Segoe UI" panose="020B0502040204020203" pitchFamily="34" charset="0"/>
              <a:ea typeface="MS Gothic" pitchFamily="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23823" y="3810780"/>
            <a:ext cx="6660000" cy="22532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asignaturas.txt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DNI      NOMBRE        ASIGNATURA              NOTA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---------------------------------------------------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2894512X José Jiménez </a:t>
            </a:r>
            <a:r>
              <a:rPr lang="es-ES" sz="16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Perez</a:t>
            </a: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  Matemáticas   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2894512X José Jiménez </a:t>
            </a:r>
            <a:r>
              <a:rPr lang="es-ES" sz="16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Perez</a:t>
            </a: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  Lengua        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.....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28924896D  Alejandra Gómez Marín  Matemáticas 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rPr>
              <a:t>28924896D  Alejandra Gómez Marín  Inglés     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600" b="0" i="0" u="none" strike="noStrike" kern="1200" dirty="0">
              <a:ln>
                <a:noFill/>
              </a:ln>
              <a:solidFill>
                <a:schemeClr val="bg1"/>
              </a:solidFill>
              <a:latin typeface="Consolas" pitchFamily="49"/>
              <a:ea typeface="MS Gothic" pitchFamily="2"/>
              <a:cs typeface="Tahoma" pitchFamily="2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55298" y="2099430"/>
            <a:ext cx="6899310" cy="159257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>
            <a:defPPr>
              <a:defRPr lang="es-ES"/>
            </a:defPPr>
            <a:lvl1pPr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0" i="0" u="none" strike="noStrike">
                <a:ln>
                  <a:noFill/>
                </a:ln>
                <a:solidFill>
                  <a:schemeClr val="bg1"/>
                </a:solidFill>
                <a:latin typeface="Consolas" pitchFamily="49"/>
                <a:ea typeface="MS Gothic" pitchFamily="2"/>
                <a:cs typeface="Tahoma" pitchFamily="2"/>
              </a:defRPr>
            </a:lvl1pPr>
          </a:lstStyle>
          <a:p>
            <a:r>
              <a:rPr lang="es-ES" dirty="0"/>
              <a:t>alumnos.txt</a:t>
            </a:r>
          </a:p>
          <a:p>
            <a:r>
              <a:rPr lang="es-ES" dirty="0"/>
              <a:t>DNI        NOMBRE        DIRECCIÓN              FECHA NTO</a:t>
            </a:r>
          </a:p>
          <a:p>
            <a:r>
              <a:rPr lang="es-ES" dirty="0"/>
              <a:t>---------------------------------------------------</a:t>
            </a:r>
          </a:p>
          <a:p>
            <a:r>
              <a:rPr lang="es-ES" dirty="0"/>
              <a:t>2894512X   José Jiménez </a:t>
            </a:r>
            <a:r>
              <a:rPr lang="es-ES" dirty="0" err="1"/>
              <a:t>Perez</a:t>
            </a:r>
            <a:r>
              <a:rPr lang="es-ES" dirty="0"/>
              <a:t>  C/ Corredera,34    21-10-90</a:t>
            </a:r>
          </a:p>
          <a:p>
            <a:r>
              <a:rPr lang="es-ES" dirty="0"/>
              <a:t>28924896D  Alejandra Gómez Marín C/ </a:t>
            </a:r>
            <a:r>
              <a:rPr lang="es-ES" dirty="0" err="1"/>
              <a:t>Picaso</a:t>
            </a:r>
            <a:r>
              <a:rPr lang="es-ES" dirty="0"/>
              <a:t>, 23    11-02-91</a:t>
            </a:r>
          </a:p>
          <a:p>
            <a:r>
              <a:rPr lang="es-ES" dirty="0"/>
              <a:t>...</a:t>
            </a:r>
          </a:p>
        </p:txBody>
      </p:sp>
      <p:sp>
        <p:nvSpPr>
          <p:cNvPr id="6" name="CuadroTexto 3"/>
          <p:cNvSpPr txBox="1"/>
          <p:nvPr/>
        </p:nvSpPr>
        <p:spPr>
          <a:xfrm>
            <a:off x="2019071" y="1190040"/>
            <a:ext cx="6635535" cy="773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>
            <a:defPPr>
              <a:defRPr lang="es-ES"/>
            </a:defPPr>
            <a:lvl1pPr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 i="0" u="none" strike="noStrike">
                <a:ln>
                  <a:noFill/>
                </a:ln>
                <a:latin typeface="Segoe UI" panose="020B0502040204020203" pitchFamily="34" charset="0"/>
                <a:ea typeface="MS Gothic" pitchFamily="2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B. Años 70 y 80: </a:t>
            </a:r>
            <a:br>
              <a:rPr lang="es-ES" dirty="0"/>
            </a:br>
            <a:r>
              <a:rPr lang="es-ES" dirty="0"/>
              <a:t>Ficheros de texto donde se guardaba la información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08063" y="360363"/>
            <a:ext cx="9072562" cy="1171575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/>
            </a:r>
            <a:br>
              <a:rPr lang="es-ES" dirty="0"/>
            </a:br>
            <a:r>
              <a:rPr lang="es-ES" sz="2400" dirty="0"/>
              <a:t>En los años 90 y posteriores..., usando Bases de Datos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008063" y="1571625"/>
            <a:ext cx="9072562" cy="1066800"/>
          </a:xfrm>
        </p:spPr>
        <p:txBody>
          <a:bodyPr anchor="ctr"/>
          <a:lstStyle/>
          <a:p>
            <a:pPr marL="0" lvl="0" indent="0" algn="just"/>
            <a:r>
              <a:rPr lang="es-ES" sz="2000" dirty="0"/>
              <a:t>Se utiliza un SGBD donde se guarda la información en las siguientes tablas: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20000" y="2520000"/>
            <a:ext cx="7920000" cy="469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Alumnos (DNI, Nombre, Dirección, Fecha nacimiento)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2894512X   José Jiménez </a:t>
            </a:r>
            <a:r>
              <a:rPr lang="es-ES" sz="1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Perez</a:t>
            </a: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C/ Corredera,34    21-10-90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28924896D  Alejandra Gómez Marín C/ </a:t>
            </a:r>
            <a:r>
              <a:rPr lang="es-ES" sz="1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Picaso</a:t>
            </a: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23    11-02-91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Asignaturas (Código, Nombre)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001  Matemáticas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002  Lengua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003 Inglés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Notas(DNI, </a:t>
            </a:r>
            <a:r>
              <a:rPr lang="es-ES" sz="1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Código_asignatura</a:t>
            </a: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nota)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2894512X    001   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2894512X    002   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28924896D  001   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28924896D  003   3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151719" y="1622743"/>
            <a:ext cx="9072562" cy="646112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Evolución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420000" y="3925800"/>
            <a:ext cx="2700000" cy="1114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Primeros sistemas de información informatizados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“Ficheros”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68000" y="2629801"/>
            <a:ext cx="2700000" cy="858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Sistemas de información no informatizados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“Lápiz y papel”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88000" y="5869441"/>
            <a:ext cx="2700000" cy="858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Sistemas de información informatizados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Bases de Datos</a:t>
            </a:r>
          </a:p>
        </p:txBody>
      </p:sp>
      <p:sp>
        <p:nvSpPr>
          <p:cNvPr id="7" name="Conector recto 6"/>
          <p:cNvSpPr/>
          <p:nvPr/>
        </p:nvSpPr>
        <p:spPr>
          <a:xfrm>
            <a:off x="3708000" y="3169441"/>
            <a:ext cx="900000" cy="720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ector recto 7"/>
          <p:cNvSpPr/>
          <p:nvPr/>
        </p:nvSpPr>
        <p:spPr>
          <a:xfrm>
            <a:off x="5688000" y="4969441"/>
            <a:ext cx="900000" cy="720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60000" y="1800000"/>
            <a:ext cx="3240000" cy="1566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Estudiamos a continuación por qué se ha producido esta evolución: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213168" y="1429385"/>
            <a:ext cx="7507287" cy="5087938"/>
          </a:xfrm>
        </p:spPr>
        <p:txBody>
          <a:bodyPr anchor="ctr">
            <a:normAutofit fontScale="92500" lnSpcReduction="10000"/>
          </a:bodyPr>
          <a:lstStyle/>
          <a:p>
            <a:pPr marL="0" lvl="0" indent="0" algn="just"/>
            <a:r>
              <a:rPr lang="es-ES" sz="2000" dirty="0"/>
              <a:t>Queremos obtener la siguiente información: </a:t>
            </a:r>
            <a:r>
              <a:rPr lang="es-ES" sz="2000" i="1" dirty="0">
                <a:latin typeface="Arial" pitchFamily="34"/>
              </a:rPr>
              <a:t>Se quiere conocer el número de alumnos de más de veinticinco años y con nota media superior a siete que están matriculados actualmente en la asignatura Bases de datos I.</a:t>
            </a:r>
          </a:p>
          <a:p>
            <a:pPr marL="0" lvl="0" indent="0" algn="just"/>
            <a:endParaRPr lang="es-ES" sz="2000" i="1" dirty="0">
              <a:latin typeface="Arial" pitchFamily="34"/>
            </a:endParaRP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000" dirty="0">
                <a:latin typeface="Arial" pitchFamily="34"/>
              </a:rPr>
              <a:t>S.I. Sin informatizar: Obtener está información puede requerir mucho tiempo y mucho trabajo, además hay que realizando cálculos (media,...) e ir mirando alumno por alumno.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000" dirty="0">
                <a:latin typeface="Arial" pitchFamily="34"/>
              </a:rPr>
              <a:t>S.I. con ficheros: Podemos crear un programa que vaya obteniendo la información del fichero vaya realizando los cálculos y nos de los resultados.</a:t>
            </a:r>
          </a:p>
          <a:p>
            <a:pPr marL="0" lvl="0" indent="0" algn="just">
              <a:buSzPct val="45000"/>
              <a:buFont typeface="StarSymbol"/>
              <a:buChar char="●"/>
            </a:pPr>
            <a:r>
              <a:rPr lang="es-ES" sz="2000" dirty="0">
                <a:latin typeface="Arial" pitchFamily="34"/>
              </a:rPr>
              <a:t>S.I. Con base de datos: Esta consulta es trivial usando un lenguaje de consulta de datos.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83715" y="0"/>
            <a:ext cx="7006591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Bases de datos vs. Sistemas de ficheros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2342</Words>
  <Application>Microsoft Office PowerPoint</Application>
  <PresentationFormat>Personalizado</PresentationFormat>
  <Paragraphs>318</Paragraphs>
  <Slides>39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Circuito</vt:lpstr>
      <vt:lpstr>Presentación de PowerPoint</vt:lpstr>
      <vt:lpstr>Índice</vt:lpstr>
      <vt:lpstr>Datos vs Información</vt:lpstr>
      <vt:lpstr>SISTEMA DE INFORMACIÓN</vt:lpstr>
      <vt:lpstr>1. Bases de datos vs. Sistemas de ficheros</vt:lpstr>
      <vt:lpstr>Presentación de PowerPoint</vt:lpstr>
      <vt:lpstr> En los años 90 y posteriores..., usando Bases de Datos</vt:lpstr>
      <vt:lpstr>Evolución</vt:lpstr>
      <vt:lpstr>Presentación de PowerPoint</vt:lpstr>
      <vt:lpstr>Flexibilidad a los cambios</vt:lpstr>
      <vt:lpstr>Sistema de Ficheros</vt:lpstr>
      <vt:lpstr>Sistema de Base de Datos</vt:lpstr>
      <vt:lpstr>Problema de la redundancia y la consistencia</vt:lpstr>
      <vt:lpstr>Integridad de la información</vt:lpstr>
      <vt:lpstr>Concurrencia: ¿Pueden varios usuarios trabajar a la vez?</vt:lpstr>
      <vt:lpstr>Seguridad </vt:lpstr>
      <vt:lpstr>Presentación de PowerPoint</vt:lpstr>
      <vt:lpstr>Presentación de PowerPoint</vt:lpstr>
      <vt:lpstr>Presentación de PowerPoint</vt:lpstr>
      <vt:lpstr>Definición de Base de Datos y de SGBD</vt:lpstr>
      <vt:lpstr>2. Objetivos de los SGBD</vt:lpstr>
      <vt:lpstr>3. Arquitectura en niveles de las bases de datos.</vt:lpstr>
      <vt:lpstr>Presentación de PowerPoint</vt:lpstr>
      <vt:lpstr>Presentación de PowerPoint</vt:lpstr>
      <vt:lpstr>Presentación de PowerPoint</vt:lpstr>
      <vt:lpstr>4. Componentes de un SGBD.</vt:lpstr>
      <vt:lpstr>Lenguajes.</vt:lpstr>
      <vt:lpstr>Funcionamiento de un  Sistema Gestor de Bases de Datos </vt:lpstr>
      <vt:lpstr>Función de Descripción o Definición</vt:lpstr>
      <vt:lpstr>Función de Manipulación</vt:lpstr>
      <vt:lpstr>Función de Control</vt:lpstr>
      <vt:lpstr>El diccionario de datos.</vt:lpstr>
      <vt:lpstr>Mecanismos de seguridad e integridad.</vt:lpstr>
      <vt:lpstr>El factor humano.</vt:lpstr>
      <vt:lpstr>5. Modelos de explotación de las B.datos.</vt:lpstr>
      <vt:lpstr>Modelos de SGBD</vt:lpstr>
      <vt:lpstr>Tipos de BBDD</vt:lpstr>
      <vt:lpstr>Diferencias entre el modelo lógico  y el MODELO conceptual</vt:lpstr>
      <vt:lpstr>Modelos Lógicos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Índice</dc:title>
  <dc:creator>Jose domingo</dc:creator>
  <cp:lastModifiedBy>Carlos Rossique Delmas</cp:lastModifiedBy>
  <cp:revision>39</cp:revision>
  <dcterms:created xsi:type="dcterms:W3CDTF">2010-09-14T00:10:56Z</dcterms:created>
  <dcterms:modified xsi:type="dcterms:W3CDTF">2018-09-11T07:38:43Z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ción 1">
    <vt:lpwstr/>
  </property>
  <property fmtid="{D5CDD505-2E9C-101B-9397-08002B2CF9AE}" pid="3" name="Información 2">
    <vt:lpwstr/>
  </property>
  <property fmtid="{D5CDD505-2E9C-101B-9397-08002B2CF9AE}" pid="4" name="Información 3">
    <vt:lpwstr/>
  </property>
  <property fmtid="{D5CDD505-2E9C-101B-9397-08002B2CF9AE}" pid="5" name="Información 4">
    <vt:lpwstr/>
  </property>
</Properties>
</file>