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3" r:id="rId3"/>
    <p:sldId id="314" r:id="rId4"/>
    <p:sldId id="312" r:id="rId5"/>
    <p:sldId id="313" r:id="rId6"/>
    <p:sldId id="315" r:id="rId7"/>
    <p:sldId id="309" r:id="rId8"/>
    <p:sldId id="316" r:id="rId9"/>
    <p:sldId id="310" r:id="rId10"/>
    <p:sldId id="311" r:id="rId11"/>
    <p:sldId id="317" r:id="rId12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338" y="-102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D2569E-A283-442E-BA98-CD60847E0711}" type="slidenum">
              <a:t>‹Nº›</a:t>
            </a:fld>
            <a:endParaRPr lang="es-ES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7738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DC9DF25-DCA1-4262-ABAE-C9187AFF39A0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4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pPr lvl="0"/>
            <a:fld id="{1429FB4F-EC91-4501-B5C6-A6CEE98FB1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5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45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92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73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58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63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55DE48-6291-4C19-A9DC-8F21A1A3C0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3AF2F1-238C-498A-BC3F-50D1FC0850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0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lvl="0"/>
            <a:fld id="{FFD57DDE-F154-4A30-8081-278E8813F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3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E0FBA-4670-4E0F-9FE9-2190BDABA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68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EBC71A-3C56-4915-BE7D-CB767DFAE6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043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9111E9-D463-408A-B430-F7138BED25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6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CB1DC1-BE9B-429A-BECD-E0B665525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11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853605-8D43-4ABE-862B-E8FB724616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2532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07C30-0D46-46F9-A744-5995AA06F0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1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4FD17-0E03-4526-A653-9D32981BD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8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1B3DDB4E-AD98-4629-AF34-D14D756D8A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969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47988" y="240030"/>
            <a:ext cx="5868914" cy="2339102"/>
          </a:xfrm>
          <a:prstGeom prst="rect">
            <a:avLst/>
          </a:prstGeom>
          <a:noFill/>
          <a:effectLst>
            <a:outerShdw blurRad="1270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5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DAM 1</a:t>
            </a:r>
          </a:p>
          <a:p>
            <a:pPr algn="ctr"/>
            <a:endParaRPr lang="es-E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s-ES" sz="6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Bases de Datos</a:t>
            </a:r>
            <a:endParaRPr lang="es-ES" sz="6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124713" y="4472939"/>
            <a:ext cx="3966919" cy="1877437"/>
          </a:xfrm>
          <a:prstGeom prst="rect">
            <a:avLst/>
          </a:prstGeom>
          <a:noFill/>
          <a:effectLst>
            <a:outerShdw blurRad="1270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480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Tema </a:t>
            </a:r>
            <a:r>
              <a:rPr lang="es-ES" sz="480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2A</a:t>
            </a:r>
            <a:endParaRPr lang="es-ES" sz="4800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endParaRPr lang="es-ES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s-ES_tradnl" sz="4000" dirty="0" smtClean="0"/>
              <a:t>Modelo </a:t>
            </a:r>
            <a:r>
              <a:rPr lang="es-ES_tradnl" sz="4000" dirty="0"/>
              <a:t>Relacional</a:t>
            </a:r>
            <a:endParaRPr lang="es-E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8700" y="136493"/>
            <a:ext cx="8092440" cy="5590633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Integridad referencial: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(ejemplo del equipo de baloncesto)</a:t>
            </a:r>
          </a:p>
          <a:p>
            <a:pPr marL="954330" lvl="1" indent="0" algn="just">
              <a:lnSpc>
                <a:spcPct val="100000"/>
              </a:lnSpc>
            </a:pPr>
            <a:r>
              <a:rPr lang="es-ES" sz="1959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operaciones restringidas</a:t>
            </a:r>
          </a:p>
          <a:p>
            <a:pPr marL="954330" lvl="1" indent="0" algn="just">
              <a:lnSpc>
                <a:spcPct val="100000"/>
              </a:lnSpc>
            </a:pPr>
            <a:r>
              <a:rPr lang="es-ES" sz="1959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959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 con </a:t>
            </a:r>
            <a:r>
              <a:rPr lang="es-ES" sz="1959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transmision</a:t>
            </a:r>
            <a:r>
              <a:rPr lang="es-ES" sz="1959" dirty="0" smtClean="0">
                <a:latin typeface="Segoe UI" panose="020B0502040204020203" pitchFamily="34" charset="0"/>
                <a:cs typeface="Segoe UI" panose="020B0502040204020203" pitchFamily="34" charset="0"/>
              </a:rPr>
              <a:t> en cascada</a:t>
            </a:r>
          </a:p>
          <a:p>
            <a:pPr marL="954330" lvl="1" indent="0" algn="just">
              <a:lnSpc>
                <a:spcPct val="100000"/>
              </a:lnSpc>
            </a:pPr>
            <a:r>
              <a:rPr lang="es-ES" sz="1959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959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 con puesta a nulo</a:t>
            </a:r>
          </a:p>
          <a:p>
            <a:pPr marL="954330" lvl="1" indent="0" algn="just">
              <a:lnSpc>
                <a:spcPct val="100000"/>
              </a:lnSpc>
            </a:pPr>
            <a:endParaRPr lang="es-ES" sz="1959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54330" lvl="1" indent="0" algn="just">
              <a:lnSpc>
                <a:spcPct val="100000"/>
              </a:lnSpc>
            </a:pPr>
            <a:endParaRPr lang="es-ES" sz="1959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Vistas: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Una vista de base de datos es el resultado de una consulta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sobre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una o varias tablas; también se le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puede considerar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una tabla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virtual. Las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vistas tienen la misma estructura que una tabla en el modelo relacional: filas y columnas. La única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diferencia es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que solo se almacena de ellas la definición, no los datos.</a:t>
            </a:r>
          </a:p>
        </p:txBody>
      </p:sp>
    </p:spTree>
    <p:extLst>
      <p:ext uri="{BB962C8B-B14F-4D97-AF65-F5344CB8AC3E}">
        <p14:creationId xmlns:p14="http://schemas.microsoft.com/office/powerpoint/2010/main" val="67278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70063"/>
            <a:ext cx="98202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5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0130" y="1108043"/>
            <a:ext cx="8092440" cy="4719241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modelo de datos relacional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 es, desde hace tiempo, el más utilizado para modelar sistemas reales que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trabajan con información</a:t>
            </a:r>
          </a:p>
          <a:p>
            <a:pPr marL="450359" indent="0" algn="just">
              <a:lnSpc>
                <a:spcPct val="10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El elemento básico del modelo relacional es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 relación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, que puede representarse en forma de tabla. Es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 estructura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 datos que se representa con un nombre y un conjunto de atributos o columnas junto con el tipo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dato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 cada una.</a:t>
            </a:r>
            <a:endParaRPr lang="es-E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9802" y="1874838"/>
            <a:ext cx="8092440" cy="5240409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Modelo relacional: segunda generación de los SGBD. </a:t>
            </a:r>
          </a:p>
          <a:p>
            <a:pPr marL="450359" indent="0" algn="just">
              <a:lnSpc>
                <a:spcPct val="100000"/>
              </a:lnSpc>
            </a:pP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Datos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estructurados a nivel lógico como tablas formadas por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filas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y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columnas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(A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nivel físico pueden tener una estructura completamente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distinta ) 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Tablas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pueden ser construidas:</a:t>
            </a:r>
          </a:p>
          <a:p>
            <a:pPr marL="954330" lvl="1" indent="0" algn="just">
              <a:lnSpc>
                <a:spcPct val="100000"/>
              </a:lnSpc>
            </a:pPr>
            <a:r>
              <a:rPr lang="es-ES" sz="1959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s-ES" sz="1959" dirty="0">
                <a:latin typeface="Segoe UI" panose="020B0502040204020203" pitchFamily="34" charset="0"/>
                <a:cs typeface="Segoe UI" panose="020B0502040204020203" pitchFamily="34" charset="0"/>
              </a:rPr>
              <a:t>conjunto de tablas iniciales y aplicar ciertas operaciones hasta conseguir el esquema más óptimo. </a:t>
            </a:r>
          </a:p>
          <a:p>
            <a:pPr marL="954330" lvl="1" indent="0" algn="just">
              <a:lnSpc>
                <a:spcPct val="100000"/>
              </a:lnSpc>
            </a:pPr>
            <a:r>
              <a:rPr lang="es-ES" sz="1959" dirty="0">
                <a:latin typeface="Segoe UI" panose="020B0502040204020203" pitchFamily="34" charset="0"/>
                <a:cs typeface="Segoe UI" panose="020B0502040204020203" pitchFamily="34" charset="0"/>
              </a:rPr>
              <a:t>Convertir diagrama MER a tablas y posteriormente aplicar también estas operaciones hasta conseguir el esquema óptimo. </a:t>
            </a: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22" y="438468"/>
            <a:ext cx="457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0130" y="1108043"/>
            <a:ext cx="8092440" cy="1482457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9303"/>
              </p:ext>
            </p:extLst>
          </p:nvPr>
        </p:nvGraphicFramePr>
        <p:xfrm>
          <a:off x="1287084" y="2809240"/>
          <a:ext cx="7609266" cy="193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icture" r:id="rId3" imgW="6867360" imgH="1743120" progId="Word.Picture.8">
                  <p:embed/>
                </p:oleObj>
              </mc:Choice>
              <mc:Fallback>
                <p:oleObj name="Picture" r:id="rId3" imgW="6867360" imgH="174312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084" y="2809240"/>
                        <a:ext cx="7609266" cy="1934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0" y="1344296"/>
            <a:ext cx="8092440" cy="1482457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1120140" y="1489393"/>
            <a:ext cx="849249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Relación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Corresponde con la idea general de tabla</a:t>
            </a:r>
            <a:endParaRPr lang="es-ES" alt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altLang="es-E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Tupla</a:t>
            </a: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Corresponde con una fila</a:t>
            </a:r>
            <a:endParaRPr lang="es-ES" alt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Atributo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Corresponde con una columna</a:t>
            </a:r>
            <a:endParaRPr lang="es-ES" alt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Cardinalidad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Número de tuplas (m)</a:t>
            </a:r>
            <a:endParaRPr lang="es-ES" alt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Grado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Número de atributos (n)</a:t>
            </a:r>
            <a:endParaRPr lang="es-ES" altLang="es-E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Clave primaria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Identificador único (no hay dos tuplas 			con igual identificador)</a:t>
            </a:r>
            <a:endParaRPr lang="es-ES" altLang="es-E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Tx/>
              <a:buChar char="•"/>
            </a:pPr>
            <a:r>
              <a:rPr lang="es-ES" altLang="es-E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Dominio </a:t>
            </a:r>
            <a:r>
              <a:rPr lang="es-ES" altLang="es-ES" sz="28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 </a:t>
            </a:r>
            <a:r>
              <a:rPr lang="es-ES" altLang="es-ES" sz="2400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Colección de valores de los cuales el atributo 		obtiene su valor</a:t>
            </a:r>
          </a:p>
        </p:txBody>
      </p:sp>
    </p:spTree>
    <p:extLst>
      <p:ext uri="{BB962C8B-B14F-4D97-AF65-F5344CB8AC3E}">
        <p14:creationId xmlns:p14="http://schemas.microsoft.com/office/powerpoint/2010/main" val="2435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0" y="1344296"/>
            <a:ext cx="8092440" cy="1482457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984" y="270511"/>
            <a:ext cx="4348422" cy="39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1 Cruz"/>
          <p:cNvSpPr/>
          <p:nvPr/>
        </p:nvSpPr>
        <p:spPr>
          <a:xfrm rot="18963005">
            <a:off x="119223" y="119180"/>
            <a:ext cx="4913721" cy="4929155"/>
          </a:xfrm>
          <a:prstGeom prst="plus">
            <a:avLst>
              <a:gd name="adj" fmla="val 48438"/>
            </a:avLst>
          </a:prstGeom>
          <a:solidFill>
            <a:srgbClr val="FF0000">
              <a:alpha val="5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l_fi" descr="tablas-relacion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8315" y="2489732"/>
            <a:ext cx="5165725" cy="48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0130" y="868013"/>
            <a:ext cx="8092440" cy="5545108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dominio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 es un conjunto finito de valores homogéneos y atómicos caracterizados por un nombre.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Homogéneos porque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son todos del mismo tipo y, atómicos, porque son indivisibles en lo que al modelo se refiere. Todo dominio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debe tener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 nombre por el cual nos referiremos a él y a un tipo de datos. Los dominios pueden definirse por intensión (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 ejemplo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, edades entre 18 y 100 años) o por extensión (por ejemplo, nacionalidades o cadenas de hasta 20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caracteres alfabéticos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450359" indent="0" algn="just">
              <a:lnSpc>
                <a:spcPct val="10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atributo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 es una característica de la relación representada y toma valores en un determinado dominio. </a:t>
            </a:r>
          </a:p>
        </p:txBody>
      </p:sp>
    </p:spTree>
    <p:extLst>
      <p:ext uri="{BB962C8B-B14F-4D97-AF65-F5344CB8AC3E}">
        <p14:creationId xmlns:p14="http://schemas.microsoft.com/office/powerpoint/2010/main" val="35874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9911" y="609918"/>
            <a:ext cx="76584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s-ES_tradnl" altLang="es-ES" sz="2400" b="1" dirty="0">
                <a:solidFill>
                  <a:schemeClr val="tx1"/>
                </a:solidFill>
                <a:cs typeface="Times New Roman" pitchFamily="18" charset="0"/>
              </a:rPr>
              <a:t> Definición de </a:t>
            </a:r>
            <a:r>
              <a:rPr lang="es-ES_tradnl" altLang="es-ES" sz="2400" b="1" dirty="0">
                <a:solidFill>
                  <a:schemeClr val="tx1"/>
                </a:solidFill>
              </a:rPr>
              <a:t>Restricciones</a:t>
            </a:r>
          </a:p>
          <a:p>
            <a:pPr lvl="1" algn="l"/>
            <a:r>
              <a:rPr lang="es-ES_tradnl" altLang="es-ES" sz="2000" dirty="0">
                <a:solidFill>
                  <a:schemeClr val="tx1"/>
                </a:solidFill>
              </a:rPr>
              <a:t>Son las limitaciones impuestas por: </a:t>
            </a:r>
          </a:p>
          <a:p>
            <a:pPr lvl="1" algn="l"/>
            <a:r>
              <a:rPr lang="es-ES_tradnl" altLang="es-ES" sz="2000" dirty="0">
                <a:solidFill>
                  <a:schemeClr val="tx1"/>
                </a:solidFill>
              </a:rPr>
              <a:t>el modelo de datos </a:t>
            </a:r>
            <a:r>
              <a:rPr lang="es-ES_tradnl" altLang="es-ES" sz="2000" dirty="0" smtClean="0">
                <a:solidFill>
                  <a:schemeClr val="tx1"/>
                </a:solidFill>
              </a:rPr>
              <a:t>o </a:t>
            </a:r>
            <a:endParaRPr lang="es-ES_tradnl" altLang="es-ES" sz="2000" dirty="0">
              <a:solidFill>
                <a:schemeClr val="tx1"/>
              </a:solidFill>
            </a:endParaRPr>
          </a:p>
          <a:p>
            <a:pPr lvl="1" algn="l"/>
            <a:r>
              <a:rPr lang="es-ES_tradnl" altLang="es-ES" sz="2000" dirty="0">
                <a:solidFill>
                  <a:schemeClr val="tx1"/>
                </a:solidFill>
              </a:rPr>
              <a:t>por la situación que se modela</a:t>
            </a:r>
            <a:endParaRPr lang="es-ES" altLang="es-ES" sz="2000" dirty="0">
              <a:solidFill>
                <a:schemeClr val="tx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399213" y="2969261"/>
            <a:ext cx="74475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altLang="es-ES" sz="2000">
                <a:solidFill>
                  <a:schemeClr val="tx1"/>
                </a:solidFill>
              </a:rPr>
              <a:t>- Propias del modelo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s-ES_tradnl" altLang="es-ES" sz="2000">
                <a:solidFill>
                  <a:schemeClr val="tx1"/>
                </a:solidFill>
              </a:rPr>
              <a:t> Varían de un modelo a otro</a:t>
            </a:r>
            <a:endParaRPr lang="es-ES" altLang="es-ES" sz="2000">
              <a:solidFill>
                <a:schemeClr val="tx1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094413" y="2526348"/>
            <a:ext cx="47740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s-ES_tradnl" altLang="es-ES" sz="24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s-ES_tradnl" altLang="es-ES" sz="2400" b="1" dirty="0">
                <a:solidFill>
                  <a:schemeClr val="tx1"/>
                </a:solidFill>
              </a:rPr>
              <a:t>Restricciones inherentes</a:t>
            </a:r>
            <a:endParaRPr lang="es-ES" altLang="es-ES" sz="2400" b="1" dirty="0">
              <a:solidFill>
                <a:schemeClr val="tx1"/>
              </a:solidFill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94414" y="3745548"/>
            <a:ext cx="6301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s-ES_tradnl" altLang="es-ES" sz="24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s-ES_tradnl" altLang="es-ES" sz="2400" b="1" dirty="0">
                <a:solidFill>
                  <a:schemeClr val="tx1"/>
                </a:solidFill>
              </a:rPr>
              <a:t>Restricciones de integridad</a:t>
            </a:r>
            <a:endParaRPr lang="es-ES" altLang="es-E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399214" y="4186873"/>
            <a:ext cx="76385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  <a:buFontTx/>
              <a:buChar char="-"/>
            </a:pPr>
            <a:r>
              <a:rPr lang="es-ES_tradnl" altLang="es-ES" sz="2000" dirty="0">
                <a:solidFill>
                  <a:schemeClr val="tx1"/>
                </a:solidFill>
              </a:rPr>
              <a:t> Facilidades ofrecidas al diseñador para poder representar lo más fielmente posible la semántica de los datos en el esquema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s-ES_tradnl" altLang="es-ES" sz="2000" dirty="0">
                <a:solidFill>
                  <a:schemeClr val="tx1"/>
                </a:solidFill>
              </a:rPr>
              <a:t> Suelen ser específicas de la B.D. sobre la que se aplican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s-ES_tradnl" altLang="es-ES" sz="2000" dirty="0">
                <a:solidFill>
                  <a:schemeClr val="tx1"/>
                </a:solidFill>
              </a:rPr>
              <a:t> Pero el modelo relacional incluye 2 reglas de integridad generales relacionadas con las claves primarias y ajenas</a:t>
            </a:r>
          </a:p>
        </p:txBody>
      </p:sp>
    </p:spTree>
    <p:extLst>
      <p:ext uri="{BB962C8B-B14F-4D97-AF65-F5344CB8AC3E}">
        <p14:creationId xmlns:p14="http://schemas.microsoft.com/office/powerpoint/2010/main" val="20849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8700" y="136493"/>
            <a:ext cx="8092440" cy="6935232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450359" indent="0" algn="just">
              <a:lnSpc>
                <a:spcPct val="100000"/>
              </a:lnSpc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Clave candidata: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es un conjunto mínimo de atributos que identifican unívoca y mínimamente cada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tupla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una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relación. Una relación puede tener varias claves candidatas. Para el caso de la relación jugadores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claves posibles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serían los campos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id_jugador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dni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 Sin embargo, la unión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dni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 y nombre no sería una clave, ya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 no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necesitamos el nombre para identificar un jugador, de ahí el uso de "mínimo" en la definición.</a:t>
            </a:r>
          </a:p>
          <a:p>
            <a:pPr marL="450359" indent="0" algn="just">
              <a:lnSpc>
                <a:spcPct val="100000"/>
              </a:lnSpc>
            </a:pP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Clave primaria: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 entre las claves candidatas es la que el diseñador escoge por motivos ajenos al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modelo. (no puede ser nula)</a:t>
            </a:r>
          </a:p>
          <a:p>
            <a:pPr marL="450359" indent="0" algn="just">
              <a:lnSpc>
                <a:spcPct val="100000"/>
              </a:lnSpc>
            </a:pPr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Clave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alternativa: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claves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candidatas que no han sido escogidas como clave primaria. </a:t>
            </a:r>
            <a:endParaRPr lang="es-E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0359" indent="0" algn="just">
              <a:lnSpc>
                <a:spcPct val="100000"/>
              </a:lnSpc>
            </a:pPr>
            <a:r>
              <a:rPr lang="es-E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Clave </a:t>
            </a:r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ajena: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conjunto de atributos de una relación cuyos valores han de coincidir con los valores de la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clave primaria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otra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632</Words>
  <Application>Microsoft Office PowerPoint</Application>
  <PresentationFormat>Personalizado</PresentationFormat>
  <Paragraphs>52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Circuito</vt:lpstr>
      <vt:lpstr>Picture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</dc:title>
  <dc:creator>Jose domingo</dc:creator>
  <cp:lastModifiedBy>Carlos Rossique Delmas</cp:lastModifiedBy>
  <cp:revision>44</cp:revision>
  <dcterms:created xsi:type="dcterms:W3CDTF">2010-09-14T00:10:56Z</dcterms:created>
  <dcterms:modified xsi:type="dcterms:W3CDTF">2018-09-11T07:41:19Z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ción 1">
    <vt:lpwstr/>
  </property>
  <property fmtid="{D5CDD505-2E9C-101B-9397-08002B2CF9AE}" pid="3" name="Información 2">
    <vt:lpwstr/>
  </property>
  <property fmtid="{D5CDD505-2E9C-101B-9397-08002B2CF9AE}" pid="4" name="Información 3">
    <vt:lpwstr/>
  </property>
  <property fmtid="{D5CDD505-2E9C-101B-9397-08002B2CF9AE}" pid="5" name="Información 4">
    <vt:lpwstr/>
  </property>
</Properties>
</file>