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59" r:id="rId6"/>
    <p:sldId id="262" r:id="rId7"/>
    <p:sldId id="263" r:id="rId8"/>
    <p:sldId id="260" r:id="rId9"/>
    <p:sldId id="266" r:id="rId10"/>
    <p:sldId id="265" r:id="rId11"/>
    <p:sldId id="267" r:id="rId12"/>
    <p:sldId id="264" r:id="rId1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58A8"/>
    <a:srgbClr val="6958A6"/>
    <a:srgbClr val="4C427E"/>
    <a:srgbClr val="D6AD00"/>
    <a:srgbClr val="E1DC00"/>
    <a:srgbClr val="ECBF00"/>
    <a:srgbClr val="FFD627"/>
    <a:srgbClr val="FFFF2B"/>
    <a:srgbClr val="CBC71D"/>
    <a:srgbClr val="A8A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18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3241-889B-4115-B491-BF5F4211FA6B}" type="datetimeFigureOut">
              <a:rPr lang="es-ES" smtClean="0"/>
              <a:t>22/11/2017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AA1-8F97-4C0B-BF93-01E9ADD2E3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2993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3241-889B-4115-B491-BF5F4211FA6B}" type="datetimeFigureOut">
              <a:rPr lang="es-ES" smtClean="0"/>
              <a:t>22/11/2017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AA1-8F97-4C0B-BF93-01E9ADD2E3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2614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3241-889B-4115-B491-BF5F4211FA6B}" type="datetimeFigureOut">
              <a:rPr lang="es-ES" smtClean="0"/>
              <a:t>22/11/2017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AA1-8F97-4C0B-BF93-01E9ADD2E3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2032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3241-889B-4115-B491-BF5F4211FA6B}" type="datetimeFigureOut">
              <a:rPr lang="es-ES" smtClean="0"/>
              <a:t>22/11/2017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AA1-8F97-4C0B-BF93-01E9ADD2E3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1193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3241-889B-4115-B491-BF5F4211FA6B}" type="datetimeFigureOut">
              <a:rPr lang="es-ES" smtClean="0"/>
              <a:t>22/11/2017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AA1-8F97-4C0B-BF93-01E9ADD2E3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9799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3241-889B-4115-B491-BF5F4211FA6B}" type="datetimeFigureOut">
              <a:rPr lang="es-ES" smtClean="0"/>
              <a:t>22/11/2017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AA1-8F97-4C0B-BF93-01E9ADD2E3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87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3241-889B-4115-B491-BF5F4211FA6B}" type="datetimeFigureOut">
              <a:rPr lang="es-ES" smtClean="0"/>
              <a:t>22/11/2017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AA1-8F97-4C0B-BF93-01E9ADD2E3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6562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3241-889B-4115-B491-BF5F4211FA6B}" type="datetimeFigureOut">
              <a:rPr lang="es-ES" smtClean="0"/>
              <a:t>22/11/2017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AA1-8F97-4C0B-BF93-01E9ADD2E3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7324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3241-889B-4115-B491-BF5F4211FA6B}" type="datetimeFigureOut">
              <a:rPr lang="es-ES" smtClean="0"/>
              <a:t>22/11/2017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AA1-8F97-4C0B-BF93-01E9ADD2E3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3465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3241-889B-4115-B491-BF5F4211FA6B}" type="datetimeFigureOut">
              <a:rPr lang="es-ES" smtClean="0"/>
              <a:t>22/11/2017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AA1-8F97-4C0B-BF93-01E9ADD2E3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8225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3241-889B-4115-B491-BF5F4211FA6B}" type="datetimeFigureOut">
              <a:rPr lang="es-ES" smtClean="0"/>
              <a:t>22/11/2017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AA1-8F97-4C0B-BF93-01E9ADD2E3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0988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43241-889B-4115-B491-BF5F4211FA6B}" type="datetimeFigureOut">
              <a:rPr lang="es-ES" smtClean="0"/>
              <a:t>22/11/2017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C8AA1-8F97-4C0B-BF93-01E9ADD2E3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18023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188590" y="692696"/>
            <a:ext cx="6863930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4400" b="1" dirty="0" smtClean="0"/>
              <a:t>Definición de Bases de datos</a:t>
            </a:r>
          </a:p>
          <a:p>
            <a:pPr algn="ctr"/>
            <a:r>
              <a:rPr lang="es-ES" sz="4400" b="1" dirty="0"/>
              <a:t>y</a:t>
            </a:r>
            <a:endParaRPr lang="es-ES" sz="4400" b="1" dirty="0" smtClean="0"/>
          </a:p>
          <a:p>
            <a:pPr algn="ctr"/>
            <a:r>
              <a:rPr lang="es-ES" sz="5400" b="1" dirty="0" smtClean="0"/>
              <a:t>LENGUAJE DDL</a:t>
            </a:r>
            <a:endParaRPr lang="es-ES" sz="5400" b="1" dirty="0"/>
          </a:p>
        </p:txBody>
      </p:sp>
    </p:spTree>
    <p:extLst>
      <p:ext uri="{BB962C8B-B14F-4D97-AF65-F5344CB8AC3E}">
        <p14:creationId xmlns:p14="http://schemas.microsoft.com/office/powerpoint/2010/main" val="205636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467544" y="908720"/>
            <a:ext cx="828092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b="1" dirty="0" smtClean="0">
                <a:solidFill>
                  <a:schemeClr val="bg1"/>
                </a:solidFill>
              </a:rPr>
              <a:t>ALTER TABLE ‘</a:t>
            </a:r>
            <a:r>
              <a:rPr lang="es-ES" sz="2800" b="1" i="1" dirty="0" smtClean="0">
                <a:solidFill>
                  <a:schemeClr val="bg1"/>
                </a:solidFill>
              </a:rPr>
              <a:t>TABLA</a:t>
            </a:r>
            <a:r>
              <a:rPr lang="es-ES" sz="2800" b="1" dirty="0" smtClean="0">
                <a:solidFill>
                  <a:schemeClr val="bg1"/>
                </a:solidFill>
              </a:rPr>
              <a:t>’ </a:t>
            </a:r>
            <a:r>
              <a:rPr lang="en-US" sz="2800" b="1" dirty="0" smtClean="0">
                <a:solidFill>
                  <a:schemeClr val="bg1"/>
                </a:solidFill>
              </a:rPr>
              <a:t>ADD FOREIGN KEY (</a:t>
            </a:r>
            <a:r>
              <a:rPr lang="en-US" sz="2800" b="1" i="1" dirty="0" err="1" smtClean="0">
                <a:solidFill>
                  <a:schemeClr val="bg1"/>
                </a:solidFill>
              </a:rPr>
              <a:t>campo_fk</a:t>
            </a:r>
            <a:r>
              <a:rPr lang="en-US" sz="2800" b="1" dirty="0" smtClean="0">
                <a:solidFill>
                  <a:schemeClr val="bg1"/>
                </a:solidFill>
              </a:rPr>
              <a:t>) REFERENCES `</a:t>
            </a:r>
            <a:r>
              <a:rPr lang="en-US" sz="2800" b="1" i="1" dirty="0" smtClean="0">
                <a:solidFill>
                  <a:schemeClr val="bg1"/>
                </a:solidFill>
              </a:rPr>
              <a:t>TABLA_PADRE</a:t>
            </a:r>
            <a:r>
              <a:rPr lang="en-US" sz="2800" b="1" dirty="0" smtClean="0">
                <a:solidFill>
                  <a:schemeClr val="bg1"/>
                </a:solidFill>
              </a:rPr>
              <a:t>` (</a:t>
            </a:r>
            <a:r>
              <a:rPr lang="en-US" sz="2800" b="1" i="1" dirty="0" err="1" smtClean="0">
                <a:solidFill>
                  <a:schemeClr val="bg1"/>
                </a:solidFill>
              </a:rPr>
              <a:t>id_pk</a:t>
            </a:r>
            <a:r>
              <a:rPr lang="en-US" sz="2800" b="1" dirty="0" smtClean="0">
                <a:solidFill>
                  <a:schemeClr val="bg1"/>
                </a:solidFill>
              </a:rPr>
              <a:t>);</a:t>
            </a:r>
            <a:endParaRPr lang="es-ES" sz="2400" dirty="0" smtClean="0"/>
          </a:p>
          <a:p>
            <a:pPr algn="just"/>
            <a:endParaRPr lang="es-ES" sz="2400" dirty="0" smtClean="0"/>
          </a:p>
          <a:p>
            <a:pPr algn="just"/>
            <a:r>
              <a:rPr lang="es-ES" sz="2400" dirty="0" smtClean="0"/>
              <a:t>Crea una clave foránea en la tabla </a:t>
            </a:r>
            <a:r>
              <a:rPr lang="es-ES" sz="2400" i="1" dirty="0" smtClean="0"/>
              <a:t>NOMBRE_TABLA</a:t>
            </a:r>
            <a:r>
              <a:rPr lang="es-ES" sz="2400" dirty="0" smtClean="0"/>
              <a:t> en el campo </a:t>
            </a:r>
            <a:r>
              <a:rPr lang="es-ES" sz="2400" i="1" dirty="0" err="1" smtClean="0"/>
              <a:t>campo_fk</a:t>
            </a:r>
            <a:r>
              <a:rPr lang="es-ES" sz="2400" dirty="0" smtClean="0"/>
              <a:t> referenciada al campo </a:t>
            </a:r>
            <a:r>
              <a:rPr lang="es-ES" sz="2400" i="1" dirty="0" err="1" smtClean="0"/>
              <a:t>id_pk</a:t>
            </a:r>
            <a:r>
              <a:rPr lang="es-ES" sz="2400" dirty="0" smtClean="0"/>
              <a:t> de la </a:t>
            </a:r>
            <a:r>
              <a:rPr lang="es-ES" sz="2400" i="1" dirty="0" smtClean="0"/>
              <a:t>TABLA_PADRE.</a:t>
            </a:r>
            <a:r>
              <a:rPr lang="es-ES" sz="2400" dirty="0" smtClean="0"/>
              <a:t> </a:t>
            </a:r>
            <a:r>
              <a:rPr lang="es-ES" sz="2400" dirty="0" err="1" smtClean="0"/>
              <a:t>Despues</a:t>
            </a:r>
            <a:r>
              <a:rPr lang="es-ES" sz="2400" dirty="0" smtClean="0"/>
              <a:t> del campo referenciado ponemos una restricción de integridad como  </a:t>
            </a:r>
            <a:r>
              <a:rPr lang="es-ES" sz="2400" b="1" dirty="0" smtClean="0">
                <a:solidFill>
                  <a:schemeClr val="bg1"/>
                </a:solidFill>
              </a:rPr>
              <a:t>ON DELETE </a:t>
            </a:r>
            <a:r>
              <a:rPr lang="es-ES" sz="2400" dirty="0" smtClean="0"/>
              <a:t>o </a:t>
            </a:r>
            <a:r>
              <a:rPr lang="es-ES" sz="2400" b="1" dirty="0" smtClean="0">
                <a:solidFill>
                  <a:schemeClr val="bg1"/>
                </a:solidFill>
              </a:rPr>
              <a:t>ON UPDATE </a:t>
            </a:r>
            <a:r>
              <a:rPr lang="es-ES" sz="2400" dirty="0" smtClean="0"/>
              <a:t>de tipo </a:t>
            </a:r>
            <a:r>
              <a:rPr lang="es-ES" sz="2400" b="1" dirty="0" smtClean="0">
                <a:solidFill>
                  <a:schemeClr val="bg1"/>
                </a:solidFill>
              </a:rPr>
              <a:t>CASCADE, SET NULL </a:t>
            </a:r>
            <a:r>
              <a:rPr lang="es-ES" sz="2400" dirty="0" smtClean="0"/>
              <a:t>o </a:t>
            </a:r>
            <a:r>
              <a:rPr lang="es-ES" sz="2400" b="1" dirty="0" smtClean="0">
                <a:solidFill>
                  <a:schemeClr val="bg1"/>
                </a:solidFill>
              </a:rPr>
              <a:t>RESTRICT</a:t>
            </a:r>
            <a:r>
              <a:rPr lang="es-ES" sz="2400" dirty="0" smtClean="0"/>
              <a:t>. Por ejemplo:</a:t>
            </a:r>
          </a:p>
          <a:p>
            <a:pPr algn="just"/>
            <a:endParaRPr lang="es-ES" sz="2800" dirty="0"/>
          </a:p>
          <a:p>
            <a:pPr algn="just"/>
            <a:r>
              <a:rPr lang="es-ES" sz="2800" b="1" dirty="0">
                <a:solidFill>
                  <a:schemeClr val="bg1"/>
                </a:solidFill>
              </a:rPr>
              <a:t>ALTER TABLE </a:t>
            </a:r>
            <a:r>
              <a:rPr lang="es-ES" sz="2800" b="1" dirty="0" smtClean="0">
                <a:solidFill>
                  <a:schemeClr val="bg1"/>
                </a:solidFill>
              </a:rPr>
              <a:t>‘</a:t>
            </a:r>
            <a:r>
              <a:rPr lang="es-ES" sz="2800" b="1" i="1" dirty="0" smtClean="0">
                <a:solidFill>
                  <a:schemeClr val="bg1"/>
                </a:solidFill>
              </a:rPr>
              <a:t>TABLA</a:t>
            </a:r>
            <a:r>
              <a:rPr lang="es-ES" sz="2800" b="1" dirty="0">
                <a:solidFill>
                  <a:schemeClr val="bg1"/>
                </a:solidFill>
              </a:rPr>
              <a:t>’ </a:t>
            </a:r>
            <a:r>
              <a:rPr lang="en-US" sz="2800" b="1" dirty="0">
                <a:solidFill>
                  <a:schemeClr val="bg1"/>
                </a:solidFill>
              </a:rPr>
              <a:t>ADD FOREIGN KEY (</a:t>
            </a:r>
            <a:r>
              <a:rPr lang="en-US" sz="2800" b="1" i="1" dirty="0" err="1">
                <a:solidFill>
                  <a:schemeClr val="bg1"/>
                </a:solidFill>
              </a:rPr>
              <a:t>campo_fk</a:t>
            </a:r>
            <a:r>
              <a:rPr lang="en-US" sz="2800" b="1" dirty="0">
                <a:solidFill>
                  <a:schemeClr val="bg1"/>
                </a:solidFill>
              </a:rPr>
              <a:t>) REFERENCES `</a:t>
            </a:r>
            <a:r>
              <a:rPr lang="en-US" sz="2800" b="1" i="1" dirty="0" smtClean="0">
                <a:solidFill>
                  <a:schemeClr val="bg1"/>
                </a:solidFill>
              </a:rPr>
              <a:t>T_PADRE</a:t>
            </a:r>
            <a:r>
              <a:rPr lang="en-US" sz="2800" b="1" dirty="0">
                <a:solidFill>
                  <a:schemeClr val="bg1"/>
                </a:solidFill>
              </a:rPr>
              <a:t>` </a:t>
            </a:r>
            <a:r>
              <a:rPr lang="en-US" sz="2800" b="1" dirty="0" smtClean="0">
                <a:solidFill>
                  <a:schemeClr val="bg1"/>
                </a:solidFill>
              </a:rPr>
              <a:t>(</a:t>
            </a:r>
            <a:r>
              <a:rPr lang="en-US" sz="2800" b="1" i="1" dirty="0" err="1" smtClean="0">
                <a:solidFill>
                  <a:schemeClr val="bg1"/>
                </a:solidFill>
              </a:rPr>
              <a:t>id_pk</a:t>
            </a:r>
            <a:r>
              <a:rPr lang="en-US" sz="2800" b="1" dirty="0" smtClean="0">
                <a:solidFill>
                  <a:schemeClr val="bg1"/>
                </a:solidFill>
              </a:rPr>
              <a:t>) ON DELETE CASCADE;</a:t>
            </a:r>
            <a:endParaRPr lang="es-ES" sz="2800" dirty="0"/>
          </a:p>
          <a:p>
            <a:pPr algn="just"/>
            <a:r>
              <a:rPr lang="es-ES" sz="2000" dirty="0" smtClean="0"/>
              <a:t> </a:t>
            </a:r>
          </a:p>
          <a:p>
            <a:pPr algn="just"/>
            <a:r>
              <a:rPr lang="es-ES" sz="2400" dirty="0" smtClean="0"/>
              <a:t>(El valor por defecto es </a:t>
            </a:r>
            <a:r>
              <a:rPr lang="es-ES" sz="2400" b="1" dirty="0" smtClean="0">
                <a:solidFill>
                  <a:schemeClr val="bg1"/>
                </a:solidFill>
              </a:rPr>
              <a:t>RESTRICT</a:t>
            </a:r>
            <a:r>
              <a:rPr lang="es-ES" sz="2400" dirty="0" smtClean="0"/>
              <a:t>) </a:t>
            </a:r>
            <a:endParaRPr lang="es-ES" sz="2400" dirty="0"/>
          </a:p>
        </p:txBody>
      </p:sp>
      <p:sp>
        <p:nvSpPr>
          <p:cNvPr id="4" name="3 CuadroTexto"/>
          <p:cNvSpPr txBox="1"/>
          <p:nvPr/>
        </p:nvSpPr>
        <p:spPr>
          <a:xfrm>
            <a:off x="2458073" y="145990"/>
            <a:ext cx="42717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b="1" dirty="0" smtClean="0"/>
              <a:t>LENGUAJE DDL </a:t>
            </a:r>
            <a:r>
              <a:rPr lang="es-ES" sz="3200" dirty="0" smtClean="0"/>
              <a:t>(</a:t>
            </a:r>
            <a:r>
              <a:rPr lang="es-ES" sz="3200" dirty="0" err="1" smtClean="0"/>
              <a:t>MySQL</a:t>
            </a:r>
            <a:r>
              <a:rPr lang="es-ES" sz="3200" dirty="0" smtClean="0"/>
              <a:t>)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360178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453486" y="1052736"/>
            <a:ext cx="828092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 smtClean="0"/>
              <a:t>De la misma forma y con la misma sintaxis, </a:t>
            </a:r>
            <a:r>
              <a:rPr lang="es-ES" sz="2400" dirty="0"/>
              <a:t>a</a:t>
            </a:r>
            <a:r>
              <a:rPr lang="es-ES" sz="2400" dirty="0" smtClean="0"/>
              <a:t>demás de claves foráneas </a:t>
            </a:r>
            <a:r>
              <a:rPr lang="es-ES" sz="2400" dirty="0" err="1" smtClean="0"/>
              <a:t>tambien</a:t>
            </a:r>
            <a:r>
              <a:rPr lang="es-ES" sz="2400" dirty="0" smtClean="0"/>
              <a:t> podemos añadir clave primaria a la tabla si no la tuviese (ALTER TABLE ‘</a:t>
            </a:r>
            <a:r>
              <a:rPr lang="es-ES" sz="2400" i="1" dirty="0" smtClean="0"/>
              <a:t>Tabla’</a:t>
            </a:r>
            <a:r>
              <a:rPr lang="es-ES" sz="2400" dirty="0" smtClean="0"/>
              <a:t> ADD PRIMARY KEY…) o índices únicos (ALTER TABLE ‘</a:t>
            </a:r>
            <a:r>
              <a:rPr lang="es-ES" sz="2400" i="1" dirty="0" smtClean="0"/>
              <a:t>Tabla’</a:t>
            </a:r>
            <a:r>
              <a:rPr lang="es-ES" sz="2400" dirty="0" smtClean="0"/>
              <a:t> ADD UNIQUE…).</a:t>
            </a:r>
          </a:p>
          <a:p>
            <a:pPr algn="just"/>
            <a:endParaRPr lang="es-ES" sz="2400" dirty="0"/>
          </a:p>
          <a:p>
            <a:pPr algn="just"/>
            <a:r>
              <a:rPr lang="es-ES" sz="2400" dirty="0" err="1" smtClean="0"/>
              <a:t>Tambiés</a:t>
            </a:r>
            <a:r>
              <a:rPr lang="es-ES" sz="2400" dirty="0" smtClean="0"/>
              <a:t> podemos con ALTER TABLE borrar índices (usando DROP en vez de ADD) pero usando su nombre y </a:t>
            </a:r>
            <a:r>
              <a:rPr lang="es-ES" sz="2400" dirty="0" err="1" smtClean="0"/>
              <a:t>tambien</a:t>
            </a:r>
            <a:r>
              <a:rPr lang="es-ES" sz="2400" dirty="0" smtClean="0"/>
              <a:t> añadir borrar o alterar columnas (ALTER TABLE ‘</a:t>
            </a:r>
            <a:r>
              <a:rPr lang="es-ES" sz="2400" i="1" dirty="0" smtClean="0"/>
              <a:t>Tabla’</a:t>
            </a:r>
            <a:r>
              <a:rPr lang="es-ES" sz="2400" dirty="0" smtClean="0"/>
              <a:t> ADD COLUMN… , ALTER TABLE ‘</a:t>
            </a:r>
            <a:r>
              <a:rPr lang="es-ES" sz="2400" i="1" dirty="0" smtClean="0"/>
              <a:t>Tabla’</a:t>
            </a:r>
            <a:r>
              <a:rPr lang="es-ES" sz="2400" dirty="0" smtClean="0"/>
              <a:t> DROP COLUMN… , ALTER TABLE ‘</a:t>
            </a:r>
            <a:r>
              <a:rPr lang="es-ES" sz="2400" i="1" dirty="0" smtClean="0"/>
              <a:t>Tabla’</a:t>
            </a:r>
            <a:r>
              <a:rPr lang="es-ES" sz="2400" dirty="0" smtClean="0"/>
              <a:t> ALTER COLUMN… etc.</a:t>
            </a:r>
          </a:p>
          <a:p>
            <a:pPr algn="just"/>
            <a:endParaRPr lang="es-ES" sz="2400" dirty="0"/>
          </a:p>
          <a:p>
            <a:pPr algn="just"/>
            <a:r>
              <a:rPr lang="es-ES" sz="2400" dirty="0" smtClean="0"/>
              <a:t>De momento nos quedamos en como crear las tablas y las claves primarias y foráneas y completaremos DDL en el segundo trimestre con Oracle</a:t>
            </a:r>
            <a:endParaRPr lang="es-ES" sz="2400" dirty="0"/>
          </a:p>
        </p:txBody>
      </p:sp>
      <p:sp>
        <p:nvSpPr>
          <p:cNvPr id="4" name="3 CuadroTexto"/>
          <p:cNvSpPr txBox="1"/>
          <p:nvPr/>
        </p:nvSpPr>
        <p:spPr>
          <a:xfrm>
            <a:off x="2458073" y="145990"/>
            <a:ext cx="42717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b="1" dirty="0" smtClean="0"/>
              <a:t>LENGUAJE DDL </a:t>
            </a:r>
            <a:r>
              <a:rPr lang="es-ES" sz="3200" dirty="0" smtClean="0"/>
              <a:t>(</a:t>
            </a:r>
            <a:r>
              <a:rPr lang="es-ES" sz="3200" dirty="0" err="1" smtClean="0"/>
              <a:t>MySQL</a:t>
            </a:r>
            <a:r>
              <a:rPr lang="es-ES" sz="3200" dirty="0" smtClean="0"/>
              <a:t>)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156199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450518" y="798659"/>
            <a:ext cx="836995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 smtClean="0"/>
              <a:t>A la hora de crear un script para crear la estructura de tablas de una BD habría que seguir este orden:</a:t>
            </a:r>
          </a:p>
          <a:p>
            <a:pPr algn="just"/>
            <a:endParaRPr lang="es-ES" sz="2400" dirty="0" smtClean="0"/>
          </a:p>
          <a:p>
            <a:pPr algn="just"/>
            <a:r>
              <a:rPr lang="es-ES" sz="2400" dirty="0" smtClean="0"/>
              <a:t>1) Borrar las tablas. Hay que tener cuidado de borrar primero las tablas subordinadas antes que las tablas maestras. (Puede ser que en </a:t>
            </a:r>
            <a:r>
              <a:rPr lang="es-ES" sz="2400" dirty="0" err="1" smtClean="0"/>
              <a:t>algun</a:t>
            </a:r>
            <a:r>
              <a:rPr lang="es-ES" sz="2400" dirty="0" smtClean="0"/>
              <a:t> caso cuando dependan dos tablas mutuamente habrá que borrar alguna clave foránea)</a:t>
            </a:r>
          </a:p>
          <a:p>
            <a:pPr algn="just"/>
            <a:endParaRPr lang="es-ES" sz="2400" dirty="0"/>
          </a:p>
          <a:p>
            <a:pPr algn="just"/>
            <a:r>
              <a:rPr lang="es-ES" sz="2400" dirty="0" smtClean="0"/>
              <a:t>2) Posteriormente creamos las tablas con sus </a:t>
            </a:r>
            <a:r>
              <a:rPr lang="es-ES" sz="2400" dirty="0" err="1" smtClean="0"/>
              <a:t>PKs</a:t>
            </a:r>
            <a:endParaRPr lang="es-ES" sz="2400" dirty="0" smtClean="0"/>
          </a:p>
          <a:p>
            <a:pPr algn="just"/>
            <a:endParaRPr lang="es-ES" sz="2400" dirty="0"/>
          </a:p>
          <a:p>
            <a:pPr algn="just"/>
            <a:r>
              <a:rPr lang="es-ES" sz="2400" dirty="0" smtClean="0"/>
              <a:t>3) Finalmente creamos las </a:t>
            </a:r>
            <a:r>
              <a:rPr lang="es-ES" sz="2400" dirty="0" err="1" smtClean="0"/>
              <a:t>FKs</a:t>
            </a:r>
            <a:endParaRPr lang="es-ES" sz="2400" dirty="0" smtClean="0"/>
          </a:p>
          <a:p>
            <a:pPr algn="just"/>
            <a:endParaRPr lang="es-ES" sz="2400" dirty="0"/>
          </a:p>
          <a:p>
            <a:pPr algn="just"/>
            <a:r>
              <a:rPr lang="es-ES" sz="2400" dirty="0" smtClean="0"/>
              <a:t>(Esa es la razón de que en muchos scripts las </a:t>
            </a:r>
            <a:r>
              <a:rPr lang="es-ES" sz="2400" dirty="0" err="1" smtClean="0"/>
              <a:t>FKs</a:t>
            </a:r>
            <a:r>
              <a:rPr lang="es-ES" sz="2400" dirty="0" smtClean="0"/>
              <a:t> se crean al final, con ALTER </a:t>
            </a:r>
            <a:r>
              <a:rPr lang="es-ES" sz="2400" dirty="0" smtClean="0"/>
              <a:t>TABLE, </a:t>
            </a:r>
            <a:r>
              <a:rPr lang="es-ES" sz="2400" dirty="0" smtClean="0"/>
              <a:t>una vez creadas todas las tablas en vez de hacerlo en los CREATE TABLE que habría que tener más cuidado y atender al orden en que se hacen  </a:t>
            </a:r>
            <a:endParaRPr lang="es-ES" sz="2400" dirty="0"/>
          </a:p>
        </p:txBody>
      </p:sp>
      <p:sp>
        <p:nvSpPr>
          <p:cNvPr id="4" name="3 CuadroTexto"/>
          <p:cNvSpPr txBox="1"/>
          <p:nvPr/>
        </p:nvSpPr>
        <p:spPr>
          <a:xfrm>
            <a:off x="2458073" y="145990"/>
            <a:ext cx="42717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b="1" dirty="0" smtClean="0"/>
              <a:t>LENGUAJE DDL </a:t>
            </a:r>
            <a:r>
              <a:rPr lang="es-ES" sz="3200" dirty="0" smtClean="0"/>
              <a:t>(</a:t>
            </a:r>
            <a:r>
              <a:rPr lang="es-ES" sz="3200" dirty="0" err="1" smtClean="0"/>
              <a:t>MySQL</a:t>
            </a:r>
            <a:r>
              <a:rPr lang="es-ES" sz="3200" dirty="0" smtClean="0"/>
              <a:t>)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33753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Elipse"/>
          <p:cNvSpPr/>
          <p:nvPr/>
        </p:nvSpPr>
        <p:spPr>
          <a:xfrm>
            <a:off x="395535" y="2335239"/>
            <a:ext cx="6336704" cy="4365104"/>
          </a:xfrm>
          <a:prstGeom prst="ellipse">
            <a:avLst/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 smtClean="0">
                <a:solidFill>
                  <a:schemeClr val="bg1"/>
                </a:solidFill>
              </a:rPr>
              <a:t>SGBD</a:t>
            </a:r>
            <a:endParaRPr lang="es-ES" sz="3600" b="1" dirty="0">
              <a:solidFill>
                <a:schemeClr val="bg1"/>
              </a:solidFill>
            </a:endParaRPr>
          </a:p>
        </p:txBody>
      </p:sp>
      <p:sp>
        <p:nvSpPr>
          <p:cNvPr id="17" name="16 Flecha derecha"/>
          <p:cNvSpPr/>
          <p:nvPr/>
        </p:nvSpPr>
        <p:spPr>
          <a:xfrm rot="20150611" flipH="1">
            <a:off x="3844174" y="1701334"/>
            <a:ext cx="3412697" cy="504056"/>
          </a:xfrm>
          <a:prstGeom prst="rightArrow">
            <a:avLst/>
          </a:prstGeom>
          <a:ln>
            <a:solidFill>
              <a:schemeClr val="bg1"/>
            </a:solidFill>
          </a:ln>
          <a:effectLst>
            <a:glow rad="1905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Escritura</a:t>
            </a:r>
          </a:p>
        </p:txBody>
      </p:sp>
      <p:sp>
        <p:nvSpPr>
          <p:cNvPr id="16" name="15 Flecha derecha"/>
          <p:cNvSpPr/>
          <p:nvPr/>
        </p:nvSpPr>
        <p:spPr>
          <a:xfrm rot="17559276" flipH="1">
            <a:off x="1475927" y="3712790"/>
            <a:ext cx="1511293" cy="504056"/>
          </a:xfrm>
          <a:prstGeom prst="rightArrow">
            <a:avLst/>
          </a:prstGeom>
          <a:ln>
            <a:solidFill>
              <a:schemeClr val="bg1"/>
            </a:solidFill>
          </a:ln>
          <a:effectLst>
            <a:glow rad="127000">
              <a:srgbClr val="00B0F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Ejec.Script</a:t>
            </a:r>
            <a:r>
              <a:rPr lang="es-ES" dirty="0"/>
              <a:t>    </a:t>
            </a:r>
          </a:p>
        </p:txBody>
      </p:sp>
      <p:sp>
        <p:nvSpPr>
          <p:cNvPr id="14" name="13 Flecha derecha"/>
          <p:cNvSpPr/>
          <p:nvPr/>
        </p:nvSpPr>
        <p:spPr>
          <a:xfrm flipH="1">
            <a:off x="2952255" y="5503591"/>
            <a:ext cx="1763760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Ing.Directa</a:t>
            </a:r>
            <a:endParaRPr lang="es-ES" dirty="0"/>
          </a:p>
        </p:txBody>
      </p:sp>
      <p:sp>
        <p:nvSpPr>
          <p:cNvPr id="15" name="14 Flecha derecha"/>
          <p:cNvSpPr/>
          <p:nvPr/>
        </p:nvSpPr>
        <p:spPr>
          <a:xfrm>
            <a:off x="2952255" y="5032851"/>
            <a:ext cx="154773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Ing.Inversa</a:t>
            </a:r>
            <a:endParaRPr lang="es-ES" dirty="0"/>
          </a:p>
        </p:txBody>
      </p:sp>
      <p:sp>
        <p:nvSpPr>
          <p:cNvPr id="12" name="11 Elipse"/>
          <p:cNvSpPr/>
          <p:nvPr/>
        </p:nvSpPr>
        <p:spPr>
          <a:xfrm>
            <a:off x="1151618" y="4581128"/>
            <a:ext cx="1908647" cy="161038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 smtClean="0"/>
              <a:t>BD</a:t>
            </a:r>
            <a:br>
              <a:rPr lang="es-ES" sz="3200" b="1" dirty="0" smtClean="0"/>
            </a:br>
            <a:r>
              <a:rPr lang="es-ES" sz="1200" b="1" dirty="0" smtClean="0"/>
              <a:t>(SGBD)(</a:t>
            </a:r>
            <a:r>
              <a:rPr lang="es-ES" sz="1200" b="1" dirty="0" err="1" smtClean="0"/>
              <a:t>MySQL</a:t>
            </a:r>
            <a:r>
              <a:rPr lang="es-ES" sz="1100" b="1" dirty="0" smtClean="0"/>
              <a:t>)</a:t>
            </a:r>
            <a:endParaRPr lang="es-ES" sz="2000" b="1" dirty="0"/>
          </a:p>
        </p:txBody>
      </p:sp>
      <p:sp>
        <p:nvSpPr>
          <p:cNvPr id="7" name="6 Elipse"/>
          <p:cNvSpPr/>
          <p:nvPr/>
        </p:nvSpPr>
        <p:spPr>
          <a:xfrm>
            <a:off x="1259631" y="4688389"/>
            <a:ext cx="1692623" cy="135555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 smtClean="0"/>
              <a:t>BD</a:t>
            </a:r>
            <a:br>
              <a:rPr lang="es-ES" sz="3200" b="1" dirty="0" smtClean="0"/>
            </a:br>
            <a:r>
              <a:rPr lang="es-ES" sz="1200" b="1" dirty="0" smtClean="0"/>
              <a:t>(SGBD)(</a:t>
            </a:r>
            <a:r>
              <a:rPr lang="es-ES" sz="1200" b="1" dirty="0" err="1" smtClean="0"/>
              <a:t>MySQL</a:t>
            </a:r>
            <a:r>
              <a:rPr lang="es-ES" sz="1100" b="1" dirty="0" smtClean="0"/>
              <a:t>)</a:t>
            </a:r>
            <a:endParaRPr lang="es-ES" sz="2000" b="1" dirty="0"/>
          </a:p>
        </p:txBody>
      </p:sp>
      <p:sp>
        <p:nvSpPr>
          <p:cNvPr id="8" name="7 Elipse"/>
          <p:cNvSpPr/>
          <p:nvPr/>
        </p:nvSpPr>
        <p:spPr>
          <a:xfrm>
            <a:off x="4427983" y="4688389"/>
            <a:ext cx="1872208" cy="144016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smtClean="0"/>
              <a:t>Esquemas </a:t>
            </a:r>
            <a:br>
              <a:rPr lang="es-ES" sz="1600" b="1" dirty="0" smtClean="0"/>
            </a:br>
            <a:r>
              <a:rPr lang="es-ES" sz="1400" b="1" dirty="0" smtClean="0"/>
              <a:t>(</a:t>
            </a:r>
            <a:r>
              <a:rPr lang="es-ES" sz="1600" b="1" dirty="0" err="1" smtClean="0"/>
              <a:t>MySQL</a:t>
            </a:r>
            <a:r>
              <a:rPr lang="es-ES" sz="1600" b="1" dirty="0" smtClean="0"/>
              <a:t>-WB)</a:t>
            </a:r>
            <a:endParaRPr lang="es-ES" sz="2800" b="1" dirty="0"/>
          </a:p>
        </p:txBody>
      </p:sp>
      <p:sp>
        <p:nvSpPr>
          <p:cNvPr id="9" name="8 Flecha derecha"/>
          <p:cNvSpPr/>
          <p:nvPr/>
        </p:nvSpPr>
        <p:spPr>
          <a:xfrm>
            <a:off x="2483767" y="643051"/>
            <a:ext cx="1224136" cy="504056"/>
          </a:xfrm>
          <a:prstGeom prst="rightArrow">
            <a:avLst/>
          </a:prstGeom>
          <a:ln>
            <a:solidFill>
              <a:schemeClr val="bg1"/>
            </a:solidFill>
          </a:ln>
          <a:effectLst>
            <a:glow rad="127000">
              <a:srgbClr val="00B0F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Abstrac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10" name="9 Flecha derecha"/>
          <p:cNvSpPr/>
          <p:nvPr/>
        </p:nvSpPr>
        <p:spPr>
          <a:xfrm>
            <a:off x="5580111" y="643051"/>
            <a:ext cx="1152128" cy="504056"/>
          </a:xfrm>
          <a:prstGeom prst="rightArrow">
            <a:avLst/>
          </a:prstGeom>
          <a:ln>
            <a:solidFill>
              <a:schemeClr val="bg1"/>
            </a:solidFill>
          </a:ln>
          <a:effectLst>
            <a:glow rad="127000">
              <a:srgbClr val="00B0F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Transf</a:t>
            </a:r>
            <a:r>
              <a:rPr lang="es-ES" dirty="0"/>
              <a:t>.</a:t>
            </a:r>
          </a:p>
        </p:txBody>
      </p:sp>
      <p:sp>
        <p:nvSpPr>
          <p:cNvPr id="2" name="1 Elipse"/>
          <p:cNvSpPr/>
          <p:nvPr/>
        </p:nvSpPr>
        <p:spPr>
          <a:xfrm>
            <a:off x="683567" y="174999"/>
            <a:ext cx="1872208" cy="144016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Requisitos </a:t>
            </a:r>
            <a:br>
              <a:rPr lang="es-ES" dirty="0" smtClean="0"/>
            </a:br>
            <a:r>
              <a:rPr lang="es-ES" dirty="0" smtClean="0"/>
              <a:t>(enunciado)</a:t>
            </a:r>
            <a:endParaRPr lang="es-ES" dirty="0"/>
          </a:p>
        </p:txBody>
      </p:sp>
      <p:sp>
        <p:nvSpPr>
          <p:cNvPr id="13" name="12 Flecha derecha"/>
          <p:cNvSpPr/>
          <p:nvPr/>
        </p:nvSpPr>
        <p:spPr>
          <a:xfrm flipH="1">
            <a:off x="4211958" y="2930895"/>
            <a:ext cx="1511293" cy="504056"/>
          </a:xfrm>
          <a:prstGeom prst="rightArrow">
            <a:avLst/>
          </a:prstGeom>
          <a:ln>
            <a:solidFill>
              <a:schemeClr val="bg1"/>
            </a:solidFill>
          </a:ln>
          <a:effectLst>
            <a:glow rad="127000">
              <a:srgbClr val="00B0F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Exportac</a:t>
            </a:r>
            <a:r>
              <a:rPr lang="es-ES" dirty="0"/>
              <a:t>.</a:t>
            </a:r>
          </a:p>
        </p:txBody>
      </p:sp>
      <p:sp>
        <p:nvSpPr>
          <p:cNvPr id="6" name="5 Elipse"/>
          <p:cNvSpPr/>
          <p:nvPr/>
        </p:nvSpPr>
        <p:spPr>
          <a:xfrm>
            <a:off x="2412293" y="2428698"/>
            <a:ext cx="1872208" cy="144016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smtClean="0"/>
              <a:t>Scripts </a:t>
            </a:r>
            <a:br>
              <a:rPr lang="es-ES" sz="1600" b="1" dirty="0" smtClean="0"/>
            </a:br>
            <a:r>
              <a:rPr lang="es-ES" sz="3200" b="1" dirty="0" smtClean="0"/>
              <a:t>DDL </a:t>
            </a:r>
            <a:r>
              <a:rPr lang="es-ES" b="1" dirty="0" smtClean="0"/>
              <a:t>(SGBD)</a:t>
            </a:r>
            <a:endParaRPr lang="es-ES" sz="1600" b="1" dirty="0"/>
          </a:p>
        </p:txBody>
      </p:sp>
      <p:sp>
        <p:nvSpPr>
          <p:cNvPr id="11" name="10 Flecha derecha"/>
          <p:cNvSpPr/>
          <p:nvPr/>
        </p:nvSpPr>
        <p:spPr>
          <a:xfrm rot="18217111" flipH="1">
            <a:off x="6564140" y="1765993"/>
            <a:ext cx="1151253" cy="504056"/>
          </a:xfrm>
          <a:prstGeom prst="rightArrow">
            <a:avLst/>
          </a:prstGeom>
          <a:ln>
            <a:solidFill>
              <a:schemeClr val="bg1"/>
            </a:solidFill>
          </a:ln>
          <a:effectLst>
            <a:glow rad="127000">
              <a:srgbClr val="00B0F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0" name="19 Flecha doblada"/>
          <p:cNvSpPr/>
          <p:nvPr/>
        </p:nvSpPr>
        <p:spPr>
          <a:xfrm flipH="1" flipV="1">
            <a:off x="6300191" y="1557317"/>
            <a:ext cx="1606268" cy="4090290"/>
          </a:xfrm>
          <a:prstGeom prst="bentArrow">
            <a:avLst>
              <a:gd name="adj1" fmla="val 15943"/>
              <a:gd name="adj2" fmla="val 18208"/>
              <a:gd name="adj3" fmla="val 20472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" name="3 Elipse"/>
          <p:cNvSpPr/>
          <p:nvPr/>
        </p:nvSpPr>
        <p:spPr>
          <a:xfrm>
            <a:off x="6732239" y="174999"/>
            <a:ext cx="1872208" cy="1440160"/>
          </a:xfrm>
          <a:prstGeom prst="ellipse">
            <a:avLst/>
          </a:prstGeom>
          <a:gradFill>
            <a:gsLst>
              <a:gs pos="0">
                <a:srgbClr val="CBC71D"/>
              </a:gs>
              <a:gs pos="80000">
                <a:srgbClr val="E1DC00"/>
              </a:gs>
              <a:gs pos="100000">
                <a:srgbClr val="D6AD00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 smtClean="0"/>
              <a:t>M.R.</a:t>
            </a:r>
            <a:endParaRPr lang="es-ES" sz="3200" b="1" dirty="0"/>
          </a:p>
        </p:txBody>
      </p:sp>
      <p:sp>
        <p:nvSpPr>
          <p:cNvPr id="22" name="21 CuadroTexto"/>
          <p:cNvSpPr txBox="1"/>
          <p:nvPr/>
        </p:nvSpPr>
        <p:spPr>
          <a:xfrm>
            <a:off x="6622371" y="5167575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Diseño</a:t>
            </a:r>
            <a:endParaRPr lang="es-ES" dirty="0"/>
          </a:p>
        </p:txBody>
      </p:sp>
      <p:sp>
        <p:nvSpPr>
          <p:cNvPr id="25" name="24 Rectángulo"/>
          <p:cNvSpPr/>
          <p:nvPr/>
        </p:nvSpPr>
        <p:spPr>
          <a:xfrm rot="970298">
            <a:off x="5767461" y="1588592"/>
            <a:ext cx="2744607" cy="407327"/>
          </a:xfrm>
          <a:prstGeom prst="rect">
            <a:avLst/>
          </a:prstGeom>
          <a:noFill/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>
            <a:noAutofit/>
          </a:bodyPr>
          <a:lstStyle/>
          <a:p>
            <a:pPr algn="ctr"/>
            <a:r>
              <a:rPr lang="es-ES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Normalización</a:t>
            </a:r>
            <a:endParaRPr lang="es-ES" sz="2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" name="2 Elipse"/>
          <p:cNvSpPr/>
          <p:nvPr/>
        </p:nvSpPr>
        <p:spPr>
          <a:xfrm>
            <a:off x="3707903" y="174999"/>
            <a:ext cx="1872208" cy="144016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 smtClean="0"/>
              <a:t>MER</a:t>
            </a:r>
            <a:endParaRPr lang="es-ES" sz="3200" b="1" dirty="0"/>
          </a:p>
        </p:txBody>
      </p:sp>
      <p:sp>
        <p:nvSpPr>
          <p:cNvPr id="5" name="4 Elipse"/>
          <p:cNvSpPr/>
          <p:nvPr/>
        </p:nvSpPr>
        <p:spPr>
          <a:xfrm>
            <a:off x="5579236" y="2462843"/>
            <a:ext cx="1872208" cy="144016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smtClean="0"/>
              <a:t>Esquemas </a:t>
            </a:r>
            <a:r>
              <a:rPr lang="es-ES" sz="1400" b="1" dirty="0" smtClean="0"/>
              <a:t>(herramientas)</a:t>
            </a:r>
            <a:br>
              <a:rPr lang="es-ES" sz="1400" b="1" dirty="0" smtClean="0"/>
            </a:br>
            <a:r>
              <a:rPr lang="es-ES" sz="1400" b="1" dirty="0" smtClean="0"/>
              <a:t>para un SGBD</a:t>
            </a:r>
            <a:endParaRPr lang="es-ES" sz="1400" b="1" dirty="0"/>
          </a:p>
        </p:txBody>
      </p:sp>
    </p:spTree>
    <p:extLst>
      <p:ext uri="{BB962C8B-B14F-4D97-AF65-F5344CB8AC3E}">
        <p14:creationId xmlns:p14="http://schemas.microsoft.com/office/powerpoint/2010/main" val="3875194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 animBg="1"/>
      <p:bldP spid="14" grpId="0" animBg="1"/>
      <p:bldP spid="15" grpId="0" animBg="1"/>
      <p:bldP spid="9" grpId="0" animBg="1"/>
      <p:bldP spid="10" grpId="0" animBg="1"/>
      <p:bldP spid="13" grpId="0" animBg="1"/>
      <p:bldP spid="11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387155" y="692696"/>
            <a:ext cx="44668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5400" b="1" dirty="0" smtClean="0"/>
              <a:t>LENGUAJE DDL</a:t>
            </a:r>
            <a:endParaRPr lang="es-ES" sz="5400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755576" y="1844824"/>
            <a:ext cx="763284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 smtClean="0"/>
              <a:t>Un lenguaje de definición de datos (Data </a:t>
            </a:r>
            <a:r>
              <a:rPr lang="es-ES" sz="2800" dirty="0" err="1" smtClean="0"/>
              <a:t>Definition</a:t>
            </a:r>
            <a:r>
              <a:rPr lang="es-ES" sz="2800" dirty="0" smtClean="0"/>
              <a:t> </a:t>
            </a:r>
            <a:r>
              <a:rPr lang="es-ES" sz="2800" dirty="0" err="1" smtClean="0"/>
              <a:t>Language</a:t>
            </a:r>
            <a:r>
              <a:rPr lang="es-ES" sz="2800" dirty="0" smtClean="0"/>
              <a:t> </a:t>
            </a:r>
            <a:r>
              <a:rPr lang="es-ES" sz="2800" dirty="0" smtClean="0">
                <a:sym typeface="Wingdings" panose="05000000000000000000" pitchFamily="2" charset="2"/>
              </a:rPr>
              <a:t></a:t>
            </a:r>
            <a:r>
              <a:rPr lang="es-ES" sz="2800" dirty="0" smtClean="0"/>
              <a:t> DDL) es un lenguaje proporcionado por el sistema de gestión de base de datos (SGBD) que permite a los programadores de la misma llevar a cabo las tareas de definición de las estructuras que almacenarán los datos.</a:t>
            </a:r>
          </a:p>
          <a:p>
            <a:pPr algn="just"/>
            <a:endParaRPr lang="es-ES" sz="2800" dirty="0"/>
          </a:p>
          <a:p>
            <a:pPr algn="just"/>
            <a:r>
              <a:rPr lang="es-ES" sz="2800" dirty="0" smtClean="0"/>
              <a:t>DDL no opera con los datos (eso es cometido de DML) sino con las estructuras que contienen esos datos.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6011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233925" y="145990"/>
            <a:ext cx="2720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b="1" dirty="0" smtClean="0"/>
              <a:t>LENGUAJE DDL</a:t>
            </a:r>
            <a:endParaRPr lang="es-ES" sz="3200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467544" y="1124744"/>
            <a:ext cx="82089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 smtClean="0"/>
              <a:t>Las sentencias de DDL más comunes son: </a:t>
            </a:r>
          </a:p>
          <a:p>
            <a:pPr algn="just"/>
            <a:r>
              <a:rPr lang="es-ES" sz="2800" dirty="0" smtClean="0"/>
              <a:t>CREATE, DROP y ALTER</a:t>
            </a:r>
          </a:p>
          <a:p>
            <a:pPr algn="just"/>
            <a:endParaRPr lang="es-ES" sz="2800" dirty="0"/>
          </a:p>
          <a:p>
            <a:pPr algn="just"/>
            <a:r>
              <a:rPr lang="es-ES" sz="2800" dirty="0" smtClean="0"/>
              <a:t>Con </a:t>
            </a:r>
            <a:r>
              <a:rPr lang="es-ES" sz="2800" b="1" dirty="0" smtClean="0">
                <a:solidFill>
                  <a:schemeClr val="bg1"/>
                </a:solidFill>
              </a:rPr>
              <a:t>CREATE</a:t>
            </a:r>
            <a:r>
              <a:rPr lang="es-ES" sz="2800" dirty="0" smtClean="0"/>
              <a:t> podemos crear tablas, vistas, índices,..</a:t>
            </a:r>
          </a:p>
          <a:p>
            <a:pPr algn="just"/>
            <a:endParaRPr lang="es-ES" sz="2800" dirty="0"/>
          </a:p>
          <a:p>
            <a:pPr algn="just"/>
            <a:r>
              <a:rPr lang="es-ES" sz="2800" dirty="0" smtClean="0"/>
              <a:t>Con </a:t>
            </a:r>
            <a:r>
              <a:rPr lang="es-ES" sz="2800" b="1" dirty="0">
                <a:solidFill>
                  <a:schemeClr val="bg1"/>
                </a:solidFill>
              </a:rPr>
              <a:t>DROP</a:t>
            </a:r>
            <a:r>
              <a:rPr lang="es-ES" sz="2800" dirty="0" smtClean="0"/>
              <a:t> podemos borrar tablas, vistas, índices,…</a:t>
            </a:r>
          </a:p>
          <a:p>
            <a:pPr algn="just"/>
            <a:endParaRPr lang="es-ES" sz="2800" dirty="0"/>
          </a:p>
          <a:p>
            <a:pPr algn="just"/>
            <a:r>
              <a:rPr lang="es-ES" sz="2800" dirty="0" smtClean="0"/>
              <a:t>Con </a:t>
            </a:r>
            <a:r>
              <a:rPr lang="es-ES" sz="2800" b="1" dirty="0">
                <a:solidFill>
                  <a:schemeClr val="bg1"/>
                </a:solidFill>
              </a:rPr>
              <a:t>ALTER</a:t>
            </a:r>
            <a:r>
              <a:rPr lang="es-ES" sz="2800" dirty="0" smtClean="0"/>
              <a:t> modificaremos tablas, vistas, índices,…</a:t>
            </a:r>
          </a:p>
          <a:p>
            <a:pPr algn="just"/>
            <a:endParaRPr lang="es-ES" sz="2800" dirty="0"/>
          </a:p>
          <a:p>
            <a:pPr algn="just"/>
            <a:r>
              <a:rPr lang="es-ES" sz="2800" dirty="0" smtClean="0"/>
              <a:t>Solamente veremos en este trimestre las sentencias más importantes</a:t>
            </a:r>
          </a:p>
          <a:p>
            <a:pPr algn="just"/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79995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467544" y="1124744"/>
            <a:ext cx="8208912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b="1" dirty="0" smtClean="0">
                <a:solidFill>
                  <a:schemeClr val="bg1"/>
                </a:solidFill>
              </a:rPr>
              <a:t>DROP TABLE IF EXISTS ‘</a:t>
            </a:r>
            <a:r>
              <a:rPr lang="es-ES" sz="2800" b="1" i="1" dirty="0" smtClean="0">
                <a:solidFill>
                  <a:schemeClr val="bg1"/>
                </a:solidFill>
              </a:rPr>
              <a:t>NOMBRE_TABLA</a:t>
            </a:r>
            <a:r>
              <a:rPr lang="es-ES" sz="2800" b="1" dirty="0" smtClean="0">
                <a:solidFill>
                  <a:schemeClr val="bg1"/>
                </a:solidFill>
              </a:rPr>
              <a:t>’;</a:t>
            </a:r>
          </a:p>
          <a:p>
            <a:pPr algn="just"/>
            <a:endParaRPr lang="es-ES" sz="2400" dirty="0" smtClean="0"/>
          </a:p>
          <a:p>
            <a:pPr algn="just"/>
            <a:r>
              <a:rPr lang="es-ES" sz="2400" dirty="0" smtClean="0"/>
              <a:t>Borra una tabla si existe previamente. Suele usarse antes de crear una tabla cuando ejecutamos repetidamente un script.</a:t>
            </a:r>
          </a:p>
          <a:p>
            <a:pPr algn="just"/>
            <a:endParaRPr lang="es-ES" sz="2400" dirty="0"/>
          </a:p>
          <a:p>
            <a:pPr algn="just"/>
            <a:r>
              <a:rPr lang="es-ES" sz="2400" dirty="0" smtClean="0"/>
              <a:t>Hay que tener en cuenta que no podemos borrar una tabla que tenga tablas subordinadas dependiendo de ella (es decir, que tengan </a:t>
            </a:r>
            <a:r>
              <a:rPr lang="es-ES" sz="2400" dirty="0" err="1" smtClean="0"/>
              <a:t>FKs</a:t>
            </a:r>
            <a:r>
              <a:rPr lang="es-ES" sz="2400" dirty="0" smtClean="0"/>
              <a:t> apuntando a ella). Las subordinadas hay que borrarlas antes.</a:t>
            </a:r>
          </a:p>
          <a:p>
            <a:pPr algn="just"/>
            <a:endParaRPr lang="es-ES" sz="2400" dirty="0"/>
          </a:p>
          <a:p>
            <a:pPr algn="just"/>
            <a:endParaRPr lang="es-ES" sz="2400" dirty="0"/>
          </a:p>
          <a:p>
            <a:pPr algn="just"/>
            <a:endParaRPr lang="es-ES" sz="2400" dirty="0" smtClean="0"/>
          </a:p>
          <a:p>
            <a:pPr algn="just"/>
            <a:endParaRPr lang="es-ES" sz="2400" dirty="0"/>
          </a:p>
        </p:txBody>
      </p:sp>
      <p:sp>
        <p:nvSpPr>
          <p:cNvPr id="5" name="4 CuadroTexto"/>
          <p:cNvSpPr txBox="1"/>
          <p:nvPr/>
        </p:nvSpPr>
        <p:spPr>
          <a:xfrm>
            <a:off x="2458073" y="145990"/>
            <a:ext cx="42717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b="1" dirty="0" smtClean="0"/>
              <a:t>LENGUAJE DDL </a:t>
            </a:r>
            <a:r>
              <a:rPr lang="es-ES" sz="3200" dirty="0" smtClean="0"/>
              <a:t>(</a:t>
            </a:r>
            <a:r>
              <a:rPr lang="es-ES" sz="3200" dirty="0" err="1" smtClean="0"/>
              <a:t>MySQL</a:t>
            </a:r>
            <a:r>
              <a:rPr lang="es-ES" sz="3200" dirty="0" smtClean="0"/>
              <a:t>)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139090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467544" y="1124744"/>
            <a:ext cx="828092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b="1" dirty="0" smtClean="0">
                <a:solidFill>
                  <a:schemeClr val="bg1"/>
                </a:solidFill>
              </a:rPr>
              <a:t>CREATE TABLE ‘</a:t>
            </a:r>
            <a:r>
              <a:rPr lang="es-ES" sz="2800" b="1" i="1" dirty="0" smtClean="0">
                <a:solidFill>
                  <a:schemeClr val="bg1"/>
                </a:solidFill>
              </a:rPr>
              <a:t>NOMBRE_TABLA</a:t>
            </a:r>
            <a:r>
              <a:rPr lang="es-ES" sz="2800" b="1" dirty="0" smtClean="0">
                <a:solidFill>
                  <a:schemeClr val="bg1"/>
                </a:solidFill>
              </a:rPr>
              <a:t>’ (</a:t>
            </a:r>
          </a:p>
          <a:p>
            <a:pPr algn="just"/>
            <a:r>
              <a:rPr lang="en-US" sz="2800" b="1" dirty="0" smtClean="0">
                <a:solidFill>
                  <a:schemeClr val="bg1"/>
                </a:solidFill>
              </a:rPr>
              <a:t>`</a:t>
            </a:r>
            <a:r>
              <a:rPr lang="en-US" sz="2800" b="1" dirty="0" err="1" smtClean="0">
                <a:solidFill>
                  <a:schemeClr val="bg1"/>
                </a:solidFill>
              </a:rPr>
              <a:t>identificador</a:t>
            </a:r>
            <a:r>
              <a:rPr lang="en-US" sz="2800" b="1" dirty="0" smtClean="0">
                <a:solidFill>
                  <a:schemeClr val="bg1"/>
                </a:solidFill>
              </a:rPr>
              <a:t>` INTEGER NOT NULL AUTO_INCREMENT,</a:t>
            </a:r>
          </a:p>
          <a:p>
            <a:pPr algn="just"/>
            <a:r>
              <a:rPr lang="en-US" sz="2800" b="1" dirty="0" smtClean="0">
                <a:solidFill>
                  <a:schemeClr val="bg1"/>
                </a:solidFill>
              </a:rPr>
              <a:t>`</a:t>
            </a:r>
            <a:r>
              <a:rPr lang="en-US" sz="2800" b="1" dirty="0" err="1" smtClean="0">
                <a:solidFill>
                  <a:schemeClr val="bg1"/>
                </a:solidFill>
              </a:rPr>
              <a:t>nombre</a:t>
            </a:r>
            <a:r>
              <a:rPr lang="en-US" sz="2800" b="1" dirty="0" smtClean="0">
                <a:solidFill>
                  <a:schemeClr val="bg1"/>
                </a:solidFill>
              </a:rPr>
              <a:t>` VARCHAR(50) NULL DEFAULT NULL,</a:t>
            </a:r>
          </a:p>
          <a:p>
            <a:pPr algn="just"/>
            <a:r>
              <a:rPr lang="en-US" sz="2800" b="1" dirty="0" smtClean="0">
                <a:solidFill>
                  <a:schemeClr val="bg1"/>
                </a:solidFill>
              </a:rPr>
              <a:t>`</a:t>
            </a:r>
            <a:r>
              <a:rPr lang="en-US" sz="2800" b="1" dirty="0" err="1" smtClean="0">
                <a:solidFill>
                  <a:schemeClr val="bg1"/>
                </a:solidFill>
              </a:rPr>
              <a:t>fecha_inicio</a:t>
            </a:r>
            <a:r>
              <a:rPr lang="en-US" sz="2800" b="1" dirty="0" smtClean="0">
                <a:solidFill>
                  <a:schemeClr val="bg1"/>
                </a:solidFill>
              </a:rPr>
              <a:t>` DATE UNIQUE, </a:t>
            </a:r>
          </a:p>
          <a:p>
            <a:pPr algn="just"/>
            <a:r>
              <a:rPr lang="en-US" sz="2800" b="1" dirty="0" smtClean="0">
                <a:solidFill>
                  <a:schemeClr val="bg1"/>
                </a:solidFill>
              </a:rPr>
              <a:t> PRIMARY KEY (`</a:t>
            </a:r>
            <a:r>
              <a:rPr lang="en-US" sz="2800" b="1" dirty="0" err="1" smtClean="0">
                <a:solidFill>
                  <a:schemeClr val="bg1"/>
                </a:solidFill>
              </a:rPr>
              <a:t>identificador</a:t>
            </a:r>
            <a:r>
              <a:rPr lang="en-US" sz="2800" b="1" dirty="0" smtClean="0">
                <a:solidFill>
                  <a:schemeClr val="bg1"/>
                </a:solidFill>
              </a:rPr>
              <a:t>`)</a:t>
            </a:r>
          </a:p>
          <a:p>
            <a:pPr algn="just"/>
            <a:r>
              <a:rPr lang="en-US" sz="2800" b="1" dirty="0" smtClean="0">
                <a:solidFill>
                  <a:schemeClr val="bg1"/>
                </a:solidFill>
              </a:rPr>
              <a:t>);</a:t>
            </a:r>
          </a:p>
          <a:p>
            <a:pPr algn="just"/>
            <a:endParaRPr lang="es-ES" sz="2800" b="1" dirty="0" smtClean="0">
              <a:solidFill>
                <a:schemeClr val="bg1"/>
              </a:solidFill>
            </a:endParaRPr>
          </a:p>
          <a:p>
            <a:pPr algn="just"/>
            <a:r>
              <a:rPr lang="es-ES" sz="2000" dirty="0" smtClean="0"/>
              <a:t>Crea una nueva tabla. En cada campo se indica su tipo de datos. </a:t>
            </a:r>
            <a:r>
              <a:rPr lang="es-ES" sz="2000" dirty="0" err="1" smtClean="0"/>
              <a:t>Tambien</a:t>
            </a:r>
            <a:r>
              <a:rPr lang="es-ES" sz="2000" dirty="0" smtClean="0"/>
              <a:t> pueden indicarse restricciones de los campos y claves. En el ejemplo de arriba se han indicado tres campos con sus correspondientes tipos, algunas características y también de ha   indicado la clave primaria. </a:t>
            </a:r>
            <a:r>
              <a:rPr lang="es-ES" sz="2000" b="1" dirty="0" smtClean="0">
                <a:solidFill>
                  <a:schemeClr val="bg1"/>
                </a:solidFill>
              </a:rPr>
              <a:t>AUTO_INCREMENT </a:t>
            </a:r>
            <a:r>
              <a:rPr lang="es-ES" sz="2000" dirty="0" smtClean="0"/>
              <a:t>es un tipo especial de enteros que aumentan automáticamente. Sólo puede haber una columna </a:t>
            </a:r>
            <a:r>
              <a:rPr lang="es-ES" sz="2000" b="1" dirty="0" smtClean="0">
                <a:solidFill>
                  <a:schemeClr val="bg1"/>
                </a:solidFill>
              </a:rPr>
              <a:t>AUTO_INCREMENT</a:t>
            </a:r>
            <a:r>
              <a:rPr lang="es-ES" sz="2000" dirty="0" smtClean="0"/>
              <a:t> por tabla y debe estar en un índice. </a:t>
            </a:r>
            <a:r>
              <a:rPr lang="es-ES" sz="2000" b="1" dirty="0" smtClean="0">
                <a:solidFill>
                  <a:schemeClr val="bg1"/>
                </a:solidFill>
              </a:rPr>
              <a:t>DEFAULT NULL</a:t>
            </a:r>
            <a:r>
              <a:rPr lang="es-ES" sz="2000" dirty="0" smtClean="0"/>
              <a:t> pone a </a:t>
            </a:r>
            <a:r>
              <a:rPr lang="es-ES" sz="2000" b="1" dirty="0" smtClean="0">
                <a:solidFill>
                  <a:schemeClr val="bg1"/>
                </a:solidFill>
              </a:rPr>
              <a:t>NULL</a:t>
            </a:r>
            <a:r>
              <a:rPr lang="es-ES" sz="2000" dirty="0" smtClean="0"/>
              <a:t> un campo por defecto.</a:t>
            </a:r>
          </a:p>
          <a:p>
            <a:pPr algn="just"/>
            <a:endParaRPr lang="es-ES" sz="2400" dirty="0"/>
          </a:p>
        </p:txBody>
      </p:sp>
      <p:sp>
        <p:nvSpPr>
          <p:cNvPr id="4" name="3 CuadroTexto"/>
          <p:cNvSpPr txBox="1"/>
          <p:nvPr/>
        </p:nvSpPr>
        <p:spPr>
          <a:xfrm>
            <a:off x="2458073" y="145990"/>
            <a:ext cx="42717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b="1" dirty="0" smtClean="0"/>
              <a:t>LENGUAJE DDL </a:t>
            </a:r>
            <a:r>
              <a:rPr lang="es-ES" sz="3200" dirty="0" smtClean="0"/>
              <a:t>(</a:t>
            </a:r>
            <a:r>
              <a:rPr lang="es-ES" sz="3200" dirty="0" err="1" smtClean="0"/>
              <a:t>MySQL</a:t>
            </a:r>
            <a:r>
              <a:rPr lang="es-ES" sz="3200" dirty="0" smtClean="0"/>
              <a:t>)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240337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458073" y="145990"/>
            <a:ext cx="42717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b="1" dirty="0" smtClean="0"/>
              <a:t>LENGUAJE DDL </a:t>
            </a:r>
            <a:r>
              <a:rPr lang="es-ES" sz="3200" dirty="0" smtClean="0"/>
              <a:t>(</a:t>
            </a:r>
            <a:r>
              <a:rPr lang="es-ES" sz="3200" dirty="0" err="1" smtClean="0"/>
              <a:t>MySQL</a:t>
            </a:r>
            <a:r>
              <a:rPr lang="es-ES" sz="3200" dirty="0" smtClean="0"/>
              <a:t>)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470610" y="742419"/>
            <a:ext cx="8222972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b="1" u="sng" dirty="0" smtClean="0"/>
              <a:t>TIPOS DE DATOS</a:t>
            </a:r>
            <a:r>
              <a:rPr lang="es-ES" sz="2800" b="1" dirty="0" smtClean="0"/>
              <a:t> </a:t>
            </a:r>
            <a:r>
              <a:rPr lang="es-ES" sz="2400" dirty="0" smtClean="0"/>
              <a:t>(Se mencionan solo los más comunes)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b="1" dirty="0" smtClean="0"/>
              <a:t> </a:t>
            </a:r>
            <a:r>
              <a:rPr lang="es-ES" sz="2400" b="1" dirty="0" smtClean="0">
                <a:solidFill>
                  <a:schemeClr val="bg1"/>
                </a:solidFill>
              </a:rPr>
              <a:t>TINYINT</a:t>
            </a:r>
            <a:r>
              <a:rPr lang="es-ES" sz="2400" dirty="0" smtClean="0"/>
              <a:t>, entero (1 byte) de -128 a 127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 smtClean="0"/>
              <a:t> </a:t>
            </a:r>
            <a:r>
              <a:rPr lang="es-ES" sz="2400" b="1" dirty="0" smtClean="0">
                <a:solidFill>
                  <a:schemeClr val="bg1"/>
                </a:solidFill>
              </a:rPr>
              <a:t>SMALLINT</a:t>
            </a:r>
            <a:r>
              <a:rPr lang="es-ES" sz="2400" dirty="0" smtClean="0"/>
              <a:t>, entero (2 bytes) de -32.768 a 32.767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 smtClean="0"/>
              <a:t> </a:t>
            </a:r>
            <a:r>
              <a:rPr lang="es-ES" sz="2400" b="1" dirty="0" smtClean="0">
                <a:solidFill>
                  <a:schemeClr val="bg1"/>
                </a:solidFill>
              </a:rPr>
              <a:t>INTEGER</a:t>
            </a:r>
            <a:r>
              <a:rPr lang="es-ES" sz="2400" dirty="0" smtClean="0"/>
              <a:t>, entero (4 bytes)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 smtClean="0"/>
              <a:t> </a:t>
            </a:r>
            <a:r>
              <a:rPr lang="es-ES" sz="2400" b="1" dirty="0" smtClean="0">
                <a:solidFill>
                  <a:schemeClr val="bg1"/>
                </a:solidFill>
              </a:rPr>
              <a:t>REAL</a:t>
            </a:r>
            <a:r>
              <a:rPr lang="es-ES" sz="2400" dirty="0" smtClean="0"/>
              <a:t>, número con decimales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 smtClean="0"/>
              <a:t> </a:t>
            </a:r>
            <a:r>
              <a:rPr lang="es-ES" sz="2400" b="1" dirty="0" smtClean="0">
                <a:solidFill>
                  <a:schemeClr val="bg1"/>
                </a:solidFill>
              </a:rPr>
              <a:t>DOUBLE</a:t>
            </a:r>
            <a:r>
              <a:rPr lang="es-ES" sz="2400" dirty="0" smtClean="0"/>
              <a:t>, número con decimales y mayor precisión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/>
              <a:t> </a:t>
            </a:r>
            <a:r>
              <a:rPr lang="es-ES" sz="2400" b="1" dirty="0" smtClean="0">
                <a:solidFill>
                  <a:schemeClr val="bg1"/>
                </a:solidFill>
              </a:rPr>
              <a:t>DECIMAL(num,2)</a:t>
            </a:r>
            <a:r>
              <a:rPr lang="es-ES" sz="2400" dirty="0" smtClean="0"/>
              <a:t>, para monedas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 smtClean="0"/>
              <a:t> </a:t>
            </a:r>
            <a:r>
              <a:rPr lang="es-ES" sz="2400" b="1" dirty="0" smtClean="0">
                <a:solidFill>
                  <a:schemeClr val="bg1"/>
                </a:solidFill>
              </a:rPr>
              <a:t>DATE</a:t>
            </a:r>
            <a:r>
              <a:rPr lang="es-ES" sz="2400" dirty="0" smtClean="0"/>
              <a:t>, fecha (AAAA-MM-DD)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 smtClean="0"/>
              <a:t> </a:t>
            </a:r>
            <a:r>
              <a:rPr lang="es-ES" sz="2400" b="1" dirty="0" smtClean="0">
                <a:solidFill>
                  <a:schemeClr val="bg1"/>
                </a:solidFill>
              </a:rPr>
              <a:t>TIME</a:t>
            </a:r>
            <a:r>
              <a:rPr lang="es-ES" sz="2400" dirty="0" smtClean="0"/>
              <a:t>, hora (HH:MM:SS)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 smtClean="0"/>
              <a:t> </a:t>
            </a:r>
            <a:r>
              <a:rPr lang="es-ES" sz="2400" b="1" dirty="0" smtClean="0">
                <a:solidFill>
                  <a:schemeClr val="bg1"/>
                </a:solidFill>
              </a:rPr>
              <a:t>DATETIME</a:t>
            </a:r>
            <a:r>
              <a:rPr lang="es-ES" sz="2400" dirty="0" smtClean="0"/>
              <a:t>, fecha y hora (AAAA-MM-DD HH:MM:SS)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 smtClean="0"/>
              <a:t> </a:t>
            </a:r>
            <a:r>
              <a:rPr lang="es-ES" sz="2400" b="1" dirty="0" smtClean="0">
                <a:solidFill>
                  <a:schemeClr val="bg1"/>
                </a:solidFill>
              </a:rPr>
              <a:t>TIMESTAMP</a:t>
            </a:r>
            <a:r>
              <a:rPr lang="es-ES" sz="2400" dirty="0" smtClean="0"/>
              <a:t>, parecido pero para otros usos que se verán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/>
              <a:t> </a:t>
            </a:r>
            <a:r>
              <a:rPr lang="es-ES" sz="2400" b="1" dirty="0" smtClean="0">
                <a:solidFill>
                  <a:schemeClr val="bg1"/>
                </a:solidFill>
              </a:rPr>
              <a:t>YEAR</a:t>
            </a:r>
            <a:r>
              <a:rPr lang="es-ES" sz="2400" dirty="0" smtClean="0"/>
              <a:t>, año (usualmente 4 dígitos, de 1901 a 2155) 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 smtClean="0"/>
              <a:t> </a:t>
            </a:r>
            <a:r>
              <a:rPr lang="es-ES" sz="2400" b="1" dirty="0" smtClean="0">
                <a:solidFill>
                  <a:schemeClr val="bg1"/>
                </a:solidFill>
              </a:rPr>
              <a:t>VARCHAR(</a:t>
            </a:r>
            <a:r>
              <a:rPr lang="es-ES" sz="2400" b="1" dirty="0" err="1" smtClean="0">
                <a:solidFill>
                  <a:schemeClr val="bg1"/>
                </a:solidFill>
              </a:rPr>
              <a:t>num</a:t>
            </a:r>
            <a:r>
              <a:rPr lang="es-ES" sz="2400" b="1" dirty="0" smtClean="0">
                <a:solidFill>
                  <a:schemeClr val="bg1"/>
                </a:solidFill>
              </a:rPr>
              <a:t>)</a:t>
            </a:r>
            <a:r>
              <a:rPr lang="es-ES" sz="2400" dirty="0" smtClean="0"/>
              <a:t>, texto de tantos caracteres (hasta 65535)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 smtClean="0"/>
              <a:t> </a:t>
            </a:r>
            <a:r>
              <a:rPr lang="es-ES" sz="2400" b="1" dirty="0" smtClean="0">
                <a:solidFill>
                  <a:schemeClr val="bg1"/>
                </a:solidFill>
              </a:rPr>
              <a:t>BLOB</a:t>
            </a:r>
            <a:r>
              <a:rPr lang="es-ES" sz="2400" dirty="0" smtClean="0"/>
              <a:t>, ficheros binarios de hasta 65535 bytes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 smtClean="0"/>
              <a:t> </a:t>
            </a:r>
            <a:r>
              <a:rPr lang="es-ES" sz="2400" b="1" dirty="0" smtClean="0">
                <a:solidFill>
                  <a:schemeClr val="bg1"/>
                </a:solidFill>
              </a:rPr>
              <a:t>BIT</a:t>
            </a:r>
            <a:r>
              <a:rPr lang="es-ES" sz="2400" dirty="0" smtClean="0"/>
              <a:t>, booleano</a:t>
            </a:r>
          </a:p>
          <a:p>
            <a:pPr algn="just"/>
            <a:endParaRPr lang="es-ES" sz="2400" dirty="0" smtClean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56314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482458" y="773592"/>
            <a:ext cx="8222972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b="1" u="sng" dirty="0" smtClean="0"/>
              <a:t>Restricciones</a:t>
            </a:r>
            <a:r>
              <a:rPr lang="es-ES" sz="2800" b="1" dirty="0" smtClean="0"/>
              <a:t> </a:t>
            </a:r>
            <a:r>
              <a:rPr lang="es-ES" sz="2400" dirty="0" smtClean="0"/>
              <a:t>(</a:t>
            </a:r>
            <a:r>
              <a:rPr lang="es-ES" sz="2400" dirty="0" err="1" smtClean="0"/>
              <a:t>Constraints</a:t>
            </a:r>
            <a:r>
              <a:rPr lang="es-ES" sz="2400" dirty="0" smtClean="0"/>
              <a:t>)</a:t>
            </a:r>
          </a:p>
          <a:p>
            <a:pPr algn="just"/>
            <a:r>
              <a:rPr lang="es-ES" sz="2400" dirty="0" smtClean="0"/>
              <a:t>Las restricciones aplican reglas a nivel de tabla o fila, impiden la supresión de una tabla si hay dependencias. Se pueden crear restricciones en el momento de hacer la tabla o después (</a:t>
            </a:r>
            <a:r>
              <a:rPr lang="es-ES" sz="2400" b="1" dirty="0" smtClean="0">
                <a:solidFill>
                  <a:schemeClr val="bg1"/>
                </a:solidFill>
              </a:rPr>
              <a:t>ALTER</a:t>
            </a:r>
            <a:r>
              <a:rPr lang="es-ES" sz="2400" dirty="0" smtClean="0"/>
              <a:t>)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 smtClean="0"/>
              <a:t> </a:t>
            </a:r>
            <a:r>
              <a:rPr lang="es-ES" sz="2400" b="1" dirty="0">
                <a:solidFill>
                  <a:schemeClr val="bg1"/>
                </a:solidFill>
              </a:rPr>
              <a:t>NOT NULL</a:t>
            </a:r>
            <a:r>
              <a:rPr lang="es-ES" sz="2400" dirty="0" smtClean="0"/>
              <a:t>, no puede contener un valor nulo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 smtClean="0"/>
              <a:t> </a:t>
            </a:r>
            <a:r>
              <a:rPr lang="es-ES" sz="2400" b="1" dirty="0">
                <a:solidFill>
                  <a:schemeClr val="bg1"/>
                </a:solidFill>
              </a:rPr>
              <a:t>UNIQUE</a:t>
            </a:r>
            <a:r>
              <a:rPr lang="es-ES" sz="2400" dirty="0" smtClean="0"/>
              <a:t>, columna con valores únicos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 smtClean="0"/>
              <a:t> </a:t>
            </a:r>
            <a:r>
              <a:rPr lang="es-ES" sz="2400" b="1" dirty="0">
                <a:solidFill>
                  <a:schemeClr val="bg1"/>
                </a:solidFill>
              </a:rPr>
              <a:t>PRIMARY KEY </a:t>
            </a:r>
            <a:r>
              <a:rPr lang="es-ES" sz="2400" dirty="0" smtClean="0"/>
              <a:t>identifica de manera única cada fila de la tabla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 smtClean="0"/>
              <a:t> </a:t>
            </a:r>
            <a:r>
              <a:rPr lang="es-ES" sz="2400" b="1" dirty="0">
                <a:solidFill>
                  <a:schemeClr val="bg1"/>
                </a:solidFill>
              </a:rPr>
              <a:t>FOREIGN KEY </a:t>
            </a:r>
            <a:r>
              <a:rPr lang="es-ES" sz="2400" dirty="0" smtClean="0"/>
              <a:t>establece la integridad referencial entre la columna y la columna de la tabla a la que hace referencia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 smtClean="0"/>
              <a:t> </a:t>
            </a:r>
            <a:r>
              <a:rPr lang="es-ES" sz="2400" b="1" dirty="0">
                <a:solidFill>
                  <a:schemeClr val="bg1"/>
                </a:solidFill>
              </a:rPr>
              <a:t>CHECK </a:t>
            </a:r>
            <a:r>
              <a:rPr lang="es-ES" sz="2400" dirty="0" smtClean="0"/>
              <a:t>especifica una condición que debe ser verdadera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s-ES" sz="2400" dirty="0"/>
          </a:p>
          <a:p>
            <a:pPr algn="just"/>
            <a:r>
              <a:rPr lang="es-ES" sz="2400" dirty="0" smtClean="0"/>
              <a:t>Si no se especifica </a:t>
            </a:r>
            <a:r>
              <a:rPr lang="es-ES" sz="2400" b="1" dirty="0" smtClean="0">
                <a:solidFill>
                  <a:schemeClr val="bg1"/>
                </a:solidFill>
              </a:rPr>
              <a:t>NULL</a:t>
            </a:r>
            <a:r>
              <a:rPr lang="es-ES" sz="2400" dirty="0" smtClean="0"/>
              <a:t> ni </a:t>
            </a:r>
            <a:r>
              <a:rPr lang="es-ES" sz="2400" b="1" dirty="0" smtClean="0">
                <a:solidFill>
                  <a:schemeClr val="bg1"/>
                </a:solidFill>
              </a:rPr>
              <a:t>NOT NULL</a:t>
            </a:r>
            <a:r>
              <a:rPr lang="es-ES" sz="2400" dirty="0" smtClean="0"/>
              <a:t>, la columna se trata como si se especificara </a:t>
            </a:r>
            <a:r>
              <a:rPr lang="es-ES" sz="2400" b="1" dirty="0" smtClean="0">
                <a:solidFill>
                  <a:schemeClr val="bg1"/>
                </a:solidFill>
              </a:rPr>
              <a:t>NULL</a:t>
            </a:r>
            <a:r>
              <a:rPr lang="es-ES" sz="2400" dirty="0" smtClean="0"/>
              <a:t> .</a:t>
            </a:r>
            <a:endParaRPr lang="es-ES" sz="2400" dirty="0"/>
          </a:p>
        </p:txBody>
      </p:sp>
      <p:sp>
        <p:nvSpPr>
          <p:cNvPr id="4" name="3 CuadroTexto"/>
          <p:cNvSpPr txBox="1"/>
          <p:nvPr/>
        </p:nvSpPr>
        <p:spPr>
          <a:xfrm>
            <a:off x="2458073" y="145990"/>
            <a:ext cx="42717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b="1" dirty="0" smtClean="0"/>
              <a:t>LENGUAJE DDL </a:t>
            </a:r>
            <a:r>
              <a:rPr lang="es-ES" sz="3200" dirty="0" smtClean="0"/>
              <a:t>(</a:t>
            </a:r>
            <a:r>
              <a:rPr lang="es-ES" sz="3200" dirty="0" err="1" smtClean="0"/>
              <a:t>MySQL</a:t>
            </a:r>
            <a:r>
              <a:rPr lang="es-ES" sz="3200" dirty="0" smtClean="0"/>
              <a:t>)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338365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467544" y="908720"/>
            <a:ext cx="828092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b="1" dirty="0">
                <a:solidFill>
                  <a:schemeClr val="bg1"/>
                </a:solidFill>
              </a:rPr>
              <a:t>CREATE TABLE </a:t>
            </a:r>
            <a:r>
              <a:rPr lang="es-ES" sz="2800" b="1" dirty="0" smtClean="0">
                <a:solidFill>
                  <a:schemeClr val="bg1"/>
                </a:solidFill>
              </a:rPr>
              <a:t>tabla (</a:t>
            </a:r>
          </a:p>
          <a:p>
            <a:pPr algn="just"/>
            <a:r>
              <a:rPr lang="es-ES" sz="2800" b="1" dirty="0" err="1" smtClean="0">
                <a:solidFill>
                  <a:schemeClr val="bg1"/>
                </a:solidFill>
              </a:rPr>
              <a:t>ident</a:t>
            </a:r>
            <a:r>
              <a:rPr lang="es-ES" sz="2800" b="1" dirty="0" smtClean="0">
                <a:solidFill>
                  <a:schemeClr val="bg1"/>
                </a:solidFill>
              </a:rPr>
              <a:t> </a:t>
            </a:r>
            <a:r>
              <a:rPr lang="es-ES" sz="2800" b="1" dirty="0">
                <a:solidFill>
                  <a:schemeClr val="bg1"/>
                </a:solidFill>
              </a:rPr>
              <a:t>INTEGER AUTO_INCREMENT PRIMARY KEY</a:t>
            </a:r>
            <a:r>
              <a:rPr lang="es-ES" sz="2800" b="1" dirty="0" smtClean="0">
                <a:solidFill>
                  <a:schemeClr val="bg1"/>
                </a:solidFill>
              </a:rPr>
              <a:t>,</a:t>
            </a:r>
          </a:p>
          <a:p>
            <a:pPr algn="just"/>
            <a:r>
              <a:rPr lang="es-ES" sz="2800" b="1" dirty="0" smtClean="0">
                <a:solidFill>
                  <a:schemeClr val="bg1"/>
                </a:solidFill>
              </a:rPr>
              <a:t>nombre </a:t>
            </a:r>
            <a:r>
              <a:rPr lang="es-ES" sz="2800" b="1" dirty="0">
                <a:solidFill>
                  <a:schemeClr val="bg1"/>
                </a:solidFill>
              </a:rPr>
              <a:t>VARCHAR(30) NOT NULL UNIQUE, </a:t>
            </a:r>
            <a:endParaRPr lang="es-ES" sz="2800" b="1" dirty="0" smtClean="0">
              <a:solidFill>
                <a:schemeClr val="bg1"/>
              </a:solidFill>
            </a:endParaRPr>
          </a:p>
          <a:p>
            <a:pPr algn="just"/>
            <a:r>
              <a:rPr lang="es-ES" sz="2800" b="1" dirty="0" smtClean="0">
                <a:solidFill>
                  <a:schemeClr val="bg1"/>
                </a:solidFill>
              </a:rPr>
              <a:t>salario </a:t>
            </a:r>
            <a:r>
              <a:rPr lang="es-ES" sz="2800" b="1" dirty="0">
                <a:solidFill>
                  <a:schemeClr val="bg1"/>
                </a:solidFill>
              </a:rPr>
              <a:t>REAL CHECK(salario &gt; 600), </a:t>
            </a:r>
            <a:endParaRPr lang="es-ES" sz="2800" b="1" dirty="0" smtClean="0">
              <a:solidFill>
                <a:schemeClr val="bg1"/>
              </a:solidFill>
            </a:endParaRPr>
          </a:p>
          <a:p>
            <a:pPr algn="just"/>
            <a:r>
              <a:rPr lang="es-ES" sz="2800" b="1" dirty="0" smtClean="0">
                <a:solidFill>
                  <a:schemeClr val="bg1"/>
                </a:solidFill>
              </a:rPr>
              <a:t>plus </a:t>
            </a:r>
            <a:r>
              <a:rPr lang="es-ES" sz="2800" b="1" dirty="0">
                <a:solidFill>
                  <a:schemeClr val="bg1"/>
                </a:solidFill>
              </a:rPr>
              <a:t>INTEGER </a:t>
            </a:r>
            <a:r>
              <a:rPr lang="es-ES" sz="2800" b="1" dirty="0" smtClean="0">
                <a:solidFill>
                  <a:schemeClr val="bg1"/>
                </a:solidFill>
              </a:rPr>
              <a:t>CHECK (plus </a:t>
            </a:r>
            <a:r>
              <a:rPr lang="es-ES" sz="2800" b="1" dirty="0">
                <a:solidFill>
                  <a:schemeClr val="bg1"/>
                </a:solidFill>
              </a:rPr>
              <a:t>BETWEEN 2 AND 100), </a:t>
            </a:r>
            <a:endParaRPr lang="es-ES" sz="2800" b="1" dirty="0" smtClean="0">
              <a:solidFill>
                <a:schemeClr val="bg1"/>
              </a:solidFill>
            </a:endParaRPr>
          </a:p>
          <a:p>
            <a:pPr algn="just"/>
            <a:r>
              <a:rPr lang="es-ES" sz="2800" b="1" dirty="0" smtClean="0">
                <a:solidFill>
                  <a:schemeClr val="bg1"/>
                </a:solidFill>
              </a:rPr>
              <a:t>cargo </a:t>
            </a:r>
            <a:r>
              <a:rPr lang="es-ES" sz="2800" b="1" dirty="0">
                <a:solidFill>
                  <a:schemeClr val="bg1"/>
                </a:solidFill>
              </a:rPr>
              <a:t>VARCHAR(20) NOT NULL, </a:t>
            </a:r>
            <a:endParaRPr lang="es-ES" sz="2800" b="1" dirty="0" smtClean="0">
              <a:solidFill>
                <a:schemeClr val="bg1"/>
              </a:solidFill>
            </a:endParaRPr>
          </a:p>
          <a:p>
            <a:pPr algn="just"/>
            <a:r>
              <a:rPr lang="es-ES" sz="2800" b="1" dirty="0" smtClean="0">
                <a:solidFill>
                  <a:schemeClr val="bg1"/>
                </a:solidFill>
              </a:rPr>
              <a:t>jefatura </a:t>
            </a:r>
            <a:r>
              <a:rPr lang="es-ES" sz="2800" b="1" dirty="0">
                <a:solidFill>
                  <a:schemeClr val="bg1"/>
                </a:solidFill>
              </a:rPr>
              <a:t>BOOLEAN,   </a:t>
            </a:r>
            <a:endParaRPr lang="es-ES" sz="2800" b="1" dirty="0" smtClean="0">
              <a:solidFill>
                <a:schemeClr val="bg1"/>
              </a:solidFill>
            </a:endParaRPr>
          </a:p>
          <a:p>
            <a:pPr algn="just"/>
            <a:r>
              <a:rPr lang="es-ES" sz="2800" b="1" dirty="0" smtClean="0">
                <a:solidFill>
                  <a:schemeClr val="bg1"/>
                </a:solidFill>
              </a:rPr>
              <a:t>jefe </a:t>
            </a:r>
            <a:r>
              <a:rPr lang="es-ES" sz="2800" b="1" dirty="0">
                <a:solidFill>
                  <a:schemeClr val="bg1"/>
                </a:solidFill>
              </a:rPr>
              <a:t>INTEGER REFERENCES tabla </a:t>
            </a:r>
            <a:r>
              <a:rPr lang="es-ES" sz="2800" b="1" dirty="0" smtClean="0">
                <a:solidFill>
                  <a:schemeClr val="bg1"/>
                </a:solidFill>
              </a:rPr>
              <a:t>(</a:t>
            </a:r>
            <a:r>
              <a:rPr lang="es-ES" sz="2800" b="1" dirty="0" err="1" smtClean="0">
                <a:solidFill>
                  <a:schemeClr val="bg1"/>
                </a:solidFill>
              </a:rPr>
              <a:t>ident</a:t>
            </a:r>
            <a:r>
              <a:rPr lang="es-ES" sz="2800" b="1" dirty="0" smtClean="0">
                <a:solidFill>
                  <a:schemeClr val="bg1"/>
                </a:solidFill>
              </a:rPr>
              <a:t>)  </a:t>
            </a:r>
          </a:p>
          <a:p>
            <a:pPr algn="just"/>
            <a:r>
              <a:rPr lang="es-ES" sz="2800" b="1" dirty="0" smtClean="0">
                <a:solidFill>
                  <a:schemeClr val="bg1"/>
                </a:solidFill>
              </a:rPr>
              <a:t>);</a:t>
            </a:r>
            <a:endParaRPr lang="es-ES" sz="2400" dirty="0" smtClean="0"/>
          </a:p>
          <a:p>
            <a:pPr algn="just"/>
            <a:endParaRPr lang="es-ES" sz="2000" dirty="0" smtClean="0"/>
          </a:p>
          <a:p>
            <a:pPr algn="just"/>
            <a:r>
              <a:rPr lang="es-ES" sz="2000" dirty="0" smtClean="0"/>
              <a:t>En este otro ejemplo vemos como podemos declarar clave primaria y foráneas en la misma sentencia de creación (en este caso es una clave hacia la misma tabla, en otro caso la otra tabla ha de estar creada previamente).</a:t>
            </a:r>
            <a:endParaRPr lang="es-ES" sz="2000" dirty="0"/>
          </a:p>
        </p:txBody>
      </p:sp>
      <p:sp>
        <p:nvSpPr>
          <p:cNvPr id="4" name="3 CuadroTexto"/>
          <p:cNvSpPr txBox="1"/>
          <p:nvPr/>
        </p:nvSpPr>
        <p:spPr>
          <a:xfrm>
            <a:off x="2458073" y="145990"/>
            <a:ext cx="42717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b="1" dirty="0" smtClean="0"/>
              <a:t>LENGUAJE DDL </a:t>
            </a:r>
            <a:r>
              <a:rPr lang="es-ES" sz="3200" dirty="0" smtClean="0"/>
              <a:t>(</a:t>
            </a:r>
            <a:r>
              <a:rPr lang="es-ES" sz="3200" dirty="0" err="1" smtClean="0"/>
              <a:t>MySQL</a:t>
            </a:r>
            <a:r>
              <a:rPr lang="es-ES" sz="3200" dirty="0" smtClean="0"/>
              <a:t>)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229743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1087</Words>
  <Application>Microsoft Office PowerPoint</Application>
  <PresentationFormat>Presentación en pantalla (4:3)</PresentationFormat>
  <Paragraphs>115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Rossique Delmas</dc:creator>
  <cp:lastModifiedBy>Carlos Rossique Delmas</cp:lastModifiedBy>
  <cp:revision>21</cp:revision>
  <dcterms:created xsi:type="dcterms:W3CDTF">2017-11-21T19:47:39Z</dcterms:created>
  <dcterms:modified xsi:type="dcterms:W3CDTF">2017-11-22T16:19:05Z</dcterms:modified>
</cp:coreProperties>
</file>