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77" r:id="rId4"/>
    <p:sldId id="274" r:id="rId5"/>
    <p:sldId id="279" r:id="rId6"/>
    <p:sldId id="282" r:id="rId7"/>
    <p:sldId id="273" r:id="rId8"/>
    <p:sldId id="280" r:id="rId9"/>
    <p:sldId id="275" r:id="rId10"/>
    <p:sldId id="276" r:id="rId11"/>
    <p:sldId id="281" r:id="rId12"/>
    <p:sldId id="263" r:id="rId13"/>
    <p:sldId id="260" r:id="rId14"/>
    <p:sldId id="283" r:id="rId15"/>
    <p:sldId id="259" r:id="rId16"/>
    <p:sldId id="262" r:id="rId17"/>
    <p:sldId id="261" r:id="rId18"/>
    <p:sldId id="272" r:id="rId19"/>
    <p:sldId id="266" r:id="rId20"/>
    <p:sldId id="268" r:id="rId21"/>
    <p:sldId id="269" r:id="rId22"/>
    <p:sldId id="270" r:id="rId23"/>
    <p:sldId id="271" r:id="rId24"/>
    <p:sldId id="267" r:id="rId25"/>
    <p:sldId id="258" r:id="rId26"/>
    <p:sldId id="264" r:id="rId27"/>
    <p:sldId id="265" r:id="rId2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84" autoAdjust="0"/>
    <p:restoredTop sz="78518" autoAdjust="0"/>
  </p:normalViewPr>
  <p:slideViewPr>
    <p:cSldViewPr snapToGrid="0">
      <p:cViewPr>
        <p:scale>
          <a:sx n="66" d="100"/>
          <a:sy n="66" d="100"/>
        </p:scale>
        <p:origin x="3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73791-E4A5-4B8A-AE97-AF8B74FF8440}" type="datetimeFigureOut">
              <a:rPr lang="hr-HR" smtClean="0"/>
              <a:t>22.6.2022.</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819FB-2D51-46B6-9B5A-3C78B85122D9}" type="slidenum">
              <a:rPr lang="hr-HR" smtClean="0"/>
              <a:t>‹#›</a:t>
            </a:fld>
            <a:endParaRPr lang="hr-HR"/>
          </a:p>
        </p:txBody>
      </p:sp>
    </p:spTree>
    <p:extLst>
      <p:ext uri="{BB962C8B-B14F-4D97-AF65-F5344CB8AC3E}">
        <p14:creationId xmlns:p14="http://schemas.microsoft.com/office/powerpoint/2010/main" val="2498451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Dobar dan, moje ime je Danijel Barišić.</a:t>
            </a:r>
          </a:p>
          <a:p>
            <a:r>
              <a:rPr lang="hr-HR" dirty="0"/>
              <a:t>Danas ću održati prezentaciju o analizi sentimenta u recenzijama filmova uz pomoć </a:t>
            </a:r>
            <a:r>
              <a:rPr lang="hr-HR" dirty="0" err="1"/>
              <a:t>neuroevolucije</a:t>
            </a:r>
            <a:r>
              <a:rPr lang="hr-HR" dirty="0"/>
              <a:t>.</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a:t>
            </a:fld>
            <a:endParaRPr lang="hr-HR"/>
          </a:p>
        </p:txBody>
      </p:sp>
    </p:spTree>
    <p:extLst>
      <p:ext uri="{BB962C8B-B14F-4D97-AF65-F5344CB8AC3E}">
        <p14:creationId xmlns:p14="http://schemas.microsoft.com/office/powerpoint/2010/main" val="2715579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Zadnji sloj u neuronskoj mreži je gusto popunjeni ili </a:t>
            </a:r>
            <a:r>
              <a:rPr lang="hr-HR" dirty="0" err="1"/>
              <a:t>Dense</a:t>
            </a:r>
            <a:r>
              <a:rPr lang="hr-HR" dirty="0"/>
              <a:t> sloj.</a:t>
            </a:r>
          </a:p>
          <a:p>
            <a:pPr marL="228600" indent="-228600">
              <a:buFont typeface="+mj-lt"/>
              <a:buAutoNum type="arabicPeriod"/>
            </a:pPr>
            <a:r>
              <a:rPr lang="hr-HR" dirty="0"/>
              <a:t>to je izlazni sloj neuronske mreže koji donosi finalnu odluku o klasi recenzije, i klasificira ju kao pozitivnu ili negativnu.</a:t>
            </a:r>
          </a:p>
          <a:p>
            <a:pPr marL="228600" indent="-228600">
              <a:buFont typeface="+mj-lt"/>
              <a:buAutoNum type="arabicPeriod"/>
            </a:pPr>
            <a:r>
              <a:rPr lang="hr-HR" dirty="0"/>
              <a:t>Korištena je </a:t>
            </a:r>
            <a:r>
              <a:rPr lang="hr-HR" dirty="0" err="1"/>
              <a:t>sigmoidna</a:t>
            </a:r>
            <a:r>
              <a:rPr lang="hr-HR" dirty="0"/>
              <a:t> aktivacijska funkcija prikazana na slici, koja je u ovom slučaju prigodna jer za dani ulaz na izlaz će dati 0 ako su vrijednosti </a:t>
            </a:r>
            <a:r>
              <a:rPr lang="hr-HR" dirty="0" err="1"/>
              <a:t>sigmoidne</a:t>
            </a:r>
            <a:r>
              <a:rPr lang="hr-HR" dirty="0"/>
              <a:t> funkcije blizu 0, te će dati 1 ako su vrijednosti funkcije bliže 1, što se može direktno mapirati na pozitivne i negativne klase recenzija.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10</a:t>
            </a:fld>
            <a:endParaRPr lang="hr-HR"/>
          </a:p>
        </p:txBody>
      </p:sp>
    </p:spTree>
    <p:extLst>
      <p:ext uri="{BB962C8B-B14F-4D97-AF65-F5344CB8AC3E}">
        <p14:creationId xmlns:p14="http://schemas.microsoft.com/office/powerpoint/2010/main" val="4131462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Sad ću reći nešto više o korištenom evolucijskom algoritmu, to jest o evolucijskoj strategiji.</a:t>
            </a:r>
          </a:p>
          <a:p>
            <a:pPr marL="228600" indent="-228600">
              <a:buFont typeface="+mj-lt"/>
              <a:buAutoNum type="arabicPeriod"/>
            </a:pPr>
            <a:r>
              <a:rPr lang="hr-HR" dirty="0"/>
              <a:t>Ovdje je pregled faza kroz koje evolucijski algoritam prolazi. Prvo se određuje vrijednost funkcije dobrote svakoj jedinki nad skupom podataka za učenje,</a:t>
            </a:r>
          </a:p>
          <a:p>
            <a:pPr marL="228600" indent="-228600">
              <a:buFont typeface="+mj-lt"/>
              <a:buAutoNum type="arabicPeriod"/>
            </a:pPr>
            <a:r>
              <a:rPr lang="hr-HR" dirty="0"/>
              <a:t>pa se na temelju te vrijednosti vrši selekcija jedinki,</a:t>
            </a:r>
          </a:p>
          <a:p>
            <a:pPr marL="228600" indent="-228600">
              <a:buFont typeface="+mj-lt"/>
              <a:buAutoNum type="arabicPeriod"/>
            </a:pPr>
            <a:r>
              <a:rPr lang="hr-HR" dirty="0"/>
              <a:t>potom se selektirane jedinke križaju, tvoreći nove jedinke,</a:t>
            </a:r>
          </a:p>
          <a:p>
            <a:pPr marL="228600" indent="-228600">
              <a:buFont typeface="+mj-lt"/>
              <a:buAutoNum type="arabicPeriod"/>
            </a:pPr>
            <a:r>
              <a:rPr lang="hr-HR" dirty="0"/>
              <a:t>te se tako stvorene jedinke potom mutiraju,</a:t>
            </a:r>
          </a:p>
          <a:p>
            <a:pPr marL="228600" indent="-228600">
              <a:buFont typeface="+mj-lt"/>
              <a:buAutoNum type="arabicPeriod"/>
            </a:pPr>
            <a:r>
              <a:rPr lang="hr-HR" dirty="0"/>
              <a:t>i naposlijetku se svakoj jedinci evaluiraju njene performanse nad skupom podataka za testiranje.</a:t>
            </a:r>
          </a:p>
          <a:p>
            <a:pPr marL="228600" indent="-228600">
              <a:buFont typeface="+mj-lt"/>
              <a:buAutoNum type="arabicPeriod"/>
            </a:pPr>
            <a:r>
              <a:rPr lang="hr-HR" dirty="0"/>
              <a:t>Algoritam se ponovno tako izvršava, evoluirajući kroz generacije, sve dok neki kriterij zaustavljanja nije ispunjen.</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11</a:t>
            </a:fld>
            <a:endParaRPr lang="hr-HR"/>
          </a:p>
        </p:txBody>
      </p:sp>
    </p:spTree>
    <p:extLst>
      <p:ext uri="{BB962C8B-B14F-4D97-AF65-F5344CB8AC3E}">
        <p14:creationId xmlns:p14="http://schemas.microsoft.com/office/powerpoint/2010/main" val="834680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Pa prođimo kroz pojedine faze algoritma. Prvo se svakoj jedinci mjeri funkcija dobrote, koja se definira kao</a:t>
            </a:r>
          </a:p>
          <a:p>
            <a:pPr marL="228600" indent="-228600">
              <a:buFont typeface="+mj-lt"/>
              <a:buAutoNum type="arabicPeriod"/>
            </a:pPr>
            <a:r>
              <a:rPr lang="hr-HR" dirty="0"/>
              <a:t>mjera učinkovitosti jedinke u rješavanju zadanog problema, što je ovdje klasifikacija recenzije po sentimentu.</a:t>
            </a:r>
          </a:p>
          <a:p>
            <a:pPr marL="228600" indent="-228600">
              <a:buFont typeface="+mj-lt"/>
              <a:buAutoNum type="arabicPeriod"/>
            </a:pPr>
            <a:r>
              <a:rPr lang="hr-HR" dirty="0"/>
              <a:t>Dakle, funkcija dobrote će zapravo biti preciznost u predviđanju sentimenta, iliti omjer točno evaluiranih recenzija i ukupnog broja evaluiranih recenzija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hr-HR" dirty="0"/>
              <a:t>Treba naglasiti da najbolja preciznost iznosi 100% preciznosti, dok najgora iznosi 50% preciznosti. Očito je da želimo idealan slučaj od 100% preciznosti, no kad bi imali 0-postotnu preciznost, to jest za sve recenzije koje su klasificirane kao pozitivne algoritam bi davao negativnu evaluaciju, mogli bi jednostavno obrnuti predznak na izlazu i imati preciznost od 100%, dok preciznost od 50% označava da algoritam slučajno nekad pogodi, a nekad ne, što nije od velike koristi, te je tada algoritam nalik na potpuno slučajni algoritam.</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12</a:t>
            </a:fld>
            <a:endParaRPr lang="hr-HR"/>
          </a:p>
        </p:txBody>
      </p:sp>
    </p:spTree>
    <p:extLst>
      <p:ext uri="{BB962C8B-B14F-4D97-AF65-F5344CB8AC3E}">
        <p14:creationId xmlns:p14="http://schemas.microsoft.com/office/powerpoint/2010/main" val="258972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indent="0">
              <a:buFont typeface="+mj-lt"/>
              <a:buNone/>
            </a:pPr>
            <a:r>
              <a:rPr lang="hr-HR" dirty="0"/>
              <a:t>Sljedeća faza je selekcija, u kojoj se dešava</a:t>
            </a:r>
          </a:p>
          <a:p>
            <a:pPr marL="228600" indent="-228600">
              <a:buFont typeface="+mj-lt"/>
              <a:buAutoNum type="arabicPeriod"/>
            </a:pPr>
            <a:r>
              <a:rPr lang="hr-HR" dirty="0"/>
              <a:t>odabir roditeljskih jedinki koji će generirati nove jedinke.</a:t>
            </a:r>
          </a:p>
          <a:p>
            <a:pPr marL="228600" indent="-228600">
              <a:buFont typeface="+mj-lt"/>
              <a:buAutoNum type="arabicPeriod"/>
            </a:pPr>
            <a:r>
              <a:rPr lang="hr-HR" dirty="0"/>
              <a:t>Kao tehniku odabira koristi se odabir proporcionalan vrijednosti funkcije dobrote, iliti fitness </a:t>
            </a:r>
            <a:r>
              <a:rPr lang="hr-HR" dirty="0" err="1"/>
              <a:t>proportional</a:t>
            </a:r>
            <a:r>
              <a:rPr lang="hr-HR" dirty="0"/>
              <a:t> </a:t>
            </a:r>
            <a:r>
              <a:rPr lang="hr-HR" dirty="0" err="1"/>
              <a:t>selection</a:t>
            </a:r>
            <a:r>
              <a:rPr lang="hr-HR" dirty="0"/>
              <a:t>, što znači da jedinke s većom vrijednosti funkcije dobrote imaju veću vjerojatnost da će biti selektirane kao roditelji novih jedinki.</a:t>
            </a:r>
          </a:p>
          <a:p>
            <a:pPr marL="228600" indent="-228600">
              <a:buFont typeface="+mj-lt"/>
              <a:buAutoNum type="arabicPeriod"/>
            </a:pPr>
            <a:r>
              <a:rPr lang="hr-HR" dirty="0"/>
              <a:t>Dakle, selekcijom se značajke dobrih jedinki propagiraju u sljedeću generaciju to jest sljedeću iteraciju algoritma.</a:t>
            </a:r>
          </a:p>
          <a:p>
            <a:pPr marL="228600" indent="-228600">
              <a:buFont typeface="+mj-lt"/>
              <a:buAutoNum type="arabicPeriod"/>
            </a:pPr>
            <a:r>
              <a:rPr lang="hr-HR" dirty="0"/>
              <a:t>Selekcijom se stoga nastoji poboljšati općenita preciznost populacije jedinki, na način da se u svakoj generaciji u principu odabiru roditelji s dobrim genetskim materijalom.</a:t>
            </a:r>
          </a:p>
          <a:p>
            <a:pPr marL="228600" indent="-228600">
              <a:buFont typeface="+mj-lt"/>
              <a:buAutoNum type="arabicPeriod"/>
            </a:pPr>
            <a:r>
              <a:rPr lang="hr-HR" dirty="0"/>
              <a:t>Selekcijom se također želi održati raznolikost jedinki, to jest ne želimo uvijek odabirati striktno najbolje jedinke jer će onda u cijeloj populaciji prevladati jedna vrsta gena te tako možemo zapeti u lokalnom optimumu gdje možda imamo neko relativno dobro rješenje, ali ne i najbolje rješenje. S toga, dajemo da uvijek postoji neka vjerojatnost za odabir nešto lošijeg roditelja, koji unosi raznolikost u genom populacije te se time izbjegava ulaženje u lokalni optimum te se nastavlja pretraga prostora rješenja kroz raznolike jedinke.</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13</a:t>
            </a:fld>
            <a:endParaRPr lang="hr-HR"/>
          </a:p>
        </p:txBody>
      </p:sp>
    </p:spTree>
    <p:extLst>
      <p:ext uri="{BB962C8B-B14F-4D97-AF65-F5344CB8AC3E}">
        <p14:creationId xmlns:p14="http://schemas.microsoft.com/office/powerpoint/2010/main" val="3499378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Na slici je prikazana metoda odabira proporcionalnog funkciji dobrote koja je korištena u ovom radu, zvana stohastičko univerzalno uzorkovanje.</a:t>
            </a:r>
          </a:p>
          <a:p>
            <a:r>
              <a:rPr lang="hr-HR" dirty="0"/>
              <a:t>Svaka jedinka, ovisno o pripadnoj vrijednosti funkcije dobrote, dobije svoj udio vjerojatnosti da će biti odabrana kao roditelj, kako je prikazano na ovom kružnom grafu.</a:t>
            </a:r>
          </a:p>
          <a:p>
            <a:r>
              <a:rPr lang="hr-HR" dirty="0"/>
              <a:t>Slikovito rečeno, pri selekciji se ovaj rulet kotač zavrti, i pomoću označenih fiksiranih točaka odredimo dva roditelja koji će generirati novu jedinku, ovisno na kojim kružnim isječcima se te točke nalaze nakon vrtnje.</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14</a:t>
            </a:fld>
            <a:endParaRPr lang="hr-HR"/>
          </a:p>
        </p:txBody>
      </p:sp>
    </p:spTree>
    <p:extLst>
      <p:ext uri="{BB962C8B-B14F-4D97-AF65-F5344CB8AC3E}">
        <p14:creationId xmlns:p14="http://schemas.microsoft.com/office/powerpoint/2010/main" val="331079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Sljedeća faza je križanje jedinki</a:t>
            </a:r>
          </a:p>
          <a:p>
            <a:pPr marL="228600" indent="-228600">
              <a:buFont typeface="+mj-lt"/>
              <a:buAutoNum type="arabicPeriod"/>
            </a:pPr>
            <a:r>
              <a:rPr lang="hr-HR" dirty="0"/>
              <a:t>Križanje je kombiniranje gena oba roditelja u novu jedinku. Ima više metoda kako kombinirati gene roditelja, te je ovdje odabrana</a:t>
            </a:r>
          </a:p>
          <a:p>
            <a:pPr marL="228600" indent="-228600">
              <a:buFont typeface="+mj-lt"/>
              <a:buAutoNum type="arabicPeriod"/>
            </a:pPr>
            <a:r>
              <a:rPr lang="hr-HR" dirty="0"/>
              <a:t>metoda aritmetičke rekombinacije, to jest matematičko miješanje gena roditelja. Koraci su sljedeći:</a:t>
            </a:r>
          </a:p>
          <a:p>
            <a:pPr marL="228600" indent="-228600">
              <a:buFont typeface="+mj-lt"/>
              <a:buAutoNum type="arabicPeriod"/>
            </a:pPr>
            <a:r>
              <a:rPr lang="hr-HR" dirty="0"/>
              <a:t>Prvo se generira slučajan faktor alfa iz intervala od 0 do 1</a:t>
            </a:r>
          </a:p>
          <a:p>
            <a:pPr marL="228600" indent="-228600">
              <a:buFont typeface="+mj-lt"/>
              <a:buAutoNum type="arabicPeriod"/>
            </a:pPr>
            <a:r>
              <a:rPr lang="hr-HR" dirty="0"/>
              <a:t>tada se generira prvo dijete po navedenoj formuli, gdje su x i y realni vektori koji reprezentiraju pojedine roditeljske jedinke, te ovisno o faktoru alfa, dijete će preuzeti više gena od jednog nego drugog roditelja.</a:t>
            </a:r>
          </a:p>
          <a:p>
            <a:pPr marL="228600" indent="-228600">
              <a:buFont typeface="+mj-lt"/>
              <a:buAutoNum type="arabicPeriod"/>
            </a:pPr>
            <a:r>
              <a:rPr lang="hr-HR" dirty="0"/>
              <a:t>Potom se generira drugo dijete, koje će isto preuzeti više gena od jednog roditelja, ali to će biti različiti roditelj nego kao kod prvog djeteta.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15</a:t>
            </a:fld>
            <a:endParaRPr lang="hr-HR"/>
          </a:p>
        </p:txBody>
      </p:sp>
    </p:spTree>
    <p:extLst>
      <p:ext uri="{BB962C8B-B14F-4D97-AF65-F5344CB8AC3E}">
        <p14:creationId xmlns:p14="http://schemas.microsoft.com/office/powerpoint/2010/main" val="4018482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Sljedeća faza algoritma je mutacija</a:t>
            </a:r>
          </a:p>
          <a:p>
            <a:pPr marL="228600" indent="-228600">
              <a:buFont typeface="+mj-lt"/>
              <a:buAutoNum type="arabicPeriod"/>
            </a:pPr>
            <a:r>
              <a:rPr lang="hr-HR" dirty="0"/>
              <a:t>Mutacija je zapravo relativno mala slučajna izmjena u genomu jedinke, u ovom slučaju parametri neuronske mreže se slučajno mutiraju</a:t>
            </a:r>
          </a:p>
          <a:p>
            <a:pPr marL="228600" indent="-228600">
              <a:buFont typeface="+mj-lt"/>
              <a:buAutoNum type="arabicPeriod"/>
            </a:pPr>
            <a:r>
              <a:rPr lang="hr-HR" dirty="0"/>
              <a:t>Parametri se također odabiru slučajno, to jest neće se svi parametri mutirati, nego se mutiraju samo odabrani parametri.</a:t>
            </a:r>
          </a:p>
          <a:p>
            <a:pPr marL="228600" indent="-228600">
              <a:buFont typeface="+mj-lt"/>
              <a:buAutoNum type="arabicPeriod"/>
            </a:pPr>
            <a:r>
              <a:rPr lang="hr-HR" dirty="0"/>
              <a:t>Zadane su vjerojatnost i magnituda mutacije, gdje vjerojatnost mutacije određuje koliko će se parametara iz skupa svih parametara odabrati za mutaciju, a magnituda mutacije određuje kolika će biti jačina izmjene svakog pojedinog parametra.</a:t>
            </a:r>
          </a:p>
          <a:p>
            <a:pPr marL="228600" indent="-228600">
              <a:buFont typeface="+mj-lt"/>
              <a:buAutoNum type="arabicPeriod"/>
            </a:pPr>
            <a:r>
              <a:rPr lang="hr-HR" dirty="0"/>
              <a:t>Mutacija je ključna za pretraživanje prostora rješenja zadanog problema, jer ona određuje veličinu skokova po tom prostoru. Ne želimo imati prejaku mutaciju jer onda nećemo moći podrobno istraživati manje dijelove prostora gdje se možda nalazi najbolje rješenje, a također ne želimo imati preslabu mutaciju jer onda možemo zapeti u lokalnom optimumu na jednom dobrom rješenju, pa onda nećemo istraživati za bolja rješenja.</a:t>
            </a:r>
          </a:p>
          <a:p>
            <a:pPr marL="228600" indent="-228600">
              <a:buFont typeface="+mj-lt"/>
              <a:buAutoNum type="arabicPeriod"/>
            </a:pPr>
            <a:r>
              <a:rPr lang="hr-HR" dirty="0"/>
              <a:t>Mutacija također unosi raznolikost u populaciju jer svaka jedinka mutira na svoj način slučajnim izmjenama, te ćemo tako imati veću pokrivenost nad prostorom rješenja.</a:t>
            </a:r>
          </a:p>
          <a:p>
            <a:pPr marL="228600" indent="-228600">
              <a:buFont typeface="+mj-lt"/>
              <a:buAutoNum type="arabicPeriod"/>
            </a:pPr>
            <a:endParaRPr lang="hr-HR" dirty="0"/>
          </a:p>
          <a:p>
            <a:pPr marL="228600" indent="-228600">
              <a:buFont typeface="+mj-lt"/>
              <a:buAutoNum type="arabicPeriod"/>
            </a:pPr>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16</a:t>
            </a:fld>
            <a:endParaRPr lang="hr-HR"/>
          </a:p>
        </p:txBody>
      </p:sp>
    </p:spTree>
    <p:extLst>
      <p:ext uri="{BB962C8B-B14F-4D97-AF65-F5344CB8AC3E}">
        <p14:creationId xmlns:p14="http://schemas.microsoft.com/office/powerpoint/2010/main" val="2666035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Posljednja faza algoritma je evaluacija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hr-HR" dirty="0"/>
              <a:t>Evaluacija je određivanje preciznosti predviđanja nad testnim podacima, gdje su testni podaci zapravo skup recenzija koji se ne koriste tokom učenja algoritma, te takve recenzije modeliraju skup svih dosad neviđenih recenzija, za koje bi algoritam trebao raditi barem jednako dobro kao i za skup recenzija nad kojima je algoritam bio učen.</a:t>
            </a:r>
            <a:br>
              <a:rPr lang="hr-HR" dirty="0"/>
            </a:br>
            <a:r>
              <a:rPr lang="hr-HR" dirty="0"/>
              <a:t>Dakle isto kao kod određivanja funkcije dobrote, određuje se postotak preciznosti predviđanja, prilikom svake generacije jedinki u populaciji.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hr-HR" dirty="0"/>
              <a:t>Ciljna metrika, to jest završni rezultat koji nas interesira u radu ovog algoritma, je preciznost najbolje jedinke u zadnjoj generaciji, to jest pri zadnjoj evaluaciji do sad, jer ona prikazuje preciznost najbolje jedinke do sad.</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17</a:t>
            </a:fld>
            <a:endParaRPr lang="hr-HR"/>
          </a:p>
        </p:txBody>
      </p:sp>
    </p:spTree>
    <p:extLst>
      <p:ext uri="{BB962C8B-B14F-4D97-AF65-F5344CB8AC3E}">
        <p14:creationId xmlns:p14="http://schemas.microsoft.com/office/powerpoint/2010/main" val="1416988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Slijedi par riječi o dobivenim rezultatima u ovom radu.</a:t>
            </a:r>
          </a:p>
          <a:p>
            <a:r>
              <a:rPr lang="hr-HR" dirty="0"/>
              <a:t>1) Kako bi se postigli što bolji rezultati pri radu algoritma, potrebno je optimizirati vrijednosti parametara samog algoritma.</a:t>
            </a:r>
          </a:p>
          <a:p>
            <a:r>
              <a:rPr lang="hr-HR" dirty="0"/>
              <a:t>2)Veličina populacije je smatran najvažnijim parametrom algoritma pa se on optimizira prvi.</a:t>
            </a:r>
          </a:p>
          <a:p>
            <a:r>
              <a:rPr lang="hr-HR" dirty="0"/>
              <a:t>3) Onda se optimizira sljedeći parametar po važnosti, a to je vjerojatnost mutacije</a:t>
            </a:r>
          </a:p>
          <a:p>
            <a:r>
              <a:rPr lang="hr-HR" dirty="0"/>
              <a:t>4) A zatim se optimizira magnituda mutacije.</a:t>
            </a:r>
            <a:br>
              <a:rPr lang="hr-HR" dirty="0"/>
            </a:br>
            <a:r>
              <a:rPr lang="hr-HR" dirty="0"/>
              <a:t>     I kada pogledamo rezultate optimizacije tih parametara, </a:t>
            </a:r>
          </a:p>
          <a:p>
            <a:r>
              <a:rPr lang="hr-HR" dirty="0"/>
              <a:t>5) razmotrit ćemo neke mjerodavne rezultate iz sličnih projekata.</a:t>
            </a:r>
          </a:p>
          <a:p>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18</a:t>
            </a:fld>
            <a:endParaRPr lang="hr-HR"/>
          </a:p>
        </p:txBody>
      </p:sp>
    </p:spTree>
    <p:extLst>
      <p:ext uri="{BB962C8B-B14F-4D97-AF65-F5344CB8AC3E}">
        <p14:creationId xmlns:p14="http://schemas.microsoft.com/office/powerpoint/2010/main" val="3622302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No prije toga, za dobivanje rezultata bilo je potrebno naći kriterij zaustavljanja, to jest redni broj generacije nakon koje više nema poboljšanja u preciznosti algoritma, pa stoga nema smisla nastaviti s izvršavanjem algoritma nakon te generacije.</a:t>
            </a:r>
          </a:p>
          <a:p>
            <a:pPr marL="228600" indent="-228600">
              <a:buFont typeface="+mj-lt"/>
              <a:buAutoNum type="arabicPeriod"/>
            </a:pPr>
            <a:r>
              <a:rPr lang="hr-HR" dirty="0"/>
              <a:t>Ustanovljeno je da nakon 160.-te generacije više nema poboljšanja, što je vidljivo na ovom grafu gdje je prikazana ovisnost preciznosti o broju generacija. Ovaj graf je dobiven provođenjem 20 eksperimenata s istim početnim uvjetima.</a:t>
            </a:r>
            <a:br>
              <a:rPr lang="hr-HR" dirty="0"/>
            </a:br>
            <a:r>
              <a:rPr lang="hr-HR" dirty="0"/>
              <a:t>Vidljivo je kako siva linija koja pokazuje prosječnu preciznost raste sve do 140.-te generacije, te potom staje s rastom, pa ima smisla postaviti kriterij na 160. generaciju, odmah nakon.</a:t>
            </a:r>
            <a:br>
              <a:rPr lang="hr-HR" dirty="0"/>
            </a:br>
            <a:r>
              <a:rPr lang="hr-HR" dirty="0"/>
              <a:t>Razlog zašto su linije minimuma i maksimuma ravne nakon 20.-te generacije je jer su očito postojali eksperimenti gdje najbolje jedinke u prvih 20 generacija dosegnu 54% preciznosti i više se uopće ne poboljšavaju, ili u prvih 20 generacija dosegnu maksimalnu preciznost od 64%, pa onda taj maksimum zadržavaju kroz generacije.</a:t>
            </a:r>
          </a:p>
          <a:p>
            <a:pPr marL="228600" indent="-228600">
              <a:buFont typeface="+mj-lt"/>
              <a:buAutoNum type="arabicPeriod"/>
            </a:pPr>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19</a:t>
            </a:fld>
            <a:endParaRPr lang="hr-HR"/>
          </a:p>
        </p:txBody>
      </p:sp>
    </p:spTree>
    <p:extLst>
      <p:ext uri="{BB962C8B-B14F-4D97-AF65-F5344CB8AC3E}">
        <p14:creationId xmlns:p14="http://schemas.microsoft.com/office/powerpoint/2010/main" val="52230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Prije nego što pojasnim o čemu se tu radi,</a:t>
            </a:r>
          </a:p>
          <a:p>
            <a:r>
              <a:rPr lang="hr-HR" dirty="0"/>
              <a:t>ovdje je pregled tema o kojima ću danas pričati.</a:t>
            </a:r>
          </a:p>
          <a:p>
            <a:r>
              <a:rPr lang="hr-HR" dirty="0"/>
              <a:t>Počet ću s uvodom u temu analize sentimenta i reći nešto o algoritmu </a:t>
            </a:r>
            <a:r>
              <a:rPr lang="hr-HR" dirty="0" err="1"/>
              <a:t>neuroevolucije</a:t>
            </a:r>
            <a:r>
              <a:rPr lang="hr-HR" dirty="0"/>
              <a:t>.</a:t>
            </a:r>
          </a:p>
          <a:p>
            <a:r>
              <a:rPr lang="hr-HR" dirty="0"/>
              <a:t>Spomenut ću korišteni skup podataka nad kojima sam učio i testirao ovaj algoritam.</a:t>
            </a:r>
          </a:p>
          <a:p>
            <a:r>
              <a:rPr lang="hr-HR" dirty="0"/>
              <a:t>Onda ću govoriti o strukturi algoritma </a:t>
            </a:r>
            <a:r>
              <a:rPr lang="hr-HR" dirty="0" err="1"/>
              <a:t>neuroevolucije</a:t>
            </a:r>
            <a:r>
              <a:rPr lang="hr-HR" dirty="0"/>
              <a:t> koji se sastoji od neuronske mreže i evolucijskog algoritma.</a:t>
            </a:r>
          </a:p>
          <a:p>
            <a:r>
              <a:rPr lang="hr-HR" dirty="0"/>
              <a:t>Potom ću grafovima prikazati i pojasniti dobivene rezultate, te naposljetku iznijeti cjelokupni zaključak mog završnog rada.</a:t>
            </a:r>
          </a:p>
          <a:p>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2</a:t>
            </a:fld>
            <a:endParaRPr lang="hr-HR"/>
          </a:p>
        </p:txBody>
      </p:sp>
    </p:spTree>
    <p:extLst>
      <p:ext uri="{BB962C8B-B14F-4D97-AF65-F5344CB8AC3E}">
        <p14:creationId xmlns:p14="http://schemas.microsoft.com/office/powerpoint/2010/main" val="4069594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Dakle, prvi parametar koji optimiziramo je veličina populacije, i to činimo kroz 20 eksperimenata za svaku vrijednost parametra koju želimo ispitati, i to činimo do ustanovljenog kriterija zaustavljanja.</a:t>
            </a:r>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 ovom blok grafu prikazana je ovisnost preciznosti o veličini populacije, te su eksperimenti odrađeni za veličine populacije 10, 20 i 50 jedinki.</a:t>
            </a:r>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 primjer, za populaciju koja sadrži 10 jedinki, vidljivo je kako se vrijednosti kroz eksperimente kreću od 50% tj. 50.3% pa do 60%, a najčešće  su vrijednosti između 53% i 58% kako je prikazano pravokutnikom. Medijan dobivenih vrijednosti je prikazan medijalnom crtom i iznosi 56%.</a:t>
            </a:r>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Potom, za populaciju s 20 jedinki, preciznost je nešto narasla i kreće se između 54% i 62%.</a:t>
            </a:r>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Najbolji rezultati su postignuti za veličinu populacije od 50 jedinki, te se kreću između 56% i 64%, s iznimkom 54% u jednom eksperimentu.</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dirty="0"/>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No, pretpostavlja se da bi za veće veličine populacije preciznost i dalje rasla, npr. za veličine 100, 500 ili 1000… za što je potrebna velika hardverska moć i puno vremena za treniranje algoritma. Stoga, iznosim pretpostavku da bi preciznost rasla jer populacije s više jedinki ujedno imaju i veću raznolikost, jer se puno jedinki križa i zasebno mutira, dok kod malih populacija postoji veći rizik da će sva rješenja biti nalik jedno drugom i da će algoritam zapeti u lokalnom optimumu.</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20</a:t>
            </a:fld>
            <a:endParaRPr lang="hr-HR"/>
          </a:p>
        </p:txBody>
      </p:sp>
    </p:spTree>
    <p:extLst>
      <p:ext uri="{BB962C8B-B14F-4D97-AF65-F5344CB8AC3E}">
        <p14:creationId xmlns:p14="http://schemas.microsoft.com/office/powerpoint/2010/main" val="1467779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Zatim, kad smo optimizirali veličinu populacije i zaključili da je veličina od 50 jedinki najbolja, fiksiramo tu veličinu te potom optimiziramo vjerojatnost mutacije.</a:t>
            </a:r>
          </a:p>
          <a:p>
            <a:r>
              <a:rPr lang="hr-HR" dirty="0"/>
              <a:t>Počinjemo od vjerojatnosti mutacije 0.01%, što je relativno niska vjerojatnost mutacije, i daje preciznosti od 52% do 61%. Ovih relativno visokih 61% je moguće iz razloga što se igrom slučaja početna populacija inicijalizira na neko rješenje koje je blizu rješenju 61%, a inače je teško s tako niskom vjerojatnosti mutacije imati ikakva poboljšanja, jer se teško izlazi iz lokalnih optimuma.</a:t>
            </a:r>
          </a:p>
          <a:p>
            <a:r>
              <a:rPr lang="hr-HR" dirty="0"/>
              <a:t>Nadalje, vidi se kako preciznost raste sve do vjerojatnosti mutacije 20%, gdje se postiže najveća preciznost od 68.15%, te preciznost potom pada kod vjerojatnosti mutacije 50% jer se tada rade preveliki skokovi pri pretraživanju prostora rješenja.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21</a:t>
            </a:fld>
            <a:endParaRPr lang="hr-HR"/>
          </a:p>
        </p:txBody>
      </p:sp>
    </p:spTree>
    <p:extLst>
      <p:ext uri="{BB962C8B-B14F-4D97-AF65-F5344CB8AC3E}">
        <p14:creationId xmlns:p14="http://schemas.microsoft.com/office/powerpoint/2010/main" val="4266602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Naposlijetku, optimiziramo magnitudu mutacije.</a:t>
            </a:r>
          </a:p>
          <a:p>
            <a:r>
              <a:rPr lang="hr-HR" dirty="0"/>
              <a:t>Magnituda mutacije 0.001 je vrlo niska te dobivaju se preciznosti od 52% do 60%, zatim za magnitudu 0.01 preciznost nešto raste, a najveća se preciznost dobiva za magnitudu 0.1, iznosi 68.15%. Potom za magnitudu mutacije 0.5 preciznost opada.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22</a:t>
            </a:fld>
            <a:endParaRPr lang="hr-HR"/>
          </a:p>
        </p:txBody>
      </p:sp>
    </p:spTree>
    <p:extLst>
      <p:ext uri="{BB962C8B-B14F-4D97-AF65-F5344CB8AC3E}">
        <p14:creationId xmlns:p14="http://schemas.microsoft.com/office/powerpoint/2010/main" val="1201548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Stoga, što možemo zaključiti o rezultatima?</a:t>
            </a:r>
          </a:p>
          <a:p>
            <a:pPr marL="228600" indent="-228600">
              <a:buFont typeface="+mj-lt"/>
              <a:buAutoNum type="arabicPeriod"/>
            </a:pPr>
            <a:r>
              <a:rPr lang="hr-HR" dirty="0"/>
              <a:t>U okviru ovog rada, maksimalna dobivena preciznost u predviđanju sentimenta je 68.15%</a:t>
            </a:r>
          </a:p>
          <a:p>
            <a:pPr marL="228600" indent="-228600">
              <a:buFont typeface="+mj-lt"/>
              <a:buAutoNum type="arabicPeriod"/>
            </a:pPr>
            <a:r>
              <a:rPr lang="hr-HR" dirty="0"/>
              <a:t>Takva preciznost dobije se za veličinu populacije 50, vjerojatnost mutacije 20%, magnitudu mutacije 0.1, kriterij zaustavljanja nakon 160 generacija, te uz broj recenzija 540, od kojih je 378 u skupu za učenje a 162 u skupu za testiranje</a:t>
            </a:r>
          </a:p>
          <a:p>
            <a:pPr marL="228600" indent="-228600">
              <a:buFont typeface="+mj-lt"/>
              <a:buAutoNum type="arabicPeriod"/>
            </a:pPr>
            <a:r>
              <a:rPr lang="hr-HR" dirty="0"/>
              <a:t>Kao mjerodavni rezultat, klasičnim metodama analize sentimenta postiže se od 70.5% do 81.5% preciznosti.</a:t>
            </a:r>
          </a:p>
          <a:p>
            <a:pPr marL="228600" indent="-228600">
              <a:buFont typeface="+mj-lt"/>
              <a:buAutoNum type="arabicPeriod"/>
            </a:pPr>
            <a:r>
              <a:rPr lang="hr-HR" dirty="0"/>
              <a:t>Klasične metode su metode poput naivnog </a:t>
            </a:r>
            <a:r>
              <a:rPr lang="hr-HR" dirty="0" err="1"/>
              <a:t>Bayesovog</a:t>
            </a:r>
            <a:r>
              <a:rPr lang="hr-HR" dirty="0"/>
              <a:t> </a:t>
            </a:r>
            <a:r>
              <a:rPr lang="hr-HR" dirty="0" err="1"/>
              <a:t>klasifikatora</a:t>
            </a:r>
            <a:r>
              <a:rPr lang="hr-HR" dirty="0"/>
              <a:t>, nadziranog dubokog učenja pomoću LSTM i metode  potpornih vektora </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23</a:t>
            </a:fld>
            <a:endParaRPr lang="hr-HR"/>
          </a:p>
        </p:txBody>
      </p:sp>
    </p:spTree>
    <p:extLst>
      <p:ext uri="{BB962C8B-B14F-4D97-AF65-F5344CB8AC3E}">
        <p14:creationId xmlns:p14="http://schemas.microsoft.com/office/powerpoint/2010/main" val="3331651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Zaključak ovog rada je</a:t>
            </a:r>
          </a:p>
          <a:p>
            <a:pPr marL="228600" indent="-228600">
              <a:buFont typeface="+mj-lt"/>
              <a:buAutoNum type="arabicPeriod"/>
            </a:pPr>
            <a:r>
              <a:rPr lang="hr-HR" dirty="0"/>
              <a:t>da je analiza sentimenta složen problem, i da je općenito potrebna velika hardverska moć i vrijeme učenja kako bi se postigli dobri rezultati.</a:t>
            </a:r>
          </a:p>
          <a:p>
            <a:pPr marL="228600" indent="-228600">
              <a:buFont typeface="+mj-lt"/>
              <a:buAutoNum type="arabicPeriod"/>
            </a:pPr>
            <a:r>
              <a:rPr lang="hr-HR" dirty="0"/>
              <a:t>Rezultati postignuti </a:t>
            </a:r>
            <a:r>
              <a:rPr lang="hr-HR" dirty="0" err="1"/>
              <a:t>neuroevolucijom</a:t>
            </a:r>
            <a:r>
              <a:rPr lang="hr-HR" dirty="0"/>
              <a:t> su bili malo lošiji od onih postignutih klasičnim metodama</a:t>
            </a:r>
          </a:p>
          <a:p>
            <a:pPr marL="228600" indent="-228600">
              <a:buFont typeface="+mj-lt"/>
              <a:buAutoNum type="arabicPeriod"/>
            </a:pPr>
            <a:r>
              <a:rPr lang="hr-HR" dirty="0"/>
              <a:t>no, blizu su rezultatima nekih jednostavnijih klasičnih modela.</a:t>
            </a:r>
          </a:p>
          <a:p>
            <a:pPr marL="228600" indent="-228600">
              <a:buFont typeface="+mj-lt"/>
              <a:buAutoNum type="arabicPeriod"/>
            </a:pPr>
            <a:r>
              <a:rPr lang="hr-HR" dirty="0"/>
              <a:t>Neki od načina na koji se bolji rezultati mogu postići su: učenjem populacija veće veličine to jest s više jedinki, potom temeljitijom optimizacijom parametara, ili korištenjem prenesenog znanja za </a:t>
            </a:r>
            <a:r>
              <a:rPr lang="hr-HR" dirty="0" err="1"/>
              <a:t>Embedding</a:t>
            </a:r>
            <a:r>
              <a:rPr lang="hr-HR" dirty="0"/>
              <a:t> sloj.</a:t>
            </a:r>
            <a:br>
              <a:rPr lang="hr-HR" dirty="0"/>
            </a:br>
            <a:r>
              <a:rPr lang="hr-HR" dirty="0"/>
              <a:t>Preneseno znanje bi značilo treniranje </a:t>
            </a:r>
            <a:r>
              <a:rPr lang="hr-HR" dirty="0" err="1"/>
              <a:t>Embedding</a:t>
            </a:r>
            <a:r>
              <a:rPr lang="hr-HR" dirty="0"/>
              <a:t> sloja odvojeno  od ostatka neuronske mreže, tako da se dobiju dobre veze između riječi pa se potom taj sloj integrira u neuronsku mrežu i više se ne mijenja tokom rada algoritma. Na internetu su dostupni takvi unaprijed naučeni </a:t>
            </a:r>
            <a:r>
              <a:rPr lang="hr-HR" dirty="0" err="1"/>
              <a:t>Embedding</a:t>
            </a:r>
            <a:r>
              <a:rPr lang="hr-HR" dirty="0"/>
              <a:t> slojevi u čije učenje je uloženo dosta vremena i hardvera.</a:t>
            </a:r>
          </a:p>
          <a:p>
            <a:pPr marL="0" indent="0">
              <a:buFont typeface="+mj-lt"/>
              <a:buNone/>
            </a:pPr>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24</a:t>
            </a:fld>
            <a:endParaRPr lang="hr-HR"/>
          </a:p>
        </p:txBody>
      </p:sp>
    </p:spTree>
    <p:extLst>
      <p:ext uri="{BB962C8B-B14F-4D97-AF65-F5344CB8AC3E}">
        <p14:creationId xmlns:p14="http://schemas.microsoft.com/office/powerpoint/2010/main" val="3763965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To je to od mene, hvala Vam na pažnji, slušam Vaša pitanja(, ako ih ima.)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25</a:t>
            </a:fld>
            <a:endParaRPr lang="hr-HR"/>
          </a:p>
        </p:txBody>
      </p:sp>
    </p:spTree>
    <p:extLst>
      <p:ext uri="{BB962C8B-B14F-4D97-AF65-F5344CB8AC3E}">
        <p14:creationId xmlns:p14="http://schemas.microsoft.com/office/powerpoint/2010/main" val="1537101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Dodatno, algoritam ima mehanizam prilagodbe parametara vjerojatnosti i magnitude mutacije,</a:t>
            </a:r>
          </a:p>
          <a:p>
            <a:pPr marL="228600" indent="-228600">
              <a:buAutoNum type="arabicParenR"/>
            </a:pPr>
            <a:r>
              <a:rPr lang="hr-HR" dirty="0"/>
              <a:t>ovisno o maksimalnoj preciznosti jedinki u populaciji,</a:t>
            </a:r>
          </a:p>
          <a:p>
            <a:pPr marL="228600" indent="-228600">
              <a:buAutoNum type="arabicParenR"/>
            </a:pPr>
            <a:r>
              <a:rPr lang="hr-HR" dirty="0"/>
              <a:t>i ta prilagodba se dešava svakih 5 generacija prilikom faze evaluacije.</a:t>
            </a:r>
          </a:p>
          <a:p>
            <a:pPr marL="228600" indent="-228600">
              <a:buAutoNum type="arabicParenR"/>
            </a:pPr>
            <a:r>
              <a:rPr lang="hr-HR" dirty="0"/>
              <a:t>Prilagodba omogućava da se po potrebi pretražuje u širinu, to jest rade veliki skokovi u prostoru rješenja, ili u dubinu, tako da se detaljno pretražuju dijelovi prostora gdje bi moglo biti najbolje rješenje iliti globalni optimum.</a:t>
            </a:r>
          </a:p>
          <a:p>
            <a:pPr marL="228600" indent="-228600">
              <a:buAutoNum type="arabicParenR"/>
            </a:pPr>
            <a:r>
              <a:rPr lang="hr-HR" dirty="0"/>
              <a:t>Dakle, ako je maksimalna preciznost mala, potiče se raznolikost jedinki i pretraživanje se vrši velikim skokovima,</a:t>
            </a:r>
          </a:p>
          <a:p>
            <a:pPr marL="228600" indent="-228600">
              <a:buAutoNum type="arabicParenR"/>
            </a:pPr>
            <a:r>
              <a:rPr lang="hr-HR" dirty="0"/>
              <a:t>dok ako je maksimalna preciznost mala, potiče se konvergencija ka najboljem rješenju pomoću malih skokova u svrhu detaljnog istraživanja dijela prostora.</a:t>
            </a:r>
          </a:p>
          <a:p>
            <a:pPr marL="228600" indent="-228600">
              <a:buAutoNum type="arabicParenR"/>
            </a:pPr>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26</a:t>
            </a:fld>
            <a:endParaRPr lang="hr-HR"/>
          </a:p>
        </p:txBody>
      </p:sp>
    </p:spTree>
    <p:extLst>
      <p:ext uri="{BB962C8B-B14F-4D97-AF65-F5344CB8AC3E}">
        <p14:creationId xmlns:p14="http://schemas.microsoft.com/office/powerpoint/2010/main" val="107112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Također, algoritam ima i mehanizam elitizma, gdje se najbolje jedinke iz trenutne generacije, zvane elite, šalju u sljedeću generaciju, bez da se mutiraju ili na ikoji način mijenjaju.</a:t>
            </a:r>
          </a:p>
          <a:p>
            <a:pPr marL="228600" indent="-228600">
              <a:buFont typeface="+mj-lt"/>
              <a:buAutoNum type="arabicPeriod"/>
            </a:pPr>
            <a:r>
              <a:rPr lang="hr-HR" dirty="0"/>
              <a:t>Na taj način se omogućuje monoton rast preciznosti kroz generacije, jer kroz generacije čuvamo najbolje jedinke i nećemo ih brisati, mijenjati niti smijeniti lošijim jedinkama.</a:t>
            </a:r>
          </a:p>
          <a:p>
            <a:pPr marL="228600" indent="-228600">
              <a:buFont typeface="+mj-lt"/>
              <a:buAutoNum type="arabicPeriod"/>
            </a:pPr>
            <a:r>
              <a:rPr lang="hr-HR" dirty="0"/>
              <a:t>Omjer elitnih jedinki naspram cijele populacije treba biti relativno malen, a u ovom projektu se uzima desetina populacije kao elitne jedinke.</a:t>
            </a:r>
            <a:br>
              <a:rPr lang="hr-HR" dirty="0"/>
            </a:br>
            <a:r>
              <a:rPr lang="hr-HR" dirty="0"/>
              <a:t>I takvom podjelom se postiže kompromis između raznolikosti i zadržavanja dobrih jedinki, jer ne želimo da elite prevladaju populacijom, ali također želimo zadržati dobre gene bez da ih mutiramo, u ovom slučaju.</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27</a:t>
            </a:fld>
            <a:endParaRPr lang="hr-HR"/>
          </a:p>
        </p:txBody>
      </p:sp>
    </p:spTree>
    <p:extLst>
      <p:ext uri="{BB962C8B-B14F-4D97-AF65-F5344CB8AC3E}">
        <p14:creationId xmlns:p14="http://schemas.microsoft.com/office/powerpoint/2010/main" val="255306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indent="0">
              <a:buFont typeface="+mj-lt"/>
              <a:buNone/>
            </a:pPr>
            <a:r>
              <a:rPr lang="hr-HR" dirty="0"/>
              <a:t>Za početak definirajmo što je to analiza sentimenta:</a:t>
            </a:r>
          </a:p>
          <a:p>
            <a:pPr marL="228600" indent="-228600">
              <a:buFont typeface="+mj-lt"/>
              <a:buAutoNum type="arabicPeriod"/>
            </a:pPr>
            <a:r>
              <a:rPr lang="hr-HR" dirty="0"/>
              <a:t>Analiza sentimenta je analiza emocija i mišljenja sadržanih u podacima, gdje su podaci obično tekstualni, a mogu biti i ljudski govor.</a:t>
            </a:r>
          </a:p>
          <a:p>
            <a:pPr marL="228600" indent="-228600">
              <a:buFont typeface="+mj-lt"/>
              <a:buAutoNum type="arabicPeriod"/>
            </a:pPr>
            <a:r>
              <a:rPr lang="hr-HR" dirty="0"/>
              <a:t>Činjenica je da ljudi otvoreno izražavaju mišljenja na internetu, npr. na socijalnim mrežama ili u raznim anketama…</a:t>
            </a:r>
            <a:br>
              <a:rPr lang="hr-HR" dirty="0"/>
            </a:br>
            <a:r>
              <a:rPr lang="hr-HR" dirty="0"/>
              <a:t>To su neki primjeri gdje se sentimentalna analiza može primijeniti za određivanje generalnog mišljenja ljudi o nekoj temi.</a:t>
            </a:r>
          </a:p>
          <a:p>
            <a:pPr marL="228600" indent="-228600">
              <a:buFont typeface="+mj-lt"/>
              <a:buAutoNum type="arabicPeriod"/>
            </a:pPr>
            <a:r>
              <a:rPr lang="hr-HR" dirty="0"/>
              <a:t>Dodatno, analiza sentimenta može se primijeniti za poboljšanje usluga i proizvoda, na način da se analizira mišljenje potrošača o uslugama neke tvrtke, da se vidi što potrošače čini sretnima a što nesretnima, i da se po tim podacima  usluga može prilagoditi potrebama potrošača. Također se može primijeniti na upravljanje reputacijom brenda ili za analizu odgovora u anketama.</a:t>
            </a:r>
          </a:p>
          <a:p>
            <a:pPr marL="228600" indent="-228600">
              <a:buFont typeface="+mj-lt"/>
              <a:buAutoNum type="arabicPeriod"/>
            </a:pPr>
            <a:r>
              <a:rPr lang="hr-HR" dirty="0"/>
              <a:t>Analiza sentimenta izvodi se obradom prirodnog jezika, u kombinaciji sa strojnim učenjem</a:t>
            </a:r>
          </a:p>
          <a:p>
            <a:pPr marL="228600" indent="-228600">
              <a:buFont typeface="+mj-lt"/>
              <a:buAutoNum type="arabicPeriod"/>
            </a:pPr>
            <a:r>
              <a:rPr lang="hr-HR" dirty="0"/>
              <a:t>a u kontekstu ovog rada korištena je </a:t>
            </a:r>
            <a:r>
              <a:rPr lang="hr-HR" dirty="0" err="1"/>
              <a:t>neuroevolucija</a:t>
            </a:r>
            <a:r>
              <a:rPr lang="hr-HR" dirty="0"/>
              <a:t> za analizu mišljenja o filmovima, kao demonstracijski primjer analize sentimenta, jer recenzije filmova su također mišljenja ljudi, i dostupne su na raznim internetskim stranicama u tekstualnom obliku.</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3</a:t>
            </a:fld>
            <a:endParaRPr lang="hr-HR"/>
          </a:p>
        </p:txBody>
      </p:sp>
    </p:spTree>
    <p:extLst>
      <p:ext uri="{BB962C8B-B14F-4D97-AF65-F5344CB8AC3E}">
        <p14:creationId xmlns:p14="http://schemas.microsoft.com/office/powerpoint/2010/main" val="203737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Prije nego uđem dublje u sam algoritam, spomenuti ću korišteni skup podataka, to jest skup recenzija gdje će se vršiti analiza sentimenta.</a:t>
            </a:r>
          </a:p>
          <a:p>
            <a:pPr marL="228600" indent="-228600">
              <a:buAutoNum type="arabicParenR"/>
            </a:pPr>
            <a:r>
              <a:rPr lang="hr-HR" dirty="0"/>
              <a:t>Korišteni skup recenzija sadrži 540 recenzija filmova dobavljenih s IMDB platforme, te je svaka recenzija označena kao pozitivna ili negativna. Istraživači sa Stanforda su dobavili  veliki skup recenzija s IMDB platforme i pripremili ga za analizu sentimenta te su taj obrađeni skup recenzija javno objavili. U dokumentaciji je naveden taj izvor.</a:t>
            </a:r>
          </a:p>
          <a:p>
            <a:pPr marL="228600" indent="-228600">
              <a:buAutoNum type="arabicParenR"/>
            </a:pPr>
            <a:r>
              <a:rPr lang="hr-HR" dirty="0"/>
              <a:t>Recenzije u ovom skupu su:</a:t>
            </a:r>
          </a:p>
          <a:p>
            <a:pPr marL="228600" indent="-228600">
              <a:buAutoNum type="arabicParenR"/>
            </a:pPr>
            <a:r>
              <a:rPr lang="hr-HR" dirty="0"/>
              <a:t>binarne, jer se svaka recenzija klasificira u jednu od dvije moguće klase, pozitivne ili negativne recenzije.</a:t>
            </a:r>
          </a:p>
          <a:p>
            <a:pPr marL="228600" indent="-228600">
              <a:buAutoNum type="arabicParenR"/>
            </a:pPr>
            <a:r>
              <a:rPr lang="hr-HR" dirty="0"/>
              <a:t>te su relativno polarne, što znači da u skupu recenzija nisu uključene recenzije s neutralnim mišljenjem, što konkretno znači da recenzije sa ocjenama 5/10 i 6/10 nisu uključene u skup.</a:t>
            </a:r>
          </a:p>
          <a:p>
            <a:pPr marL="228600" indent="-228600">
              <a:buAutoNum type="arabicParenR"/>
            </a:pPr>
            <a:r>
              <a:rPr lang="hr-HR" dirty="0"/>
              <a:t>Recenzije su podijeljene na: 70% za učenje algoritma, što je 378 recenzija, i 30% je za testiranje naučenog algoritma, što je 162 recenzije za testiranje.</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4</a:t>
            </a:fld>
            <a:endParaRPr lang="hr-HR"/>
          </a:p>
        </p:txBody>
      </p:sp>
    </p:spTree>
    <p:extLst>
      <p:ext uri="{BB962C8B-B14F-4D97-AF65-F5344CB8AC3E}">
        <p14:creationId xmlns:p14="http://schemas.microsoft.com/office/powerpoint/2010/main" val="252315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228600" indent="-228600">
              <a:buFont typeface="+mj-lt"/>
              <a:buAutoNum type="arabicParenR"/>
            </a:pPr>
            <a:r>
              <a:rPr lang="hr-HR" dirty="0" err="1"/>
              <a:t>Neuroevolucija</a:t>
            </a:r>
            <a:r>
              <a:rPr lang="hr-HR" dirty="0"/>
              <a:t> je primjena evolucijskog algoritma nad neuronskim mrežama, konkretno u okviru ovog rada, odabrani evolucijski algoritam je evolucijska strategija te LSTM tip neuronske mreže</a:t>
            </a:r>
          </a:p>
          <a:p>
            <a:pPr marL="228600" indent="-228600">
              <a:buFont typeface="+mj-lt"/>
              <a:buAutoNum type="arabicParenR"/>
            </a:pPr>
            <a:r>
              <a:rPr lang="hr-HR" dirty="0"/>
              <a:t>kod </a:t>
            </a:r>
            <a:r>
              <a:rPr lang="hr-HR" dirty="0" err="1"/>
              <a:t>neuroevolucije</a:t>
            </a:r>
            <a:r>
              <a:rPr lang="hr-HR" dirty="0"/>
              <a:t> s evolucijskom strategijom evoluira se populacija jedinki kroz generacije. Što je to jedinka, pa</a:t>
            </a:r>
          </a:p>
          <a:p>
            <a:pPr marL="228600" indent="-228600">
              <a:buFont typeface="+mj-lt"/>
              <a:buAutoNum type="arabicParenR"/>
            </a:pPr>
            <a:r>
              <a:rPr lang="hr-HR" dirty="0"/>
              <a:t>jedinka predstavlja jedno potencijalno rješenje zadanog optimizacijskog problema, naš problem je točno predviđanje sentimenta u recenzijama filmova.</a:t>
            </a:r>
          </a:p>
          <a:p>
            <a:pPr marL="228600" indent="-228600">
              <a:buFont typeface="+mj-lt"/>
              <a:buAutoNum type="arabicParenR"/>
            </a:pPr>
            <a:r>
              <a:rPr lang="hr-HR" dirty="0"/>
              <a:t>Jedinka je reprezentirana kao vektor realnih brojeva koji predstavlja parametre neuronske mreže to jest težinske vrijednosti u neuronskoj mreži</a:t>
            </a:r>
          </a:p>
          <a:p>
            <a:pPr marL="228600" indent="-228600">
              <a:buFont typeface="+mj-lt"/>
              <a:buAutoNum type="arabicParenR"/>
            </a:pPr>
            <a:r>
              <a:rPr lang="hr-HR" dirty="0"/>
              <a:t>Svakoj jedinki se određuje funkcija dobrote. To je funkcija koja označava kvalitetu pojedinog rješenja to jest pojedine jedinke. Poslije ću objasniti kriterij po kojem se određuje kvaliteta rješenja.</a:t>
            </a:r>
          </a:p>
          <a:p>
            <a:pPr marL="228600" indent="-228600">
              <a:buFont typeface="+mj-lt"/>
              <a:buAutoNum type="arabicParenR"/>
            </a:pPr>
            <a:endParaRPr lang="hr-HR" dirty="0"/>
          </a:p>
        </p:txBody>
      </p:sp>
      <p:sp>
        <p:nvSpPr>
          <p:cNvPr id="4" name="Rezervirano mjesto broja slajda 3"/>
          <p:cNvSpPr>
            <a:spLocks noGrp="1"/>
          </p:cNvSpPr>
          <p:nvPr>
            <p:ph type="sldNum" sz="quarter" idx="5"/>
          </p:nvPr>
        </p:nvSpPr>
        <p:spPr/>
        <p:txBody>
          <a:bodyPr/>
          <a:lstStyle/>
          <a:p>
            <a:fld id="{6C1819FB-2D51-46B6-9B5A-3C78B85122D9}" type="slidenum">
              <a:rPr lang="hr-HR" smtClean="0"/>
              <a:t>5</a:t>
            </a:fld>
            <a:endParaRPr lang="hr-HR"/>
          </a:p>
        </p:txBody>
      </p:sp>
    </p:spTree>
    <p:extLst>
      <p:ext uri="{BB962C8B-B14F-4D97-AF65-F5344CB8AC3E}">
        <p14:creationId xmlns:p14="http://schemas.microsoft.com/office/powerpoint/2010/main" val="196136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Sad ću opisati strukturu neuronske mreže koja odgovara jednoj našoj jedinki.</a:t>
            </a:r>
          </a:p>
          <a:p>
            <a:r>
              <a:rPr lang="hr-HR" dirty="0"/>
              <a:t>1) Neuronska mreža se sastoji od: </a:t>
            </a:r>
            <a:r>
              <a:rPr lang="hr-HR" dirty="0" err="1"/>
              <a:t>Embedding</a:t>
            </a:r>
            <a:r>
              <a:rPr lang="hr-HR" dirty="0"/>
              <a:t> sloja kao prvog sloja, LSTM sloja u sredini i gusto popunjenog </a:t>
            </a:r>
            <a:r>
              <a:rPr lang="hr-HR" dirty="0" err="1"/>
              <a:t>Dense</a:t>
            </a:r>
            <a:r>
              <a:rPr lang="hr-HR" dirty="0"/>
              <a:t> sloja na izlazu.</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6</a:t>
            </a:fld>
            <a:endParaRPr lang="hr-HR"/>
          </a:p>
        </p:txBody>
      </p:sp>
    </p:spTree>
    <p:extLst>
      <p:ext uri="{BB962C8B-B14F-4D97-AF65-F5344CB8AC3E}">
        <p14:creationId xmlns:p14="http://schemas.microsoft.com/office/powerpoint/2010/main" val="53564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pPr marL="0" indent="0">
              <a:buFont typeface="+mj-lt"/>
              <a:buNone/>
            </a:pPr>
            <a:r>
              <a:rPr lang="hr-HR" dirty="0"/>
              <a:t>Recimo nešto o prvom sloju neuronske mreže, a to je </a:t>
            </a:r>
            <a:r>
              <a:rPr lang="hr-HR" dirty="0" err="1"/>
              <a:t>Embedding</a:t>
            </a:r>
            <a:r>
              <a:rPr lang="hr-HR" dirty="0"/>
              <a:t> sloj</a:t>
            </a:r>
          </a:p>
          <a:p>
            <a:pPr marL="228600" indent="-228600">
              <a:buFont typeface="+mj-lt"/>
              <a:buAutoNum type="arabicPeriod"/>
            </a:pPr>
            <a:r>
              <a:rPr lang="hr-HR" dirty="0"/>
              <a:t>Pojam „word </a:t>
            </a:r>
            <a:r>
              <a:rPr lang="hr-HR" dirty="0" err="1"/>
              <a:t>embeddings</a:t>
            </a:r>
            <a:r>
              <a:rPr lang="hr-HR" dirty="0"/>
              <a:t>” označava familiju NLP tehnika (tehnika obrade prirodnog jezika) koje preslikavaju semantičko značenje riječi u geometrijski prostor. Što to zapravo znači?</a:t>
            </a:r>
          </a:p>
          <a:p>
            <a:pPr marL="228600" indent="-228600">
              <a:buFont typeface="+mj-lt"/>
              <a:buAutoNum type="arabicPeriod"/>
            </a:pPr>
            <a:r>
              <a:rPr lang="hr-HR" dirty="0"/>
              <a:t>To jednostavno znači da su riječi reprezentirane realnim vektorima u nekom višedimenzionalnom geometrijskom prostoru. Zašto je takva reprezentacija korisna?</a:t>
            </a:r>
          </a:p>
          <a:p>
            <a:pPr marL="228600" indent="-228600">
              <a:buFont typeface="+mj-lt"/>
              <a:buAutoNum type="arabicPeriod"/>
            </a:pPr>
            <a:r>
              <a:rPr lang="hr-HR" dirty="0"/>
              <a:t>Jer se na taj način semantičke veze između riječi mogu prikazati pomoću međusobnih udaljenosti vektora u spomenutom geometrijskom prostoru.</a:t>
            </a:r>
          </a:p>
          <a:p>
            <a:pPr marL="228600" indent="-228600">
              <a:buFont typeface="+mj-lt"/>
              <a:buAutoNum type="arabicPeriod"/>
            </a:pPr>
            <a:r>
              <a:rPr lang="hr-HR" dirty="0"/>
              <a:t>Npr. riječi „lav” i „kokos” su reprezentirane udaljenim vektorima jer nemaju slično značenje, dok riječi škola i učenje imaju slično značenje pa su im pripadni vektori takoreći blizu. To je naravno idealni slučaj, kada je algoritam precizno naučen o vezama između riječi, i to je čemu težimo.</a:t>
            </a:r>
          </a:p>
          <a:p>
            <a:pPr marL="228600" indent="-228600">
              <a:buFont typeface="+mj-lt"/>
              <a:buAutoNum type="arabicPeriod"/>
            </a:pPr>
            <a:r>
              <a:rPr lang="hr-HR" dirty="0"/>
              <a:t>Dakle, sam </a:t>
            </a:r>
            <a:r>
              <a:rPr lang="hr-HR" dirty="0" err="1"/>
              <a:t>embedding</a:t>
            </a:r>
            <a:r>
              <a:rPr lang="hr-HR" dirty="0"/>
              <a:t> sloj u neuronskoj mreži sadrži vektorske reprezentacije svih riječi iz prethodno definiranog rječnika koji sadrži sve riječi koje će se razmatrati prilikom analize sentimenta u recenzijama</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7</a:t>
            </a:fld>
            <a:endParaRPr lang="hr-HR"/>
          </a:p>
        </p:txBody>
      </p:sp>
    </p:spTree>
    <p:extLst>
      <p:ext uri="{BB962C8B-B14F-4D97-AF65-F5344CB8AC3E}">
        <p14:creationId xmlns:p14="http://schemas.microsoft.com/office/powerpoint/2010/main" val="90693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Na ovoj slici je vizualizirana udaljenost između dvaju vektora A i B, najčešće reprezentirana kao klasična Euklidova udaljenost između dvije točke u prostoru, pa točke koje su bliže jedne drugoj označavaju sličnije riječi dok udaljene točke označavaju slabiju sličnost.</a:t>
            </a:r>
          </a:p>
          <a:p>
            <a:r>
              <a:rPr lang="hr-HR" dirty="0"/>
              <a:t>Također postoji i metoda zvana </a:t>
            </a:r>
            <a:r>
              <a:rPr lang="hr-HR" dirty="0" err="1"/>
              <a:t>kosinusna</a:t>
            </a:r>
            <a:r>
              <a:rPr lang="hr-HR" dirty="0"/>
              <a:t> sličnost riječi, gdje manji kut između dvaju vektora označava veću sličnost između riječi.</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8</a:t>
            </a:fld>
            <a:endParaRPr lang="hr-HR"/>
          </a:p>
        </p:txBody>
      </p:sp>
    </p:spTree>
    <p:extLst>
      <p:ext uri="{BB962C8B-B14F-4D97-AF65-F5344CB8AC3E}">
        <p14:creationId xmlns:p14="http://schemas.microsoft.com/office/powerpoint/2010/main" val="2421508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a:t>Sljedeće je riječ o LSTM sloju.</a:t>
            </a:r>
          </a:p>
          <a:p>
            <a:pPr marL="228600" indent="-228600">
              <a:buFont typeface="+mj-lt"/>
              <a:buAutoNum type="arabicPeriod"/>
            </a:pPr>
            <a:r>
              <a:rPr lang="hr-HR" dirty="0"/>
              <a:t>LSTM je kratica za </a:t>
            </a:r>
            <a:r>
              <a:rPr lang="hr-HR" dirty="0" err="1"/>
              <a:t>Long</a:t>
            </a:r>
            <a:r>
              <a:rPr lang="hr-HR" dirty="0"/>
              <a:t> short-</a:t>
            </a:r>
            <a:r>
              <a:rPr lang="hr-HR" dirty="0" err="1"/>
              <a:t>term</a:t>
            </a:r>
            <a:r>
              <a:rPr lang="hr-HR" dirty="0"/>
              <a:t> </a:t>
            </a:r>
            <a:r>
              <a:rPr lang="hr-HR" dirty="0" err="1"/>
              <a:t>memory</a:t>
            </a:r>
            <a:r>
              <a:rPr lang="hr-HR" dirty="0"/>
              <a:t>, i jednostavan prijevod bi bio dugoročna memorija. </a:t>
            </a:r>
          </a:p>
          <a:p>
            <a:pPr marL="228600" indent="-228600">
              <a:buFont typeface="+mj-lt"/>
              <a:buAutoNum type="arabicPeriod"/>
            </a:pPr>
            <a:r>
              <a:rPr lang="hr-HR" dirty="0"/>
              <a:t>LSTM je podvrsta RNN, </a:t>
            </a:r>
            <a:r>
              <a:rPr lang="hr-HR" dirty="0" err="1"/>
              <a:t>Recurrent</a:t>
            </a:r>
            <a:r>
              <a:rPr lang="hr-HR" dirty="0"/>
              <a:t> </a:t>
            </a:r>
            <a:r>
              <a:rPr lang="hr-HR" dirty="0" err="1"/>
              <a:t>neural</a:t>
            </a:r>
            <a:r>
              <a:rPr lang="hr-HR" dirty="0"/>
              <a:t> network iliti povratna neuronska mreža, i samo ime kaže da za razliku od klasičnih </a:t>
            </a:r>
            <a:r>
              <a:rPr lang="hr-HR" dirty="0" err="1"/>
              <a:t>unaprijednih</a:t>
            </a:r>
            <a:r>
              <a:rPr lang="hr-HR" dirty="0"/>
              <a:t> neuronskih mreža, povratne neuronske mreže u strukturi sadrže i povratne veze, to jest mogu sadržavati cikluse.</a:t>
            </a:r>
          </a:p>
          <a:p>
            <a:pPr marL="228600" indent="-228600">
              <a:buFont typeface="+mj-lt"/>
              <a:buAutoNum type="arabicPeriod"/>
            </a:pPr>
            <a:r>
              <a:rPr lang="hr-HR" dirty="0"/>
              <a:t>Takve mreže pogodne su za učenje nad nizovima podataka kao video isječci, ljudski govor ili dugi niz riječi, umjesto nad singularnim podacima kao npr. pojedine slike.</a:t>
            </a:r>
          </a:p>
          <a:p>
            <a:pPr marL="228600" indent="-228600">
              <a:buFont typeface="+mj-lt"/>
              <a:buAutoNum type="arabicPeriod"/>
            </a:pPr>
            <a:r>
              <a:rPr lang="hr-HR" dirty="0"/>
              <a:t>LSTM neuronska mreža pogodna je za učenje nad tekstom jer dugoročno pamti kontekst u podacima, ovdje konkretno u tekstu, i to je nešto s čim klasične neuronske mreže ili jednostavne RNN mreže imaju problema.</a:t>
            </a:r>
          </a:p>
          <a:p>
            <a:pPr marL="228600" indent="-228600">
              <a:buFont typeface="+mj-lt"/>
              <a:buAutoNum type="arabicPeriod"/>
            </a:pPr>
            <a:r>
              <a:rPr lang="hr-HR" dirty="0"/>
              <a:t>LSTM mreža ima mogućnost zadržavanja konteksta kroz niz riječi i rečenica, npr. tekst „Jučer sam gledao ovaj film. Jako mi se svidio.” ima samo jedan kontekst, koji se u obje rečenice odnosi na mišljenje o samom filmu. S druge strane,</a:t>
            </a:r>
          </a:p>
          <a:p>
            <a:pPr marL="228600" indent="-228600">
              <a:buFont typeface="+mj-lt"/>
              <a:buAutoNum type="arabicPeriod"/>
            </a:pPr>
            <a:r>
              <a:rPr lang="hr-HR" dirty="0"/>
              <a:t>LSTM mreža ima mogućnost i resetiranja konteksta, pa npr. tekst „Film mi je bio odličan. Mrzim onog zločestog lika.” ima promjenu konteksta usred teksta. Zelenom bojom označen je kontekst gdje se mišljenje odnosi na film, te je to mišljenje očito pozitivno.</a:t>
            </a:r>
            <a:br>
              <a:rPr lang="hr-HR" dirty="0"/>
            </a:br>
            <a:r>
              <a:rPr lang="hr-HR" dirty="0"/>
              <a:t>Potom se u sljedećoj rečenici mijenja kontekst te se sada iznosi mišljenje o liku iz filma, a ne o samom filmu. Dakle, inače negativna riječ „mrzim” se ovdje odnosi na subjekt lika, pa želimo takoreći zaboraviti na film kao subjekta prelaskom u tu novu rečenicu. Ta rečenica može označavati da je neki lik uvjerljiv, iliti uvjerljivo zločest, što se može smatrati pozitivnim za film.</a:t>
            </a:r>
          </a:p>
          <a:p>
            <a:pPr marL="228600" indent="-228600">
              <a:buFont typeface="+mj-lt"/>
              <a:buAutoNum type="arabicPeriod"/>
            </a:pPr>
            <a:endParaRPr lang="hr-HR" dirty="0"/>
          </a:p>
          <a:p>
            <a:endParaRPr lang="hr-HR" dirty="0"/>
          </a:p>
          <a:p>
            <a:r>
              <a:rPr lang="hr-HR" dirty="0"/>
              <a:t>Averzija prema zločestom liku, ne filmu.</a:t>
            </a:r>
          </a:p>
        </p:txBody>
      </p:sp>
      <p:sp>
        <p:nvSpPr>
          <p:cNvPr id="4" name="Rezervirano mjesto broja slajda 3"/>
          <p:cNvSpPr>
            <a:spLocks noGrp="1"/>
          </p:cNvSpPr>
          <p:nvPr>
            <p:ph type="sldNum" sz="quarter" idx="5"/>
          </p:nvPr>
        </p:nvSpPr>
        <p:spPr/>
        <p:txBody>
          <a:bodyPr/>
          <a:lstStyle/>
          <a:p>
            <a:fld id="{6C1819FB-2D51-46B6-9B5A-3C78B85122D9}" type="slidenum">
              <a:rPr lang="hr-HR" smtClean="0"/>
              <a:t>9</a:t>
            </a:fld>
            <a:endParaRPr lang="hr-HR"/>
          </a:p>
        </p:txBody>
      </p:sp>
    </p:spTree>
    <p:extLst>
      <p:ext uri="{BB962C8B-B14F-4D97-AF65-F5344CB8AC3E}">
        <p14:creationId xmlns:p14="http://schemas.microsoft.com/office/powerpoint/2010/main" val="427038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893AE43-738D-475D-AD58-622E21DB502D}"/>
              </a:ext>
            </a:extLst>
          </p:cNvPr>
          <p:cNvSpPr>
            <a:spLocks noGrp="1"/>
          </p:cNvSpPr>
          <p:nvPr>
            <p:ph type="ctrTitle"/>
          </p:nvPr>
        </p:nvSpPr>
        <p:spPr>
          <a:xfrm>
            <a:off x="1524000" y="1122363"/>
            <a:ext cx="9144000" cy="2387600"/>
          </a:xfrm>
        </p:spPr>
        <p:txBody>
          <a:bodyPr anchor="b"/>
          <a:lstStyle>
            <a:lvl1pPr algn="ctr">
              <a:defRPr sz="6000"/>
            </a:lvl1pPr>
          </a:lstStyle>
          <a:p>
            <a:r>
              <a:rPr lang="hr-HR"/>
              <a:t>Kliknite da biste uredili stil naslova matrice</a:t>
            </a:r>
          </a:p>
        </p:txBody>
      </p:sp>
      <p:sp>
        <p:nvSpPr>
          <p:cNvPr id="3" name="Podnaslov 2">
            <a:extLst>
              <a:ext uri="{FF2B5EF4-FFF2-40B4-BE49-F238E27FC236}">
                <a16:creationId xmlns:a16="http://schemas.microsoft.com/office/drawing/2014/main" id="{E47FDB18-0409-4154-BF6C-4211FD544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a:t>Kliknite da biste uredili stil podnaslova matrice</a:t>
            </a:r>
          </a:p>
        </p:txBody>
      </p:sp>
      <p:sp>
        <p:nvSpPr>
          <p:cNvPr id="4" name="Rezervirano mjesto datuma 3">
            <a:extLst>
              <a:ext uri="{FF2B5EF4-FFF2-40B4-BE49-F238E27FC236}">
                <a16:creationId xmlns:a16="http://schemas.microsoft.com/office/drawing/2014/main" id="{52FE24D9-25EE-428D-A148-8EBEC634BFEC}"/>
              </a:ext>
            </a:extLst>
          </p:cNvPr>
          <p:cNvSpPr>
            <a:spLocks noGrp="1"/>
          </p:cNvSpPr>
          <p:nvPr>
            <p:ph type="dt" sz="half" idx="10"/>
          </p:nvPr>
        </p:nvSpPr>
        <p:spPr/>
        <p:txBody>
          <a:bodyPr/>
          <a:lstStyle/>
          <a:p>
            <a:fld id="{F0FE1EBB-0C1B-40F9-BAC8-A39C8DFEB6B2}" type="datetime1">
              <a:rPr lang="hr-HR" smtClean="0"/>
              <a:t>22.6.2022.</a:t>
            </a:fld>
            <a:endParaRPr lang="hr-HR"/>
          </a:p>
        </p:txBody>
      </p:sp>
      <p:sp>
        <p:nvSpPr>
          <p:cNvPr id="5" name="Rezervirano mjesto podnožja 4">
            <a:extLst>
              <a:ext uri="{FF2B5EF4-FFF2-40B4-BE49-F238E27FC236}">
                <a16:creationId xmlns:a16="http://schemas.microsoft.com/office/drawing/2014/main" id="{9ADE24B4-6186-424A-8DD4-C4044199DA49}"/>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D0541B58-2900-4DC2-81A1-92243C7B73A2}"/>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30684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A49EB2-369B-4E33-8086-77CC79AACD03}"/>
              </a:ext>
            </a:extLst>
          </p:cNvPr>
          <p:cNvSpPr>
            <a:spLocks noGrp="1"/>
          </p:cNvSpPr>
          <p:nvPr>
            <p:ph type="title"/>
          </p:nvPr>
        </p:nvSpPr>
        <p:spPr/>
        <p:txBody>
          <a:bodyPr/>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3E9A4DD5-4DCF-42DE-BF16-DFFCEB815335}"/>
              </a:ext>
            </a:extLst>
          </p:cNvPr>
          <p:cNvSpPr>
            <a:spLocks noGrp="1"/>
          </p:cNvSpPr>
          <p:nvPr>
            <p:ph type="body" orient="vert" idx="1"/>
          </p:nvPr>
        </p:nvSpPr>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6990A35-2785-4A78-8D47-AB81EDAC6DA8}"/>
              </a:ext>
            </a:extLst>
          </p:cNvPr>
          <p:cNvSpPr>
            <a:spLocks noGrp="1"/>
          </p:cNvSpPr>
          <p:nvPr>
            <p:ph type="dt" sz="half" idx="10"/>
          </p:nvPr>
        </p:nvSpPr>
        <p:spPr/>
        <p:txBody>
          <a:bodyPr/>
          <a:lstStyle/>
          <a:p>
            <a:fld id="{207E494E-3FDA-4042-82B3-22EF15AB05FE}" type="datetime1">
              <a:rPr lang="hr-HR" smtClean="0"/>
              <a:t>22.6.2022.</a:t>
            </a:fld>
            <a:endParaRPr lang="hr-HR"/>
          </a:p>
        </p:txBody>
      </p:sp>
      <p:sp>
        <p:nvSpPr>
          <p:cNvPr id="5" name="Rezervirano mjesto podnožja 4">
            <a:extLst>
              <a:ext uri="{FF2B5EF4-FFF2-40B4-BE49-F238E27FC236}">
                <a16:creationId xmlns:a16="http://schemas.microsoft.com/office/drawing/2014/main" id="{9822F4D5-6542-458E-A4B6-59EDAF0F37C8}"/>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2C57E2ED-9E5F-4E46-9FB2-11A88ACF783D}"/>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33106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a:extLst>
              <a:ext uri="{FF2B5EF4-FFF2-40B4-BE49-F238E27FC236}">
                <a16:creationId xmlns:a16="http://schemas.microsoft.com/office/drawing/2014/main" id="{AC9622F3-2A67-4F3D-88DF-37607F924FE4}"/>
              </a:ext>
            </a:extLst>
          </p:cNvPr>
          <p:cNvSpPr>
            <a:spLocks noGrp="1"/>
          </p:cNvSpPr>
          <p:nvPr>
            <p:ph type="title" orient="vert"/>
          </p:nvPr>
        </p:nvSpPr>
        <p:spPr>
          <a:xfrm>
            <a:off x="8724900" y="365125"/>
            <a:ext cx="2628900" cy="5811838"/>
          </a:xfrm>
        </p:spPr>
        <p:txBody>
          <a:bodyPr vert="eaVert"/>
          <a:lstStyle/>
          <a:p>
            <a:r>
              <a:rPr lang="hr-HR"/>
              <a:t>Kliknite da biste uredili stil naslova matrice</a:t>
            </a:r>
          </a:p>
        </p:txBody>
      </p:sp>
      <p:sp>
        <p:nvSpPr>
          <p:cNvPr id="3" name="Rezervirano mjesto okomitog teksta 2">
            <a:extLst>
              <a:ext uri="{FF2B5EF4-FFF2-40B4-BE49-F238E27FC236}">
                <a16:creationId xmlns:a16="http://schemas.microsoft.com/office/drawing/2014/main" id="{DF4BFABD-57A9-44A8-B6A2-1DF0CCA146DF}"/>
              </a:ext>
            </a:extLst>
          </p:cNvPr>
          <p:cNvSpPr>
            <a:spLocks noGrp="1"/>
          </p:cNvSpPr>
          <p:nvPr>
            <p:ph type="body" orient="vert" idx="1"/>
          </p:nvPr>
        </p:nvSpPr>
        <p:spPr>
          <a:xfrm>
            <a:off x="838200" y="365125"/>
            <a:ext cx="7734300" cy="5811838"/>
          </a:xfrm>
        </p:spPr>
        <p:txBody>
          <a:bodyPr vert="eaVert"/>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891FD1D-1CA4-4A96-93F9-85D9E81D10E9}"/>
              </a:ext>
            </a:extLst>
          </p:cNvPr>
          <p:cNvSpPr>
            <a:spLocks noGrp="1"/>
          </p:cNvSpPr>
          <p:nvPr>
            <p:ph type="dt" sz="half" idx="10"/>
          </p:nvPr>
        </p:nvSpPr>
        <p:spPr/>
        <p:txBody>
          <a:bodyPr/>
          <a:lstStyle/>
          <a:p>
            <a:fld id="{10D09E6B-E03C-4464-BFBD-7E10B27DC8E7}" type="datetime1">
              <a:rPr lang="hr-HR" smtClean="0"/>
              <a:t>22.6.2022.</a:t>
            </a:fld>
            <a:endParaRPr lang="hr-HR"/>
          </a:p>
        </p:txBody>
      </p:sp>
      <p:sp>
        <p:nvSpPr>
          <p:cNvPr id="5" name="Rezervirano mjesto podnožja 4">
            <a:extLst>
              <a:ext uri="{FF2B5EF4-FFF2-40B4-BE49-F238E27FC236}">
                <a16:creationId xmlns:a16="http://schemas.microsoft.com/office/drawing/2014/main" id="{61DAADCC-45F7-4214-99F8-88DD1F59D7F9}"/>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3EF8F754-A21C-423B-9D97-16DA8C0211FC}"/>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192133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42BDBBD-55A1-48D0-8002-2A240AAE6BDF}"/>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73A1E665-DD1D-4C04-B9C8-5F59F3C047EB}"/>
              </a:ext>
            </a:extLst>
          </p:cNvPr>
          <p:cNvSpPr>
            <a:spLocks noGrp="1"/>
          </p:cNvSpPr>
          <p:nvPr>
            <p:ph idx="1"/>
          </p:nvPr>
        </p:nvSpPr>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0A4B54BA-DD34-4E66-901F-ECFE1EF9BD17}"/>
              </a:ext>
            </a:extLst>
          </p:cNvPr>
          <p:cNvSpPr>
            <a:spLocks noGrp="1"/>
          </p:cNvSpPr>
          <p:nvPr>
            <p:ph type="dt" sz="half" idx="10"/>
          </p:nvPr>
        </p:nvSpPr>
        <p:spPr/>
        <p:txBody>
          <a:bodyPr/>
          <a:lstStyle/>
          <a:p>
            <a:fld id="{F93B6167-ABBD-4C1B-92AC-91378E54BB0A}" type="datetime1">
              <a:rPr lang="hr-HR" smtClean="0"/>
              <a:t>22.6.2022.</a:t>
            </a:fld>
            <a:endParaRPr lang="hr-HR"/>
          </a:p>
        </p:txBody>
      </p:sp>
      <p:sp>
        <p:nvSpPr>
          <p:cNvPr id="5" name="Rezervirano mjesto podnožja 4">
            <a:extLst>
              <a:ext uri="{FF2B5EF4-FFF2-40B4-BE49-F238E27FC236}">
                <a16:creationId xmlns:a16="http://schemas.microsoft.com/office/drawing/2014/main" id="{53FDDBA1-BF19-48E7-9D10-65F63A41CB09}"/>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B9855ADF-107F-45B0-8FD0-B01594A8934D}"/>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161701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sekcije">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B2EF247-CF1C-46B7-8CB2-098B7364272C}"/>
              </a:ext>
            </a:extLst>
          </p:cNvPr>
          <p:cNvSpPr>
            <a:spLocks noGrp="1"/>
          </p:cNvSpPr>
          <p:nvPr>
            <p:ph type="title"/>
          </p:nvPr>
        </p:nvSpPr>
        <p:spPr>
          <a:xfrm>
            <a:off x="831850" y="1709738"/>
            <a:ext cx="10515600" cy="2852737"/>
          </a:xfrm>
        </p:spPr>
        <p:txBody>
          <a:bodyPr anchor="b"/>
          <a:lstStyle>
            <a:lvl1pPr>
              <a:defRPr sz="6000"/>
            </a:lvl1pPr>
          </a:lstStyle>
          <a:p>
            <a:r>
              <a:rPr lang="hr-HR"/>
              <a:t>Kliknite da biste uredili stil naslova matrice</a:t>
            </a:r>
          </a:p>
        </p:txBody>
      </p:sp>
      <p:sp>
        <p:nvSpPr>
          <p:cNvPr id="3" name="Rezervirano mjesto teksta 2">
            <a:extLst>
              <a:ext uri="{FF2B5EF4-FFF2-40B4-BE49-F238E27FC236}">
                <a16:creationId xmlns:a16="http://schemas.microsoft.com/office/drawing/2014/main" id="{1C1FED8D-55CF-4CC1-9C5D-7E52067F8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r-HR"/>
              <a:t>Kliknite da biste uredili matrice</a:t>
            </a:r>
          </a:p>
        </p:txBody>
      </p:sp>
      <p:sp>
        <p:nvSpPr>
          <p:cNvPr id="4" name="Rezervirano mjesto datuma 3">
            <a:extLst>
              <a:ext uri="{FF2B5EF4-FFF2-40B4-BE49-F238E27FC236}">
                <a16:creationId xmlns:a16="http://schemas.microsoft.com/office/drawing/2014/main" id="{E18675AB-F412-43BA-8A00-68D25EE05BCD}"/>
              </a:ext>
            </a:extLst>
          </p:cNvPr>
          <p:cNvSpPr>
            <a:spLocks noGrp="1"/>
          </p:cNvSpPr>
          <p:nvPr>
            <p:ph type="dt" sz="half" idx="10"/>
          </p:nvPr>
        </p:nvSpPr>
        <p:spPr/>
        <p:txBody>
          <a:bodyPr/>
          <a:lstStyle/>
          <a:p>
            <a:fld id="{EF892A11-BD08-4F43-894E-F91EEC0CE7D8}" type="datetime1">
              <a:rPr lang="hr-HR" smtClean="0"/>
              <a:t>22.6.2022.</a:t>
            </a:fld>
            <a:endParaRPr lang="hr-HR"/>
          </a:p>
        </p:txBody>
      </p:sp>
      <p:sp>
        <p:nvSpPr>
          <p:cNvPr id="5" name="Rezervirano mjesto podnožja 4">
            <a:extLst>
              <a:ext uri="{FF2B5EF4-FFF2-40B4-BE49-F238E27FC236}">
                <a16:creationId xmlns:a16="http://schemas.microsoft.com/office/drawing/2014/main" id="{620D63CC-4F63-417D-8D34-082170DEEF7A}"/>
              </a:ext>
            </a:extLst>
          </p:cNvPr>
          <p:cNvSpPr>
            <a:spLocks noGrp="1"/>
          </p:cNvSpPr>
          <p:nvPr>
            <p:ph type="ftr" sz="quarter" idx="11"/>
          </p:nvPr>
        </p:nvSpPr>
        <p:spPr/>
        <p:txBody>
          <a:bodyPr/>
          <a:lstStyle/>
          <a:p>
            <a:endParaRPr lang="hr-HR"/>
          </a:p>
        </p:txBody>
      </p:sp>
      <p:sp>
        <p:nvSpPr>
          <p:cNvPr id="6" name="Rezervirano mjesto broja slajda 5">
            <a:extLst>
              <a:ext uri="{FF2B5EF4-FFF2-40B4-BE49-F238E27FC236}">
                <a16:creationId xmlns:a16="http://schemas.microsoft.com/office/drawing/2014/main" id="{2F7FFA91-077C-4461-8FE4-5AA939623E95}"/>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61245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059EB3-49AF-49D6-8E45-2F24F8829FFF}"/>
              </a:ext>
            </a:extLst>
          </p:cNvPr>
          <p:cNvSpPr>
            <a:spLocks noGrp="1"/>
          </p:cNvSpPr>
          <p:nvPr>
            <p:ph type="title"/>
          </p:nvPr>
        </p:nvSpPr>
        <p:spPr/>
        <p:txBody>
          <a:bodyPr/>
          <a:lstStyle/>
          <a:p>
            <a:r>
              <a:rPr lang="hr-HR"/>
              <a:t>Kliknite da biste uredili stil naslova matrice</a:t>
            </a:r>
          </a:p>
        </p:txBody>
      </p:sp>
      <p:sp>
        <p:nvSpPr>
          <p:cNvPr id="3" name="Rezervirano mjesto sadržaja 2">
            <a:extLst>
              <a:ext uri="{FF2B5EF4-FFF2-40B4-BE49-F238E27FC236}">
                <a16:creationId xmlns:a16="http://schemas.microsoft.com/office/drawing/2014/main" id="{D53C4993-5A36-459C-BAE0-2AE1FAD85478}"/>
              </a:ext>
            </a:extLst>
          </p:cNvPr>
          <p:cNvSpPr>
            <a:spLocks noGrp="1"/>
          </p:cNvSpPr>
          <p:nvPr>
            <p:ph sz="half" idx="1"/>
          </p:nvPr>
        </p:nvSpPr>
        <p:spPr>
          <a:xfrm>
            <a:off x="838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sadržaja 3">
            <a:extLst>
              <a:ext uri="{FF2B5EF4-FFF2-40B4-BE49-F238E27FC236}">
                <a16:creationId xmlns:a16="http://schemas.microsoft.com/office/drawing/2014/main" id="{437417BC-0253-4CB0-B5D0-407971BF8846}"/>
              </a:ext>
            </a:extLst>
          </p:cNvPr>
          <p:cNvSpPr>
            <a:spLocks noGrp="1"/>
          </p:cNvSpPr>
          <p:nvPr>
            <p:ph sz="half" idx="2"/>
          </p:nvPr>
        </p:nvSpPr>
        <p:spPr>
          <a:xfrm>
            <a:off x="6172200" y="1825625"/>
            <a:ext cx="5181600" cy="435133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datuma 4">
            <a:extLst>
              <a:ext uri="{FF2B5EF4-FFF2-40B4-BE49-F238E27FC236}">
                <a16:creationId xmlns:a16="http://schemas.microsoft.com/office/drawing/2014/main" id="{2B243E4D-D814-43F4-B535-6725A82D548C}"/>
              </a:ext>
            </a:extLst>
          </p:cNvPr>
          <p:cNvSpPr>
            <a:spLocks noGrp="1"/>
          </p:cNvSpPr>
          <p:nvPr>
            <p:ph type="dt" sz="half" idx="10"/>
          </p:nvPr>
        </p:nvSpPr>
        <p:spPr/>
        <p:txBody>
          <a:bodyPr/>
          <a:lstStyle/>
          <a:p>
            <a:fld id="{4F752F61-1D64-4988-AB98-84CC12C47467}" type="datetime1">
              <a:rPr lang="hr-HR" smtClean="0"/>
              <a:t>22.6.2022.</a:t>
            </a:fld>
            <a:endParaRPr lang="hr-HR"/>
          </a:p>
        </p:txBody>
      </p:sp>
      <p:sp>
        <p:nvSpPr>
          <p:cNvPr id="6" name="Rezervirano mjesto podnožja 5">
            <a:extLst>
              <a:ext uri="{FF2B5EF4-FFF2-40B4-BE49-F238E27FC236}">
                <a16:creationId xmlns:a16="http://schemas.microsoft.com/office/drawing/2014/main" id="{B61F1CEC-C528-47B0-BA57-B157C6BDC34F}"/>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6D926C48-93B8-4EEE-981B-CD8DEA7767B3}"/>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382468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6C26147-D91B-40A7-A501-BCC2C7E99E30}"/>
              </a:ext>
            </a:extLst>
          </p:cNvPr>
          <p:cNvSpPr>
            <a:spLocks noGrp="1"/>
          </p:cNvSpPr>
          <p:nvPr>
            <p:ph type="title"/>
          </p:nvPr>
        </p:nvSpPr>
        <p:spPr>
          <a:xfrm>
            <a:off x="839788" y="365125"/>
            <a:ext cx="10515600" cy="1325563"/>
          </a:xfrm>
        </p:spPr>
        <p:txBody>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17D7F57E-B40D-4FB2-9E19-50AE67DE9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4" name="Rezervirano mjesto sadržaja 3">
            <a:extLst>
              <a:ext uri="{FF2B5EF4-FFF2-40B4-BE49-F238E27FC236}">
                <a16:creationId xmlns:a16="http://schemas.microsoft.com/office/drawing/2014/main" id="{0476876B-2C5C-4A64-830D-C1FA89AB3EE7}"/>
              </a:ext>
            </a:extLst>
          </p:cNvPr>
          <p:cNvSpPr>
            <a:spLocks noGrp="1"/>
          </p:cNvSpPr>
          <p:nvPr>
            <p:ph sz="half" idx="2"/>
          </p:nvPr>
        </p:nvSpPr>
        <p:spPr>
          <a:xfrm>
            <a:off x="839788" y="2505075"/>
            <a:ext cx="5157787"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5" name="Rezervirano mjesto teksta 4">
            <a:extLst>
              <a:ext uri="{FF2B5EF4-FFF2-40B4-BE49-F238E27FC236}">
                <a16:creationId xmlns:a16="http://schemas.microsoft.com/office/drawing/2014/main" id="{B43C59CC-BA07-49B5-9E93-F73EBE8A2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a:t>Kliknite da biste uredili matrice</a:t>
            </a:r>
          </a:p>
        </p:txBody>
      </p:sp>
      <p:sp>
        <p:nvSpPr>
          <p:cNvPr id="6" name="Rezervirano mjesto sadržaja 5">
            <a:extLst>
              <a:ext uri="{FF2B5EF4-FFF2-40B4-BE49-F238E27FC236}">
                <a16:creationId xmlns:a16="http://schemas.microsoft.com/office/drawing/2014/main" id="{86C0072B-B2D1-4045-9B49-F0927E2D432C}"/>
              </a:ext>
            </a:extLst>
          </p:cNvPr>
          <p:cNvSpPr>
            <a:spLocks noGrp="1"/>
          </p:cNvSpPr>
          <p:nvPr>
            <p:ph sz="quarter" idx="4"/>
          </p:nvPr>
        </p:nvSpPr>
        <p:spPr>
          <a:xfrm>
            <a:off x="6172200" y="2505075"/>
            <a:ext cx="5183188" cy="3684588"/>
          </a:xfrm>
        </p:spPr>
        <p:txBody>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7" name="Rezervirano mjesto datuma 6">
            <a:extLst>
              <a:ext uri="{FF2B5EF4-FFF2-40B4-BE49-F238E27FC236}">
                <a16:creationId xmlns:a16="http://schemas.microsoft.com/office/drawing/2014/main" id="{27E9B580-7D85-4261-A770-B3FD3E150381}"/>
              </a:ext>
            </a:extLst>
          </p:cNvPr>
          <p:cNvSpPr>
            <a:spLocks noGrp="1"/>
          </p:cNvSpPr>
          <p:nvPr>
            <p:ph type="dt" sz="half" idx="10"/>
          </p:nvPr>
        </p:nvSpPr>
        <p:spPr/>
        <p:txBody>
          <a:bodyPr/>
          <a:lstStyle/>
          <a:p>
            <a:fld id="{CC892068-80B8-4E30-B4F3-F5BE693770B2}" type="datetime1">
              <a:rPr lang="hr-HR" smtClean="0"/>
              <a:t>22.6.2022.</a:t>
            </a:fld>
            <a:endParaRPr lang="hr-HR"/>
          </a:p>
        </p:txBody>
      </p:sp>
      <p:sp>
        <p:nvSpPr>
          <p:cNvPr id="8" name="Rezervirano mjesto podnožja 7">
            <a:extLst>
              <a:ext uri="{FF2B5EF4-FFF2-40B4-BE49-F238E27FC236}">
                <a16:creationId xmlns:a16="http://schemas.microsoft.com/office/drawing/2014/main" id="{527C2015-FC70-43F0-B2D8-B2E6A2AEB6F6}"/>
              </a:ext>
            </a:extLst>
          </p:cNvPr>
          <p:cNvSpPr>
            <a:spLocks noGrp="1"/>
          </p:cNvSpPr>
          <p:nvPr>
            <p:ph type="ftr" sz="quarter" idx="11"/>
          </p:nvPr>
        </p:nvSpPr>
        <p:spPr/>
        <p:txBody>
          <a:bodyPr/>
          <a:lstStyle/>
          <a:p>
            <a:endParaRPr lang="hr-HR"/>
          </a:p>
        </p:txBody>
      </p:sp>
      <p:sp>
        <p:nvSpPr>
          <p:cNvPr id="9" name="Rezervirano mjesto broja slajda 8">
            <a:extLst>
              <a:ext uri="{FF2B5EF4-FFF2-40B4-BE49-F238E27FC236}">
                <a16:creationId xmlns:a16="http://schemas.microsoft.com/office/drawing/2014/main" id="{0ED68561-3F59-4B9E-9DBA-963FC8977A1F}"/>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426989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945283D-FABA-40B8-B234-84C554391034}"/>
              </a:ext>
            </a:extLst>
          </p:cNvPr>
          <p:cNvSpPr>
            <a:spLocks noGrp="1"/>
          </p:cNvSpPr>
          <p:nvPr>
            <p:ph type="title"/>
          </p:nvPr>
        </p:nvSpPr>
        <p:spPr/>
        <p:txBody>
          <a:bodyPr/>
          <a:lstStyle/>
          <a:p>
            <a:r>
              <a:rPr lang="hr-HR"/>
              <a:t>Kliknite da biste uredili stil naslova matrice</a:t>
            </a:r>
          </a:p>
        </p:txBody>
      </p:sp>
      <p:sp>
        <p:nvSpPr>
          <p:cNvPr id="3" name="Rezervirano mjesto datuma 2">
            <a:extLst>
              <a:ext uri="{FF2B5EF4-FFF2-40B4-BE49-F238E27FC236}">
                <a16:creationId xmlns:a16="http://schemas.microsoft.com/office/drawing/2014/main" id="{C3C2865C-2D88-43AE-A025-308F35EB8282}"/>
              </a:ext>
            </a:extLst>
          </p:cNvPr>
          <p:cNvSpPr>
            <a:spLocks noGrp="1"/>
          </p:cNvSpPr>
          <p:nvPr>
            <p:ph type="dt" sz="half" idx="10"/>
          </p:nvPr>
        </p:nvSpPr>
        <p:spPr/>
        <p:txBody>
          <a:bodyPr/>
          <a:lstStyle/>
          <a:p>
            <a:fld id="{FFC49242-DB98-4C15-B5B7-1C5DDA417F3F}" type="datetime1">
              <a:rPr lang="hr-HR" smtClean="0"/>
              <a:t>22.6.2022.</a:t>
            </a:fld>
            <a:endParaRPr lang="hr-HR"/>
          </a:p>
        </p:txBody>
      </p:sp>
      <p:sp>
        <p:nvSpPr>
          <p:cNvPr id="4" name="Rezervirano mjesto podnožja 3">
            <a:extLst>
              <a:ext uri="{FF2B5EF4-FFF2-40B4-BE49-F238E27FC236}">
                <a16:creationId xmlns:a16="http://schemas.microsoft.com/office/drawing/2014/main" id="{C2538575-9891-453D-8949-6205316ED292}"/>
              </a:ext>
            </a:extLst>
          </p:cNvPr>
          <p:cNvSpPr>
            <a:spLocks noGrp="1"/>
          </p:cNvSpPr>
          <p:nvPr>
            <p:ph type="ftr" sz="quarter" idx="11"/>
          </p:nvPr>
        </p:nvSpPr>
        <p:spPr/>
        <p:txBody>
          <a:bodyPr/>
          <a:lstStyle/>
          <a:p>
            <a:endParaRPr lang="hr-HR"/>
          </a:p>
        </p:txBody>
      </p:sp>
      <p:sp>
        <p:nvSpPr>
          <p:cNvPr id="5" name="Rezervirano mjesto broja slajda 4">
            <a:extLst>
              <a:ext uri="{FF2B5EF4-FFF2-40B4-BE49-F238E27FC236}">
                <a16:creationId xmlns:a16="http://schemas.microsoft.com/office/drawing/2014/main" id="{CD03306E-31BF-490E-B715-B3A2700F8F0B}"/>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1748209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a:extLst>
              <a:ext uri="{FF2B5EF4-FFF2-40B4-BE49-F238E27FC236}">
                <a16:creationId xmlns:a16="http://schemas.microsoft.com/office/drawing/2014/main" id="{6CA1FBB3-114F-4019-ACCE-E8AEDDD08F93}"/>
              </a:ext>
            </a:extLst>
          </p:cNvPr>
          <p:cNvSpPr>
            <a:spLocks noGrp="1"/>
          </p:cNvSpPr>
          <p:nvPr>
            <p:ph type="dt" sz="half" idx="10"/>
          </p:nvPr>
        </p:nvSpPr>
        <p:spPr/>
        <p:txBody>
          <a:bodyPr/>
          <a:lstStyle/>
          <a:p>
            <a:fld id="{9409BCE3-355C-46A5-8610-3BF4C669D279}" type="datetime1">
              <a:rPr lang="hr-HR" smtClean="0"/>
              <a:t>22.6.2022.</a:t>
            </a:fld>
            <a:endParaRPr lang="hr-HR"/>
          </a:p>
        </p:txBody>
      </p:sp>
      <p:sp>
        <p:nvSpPr>
          <p:cNvPr id="3" name="Rezervirano mjesto podnožja 2">
            <a:extLst>
              <a:ext uri="{FF2B5EF4-FFF2-40B4-BE49-F238E27FC236}">
                <a16:creationId xmlns:a16="http://schemas.microsoft.com/office/drawing/2014/main" id="{A8AAA82E-6653-4300-8237-DC494BE493FB}"/>
              </a:ext>
            </a:extLst>
          </p:cNvPr>
          <p:cNvSpPr>
            <a:spLocks noGrp="1"/>
          </p:cNvSpPr>
          <p:nvPr>
            <p:ph type="ftr" sz="quarter" idx="11"/>
          </p:nvPr>
        </p:nvSpPr>
        <p:spPr/>
        <p:txBody>
          <a:bodyPr/>
          <a:lstStyle/>
          <a:p>
            <a:endParaRPr lang="hr-HR"/>
          </a:p>
        </p:txBody>
      </p:sp>
      <p:sp>
        <p:nvSpPr>
          <p:cNvPr id="4" name="Rezervirano mjesto broja slajda 3">
            <a:extLst>
              <a:ext uri="{FF2B5EF4-FFF2-40B4-BE49-F238E27FC236}">
                <a16:creationId xmlns:a16="http://schemas.microsoft.com/office/drawing/2014/main" id="{C24FE2C3-CFB7-4AEB-90CF-F23BC90B4291}"/>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343799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71A9928-8202-4008-97AA-BD23AD834EEA}"/>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adržaja 2">
            <a:extLst>
              <a:ext uri="{FF2B5EF4-FFF2-40B4-BE49-F238E27FC236}">
                <a16:creationId xmlns:a16="http://schemas.microsoft.com/office/drawing/2014/main" id="{C11F1799-089A-48F4-8127-615094538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teksta 3">
            <a:extLst>
              <a:ext uri="{FF2B5EF4-FFF2-40B4-BE49-F238E27FC236}">
                <a16:creationId xmlns:a16="http://schemas.microsoft.com/office/drawing/2014/main" id="{B777284A-273A-481D-AE5B-7CEDD5894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8A92A3BB-0A7F-4660-B89E-4EA4C125D9E0}"/>
              </a:ext>
            </a:extLst>
          </p:cNvPr>
          <p:cNvSpPr>
            <a:spLocks noGrp="1"/>
          </p:cNvSpPr>
          <p:nvPr>
            <p:ph type="dt" sz="half" idx="10"/>
          </p:nvPr>
        </p:nvSpPr>
        <p:spPr/>
        <p:txBody>
          <a:bodyPr/>
          <a:lstStyle/>
          <a:p>
            <a:fld id="{E0A1464F-D252-4885-B193-56CED9BF6CA4}" type="datetime1">
              <a:rPr lang="hr-HR" smtClean="0"/>
              <a:t>22.6.2022.</a:t>
            </a:fld>
            <a:endParaRPr lang="hr-HR"/>
          </a:p>
        </p:txBody>
      </p:sp>
      <p:sp>
        <p:nvSpPr>
          <p:cNvPr id="6" name="Rezervirano mjesto podnožja 5">
            <a:extLst>
              <a:ext uri="{FF2B5EF4-FFF2-40B4-BE49-F238E27FC236}">
                <a16:creationId xmlns:a16="http://schemas.microsoft.com/office/drawing/2014/main" id="{3CEDE92F-5A70-4B15-9416-148F248BEB17}"/>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406A1703-4848-4652-B1C5-CFBE9952DABB}"/>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291937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8C6A3F1-C93F-4DFF-BBAE-59D2EB24C555}"/>
              </a:ext>
            </a:extLst>
          </p:cNvPr>
          <p:cNvSpPr>
            <a:spLocks noGrp="1"/>
          </p:cNvSpPr>
          <p:nvPr>
            <p:ph type="title"/>
          </p:nvPr>
        </p:nvSpPr>
        <p:spPr>
          <a:xfrm>
            <a:off x="839788" y="457200"/>
            <a:ext cx="3932237" cy="1600200"/>
          </a:xfrm>
        </p:spPr>
        <p:txBody>
          <a:bodyPr anchor="b"/>
          <a:lstStyle>
            <a:lvl1pPr>
              <a:defRPr sz="3200"/>
            </a:lvl1pPr>
          </a:lstStyle>
          <a:p>
            <a:r>
              <a:rPr lang="hr-HR"/>
              <a:t>Kliknite da biste uredili stil naslova matrice</a:t>
            </a:r>
          </a:p>
        </p:txBody>
      </p:sp>
      <p:sp>
        <p:nvSpPr>
          <p:cNvPr id="3" name="Rezervirano mjesto slike 2">
            <a:extLst>
              <a:ext uri="{FF2B5EF4-FFF2-40B4-BE49-F238E27FC236}">
                <a16:creationId xmlns:a16="http://schemas.microsoft.com/office/drawing/2014/main" id="{6E9E7DF9-3550-4C17-8313-E7A9E7F08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a:extLst>
              <a:ext uri="{FF2B5EF4-FFF2-40B4-BE49-F238E27FC236}">
                <a16:creationId xmlns:a16="http://schemas.microsoft.com/office/drawing/2014/main" id="{8978ACFF-3AC3-4A09-9C43-305AE997D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r-HR"/>
              <a:t>Kliknite da biste uredili matrice</a:t>
            </a:r>
          </a:p>
        </p:txBody>
      </p:sp>
      <p:sp>
        <p:nvSpPr>
          <p:cNvPr id="5" name="Rezervirano mjesto datuma 4">
            <a:extLst>
              <a:ext uri="{FF2B5EF4-FFF2-40B4-BE49-F238E27FC236}">
                <a16:creationId xmlns:a16="http://schemas.microsoft.com/office/drawing/2014/main" id="{C029450A-DD2D-44BC-B981-5E48078DDBC7}"/>
              </a:ext>
            </a:extLst>
          </p:cNvPr>
          <p:cNvSpPr>
            <a:spLocks noGrp="1"/>
          </p:cNvSpPr>
          <p:nvPr>
            <p:ph type="dt" sz="half" idx="10"/>
          </p:nvPr>
        </p:nvSpPr>
        <p:spPr/>
        <p:txBody>
          <a:bodyPr/>
          <a:lstStyle/>
          <a:p>
            <a:fld id="{568A3194-0D95-45A7-965F-E7EC9AF9790C}" type="datetime1">
              <a:rPr lang="hr-HR" smtClean="0"/>
              <a:t>22.6.2022.</a:t>
            </a:fld>
            <a:endParaRPr lang="hr-HR"/>
          </a:p>
        </p:txBody>
      </p:sp>
      <p:sp>
        <p:nvSpPr>
          <p:cNvPr id="6" name="Rezervirano mjesto podnožja 5">
            <a:extLst>
              <a:ext uri="{FF2B5EF4-FFF2-40B4-BE49-F238E27FC236}">
                <a16:creationId xmlns:a16="http://schemas.microsoft.com/office/drawing/2014/main" id="{80CFE8C6-5D5E-4645-90CD-0608B2AAC118}"/>
              </a:ext>
            </a:extLst>
          </p:cNvPr>
          <p:cNvSpPr>
            <a:spLocks noGrp="1"/>
          </p:cNvSpPr>
          <p:nvPr>
            <p:ph type="ftr" sz="quarter" idx="11"/>
          </p:nvPr>
        </p:nvSpPr>
        <p:spPr/>
        <p:txBody>
          <a:bodyPr/>
          <a:lstStyle/>
          <a:p>
            <a:endParaRPr lang="hr-HR"/>
          </a:p>
        </p:txBody>
      </p:sp>
      <p:sp>
        <p:nvSpPr>
          <p:cNvPr id="7" name="Rezervirano mjesto broja slajda 6">
            <a:extLst>
              <a:ext uri="{FF2B5EF4-FFF2-40B4-BE49-F238E27FC236}">
                <a16:creationId xmlns:a16="http://schemas.microsoft.com/office/drawing/2014/main" id="{40B87D76-A52A-4CA0-B8F7-F5ADF7F5981E}"/>
              </a:ext>
            </a:extLst>
          </p:cNvPr>
          <p:cNvSpPr>
            <a:spLocks noGrp="1"/>
          </p:cNvSpPr>
          <p:nvPr>
            <p:ph type="sldNum" sz="quarter" idx="12"/>
          </p:nvPr>
        </p:nvSpPr>
        <p:spPr/>
        <p:txBody>
          <a:bodyPr/>
          <a:lstStyle/>
          <a:p>
            <a:fld id="{499266A8-E989-4478-B6DB-0C9C8FFDB695}" type="slidenum">
              <a:rPr lang="hr-HR" smtClean="0"/>
              <a:t>‹#›</a:t>
            </a:fld>
            <a:endParaRPr lang="hr-HR"/>
          </a:p>
        </p:txBody>
      </p:sp>
    </p:spTree>
    <p:extLst>
      <p:ext uri="{BB962C8B-B14F-4D97-AF65-F5344CB8AC3E}">
        <p14:creationId xmlns:p14="http://schemas.microsoft.com/office/powerpoint/2010/main" val="192288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BBDA5502-2EF5-48A8-B219-267B05FF7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a:t>Kliknite da biste uredili stil naslova matrice</a:t>
            </a:r>
          </a:p>
        </p:txBody>
      </p:sp>
      <p:sp>
        <p:nvSpPr>
          <p:cNvPr id="3" name="Rezervirano mjesto teksta 2">
            <a:extLst>
              <a:ext uri="{FF2B5EF4-FFF2-40B4-BE49-F238E27FC236}">
                <a16:creationId xmlns:a16="http://schemas.microsoft.com/office/drawing/2014/main" id="{13F7B142-E1E4-444F-8A50-8F5C50421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594CA2C0-CFE3-492C-8B49-8FE411206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92834-0583-40DB-B41E-3D92B083081B}" type="datetime1">
              <a:rPr lang="hr-HR" smtClean="0"/>
              <a:t>22.6.2022.</a:t>
            </a:fld>
            <a:endParaRPr lang="hr-HR"/>
          </a:p>
        </p:txBody>
      </p:sp>
      <p:sp>
        <p:nvSpPr>
          <p:cNvPr id="5" name="Rezervirano mjesto podnožja 4">
            <a:extLst>
              <a:ext uri="{FF2B5EF4-FFF2-40B4-BE49-F238E27FC236}">
                <a16:creationId xmlns:a16="http://schemas.microsoft.com/office/drawing/2014/main" id="{C1A6BA25-DE4C-4B92-B33F-BF19E14CE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FCD0FA8B-393F-475F-A41B-66BE497B6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266A8-E989-4478-B6DB-0C9C8FFDB695}" type="slidenum">
              <a:rPr lang="hr-HR" smtClean="0"/>
              <a:t>‹#›</a:t>
            </a:fld>
            <a:endParaRPr lang="hr-HR"/>
          </a:p>
        </p:txBody>
      </p:sp>
    </p:spTree>
    <p:extLst>
      <p:ext uri="{BB962C8B-B14F-4D97-AF65-F5344CB8AC3E}">
        <p14:creationId xmlns:p14="http://schemas.microsoft.com/office/powerpoint/2010/main" val="15670989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FD034D2-6C1E-41C2-8E5F-7595BAE8BD39}"/>
              </a:ext>
            </a:extLst>
          </p:cNvPr>
          <p:cNvSpPr>
            <a:spLocks noGrp="1"/>
          </p:cNvSpPr>
          <p:nvPr>
            <p:ph type="ctrTitle"/>
          </p:nvPr>
        </p:nvSpPr>
        <p:spPr/>
        <p:txBody>
          <a:bodyPr>
            <a:normAutofit fontScale="90000"/>
          </a:bodyPr>
          <a:lstStyle/>
          <a:p>
            <a:r>
              <a:rPr lang="hr-HR" dirty="0"/>
              <a:t>Analiza sentimenta </a:t>
            </a:r>
            <a:br>
              <a:rPr lang="hr-HR" dirty="0"/>
            </a:br>
            <a:r>
              <a:rPr lang="hr-HR" dirty="0"/>
              <a:t>u recenzijama filmova </a:t>
            </a:r>
            <a:br>
              <a:rPr lang="hr-HR" dirty="0"/>
            </a:br>
            <a:r>
              <a:rPr lang="hr-HR" dirty="0"/>
              <a:t>uz pomoć </a:t>
            </a:r>
            <a:r>
              <a:rPr lang="hr-HR" dirty="0" err="1"/>
              <a:t>neuroevolucije</a:t>
            </a:r>
            <a:endParaRPr lang="hr-HR" dirty="0"/>
          </a:p>
        </p:txBody>
      </p:sp>
      <p:sp>
        <p:nvSpPr>
          <p:cNvPr id="3" name="Podnaslov 2">
            <a:extLst>
              <a:ext uri="{FF2B5EF4-FFF2-40B4-BE49-F238E27FC236}">
                <a16:creationId xmlns:a16="http://schemas.microsoft.com/office/drawing/2014/main" id="{D01723DE-6218-49FC-9FA1-44F1671175F1}"/>
              </a:ext>
            </a:extLst>
          </p:cNvPr>
          <p:cNvSpPr>
            <a:spLocks noGrp="1"/>
          </p:cNvSpPr>
          <p:nvPr>
            <p:ph type="subTitle" idx="1"/>
          </p:nvPr>
        </p:nvSpPr>
        <p:spPr/>
        <p:txBody>
          <a:bodyPr/>
          <a:lstStyle/>
          <a:p>
            <a:r>
              <a:rPr lang="hr-HR" dirty="0"/>
              <a:t>Danijel Barišić</a:t>
            </a:r>
          </a:p>
          <a:p>
            <a:r>
              <a:rPr lang="hr-HR" dirty="0"/>
              <a:t>Fakultet elektrotehnike i računarstva</a:t>
            </a:r>
          </a:p>
        </p:txBody>
      </p:sp>
      <p:sp>
        <p:nvSpPr>
          <p:cNvPr id="4" name="Rezervirano mjesto broja slajda 3">
            <a:extLst>
              <a:ext uri="{FF2B5EF4-FFF2-40B4-BE49-F238E27FC236}">
                <a16:creationId xmlns:a16="http://schemas.microsoft.com/office/drawing/2014/main" id="{4DC6C705-3D50-4046-AF6A-7BFA0981BF15}"/>
              </a:ext>
            </a:extLst>
          </p:cNvPr>
          <p:cNvSpPr>
            <a:spLocks noGrp="1"/>
          </p:cNvSpPr>
          <p:nvPr>
            <p:ph type="sldNum" sz="quarter" idx="12"/>
          </p:nvPr>
        </p:nvSpPr>
        <p:spPr/>
        <p:txBody>
          <a:bodyPr/>
          <a:lstStyle/>
          <a:p>
            <a:fld id="{499266A8-E989-4478-B6DB-0C9C8FFDB695}" type="slidenum">
              <a:rPr lang="hr-HR" smtClean="0"/>
              <a:t>1</a:t>
            </a:fld>
            <a:endParaRPr lang="hr-HR"/>
          </a:p>
        </p:txBody>
      </p:sp>
    </p:spTree>
    <p:extLst>
      <p:ext uri="{BB962C8B-B14F-4D97-AF65-F5344CB8AC3E}">
        <p14:creationId xmlns:p14="http://schemas.microsoft.com/office/powerpoint/2010/main" val="106189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4CD8252-CE71-46AA-A1A3-8C3D23AC553C}"/>
              </a:ext>
            </a:extLst>
          </p:cNvPr>
          <p:cNvSpPr>
            <a:spLocks noGrp="1"/>
          </p:cNvSpPr>
          <p:nvPr>
            <p:ph type="title"/>
          </p:nvPr>
        </p:nvSpPr>
        <p:spPr/>
        <p:txBody>
          <a:bodyPr/>
          <a:lstStyle/>
          <a:p>
            <a:r>
              <a:rPr lang="hr-HR" dirty="0"/>
              <a:t>Neuronska mreža – gusto popunjeni (</a:t>
            </a:r>
            <a:r>
              <a:rPr lang="hr-HR" i="1" dirty="0" err="1"/>
              <a:t>Dense</a:t>
            </a:r>
            <a:r>
              <a:rPr lang="hr-HR" dirty="0"/>
              <a:t>) sloj</a:t>
            </a:r>
          </a:p>
        </p:txBody>
      </p:sp>
      <p:sp>
        <p:nvSpPr>
          <p:cNvPr id="3" name="Rezervirano mjesto sadržaja 2">
            <a:extLst>
              <a:ext uri="{FF2B5EF4-FFF2-40B4-BE49-F238E27FC236}">
                <a16:creationId xmlns:a16="http://schemas.microsoft.com/office/drawing/2014/main" id="{8ACD1824-7DD6-4B3D-8B75-FDC1E35D4ED1}"/>
              </a:ext>
            </a:extLst>
          </p:cNvPr>
          <p:cNvSpPr>
            <a:spLocks noGrp="1"/>
          </p:cNvSpPr>
          <p:nvPr>
            <p:ph idx="1"/>
          </p:nvPr>
        </p:nvSpPr>
        <p:spPr/>
        <p:txBody>
          <a:bodyPr/>
          <a:lstStyle/>
          <a:p>
            <a:r>
              <a:rPr lang="hr-HR" dirty="0"/>
              <a:t>Izlazni sloj – binarna klasifikacija recenzije</a:t>
            </a:r>
          </a:p>
          <a:p>
            <a:r>
              <a:rPr lang="hr-HR" dirty="0" err="1"/>
              <a:t>Sigmoidna</a:t>
            </a:r>
            <a:r>
              <a:rPr lang="hr-HR" dirty="0"/>
              <a:t> aktivacijska funkcija</a:t>
            </a:r>
          </a:p>
        </p:txBody>
      </p:sp>
      <p:pic>
        <p:nvPicPr>
          <p:cNvPr id="4" name="Slika 3" descr="Sigmoid function - Wikipedia">
            <a:extLst>
              <a:ext uri="{FF2B5EF4-FFF2-40B4-BE49-F238E27FC236}">
                <a16:creationId xmlns:a16="http://schemas.microsoft.com/office/drawing/2014/main" id="{DC40F26D-F330-4EB5-9695-911D8D6BE2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92249" y="2903249"/>
            <a:ext cx="4607502" cy="3076287"/>
          </a:xfrm>
          <a:prstGeom prst="rect">
            <a:avLst/>
          </a:prstGeom>
          <a:noFill/>
          <a:ln>
            <a:noFill/>
          </a:ln>
        </p:spPr>
      </p:pic>
      <p:sp>
        <p:nvSpPr>
          <p:cNvPr id="5" name="TekstniOkvir 4">
            <a:extLst>
              <a:ext uri="{FF2B5EF4-FFF2-40B4-BE49-F238E27FC236}">
                <a16:creationId xmlns:a16="http://schemas.microsoft.com/office/drawing/2014/main" id="{19E34CDD-5B74-4622-85D8-DB0B6C053695}"/>
              </a:ext>
            </a:extLst>
          </p:cNvPr>
          <p:cNvSpPr txBox="1"/>
          <p:nvPr/>
        </p:nvSpPr>
        <p:spPr>
          <a:xfrm>
            <a:off x="4573731" y="5979536"/>
            <a:ext cx="3044537" cy="369332"/>
          </a:xfrm>
          <a:prstGeom prst="rect">
            <a:avLst/>
          </a:prstGeom>
          <a:noFill/>
        </p:spPr>
        <p:txBody>
          <a:bodyPr wrap="square" rtlCol="0">
            <a:spAutoFit/>
          </a:bodyPr>
          <a:lstStyle/>
          <a:p>
            <a:pPr algn="ctr"/>
            <a:r>
              <a:rPr lang="hr-HR" dirty="0"/>
              <a:t>Slika 2. </a:t>
            </a:r>
            <a:r>
              <a:rPr lang="hr-HR" dirty="0" err="1"/>
              <a:t>Sigmoidna</a:t>
            </a:r>
            <a:r>
              <a:rPr lang="hr-HR" dirty="0"/>
              <a:t> funkcija</a:t>
            </a:r>
          </a:p>
        </p:txBody>
      </p:sp>
      <p:sp>
        <p:nvSpPr>
          <p:cNvPr id="6" name="Rezervirano mjesto broja slajda 5">
            <a:extLst>
              <a:ext uri="{FF2B5EF4-FFF2-40B4-BE49-F238E27FC236}">
                <a16:creationId xmlns:a16="http://schemas.microsoft.com/office/drawing/2014/main" id="{43728876-E580-4E5A-A7A6-B6A521D3546F}"/>
              </a:ext>
            </a:extLst>
          </p:cNvPr>
          <p:cNvSpPr>
            <a:spLocks noGrp="1"/>
          </p:cNvSpPr>
          <p:nvPr>
            <p:ph type="sldNum" sz="quarter" idx="12"/>
          </p:nvPr>
        </p:nvSpPr>
        <p:spPr/>
        <p:txBody>
          <a:bodyPr/>
          <a:lstStyle/>
          <a:p>
            <a:fld id="{499266A8-E989-4478-B6DB-0C9C8FFDB695}" type="slidenum">
              <a:rPr lang="hr-HR" smtClean="0"/>
              <a:t>10</a:t>
            </a:fld>
            <a:endParaRPr lang="hr-HR"/>
          </a:p>
        </p:txBody>
      </p:sp>
    </p:spTree>
    <p:extLst>
      <p:ext uri="{BB962C8B-B14F-4D97-AF65-F5344CB8AC3E}">
        <p14:creationId xmlns:p14="http://schemas.microsoft.com/office/powerpoint/2010/main" val="389426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D76F001-0FAA-460F-A8D8-552B3B236F27}"/>
              </a:ext>
            </a:extLst>
          </p:cNvPr>
          <p:cNvSpPr>
            <a:spLocks noGrp="1"/>
          </p:cNvSpPr>
          <p:nvPr>
            <p:ph type="title"/>
          </p:nvPr>
        </p:nvSpPr>
        <p:spPr>
          <a:xfrm>
            <a:off x="838200" y="365125"/>
            <a:ext cx="10515600" cy="1325563"/>
          </a:xfrm>
        </p:spPr>
        <p:txBody>
          <a:bodyPr/>
          <a:lstStyle/>
          <a:p>
            <a:r>
              <a:rPr lang="hr-HR" dirty="0"/>
              <a:t>Evolucijski algoritam</a:t>
            </a:r>
          </a:p>
        </p:txBody>
      </p:sp>
      <p:sp>
        <p:nvSpPr>
          <p:cNvPr id="6" name="Rezervirano mjesto sadržaja 5">
            <a:extLst>
              <a:ext uri="{FF2B5EF4-FFF2-40B4-BE49-F238E27FC236}">
                <a16:creationId xmlns:a16="http://schemas.microsoft.com/office/drawing/2014/main" id="{EB99C294-08C5-4C2E-A705-D04DB2309C2A}"/>
              </a:ext>
            </a:extLst>
          </p:cNvPr>
          <p:cNvSpPr>
            <a:spLocks noGrp="1"/>
          </p:cNvSpPr>
          <p:nvPr>
            <p:ph idx="1"/>
          </p:nvPr>
        </p:nvSpPr>
        <p:spPr/>
        <p:txBody>
          <a:bodyPr/>
          <a:lstStyle/>
          <a:p>
            <a:pPr marL="514350" indent="-514350">
              <a:buFont typeface="+mj-lt"/>
              <a:buAutoNum type="arabicPeriod"/>
            </a:pPr>
            <a:r>
              <a:rPr lang="hr-HR" dirty="0"/>
              <a:t>Određivanje vrijednosti funkcije dobrote</a:t>
            </a:r>
          </a:p>
          <a:p>
            <a:pPr marL="514350" indent="-514350">
              <a:buFont typeface="+mj-lt"/>
              <a:buAutoNum type="arabicPeriod"/>
            </a:pPr>
            <a:r>
              <a:rPr lang="hr-HR" dirty="0"/>
              <a:t>Selekcija</a:t>
            </a:r>
          </a:p>
          <a:p>
            <a:pPr marL="514350" indent="-514350">
              <a:buFont typeface="+mj-lt"/>
              <a:buAutoNum type="arabicPeriod"/>
            </a:pPr>
            <a:r>
              <a:rPr lang="hr-HR" dirty="0"/>
              <a:t>Križanje</a:t>
            </a:r>
          </a:p>
          <a:p>
            <a:pPr marL="514350" indent="-514350">
              <a:buFont typeface="+mj-lt"/>
              <a:buAutoNum type="arabicPeriod"/>
            </a:pPr>
            <a:r>
              <a:rPr lang="hr-HR" dirty="0"/>
              <a:t>Mutacija</a:t>
            </a:r>
          </a:p>
          <a:p>
            <a:pPr marL="514350" indent="-514350">
              <a:buFont typeface="+mj-lt"/>
              <a:buAutoNum type="arabicPeriod"/>
            </a:pPr>
            <a:r>
              <a:rPr lang="hr-HR" dirty="0"/>
              <a:t>Evaluacija</a:t>
            </a:r>
          </a:p>
          <a:p>
            <a:pPr marL="514350" indent="-514350">
              <a:buFont typeface="+mj-lt"/>
              <a:buAutoNum type="arabicPeriod"/>
            </a:pPr>
            <a:r>
              <a:rPr lang="hr-HR" dirty="0"/>
              <a:t>Ponavljaj korake 1.-5. (sve dok kriterij zaustavljanja nije ispunjen)</a:t>
            </a:r>
          </a:p>
          <a:p>
            <a:endParaRPr lang="hr-HR" dirty="0"/>
          </a:p>
        </p:txBody>
      </p:sp>
      <p:sp>
        <p:nvSpPr>
          <p:cNvPr id="3" name="Rezervirano mjesto broja slajda 2">
            <a:extLst>
              <a:ext uri="{FF2B5EF4-FFF2-40B4-BE49-F238E27FC236}">
                <a16:creationId xmlns:a16="http://schemas.microsoft.com/office/drawing/2014/main" id="{CC71C86A-FE78-491A-BE08-DE26C45BBA05}"/>
              </a:ext>
            </a:extLst>
          </p:cNvPr>
          <p:cNvSpPr>
            <a:spLocks noGrp="1"/>
          </p:cNvSpPr>
          <p:nvPr>
            <p:ph type="sldNum" sz="quarter" idx="12"/>
          </p:nvPr>
        </p:nvSpPr>
        <p:spPr>
          <a:xfrm>
            <a:off x="8610600" y="6356350"/>
            <a:ext cx="2743200" cy="365125"/>
          </a:xfrm>
        </p:spPr>
        <p:txBody>
          <a:bodyPr/>
          <a:lstStyle/>
          <a:p>
            <a:fld id="{499266A8-E989-4478-B6DB-0C9C8FFDB695}" type="slidenum">
              <a:rPr lang="hr-HR" smtClean="0"/>
              <a:pPr/>
              <a:t>11</a:t>
            </a:fld>
            <a:endParaRPr lang="hr-HR"/>
          </a:p>
        </p:txBody>
      </p:sp>
    </p:spTree>
    <p:extLst>
      <p:ext uri="{BB962C8B-B14F-4D97-AF65-F5344CB8AC3E}">
        <p14:creationId xmlns:p14="http://schemas.microsoft.com/office/powerpoint/2010/main" val="14779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3AEB4B3-745B-488E-B794-0703D8E7DB12}"/>
              </a:ext>
            </a:extLst>
          </p:cNvPr>
          <p:cNvSpPr>
            <a:spLocks noGrp="1"/>
          </p:cNvSpPr>
          <p:nvPr>
            <p:ph type="title"/>
          </p:nvPr>
        </p:nvSpPr>
        <p:spPr/>
        <p:txBody>
          <a:bodyPr/>
          <a:lstStyle/>
          <a:p>
            <a:r>
              <a:rPr lang="hr-HR" dirty="0"/>
              <a:t>Evolucijski algoritam – funkcija dobrote</a:t>
            </a:r>
          </a:p>
        </p:txBody>
      </p:sp>
      <p:sp>
        <p:nvSpPr>
          <p:cNvPr id="3" name="Rezervirano mjesto sadržaja 2">
            <a:extLst>
              <a:ext uri="{FF2B5EF4-FFF2-40B4-BE49-F238E27FC236}">
                <a16:creationId xmlns:a16="http://schemas.microsoft.com/office/drawing/2014/main" id="{8DBF562F-B236-4F4E-9B1D-AFD7EA256443}"/>
              </a:ext>
            </a:extLst>
          </p:cNvPr>
          <p:cNvSpPr>
            <a:spLocks noGrp="1"/>
          </p:cNvSpPr>
          <p:nvPr>
            <p:ph idx="1"/>
          </p:nvPr>
        </p:nvSpPr>
        <p:spPr/>
        <p:txBody>
          <a:bodyPr/>
          <a:lstStyle/>
          <a:p>
            <a:r>
              <a:rPr lang="hr-HR" dirty="0"/>
              <a:t>Mjera učinkovitosti jedinke</a:t>
            </a:r>
          </a:p>
          <a:p>
            <a:r>
              <a:rPr lang="hr-HR" dirty="0"/>
              <a:t>Preciznost u predviđanju sentimenta</a:t>
            </a:r>
          </a:p>
          <a:p>
            <a:pPr lvl="1"/>
            <a:r>
              <a:rPr lang="hr-HR" dirty="0"/>
              <a:t>Omjer točno / ukupno</a:t>
            </a:r>
          </a:p>
          <a:p>
            <a:pPr lvl="1"/>
            <a:r>
              <a:rPr lang="hr-HR" dirty="0"/>
              <a:t>Najbolja preciznost je 100%, „najgora” je 50%</a:t>
            </a:r>
          </a:p>
          <a:p>
            <a:endParaRPr lang="hr-HR" dirty="0"/>
          </a:p>
        </p:txBody>
      </p:sp>
      <p:sp>
        <p:nvSpPr>
          <p:cNvPr id="4" name="Rezervirano mjesto broja slajda 3">
            <a:extLst>
              <a:ext uri="{FF2B5EF4-FFF2-40B4-BE49-F238E27FC236}">
                <a16:creationId xmlns:a16="http://schemas.microsoft.com/office/drawing/2014/main" id="{10AB452C-557F-40D8-9D64-F70F21633F89}"/>
              </a:ext>
            </a:extLst>
          </p:cNvPr>
          <p:cNvSpPr>
            <a:spLocks noGrp="1"/>
          </p:cNvSpPr>
          <p:nvPr>
            <p:ph type="sldNum" sz="quarter" idx="12"/>
          </p:nvPr>
        </p:nvSpPr>
        <p:spPr/>
        <p:txBody>
          <a:bodyPr/>
          <a:lstStyle/>
          <a:p>
            <a:fld id="{499266A8-E989-4478-B6DB-0C9C8FFDB695}" type="slidenum">
              <a:rPr lang="hr-HR" smtClean="0"/>
              <a:t>12</a:t>
            </a:fld>
            <a:endParaRPr lang="hr-HR"/>
          </a:p>
        </p:txBody>
      </p:sp>
    </p:spTree>
    <p:extLst>
      <p:ext uri="{BB962C8B-B14F-4D97-AF65-F5344CB8AC3E}">
        <p14:creationId xmlns:p14="http://schemas.microsoft.com/office/powerpoint/2010/main" val="242195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F5C118C-8FFE-4455-85E4-493931929EDC}"/>
              </a:ext>
            </a:extLst>
          </p:cNvPr>
          <p:cNvSpPr>
            <a:spLocks noGrp="1"/>
          </p:cNvSpPr>
          <p:nvPr>
            <p:ph type="title"/>
          </p:nvPr>
        </p:nvSpPr>
        <p:spPr/>
        <p:txBody>
          <a:bodyPr/>
          <a:lstStyle/>
          <a:p>
            <a:r>
              <a:rPr lang="hr-HR" dirty="0"/>
              <a:t>Evolucijski algoritam - selekcija</a:t>
            </a:r>
          </a:p>
        </p:txBody>
      </p:sp>
      <p:sp>
        <p:nvSpPr>
          <p:cNvPr id="3" name="Rezervirano mjesto sadržaja 2">
            <a:extLst>
              <a:ext uri="{FF2B5EF4-FFF2-40B4-BE49-F238E27FC236}">
                <a16:creationId xmlns:a16="http://schemas.microsoft.com/office/drawing/2014/main" id="{788C39D0-2DD2-4D51-806A-3D59851ACCE2}"/>
              </a:ext>
            </a:extLst>
          </p:cNvPr>
          <p:cNvSpPr>
            <a:spLocks noGrp="1"/>
          </p:cNvSpPr>
          <p:nvPr>
            <p:ph idx="1"/>
          </p:nvPr>
        </p:nvSpPr>
        <p:spPr/>
        <p:txBody>
          <a:bodyPr/>
          <a:lstStyle/>
          <a:p>
            <a:r>
              <a:rPr lang="hr-HR" dirty="0"/>
              <a:t>Odabir roditelja za generiranje novih jedinki</a:t>
            </a:r>
          </a:p>
          <a:p>
            <a:pPr lvl="1"/>
            <a:r>
              <a:rPr lang="hr-HR" dirty="0"/>
              <a:t>Odabir proporcionalan vrijednosti funkcije dobrote (engl. </a:t>
            </a:r>
            <a:r>
              <a:rPr lang="hr-HR" i="1" dirty="0"/>
              <a:t>fitness </a:t>
            </a:r>
            <a:r>
              <a:rPr lang="hr-HR" i="1" dirty="0" err="1"/>
              <a:t>proportional</a:t>
            </a:r>
            <a:r>
              <a:rPr lang="hr-HR" i="1" dirty="0"/>
              <a:t> </a:t>
            </a:r>
            <a:r>
              <a:rPr lang="hr-HR" i="1" dirty="0" err="1"/>
              <a:t>selection</a:t>
            </a:r>
            <a:r>
              <a:rPr lang="hr-HR" dirty="0"/>
              <a:t>)</a:t>
            </a:r>
          </a:p>
          <a:p>
            <a:r>
              <a:rPr lang="hr-HR" dirty="0"/>
              <a:t>Propagacija značajki dobrih jedinki u sljedeću generaciju</a:t>
            </a:r>
          </a:p>
          <a:p>
            <a:r>
              <a:rPr lang="hr-HR" dirty="0"/>
              <a:t>Poboljšanje preciznosti</a:t>
            </a:r>
          </a:p>
          <a:p>
            <a:r>
              <a:rPr lang="hr-HR" dirty="0"/>
              <a:t>Održavanje raznolikosti</a:t>
            </a:r>
          </a:p>
        </p:txBody>
      </p:sp>
      <p:sp>
        <p:nvSpPr>
          <p:cNvPr id="4" name="Rezervirano mjesto broja slajda 3">
            <a:extLst>
              <a:ext uri="{FF2B5EF4-FFF2-40B4-BE49-F238E27FC236}">
                <a16:creationId xmlns:a16="http://schemas.microsoft.com/office/drawing/2014/main" id="{5CE7FDD5-090E-4B6B-ACB1-1AF31A41A9E5}"/>
              </a:ext>
            </a:extLst>
          </p:cNvPr>
          <p:cNvSpPr>
            <a:spLocks noGrp="1"/>
          </p:cNvSpPr>
          <p:nvPr>
            <p:ph type="sldNum" sz="quarter" idx="12"/>
          </p:nvPr>
        </p:nvSpPr>
        <p:spPr/>
        <p:txBody>
          <a:bodyPr/>
          <a:lstStyle/>
          <a:p>
            <a:fld id="{499266A8-E989-4478-B6DB-0C9C8FFDB695}" type="slidenum">
              <a:rPr lang="hr-HR" smtClean="0"/>
              <a:t>13</a:t>
            </a:fld>
            <a:endParaRPr lang="hr-HR"/>
          </a:p>
        </p:txBody>
      </p:sp>
    </p:spTree>
    <p:extLst>
      <p:ext uri="{BB962C8B-B14F-4D97-AF65-F5344CB8AC3E}">
        <p14:creationId xmlns:p14="http://schemas.microsoft.com/office/powerpoint/2010/main" val="45186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B95EB4-F817-4EF5-B185-81071F1BAC8A}"/>
              </a:ext>
            </a:extLst>
          </p:cNvPr>
          <p:cNvSpPr>
            <a:spLocks noGrp="1"/>
          </p:cNvSpPr>
          <p:nvPr>
            <p:ph type="title"/>
          </p:nvPr>
        </p:nvSpPr>
        <p:spPr/>
        <p:txBody>
          <a:bodyPr/>
          <a:lstStyle/>
          <a:p>
            <a:r>
              <a:rPr lang="hr-HR" dirty="0"/>
              <a:t>Evolucijski algoritam - selekcija</a:t>
            </a:r>
          </a:p>
        </p:txBody>
      </p:sp>
      <p:pic>
        <p:nvPicPr>
          <p:cNvPr id="4" name="Slika 3" descr="SUS">
            <a:extLst>
              <a:ext uri="{FF2B5EF4-FFF2-40B4-BE49-F238E27FC236}">
                <a16:creationId xmlns:a16="http://schemas.microsoft.com/office/drawing/2014/main" id="{9EDF015E-D863-4FC5-A9A4-8A7FDA779B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90304" y="1690688"/>
            <a:ext cx="8011392" cy="3760903"/>
          </a:xfrm>
          <a:prstGeom prst="rect">
            <a:avLst/>
          </a:prstGeom>
          <a:noFill/>
          <a:ln>
            <a:noFill/>
          </a:ln>
        </p:spPr>
      </p:pic>
      <p:sp>
        <p:nvSpPr>
          <p:cNvPr id="5" name="TekstniOkvir 4">
            <a:extLst>
              <a:ext uri="{FF2B5EF4-FFF2-40B4-BE49-F238E27FC236}">
                <a16:creationId xmlns:a16="http://schemas.microsoft.com/office/drawing/2014/main" id="{37831266-E83D-4071-9E0F-E170091F3998}"/>
              </a:ext>
            </a:extLst>
          </p:cNvPr>
          <p:cNvSpPr txBox="1"/>
          <p:nvPr/>
        </p:nvSpPr>
        <p:spPr>
          <a:xfrm>
            <a:off x="3768436" y="5451591"/>
            <a:ext cx="4655127" cy="369332"/>
          </a:xfrm>
          <a:prstGeom prst="rect">
            <a:avLst/>
          </a:prstGeom>
          <a:noFill/>
        </p:spPr>
        <p:txBody>
          <a:bodyPr wrap="square" rtlCol="0">
            <a:spAutoFit/>
          </a:bodyPr>
          <a:lstStyle/>
          <a:p>
            <a:pPr algn="ctr"/>
            <a:r>
              <a:rPr lang="hr-HR" dirty="0"/>
              <a:t>Slika 3. Stohastičko univerzalno uzorkovanje</a:t>
            </a:r>
          </a:p>
        </p:txBody>
      </p:sp>
      <p:sp>
        <p:nvSpPr>
          <p:cNvPr id="3" name="Rezervirano mjesto broja slajda 2">
            <a:extLst>
              <a:ext uri="{FF2B5EF4-FFF2-40B4-BE49-F238E27FC236}">
                <a16:creationId xmlns:a16="http://schemas.microsoft.com/office/drawing/2014/main" id="{2F933411-5189-4071-B056-D10F424D4F70}"/>
              </a:ext>
            </a:extLst>
          </p:cNvPr>
          <p:cNvSpPr>
            <a:spLocks noGrp="1"/>
          </p:cNvSpPr>
          <p:nvPr>
            <p:ph type="sldNum" sz="quarter" idx="12"/>
          </p:nvPr>
        </p:nvSpPr>
        <p:spPr/>
        <p:txBody>
          <a:bodyPr/>
          <a:lstStyle/>
          <a:p>
            <a:fld id="{499266A8-E989-4478-B6DB-0C9C8FFDB695}" type="slidenum">
              <a:rPr lang="hr-HR" smtClean="0"/>
              <a:t>14</a:t>
            </a:fld>
            <a:endParaRPr lang="hr-HR"/>
          </a:p>
        </p:txBody>
      </p:sp>
    </p:spTree>
    <p:extLst>
      <p:ext uri="{BB962C8B-B14F-4D97-AF65-F5344CB8AC3E}">
        <p14:creationId xmlns:p14="http://schemas.microsoft.com/office/powerpoint/2010/main" val="463328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E6285AC-148C-4B44-B559-9544EF4C90EA}"/>
              </a:ext>
            </a:extLst>
          </p:cNvPr>
          <p:cNvSpPr>
            <a:spLocks noGrp="1"/>
          </p:cNvSpPr>
          <p:nvPr>
            <p:ph type="title"/>
          </p:nvPr>
        </p:nvSpPr>
        <p:spPr/>
        <p:txBody>
          <a:bodyPr/>
          <a:lstStyle/>
          <a:p>
            <a:r>
              <a:rPr lang="hr-HR" dirty="0"/>
              <a:t>Evolucijski algoritam - križanje</a:t>
            </a:r>
          </a:p>
        </p:txBody>
      </p:sp>
      <p:sp>
        <p:nvSpPr>
          <p:cNvPr id="3" name="Rezervirano mjesto sadržaja 2">
            <a:extLst>
              <a:ext uri="{FF2B5EF4-FFF2-40B4-BE49-F238E27FC236}">
                <a16:creationId xmlns:a16="http://schemas.microsoft.com/office/drawing/2014/main" id="{785EADE8-CB94-463E-AA70-0EA09EE0DAA6}"/>
              </a:ext>
            </a:extLst>
          </p:cNvPr>
          <p:cNvSpPr>
            <a:spLocks noGrp="1"/>
          </p:cNvSpPr>
          <p:nvPr>
            <p:ph idx="1"/>
          </p:nvPr>
        </p:nvSpPr>
        <p:spPr/>
        <p:txBody>
          <a:bodyPr/>
          <a:lstStyle/>
          <a:p>
            <a:r>
              <a:rPr lang="hr-HR" dirty="0"/>
              <a:t>Kombiniranje gena oba roditelja u novu jedinku</a:t>
            </a:r>
          </a:p>
          <a:p>
            <a:r>
              <a:rPr lang="hr-HR" dirty="0"/>
              <a:t>Aritmetička rekombinacija – matematičko miješanje gena roditelja</a:t>
            </a:r>
          </a:p>
          <a:p>
            <a:pPr marL="914400" lvl="1" indent="-457200">
              <a:buFont typeface="+mj-lt"/>
              <a:buAutoNum type="arabicPeriod"/>
            </a:pPr>
            <a:r>
              <a:rPr lang="hr-HR" dirty="0"/>
              <a:t>Generiranje slučajnog faktora </a:t>
            </a:r>
            <a:r>
              <a:rPr lang="es-ES" dirty="0"/>
              <a:t>α</a:t>
            </a:r>
            <a:r>
              <a:rPr lang="hr-HR" dirty="0"/>
              <a:t> iz [0, 1]</a:t>
            </a:r>
          </a:p>
          <a:p>
            <a:pPr marL="914400" lvl="1" indent="-457200">
              <a:buFont typeface="+mj-lt"/>
              <a:buAutoNum type="arabicPeriod"/>
            </a:pPr>
            <a:r>
              <a:rPr lang="es-ES" dirty="0"/>
              <a:t>Dijete 1 = α * x + (1 - α) * y</a:t>
            </a:r>
          </a:p>
          <a:p>
            <a:pPr marL="914400" lvl="1" indent="-457200">
              <a:buFont typeface="+mj-lt"/>
              <a:buAutoNum type="arabicPeriod"/>
            </a:pPr>
            <a:r>
              <a:rPr lang="es-ES" dirty="0"/>
              <a:t>Dijete 2 = (1 - α) * x + α * y</a:t>
            </a:r>
          </a:p>
          <a:p>
            <a:endParaRPr lang="hr-HR" dirty="0"/>
          </a:p>
        </p:txBody>
      </p:sp>
      <p:sp>
        <p:nvSpPr>
          <p:cNvPr id="4" name="Rezervirano mjesto broja slajda 3">
            <a:extLst>
              <a:ext uri="{FF2B5EF4-FFF2-40B4-BE49-F238E27FC236}">
                <a16:creationId xmlns:a16="http://schemas.microsoft.com/office/drawing/2014/main" id="{06C8B8E6-73D0-4613-87C2-6246EFD0D7A0}"/>
              </a:ext>
            </a:extLst>
          </p:cNvPr>
          <p:cNvSpPr>
            <a:spLocks noGrp="1"/>
          </p:cNvSpPr>
          <p:nvPr>
            <p:ph type="sldNum" sz="quarter" idx="12"/>
          </p:nvPr>
        </p:nvSpPr>
        <p:spPr/>
        <p:txBody>
          <a:bodyPr/>
          <a:lstStyle/>
          <a:p>
            <a:fld id="{499266A8-E989-4478-B6DB-0C9C8FFDB695}" type="slidenum">
              <a:rPr lang="hr-HR" smtClean="0"/>
              <a:t>15</a:t>
            </a:fld>
            <a:endParaRPr lang="hr-HR"/>
          </a:p>
        </p:txBody>
      </p:sp>
    </p:spTree>
    <p:extLst>
      <p:ext uri="{BB962C8B-B14F-4D97-AF65-F5344CB8AC3E}">
        <p14:creationId xmlns:p14="http://schemas.microsoft.com/office/powerpoint/2010/main" val="396863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0DF78EE-216C-4653-9C14-B7D52B42467E}"/>
              </a:ext>
            </a:extLst>
          </p:cNvPr>
          <p:cNvSpPr>
            <a:spLocks noGrp="1"/>
          </p:cNvSpPr>
          <p:nvPr>
            <p:ph type="title"/>
          </p:nvPr>
        </p:nvSpPr>
        <p:spPr/>
        <p:txBody>
          <a:bodyPr/>
          <a:lstStyle/>
          <a:p>
            <a:r>
              <a:rPr lang="hr-HR" dirty="0"/>
              <a:t>Evolucijski algoritam - mutacija</a:t>
            </a:r>
          </a:p>
        </p:txBody>
      </p:sp>
      <p:sp>
        <p:nvSpPr>
          <p:cNvPr id="3" name="Rezervirano mjesto sadržaja 2">
            <a:extLst>
              <a:ext uri="{FF2B5EF4-FFF2-40B4-BE49-F238E27FC236}">
                <a16:creationId xmlns:a16="http://schemas.microsoft.com/office/drawing/2014/main" id="{7ACD8408-ABAB-4E20-87ED-25ECEDD904E2}"/>
              </a:ext>
            </a:extLst>
          </p:cNvPr>
          <p:cNvSpPr>
            <a:spLocks noGrp="1"/>
          </p:cNvSpPr>
          <p:nvPr>
            <p:ph idx="1"/>
          </p:nvPr>
        </p:nvSpPr>
        <p:spPr/>
        <p:txBody>
          <a:bodyPr/>
          <a:lstStyle/>
          <a:p>
            <a:r>
              <a:rPr lang="hr-HR" dirty="0"/>
              <a:t>Mala slučajna izmjena u genomu jedinke</a:t>
            </a:r>
          </a:p>
          <a:p>
            <a:pPr lvl="1"/>
            <a:r>
              <a:rPr lang="hr-HR" dirty="0"/>
              <a:t>Parametri za mutaciju odabiru se slučajno</a:t>
            </a:r>
          </a:p>
          <a:p>
            <a:pPr lvl="1"/>
            <a:r>
              <a:rPr lang="hr-HR" dirty="0"/>
              <a:t>Zadane su </a:t>
            </a:r>
            <a:r>
              <a:rPr lang="hr-HR" b="1" dirty="0"/>
              <a:t>vjerojatnost i magnituda mutacije</a:t>
            </a:r>
          </a:p>
          <a:p>
            <a:r>
              <a:rPr lang="hr-HR" dirty="0"/>
              <a:t>Pretraživanje prostora rješenja</a:t>
            </a:r>
          </a:p>
          <a:p>
            <a:r>
              <a:rPr lang="hr-HR" dirty="0"/>
              <a:t>Unošenje raznolikosti u populaciju</a:t>
            </a:r>
          </a:p>
        </p:txBody>
      </p:sp>
      <p:sp>
        <p:nvSpPr>
          <p:cNvPr id="4" name="Rezervirano mjesto broja slajda 3">
            <a:extLst>
              <a:ext uri="{FF2B5EF4-FFF2-40B4-BE49-F238E27FC236}">
                <a16:creationId xmlns:a16="http://schemas.microsoft.com/office/drawing/2014/main" id="{B2754D10-08D5-4D33-8B43-FC936C0AA2E8}"/>
              </a:ext>
            </a:extLst>
          </p:cNvPr>
          <p:cNvSpPr>
            <a:spLocks noGrp="1"/>
          </p:cNvSpPr>
          <p:nvPr>
            <p:ph type="sldNum" sz="quarter" idx="12"/>
          </p:nvPr>
        </p:nvSpPr>
        <p:spPr/>
        <p:txBody>
          <a:bodyPr/>
          <a:lstStyle/>
          <a:p>
            <a:fld id="{499266A8-E989-4478-B6DB-0C9C8FFDB695}" type="slidenum">
              <a:rPr lang="hr-HR" smtClean="0"/>
              <a:t>16</a:t>
            </a:fld>
            <a:endParaRPr lang="hr-HR"/>
          </a:p>
        </p:txBody>
      </p:sp>
    </p:spTree>
    <p:extLst>
      <p:ext uri="{BB962C8B-B14F-4D97-AF65-F5344CB8AC3E}">
        <p14:creationId xmlns:p14="http://schemas.microsoft.com/office/powerpoint/2010/main" val="372387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03D6EF4-3683-4415-8358-44E8701014B2}"/>
              </a:ext>
            </a:extLst>
          </p:cNvPr>
          <p:cNvSpPr>
            <a:spLocks noGrp="1"/>
          </p:cNvSpPr>
          <p:nvPr>
            <p:ph type="title"/>
          </p:nvPr>
        </p:nvSpPr>
        <p:spPr/>
        <p:txBody>
          <a:bodyPr/>
          <a:lstStyle/>
          <a:p>
            <a:r>
              <a:rPr lang="hr-HR" dirty="0"/>
              <a:t>Evolucijski algoritam - evaluacija</a:t>
            </a:r>
          </a:p>
        </p:txBody>
      </p:sp>
      <p:sp>
        <p:nvSpPr>
          <p:cNvPr id="3" name="Rezervirano mjesto sadržaja 2">
            <a:extLst>
              <a:ext uri="{FF2B5EF4-FFF2-40B4-BE49-F238E27FC236}">
                <a16:creationId xmlns:a16="http://schemas.microsoft.com/office/drawing/2014/main" id="{8317006E-257E-44C7-B3CB-8FCFC5C14915}"/>
              </a:ext>
            </a:extLst>
          </p:cNvPr>
          <p:cNvSpPr>
            <a:spLocks noGrp="1"/>
          </p:cNvSpPr>
          <p:nvPr>
            <p:ph idx="1"/>
          </p:nvPr>
        </p:nvSpPr>
        <p:spPr/>
        <p:txBody>
          <a:bodyPr/>
          <a:lstStyle/>
          <a:p>
            <a:r>
              <a:rPr lang="hr-HR" dirty="0"/>
              <a:t>Određivanje preciznosti predviđanja nad testnim podacima</a:t>
            </a:r>
          </a:p>
          <a:p>
            <a:pPr lvl="1"/>
            <a:r>
              <a:rPr lang="hr-HR" dirty="0"/>
              <a:t>dosad neviđene recenzije</a:t>
            </a:r>
          </a:p>
          <a:p>
            <a:r>
              <a:rPr lang="hr-HR" dirty="0"/>
              <a:t>Ciljna metrika – preciznost najbolje jedinke u zadnjoj generaciji</a:t>
            </a:r>
          </a:p>
          <a:p>
            <a:endParaRPr lang="hr-HR" dirty="0"/>
          </a:p>
        </p:txBody>
      </p:sp>
      <p:sp>
        <p:nvSpPr>
          <p:cNvPr id="4" name="Rezervirano mjesto broja slajda 3">
            <a:extLst>
              <a:ext uri="{FF2B5EF4-FFF2-40B4-BE49-F238E27FC236}">
                <a16:creationId xmlns:a16="http://schemas.microsoft.com/office/drawing/2014/main" id="{AAB16F96-3AFA-4C00-95A6-DB7A3915F7C7}"/>
              </a:ext>
            </a:extLst>
          </p:cNvPr>
          <p:cNvSpPr>
            <a:spLocks noGrp="1"/>
          </p:cNvSpPr>
          <p:nvPr>
            <p:ph type="sldNum" sz="quarter" idx="12"/>
          </p:nvPr>
        </p:nvSpPr>
        <p:spPr/>
        <p:txBody>
          <a:bodyPr/>
          <a:lstStyle/>
          <a:p>
            <a:fld id="{499266A8-E989-4478-B6DB-0C9C8FFDB695}" type="slidenum">
              <a:rPr lang="hr-HR" smtClean="0"/>
              <a:t>17</a:t>
            </a:fld>
            <a:endParaRPr lang="hr-HR"/>
          </a:p>
        </p:txBody>
      </p:sp>
    </p:spTree>
    <p:extLst>
      <p:ext uri="{BB962C8B-B14F-4D97-AF65-F5344CB8AC3E}">
        <p14:creationId xmlns:p14="http://schemas.microsoft.com/office/powerpoint/2010/main" val="40649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500703F-889C-4DD5-900A-D857F1974995}"/>
              </a:ext>
            </a:extLst>
          </p:cNvPr>
          <p:cNvSpPr>
            <a:spLocks noGrp="1"/>
          </p:cNvSpPr>
          <p:nvPr>
            <p:ph type="title"/>
          </p:nvPr>
        </p:nvSpPr>
        <p:spPr>
          <a:xfrm>
            <a:off x="838200" y="365125"/>
            <a:ext cx="10515600" cy="1325563"/>
          </a:xfrm>
        </p:spPr>
        <p:txBody>
          <a:bodyPr/>
          <a:lstStyle/>
          <a:p>
            <a:r>
              <a:rPr lang="hr-HR" dirty="0"/>
              <a:t>Rezultati</a:t>
            </a:r>
          </a:p>
        </p:txBody>
      </p:sp>
      <p:sp>
        <p:nvSpPr>
          <p:cNvPr id="9" name="Rezervirano mjesto sadržaja 8">
            <a:extLst>
              <a:ext uri="{FF2B5EF4-FFF2-40B4-BE49-F238E27FC236}">
                <a16:creationId xmlns:a16="http://schemas.microsoft.com/office/drawing/2014/main" id="{3A887429-F330-42AB-946C-2DEE3EA0D61F}"/>
              </a:ext>
            </a:extLst>
          </p:cNvPr>
          <p:cNvSpPr>
            <a:spLocks noGrp="1"/>
          </p:cNvSpPr>
          <p:nvPr>
            <p:ph idx="1"/>
          </p:nvPr>
        </p:nvSpPr>
        <p:spPr/>
        <p:txBody>
          <a:bodyPr/>
          <a:lstStyle/>
          <a:p>
            <a:r>
              <a:rPr lang="hr-HR" dirty="0"/>
              <a:t>optimizacija parametara</a:t>
            </a:r>
          </a:p>
          <a:p>
            <a:pPr lvl="1"/>
            <a:r>
              <a:rPr lang="hr-HR" dirty="0"/>
              <a:t>veličina populacije</a:t>
            </a:r>
          </a:p>
          <a:p>
            <a:pPr lvl="1"/>
            <a:r>
              <a:rPr lang="hr-HR" dirty="0"/>
              <a:t>vjerojatnost mutacije</a:t>
            </a:r>
          </a:p>
          <a:p>
            <a:pPr lvl="1"/>
            <a:r>
              <a:rPr lang="hr-HR" dirty="0"/>
              <a:t>magnituda mutacije</a:t>
            </a:r>
          </a:p>
          <a:p>
            <a:r>
              <a:rPr lang="hr-HR" dirty="0"/>
              <a:t>mjerodavni rezultati</a:t>
            </a:r>
          </a:p>
        </p:txBody>
      </p:sp>
      <p:sp>
        <p:nvSpPr>
          <p:cNvPr id="3" name="Rezervirano mjesto broja slajda 2">
            <a:extLst>
              <a:ext uri="{FF2B5EF4-FFF2-40B4-BE49-F238E27FC236}">
                <a16:creationId xmlns:a16="http://schemas.microsoft.com/office/drawing/2014/main" id="{4CB0C5CE-7DAB-4197-A760-C055440DB9B6}"/>
              </a:ext>
            </a:extLst>
          </p:cNvPr>
          <p:cNvSpPr>
            <a:spLocks noGrp="1"/>
          </p:cNvSpPr>
          <p:nvPr>
            <p:ph type="sldNum" sz="quarter" idx="12"/>
          </p:nvPr>
        </p:nvSpPr>
        <p:spPr>
          <a:xfrm>
            <a:off x="8610600" y="6356350"/>
            <a:ext cx="2743200" cy="365125"/>
          </a:xfrm>
        </p:spPr>
        <p:txBody>
          <a:bodyPr/>
          <a:lstStyle/>
          <a:p>
            <a:fld id="{499266A8-E989-4478-B6DB-0C9C8FFDB695}" type="slidenum">
              <a:rPr lang="hr-HR" smtClean="0"/>
              <a:pPr/>
              <a:t>18</a:t>
            </a:fld>
            <a:endParaRPr lang="hr-HR"/>
          </a:p>
        </p:txBody>
      </p:sp>
    </p:spTree>
    <p:extLst>
      <p:ext uri="{BB962C8B-B14F-4D97-AF65-F5344CB8AC3E}">
        <p14:creationId xmlns:p14="http://schemas.microsoft.com/office/powerpoint/2010/main" val="2765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4D82DC1-980C-4F7D-9327-84F55817EEBB}"/>
              </a:ext>
            </a:extLst>
          </p:cNvPr>
          <p:cNvSpPr>
            <a:spLocks noGrp="1"/>
          </p:cNvSpPr>
          <p:nvPr>
            <p:ph type="title"/>
          </p:nvPr>
        </p:nvSpPr>
        <p:spPr>
          <a:xfrm>
            <a:off x="838200" y="365125"/>
            <a:ext cx="10515600" cy="1325563"/>
          </a:xfrm>
        </p:spPr>
        <p:txBody>
          <a:bodyPr/>
          <a:lstStyle/>
          <a:p>
            <a:r>
              <a:rPr lang="hr-HR" dirty="0"/>
              <a:t>Kriterij zaustavljanja</a:t>
            </a:r>
          </a:p>
        </p:txBody>
      </p:sp>
      <p:sp>
        <p:nvSpPr>
          <p:cNvPr id="7" name="Rezervirano mjesto sadržaja 6">
            <a:extLst>
              <a:ext uri="{FF2B5EF4-FFF2-40B4-BE49-F238E27FC236}">
                <a16:creationId xmlns:a16="http://schemas.microsoft.com/office/drawing/2014/main" id="{E17D356B-DDDB-4917-A61C-EB05C25FB677}"/>
              </a:ext>
            </a:extLst>
          </p:cNvPr>
          <p:cNvSpPr>
            <a:spLocks noGrp="1"/>
          </p:cNvSpPr>
          <p:nvPr>
            <p:ph idx="1"/>
          </p:nvPr>
        </p:nvSpPr>
        <p:spPr>
          <a:xfrm>
            <a:off x="838199" y="1690688"/>
            <a:ext cx="10515600" cy="4351338"/>
          </a:xfrm>
        </p:spPr>
        <p:txBody>
          <a:bodyPr/>
          <a:lstStyle/>
          <a:p>
            <a:r>
              <a:rPr lang="hr-HR" dirty="0"/>
              <a:t>Nakon 160.-te generacije nema poboljšanja</a:t>
            </a:r>
          </a:p>
        </p:txBody>
      </p:sp>
      <p:sp>
        <p:nvSpPr>
          <p:cNvPr id="5" name="TekstniOkvir 4">
            <a:extLst>
              <a:ext uri="{FF2B5EF4-FFF2-40B4-BE49-F238E27FC236}">
                <a16:creationId xmlns:a16="http://schemas.microsoft.com/office/drawing/2014/main" id="{967CF1C0-448D-44BA-8DAA-2CDFC936CCAC}"/>
              </a:ext>
            </a:extLst>
          </p:cNvPr>
          <p:cNvSpPr txBox="1"/>
          <p:nvPr/>
        </p:nvSpPr>
        <p:spPr>
          <a:xfrm>
            <a:off x="3033956" y="6000607"/>
            <a:ext cx="6124088" cy="369332"/>
          </a:xfrm>
          <a:prstGeom prst="rect">
            <a:avLst/>
          </a:prstGeom>
          <a:noFill/>
        </p:spPr>
        <p:txBody>
          <a:bodyPr wrap="square" rtlCol="0">
            <a:spAutoFit/>
          </a:bodyPr>
          <a:lstStyle/>
          <a:p>
            <a:pPr algn="ctr"/>
            <a:r>
              <a:rPr lang="hr-HR" dirty="0"/>
              <a:t>Slika 4. Ovisnost maksimalne preciznosti o broju generacija</a:t>
            </a:r>
          </a:p>
        </p:txBody>
      </p:sp>
      <p:sp>
        <p:nvSpPr>
          <p:cNvPr id="3" name="Rezervirano mjesto broja slajda 2">
            <a:extLst>
              <a:ext uri="{FF2B5EF4-FFF2-40B4-BE49-F238E27FC236}">
                <a16:creationId xmlns:a16="http://schemas.microsoft.com/office/drawing/2014/main" id="{DACC25FF-632C-48E9-A959-4AF1E3E1F926}"/>
              </a:ext>
            </a:extLst>
          </p:cNvPr>
          <p:cNvSpPr>
            <a:spLocks noGrp="1"/>
          </p:cNvSpPr>
          <p:nvPr>
            <p:ph type="sldNum" sz="quarter" idx="12"/>
          </p:nvPr>
        </p:nvSpPr>
        <p:spPr/>
        <p:txBody>
          <a:bodyPr/>
          <a:lstStyle/>
          <a:p>
            <a:fld id="{499266A8-E989-4478-B6DB-0C9C8FFDB695}" type="slidenum">
              <a:rPr lang="hr-HR" smtClean="0"/>
              <a:t>19</a:t>
            </a:fld>
            <a:endParaRPr lang="hr-HR"/>
          </a:p>
        </p:txBody>
      </p:sp>
      <p:pic>
        <p:nvPicPr>
          <p:cNvPr id="8" name="Slika 7">
            <a:extLst>
              <a:ext uri="{FF2B5EF4-FFF2-40B4-BE49-F238E27FC236}">
                <a16:creationId xmlns:a16="http://schemas.microsoft.com/office/drawing/2014/main" id="{BFA5AEDF-803C-4693-AC79-6744D1C1B1A9}"/>
              </a:ext>
            </a:extLst>
          </p:cNvPr>
          <p:cNvPicPr>
            <a:picLocks noChangeAspect="1"/>
          </p:cNvPicPr>
          <p:nvPr/>
        </p:nvPicPr>
        <p:blipFill>
          <a:blip r:embed="rId3"/>
          <a:stretch>
            <a:fillRect/>
          </a:stretch>
        </p:blipFill>
        <p:spPr>
          <a:xfrm>
            <a:off x="3033955" y="2173873"/>
            <a:ext cx="6335068" cy="3826733"/>
          </a:xfrm>
          <a:prstGeom prst="rect">
            <a:avLst/>
          </a:prstGeom>
          <a:ln>
            <a:solidFill>
              <a:schemeClr val="tx1"/>
            </a:solidFill>
          </a:ln>
        </p:spPr>
      </p:pic>
    </p:spTree>
    <p:extLst>
      <p:ext uri="{BB962C8B-B14F-4D97-AF65-F5344CB8AC3E}">
        <p14:creationId xmlns:p14="http://schemas.microsoft.com/office/powerpoint/2010/main" val="34362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A4780AF-041C-45E6-829C-6158077930C8}"/>
              </a:ext>
            </a:extLst>
          </p:cNvPr>
          <p:cNvSpPr>
            <a:spLocks noGrp="1"/>
          </p:cNvSpPr>
          <p:nvPr>
            <p:ph type="title"/>
          </p:nvPr>
        </p:nvSpPr>
        <p:spPr/>
        <p:txBody>
          <a:bodyPr/>
          <a:lstStyle/>
          <a:p>
            <a:r>
              <a:rPr lang="hr-HR" dirty="0"/>
              <a:t>Pregled</a:t>
            </a:r>
          </a:p>
        </p:txBody>
      </p:sp>
      <p:sp>
        <p:nvSpPr>
          <p:cNvPr id="3" name="Rezervirano mjesto sadržaja 2">
            <a:extLst>
              <a:ext uri="{FF2B5EF4-FFF2-40B4-BE49-F238E27FC236}">
                <a16:creationId xmlns:a16="http://schemas.microsoft.com/office/drawing/2014/main" id="{EDD4D4EF-A2C1-4A48-AA38-DD0502FA9D20}"/>
              </a:ext>
            </a:extLst>
          </p:cNvPr>
          <p:cNvSpPr>
            <a:spLocks noGrp="1"/>
          </p:cNvSpPr>
          <p:nvPr>
            <p:ph idx="1"/>
          </p:nvPr>
        </p:nvSpPr>
        <p:spPr/>
        <p:txBody>
          <a:bodyPr/>
          <a:lstStyle/>
          <a:p>
            <a:r>
              <a:rPr lang="hr-HR" dirty="0"/>
              <a:t>Uvod</a:t>
            </a:r>
          </a:p>
          <a:p>
            <a:r>
              <a:rPr lang="hr-HR" dirty="0"/>
              <a:t>Skup podataka</a:t>
            </a:r>
          </a:p>
          <a:p>
            <a:r>
              <a:rPr lang="hr-HR" dirty="0"/>
              <a:t>Struktura algoritma</a:t>
            </a:r>
          </a:p>
          <a:p>
            <a:pPr lvl="1"/>
            <a:r>
              <a:rPr lang="hr-HR" dirty="0"/>
              <a:t>Neuronska mreža</a:t>
            </a:r>
          </a:p>
          <a:p>
            <a:pPr lvl="1"/>
            <a:r>
              <a:rPr lang="hr-HR" dirty="0"/>
              <a:t>Evolucijski algoritam</a:t>
            </a:r>
          </a:p>
          <a:p>
            <a:r>
              <a:rPr lang="hr-HR" dirty="0"/>
              <a:t>Rezultati</a:t>
            </a:r>
          </a:p>
          <a:p>
            <a:r>
              <a:rPr lang="hr-HR" dirty="0"/>
              <a:t>Zaključak</a:t>
            </a:r>
          </a:p>
          <a:p>
            <a:endParaRPr lang="hr-HR" dirty="0"/>
          </a:p>
        </p:txBody>
      </p:sp>
      <p:sp>
        <p:nvSpPr>
          <p:cNvPr id="4" name="Rezervirano mjesto broja slajda 3">
            <a:extLst>
              <a:ext uri="{FF2B5EF4-FFF2-40B4-BE49-F238E27FC236}">
                <a16:creationId xmlns:a16="http://schemas.microsoft.com/office/drawing/2014/main" id="{54144DE0-6662-46C7-87D8-C92E314087B7}"/>
              </a:ext>
            </a:extLst>
          </p:cNvPr>
          <p:cNvSpPr>
            <a:spLocks noGrp="1"/>
          </p:cNvSpPr>
          <p:nvPr>
            <p:ph type="sldNum" sz="quarter" idx="12"/>
          </p:nvPr>
        </p:nvSpPr>
        <p:spPr/>
        <p:txBody>
          <a:bodyPr/>
          <a:lstStyle/>
          <a:p>
            <a:fld id="{499266A8-E989-4478-B6DB-0C9C8FFDB695}" type="slidenum">
              <a:rPr lang="hr-HR" smtClean="0"/>
              <a:t>2</a:t>
            </a:fld>
            <a:endParaRPr lang="hr-HR"/>
          </a:p>
        </p:txBody>
      </p:sp>
    </p:spTree>
    <p:extLst>
      <p:ext uri="{BB962C8B-B14F-4D97-AF65-F5344CB8AC3E}">
        <p14:creationId xmlns:p14="http://schemas.microsoft.com/office/powerpoint/2010/main" val="183928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095D157-11A5-4DDF-9E68-AC1DD6787FCD}"/>
              </a:ext>
            </a:extLst>
          </p:cNvPr>
          <p:cNvSpPr>
            <a:spLocks noGrp="1"/>
          </p:cNvSpPr>
          <p:nvPr>
            <p:ph type="title"/>
          </p:nvPr>
        </p:nvSpPr>
        <p:spPr/>
        <p:txBody>
          <a:bodyPr/>
          <a:lstStyle/>
          <a:p>
            <a:r>
              <a:rPr lang="hr-HR" dirty="0"/>
              <a:t>Optimizacija veličine populacije</a:t>
            </a:r>
          </a:p>
        </p:txBody>
      </p:sp>
      <p:sp>
        <p:nvSpPr>
          <p:cNvPr id="5" name="TekstniOkvir 4">
            <a:extLst>
              <a:ext uri="{FF2B5EF4-FFF2-40B4-BE49-F238E27FC236}">
                <a16:creationId xmlns:a16="http://schemas.microsoft.com/office/drawing/2014/main" id="{1A49FB00-CC04-48CC-A96D-8EB9F641FA72}"/>
              </a:ext>
            </a:extLst>
          </p:cNvPr>
          <p:cNvSpPr txBox="1"/>
          <p:nvPr/>
        </p:nvSpPr>
        <p:spPr>
          <a:xfrm>
            <a:off x="3581401" y="6123543"/>
            <a:ext cx="5039591" cy="369332"/>
          </a:xfrm>
          <a:prstGeom prst="rect">
            <a:avLst/>
          </a:prstGeom>
          <a:noFill/>
        </p:spPr>
        <p:txBody>
          <a:bodyPr wrap="square" rtlCol="0">
            <a:spAutoFit/>
          </a:bodyPr>
          <a:lstStyle/>
          <a:p>
            <a:pPr algn="ctr"/>
            <a:r>
              <a:rPr lang="hr-HR" dirty="0"/>
              <a:t>Slika 5. Ovisnost preciznosti o veličini populacije</a:t>
            </a:r>
          </a:p>
        </p:txBody>
      </p:sp>
      <p:sp>
        <p:nvSpPr>
          <p:cNvPr id="3" name="Rezervirano mjesto broja slajda 2">
            <a:extLst>
              <a:ext uri="{FF2B5EF4-FFF2-40B4-BE49-F238E27FC236}">
                <a16:creationId xmlns:a16="http://schemas.microsoft.com/office/drawing/2014/main" id="{D3EDCFD3-E629-49FB-8E96-ACCA381F6CB8}"/>
              </a:ext>
            </a:extLst>
          </p:cNvPr>
          <p:cNvSpPr>
            <a:spLocks noGrp="1"/>
          </p:cNvSpPr>
          <p:nvPr>
            <p:ph type="sldNum" sz="quarter" idx="12"/>
          </p:nvPr>
        </p:nvSpPr>
        <p:spPr/>
        <p:txBody>
          <a:bodyPr/>
          <a:lstStyle/>
          <a:p>
            <a:fld id="{499266A8-E989-4478-B6DB-0C9C8FFDB695}" type="slidenum">
              <a:rPr lang="hr-HR" smtClean="0"/>
              <a:t>20</a:t>
            </a:fld>
            <a:endParaRPr lang="hr-HR"/>
          </a:p>
        </p:txBody>
      </p:sp>
      <p:pic>
        <p:nvPicPr>
          <p:cNvPr id="13" name="Slika 12">
            <a:extLst>
              <a:ext uri="{FF2B5EF4-FFF2-40B4-BE49-F238E27FC236}">
                <a16:creationId xmlns:a16="http://schemas.microsoft.com/office/drawing/2014/main" id="{3C57DA99-EBA4-419B-884D-A75EF841B0CD}"/>
              </a:ext>
            </a:extLst>
          </p:cNvPr>
          <p:cNvPicPr>
            <a:picLocks noChangeAspect="1"/>
          </p:cNvPicPr>
          <p:nvPr/>
        </p:nvPicPr>
        <p:blipFill>
          <a:blip r:embed="rId3"/>
          <a:stretch>
            <a:fillRect/>
          </a:stretch>
        </p:blipFill>
        <p:spPr>
          <a:xfrm>
            <a:off x="2604528" y="1818759"/>
            <a:ext cx="6982940" cy="4176712"/>
          </a:xfrm>
          <a:prstGeom prst="rect">
            <a:avLst/>
          </a:prstGeom>
          <a:ln>
            <a:solidFill>
              <a:schemeClr val="tx1"/>
            </a:solidFill>
          </a:ln>
        </p:spPr>
      </p:pic>
    </p:spTree>
    <p:extLst>
      <p:ext uri="{BB962C8B-B14F-4D97-AF65-F5344CB8AC3E}">
        <p14:creationId xmlns:p14="http://schemas.microsoft.com/office/powerpoint/2010/main" val="95308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D4972E5-E2A5-4E2A-97BA-28B495E1AF92}"/>
              </a:ext>
            </a:extLst>
          </p:cNvPr>
          <p:cNvSpPr>
            <a:spLocks noGrp="1"/>
          </p:cNvSpPr>
          <p:nvPr>
            <p:ph type="title"/>
          </p:nvPr>
        </p:nvSpPr>
        <p:spPr/>
        <p:txBody>
          <a:bodyPr/>
          <a:lstStyle/>
          <a:p>
            <a:r>
              <a:rPr lang="hr-HR"/>
              <a:t>Optimizacija vjerojatnosti mutacije</a:t>
            </a:r>
            <a:endParaRPr lang="hr-HR" dirty="0"/>
          </a:p>
        </p:txBody>
      </p:sp>
      <p:sp>
        <p:nvSpPr>
          <p:cNvPr id="5" name="TekstniOkvir 4">
            <a:extLst>
              <a:ext uri="{FF2B5EF4-FFF2-40B4-BE49-F238E27FC236}">
                <a16:creationId xmlns:a16="http://schemas.microsoft.com/office/drawing/2014/main" id="{6880A5FC-481D-4322-891D-7C68FC0BCDBF}"/>
              </a:ext>
            </a:extLst>
          </p:cNvPr>
          <p:cNvSpPr txBox="1"/>
          <p:nvPr/>
        </p:nvSpPr>
        <p:spPr>
          <a:xfrm>
            <a:off x="3539835" y="6123543"/>
            <a:ext cx="5112327" cy="369332"/>
          </a:xfrm>
          <a:prstGeom prst="rect">
            <a:avLst/>
          </a:prstGeom>
          <a:noFill/>
        </p:spPr>
        <p:txBody>
          <a:bodyPr wrap="square" rtlCol="0">
            <a:spAutoFit/>
          </a:bodyPr>
          <a:lstStyle/>
          <a:p>
            <a:pPr algn="ctr"/>
            <a:r>
              <a:rPr lang="hr-HR" dirty="0"/>
              <a:t>Slika 6. Ovisnost preciznosti o vjerojatnosti mutacije</a:t>
            </a:r>
          </a:p>
        </p:txBody>
      </p:sp>
      <p:sp>
        <p:nvSpPr>
          <p:cNvPr id="3" name="Rezervirano mjesto broja slajda 2">
            <a:extLst>
              <a:ext uri="{FF2B5EF4-FFF2-40B4-BE49-F238E27FC236}">
                <a16:creationId xmlns:a16="http://schemas.microsoft.com/office/drawing/2014/main" id="{2CB9F4B8-A591-4D9A-8CD6-ABAA7C8BFD6A}"/>
              </a:ext>
            </a:extLst>
          </p:cNvPr>
          <p:cNvSpPr>
            <a:spLocks noGrp="1"/>
          </p:cNvSpPr>
          <p:nvPr>
            <p:ph type="sldNum" sz="quarter" idx="12"/>
          </p:nvPr>
        </p:nvSpPr>
        <p:spPr/>
        <p:txBody>
          <a:bodyPr/>
          <a:lstStyle/>
          <a:p>
            <a:fld id="{499266A8-E989-4478-B6DB-0C9C8FFDB695}" type="slidenum">
              <a:rPr lang="hr-HR" smtClean="0"/>
              <a:t>21</a:t>
            </a:fld>
            <a:endParaRPr lang="hr-HR"/>
          </a:p>
        </p:txBody>
      </p:sp>
      <p:pic>
        <p:nvPicPr>
          <p:cNvPr id="7" name="Slika 6">
            <a:extLst>
              <a:ext uri="{FF2B5EF4-FFF2-40B4-BE49-F238E27FC236}">
                <a16:creationId xmlns:a16="http://schemas.microsoft.com/office/drawing/2014/main" id="{4232BA49-59A5-48FA-965F-C402D904384E}"/>
              </a:ext>
            </a:extLst>
          </p:cNvPr>
          <p:cNvPicPr>
            <a:picLocks noChangeAspect="1"/>
          </p:cNvPicPr>
          <p:nvPr/>
        </p:nvPicPr>
        <p:blipFill>
          <a:blip r:embed="rId3"/>
          <a:stretch>
            <a:fillRect/>
          </a:stretch>
        </p:blipFill>
        <p:spPr>
          <a:xfrm>
            <a:off x="2472006" y="1751392"/>
            <a:ext cx="7247983" cy="4311446"/>
          </a:xfrm>
          <a:prstGeom prst="rect">
            <a:avLst/>
          </a:prstGeom>
          <a:ln>
            <a:solidFill>
              <a:schemeClr val="tx1"/>
            </a:solidFill>
          </a:ln>
        </p:spPr>
      </p:pic>
    </p:spTree>
    <p:extLst>
      <p:ext uri="{BB962C8B-B14F-4D97-AF65-F5344CB8AC3E}">
        <p14:creationId xmlns:p14="http://schemas.microsoft.com/office/powerpoint/2010/main" val="401292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0894B53-F48D-4A40-8006-56899123AC1A}"/>
              </a:ext>
            </a:extLst>
          </p:cNvPr>
          <p:cNvSpPr>
            <a:spLocks noGrp="1"/>
          </p:cNvSpPr>
          <p:nvPr>
            <p:ph type="title"/>
          </p:nvPr>
        </p:nvSpPr>
        <p:spPr/>
        <p:txBody>
          <a:bodyPr/>
          <a:lstStyle/>
          <a:p>
            <a:r>
              <a:rPr lang="hr-HR" dirty="0"/>
              <a:t>Optimizacija magnitude mutacije</a:t>
            </a:r>
          </a:p>
        </p:txBody>
      </p:sp>
      <p:sp>
        <p:nvSpPr>
          <p:cNvPr id="5" name="TekstniOkvir 4">
            <a:extLst>
              <a:ext uri="{FF2B5EF4-FFF2-40B4-BE49-F238E27FC236}">
                <a16:creationId xmlns:a16="http://schemas.microsoft.com/office/drawing/2014/main" id="{AACDA16B-AE44-4994-A67E-0BEEC1EE2765}"/>
              </a:ext>
            </a:extLst>
          </p:cNvPr>
          <p:cNvSpPr txBox="1"/>
          <p:nvPr/>
        </p:nvSpPr>
        <p:spPr>
          <a:xfrm>
            <a:off x="3680112" y="6123543"/>
            <a:ext cx="4831773" cy="369332"/>
          </a:xfrm>
          <a:prstGeom prst="rect">
            <a:avLst/>
          </a:prstGeom>
          <a:noFill/>
        </p:spPr>
        <p:txBody>
          <a:bodyPr wrap="square" rtlCol="0">
            <a:spAutoFit/>
          </a:bodyPr>
          <a:lstStyle/>
          <a:p>
            <a:r>
              <a:rPr lang="hr-HR" dirty="0"/>
              <a:t>Slika 7. Ovisnost preciznosti o magnitudi mutacije</a:t>
            </a:r>
          </a:p>
        </p:txBody>
      </p:sp>
      <p:sp>
        <p:nvSpPr>
          <p:cNvPr id="3" name="Rezervirano mjesto broja slajda 2">
            <a:extLst>
              <a:ext uri="{FF2B5EF4-FFF2-40B4-BE49-F238E27FC236}">
                <a16:creationId xmlns:a16="http://schemas.microsoft.com/office/drawing/2014/main" id="{6712D2DE-389F-495F-A1F5-BBCC82E32134}"/>
              </a:ext>
            </a:extLst>
          </p:cNvPr>
          <p:cNvSpPr>
            <a:spLocks noGrp="1"/>
          </p:cNvSpPr>
          <p:nvPr>
            <p:ph type="sldNum" sz="quarter" idx="12"/>
          </p:nvPr>
        </p:nvSpPr>
        <p:spPr/>
        <p:txBody>
          <a:bodyPr/>
          <a:lstStyle/>
          <a:p>
            <a:fld id="{499266A8-E989-4478-B6DB-0C9C8FFDB695}" type="slidenum">
              <a:rPr lang="hr-HR" smtClean="0"/>
              <a:t>22</a:t>
            </a:fld>
            <a:endParaRPr lang="hr-HR"/>
          </a:p>
        </p:txBody>
      </p:sp>
      <p:pic>
        <p:nvPicPr>
          <p:cNvPr id="7" name="Slika 6">
            <a:extLst>
              <a:ext uri="{FF2B5EF4-FFF2-40B4-BE49-F238E27FC236}">
                <a16:creationId xmlns:a16="http://schemas.microsoft.com/office/drawing/2014/main" id="{21A9763E-D743-4C8E-BBB9-D5B6C27342AE}"/>
              </a:ext>
            </a:extLst>
          </p:cNvPr>
          <p:cNvPicPr>
            <a:picLocks noChangeAspect="1"/>
          </p:cNvPicPr>
          <p:nvPr/>
        </p:nvPicPr>
        <p:blipFill>
          <a:blip r:embed="rId3"/>
          <a:stretch>
            <a:fillRect/>
          </a:stretch>
        </p:blipFill>
        <p:spPr>
          <a:xfrm>
            <a:off x="2499902" y="1690688"/>
            <a:ext cx="7192196" cy="4238109"/>
          </a:xfrm>
          <a:prstGeom prst="rect">
            <a:avLst/>
          </a:prstGeom>
          <a:ln>
            <a:solidFill>
              <a:schemeClr val="tx1"/>
            </a:solidFill>
          </a:ln>
        </p:spPr>
      </p:pic>
    </p:spTree>
    <p:extLst>
      <p:ext uri="{BB962C8B-B14F-4D97-AF65-F5344CB8AC3E}">
        <p14:creationId xmlns:p14="http://schemas.microsoft.com/office/powerpoint/2010/main" val="2816217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945CDAF-6ECE-4354-8FA9-8C1FF874F058}"/>
              </a:ext>
            </a:extLst>
          </p:cNvPr>
          <p:cNvSpPr>
            <a:spLocks noGrp="1"/>
          </p:cNvSpPr>
          <p:nvPr>
            <p:ph type="title"/>
          </p:nvPr>
        </p:nvSpPr>
        <p:spPr/>
        <p:txBody>
          <a:bodyPr/>
          <a:lstStyle/>
          <a:p>
            <a:r>
              <a:rPr lang="hr-HR" dirty="0"/>
              <a:t>Mjerodavni rezultati</a:t>
            </a:r>
          </a:p>
        </p:txBody>
      </p:sp>
      <p:sp>
        <p:nvSpPr>
          <p:cNvPr id="3" name="Rezervirano mjesto sadržaja 2">
            <a:extLst>
              <a:ext uri="{FF2B5EF4-FFF2-40B4-BE49-F238E27FC236}">
                <a16:creationId xmlns:a16="http://schemas.microsoft.com/office/drawing/2014/main" id="{0ED64446-15CC-46E7-BBFA-EE4339A35FCC}"/>
              </a:ext>
            </a:extLst>
          </p:cNvPr>
          <p:cNvSpPr>
            <a:spLocks noGrp="1"/>
          </p:cNvSpPr>
          <p:nvPr>
            <p:ph idx="1"/>
          </p:nvPr>
        </p:nvSpPr>
        <p:spPr/>
        <p:txBody>
          <a:bodyPr/>
          <a:lstStyle/>
          <a:p>
            <a:r>
              <a:rPr lang="hr-HR" dirty="0"/>
              <a:t>maksimalna preciznost 68.15 %</a:t>
            </a:r>
          </a:p>
          <a:p>
            <a:pPr lvl="1"/>
            <a:r>
              <a:rPr lang="hr-HR" dirty="0"/>
              <a:t>Veličina populacije: 50, vjerojatnost mutacije: 20%, magnituda mutacije: 0.1, kriterij zaustavljanja: 160 generacija, broj recenzija: 540 (378 + 162)</a:t>
            </a:r>
          </a:p>
          <a:p>
            <a:r>
              <a:rPr lang="hr-HR" dirty="0"/>
              <a:t>Klasičnim metodama analize sentimenta postiže se 70.5%-81.5% preciznosti</a:t>
            </a:r>
          </a:p>
          <a:p>
            <a:pPr lvl="1"/>
            <a:r>
              <a:rPr lang="hr-HR" dirty="0"/>
              <a:t>Naivni </a:t>
            </a:r>
            <a:r>
              <a:rPr lang="hr-HR" dirty="0" err="1"/>
              <a:t>Bayesov</a:t>
            </a:r>
            <a:r>
              <a:rPr lang="hr-HR" dirty="0"/>
              <a:t> </a:t>
            </a:r>
            <a:r>
              <a:rPr lang="hr-HR" dirty="0" err="1"/>
              <a:t>klasifikator</a:t>
            </a:r>
            <a:r>
              <a:rPr lang="hr-HR" dirty="0"/>
              <a:t>, nadzirano duboko učenje pomoću LSTM, metoda potpornih vektora…</a:t>
            </a:r>
          </a:p>
        </p:txBody>
      </p:sp>
      <p:sp>
        <p:nvSpPr>
          <p:cNvPr id="4" name="Rezervirano mjesto broja slajda 3">
            <a:extLst>
              <a:ext uri="{FF2B5EF4-FFF2-40B4-BE49-F238E27FC236}">
                <a16:creationId xmlns:a16="http://schemas.microsoft.com/office/drawing/2014/main" id="{6742DDB1-4F7B-4C9E-AD7A-1FC091DF9E5D}"/>
              </a:ext>
            </a:extLst>
          </p:cNvPr>
          <p:cNvSpPr>
            <a:spLocks noGrp="1"/>
          </p:cNvSpPr>
          <p:nvPr>
            <p:ph type="sldNum" sz="quarter" idx="12"/>
          </p:nvPr>
        </p:nvSpPr>
        <p:spPr/>
        <p:txBody>
          <a:bodyPr/>
          <a:lstStyle/>
          <a:p>
            <a:fld id="{499266A8-E989-4478-B6DB-0C9C8FFDB695}" type="slidenum">
              <a:rPr lang="hr-HR" smtClean="0"/>
              <a:t>23</a:t>
            </a:fld>
            <a:endParaRPr lang="hr-HR"/>
          </a:p>
        </p:txBody>
      </p:sp>
    </p:spTree>
    <p:extLst>
      <p:ext uri="{BB962C8B-B14F-4D97-AF65-F5344CB8AC3E}">
        <p14:creationId xmlns:p14="http://schemas.microsoft.com/office/powerpoint/2010/main" val="402046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F574332-BBD6-49D0-B358-36709EBCFC43}"/>
              </a:ext>
            </a:extLst>
          </p:cNvPr>
          <p:cNvSpPr>
            <a:spLocks noGrp="1"/>
          </p:cNvSpPr>
          <p:nvPr>
            <p:ph type="title"/>
          </p:nvPr>
        </p:nvSpPr>
        <p:spPr/>
        <p:txBody>
          <a:bodyPr/>
          <a:lstStyle/>
          <a:p>
            <a:r>
              <a:rPr lang="hr-HR" dirty="0"/>
              <a:t>Zaključak</a:t>
            </a:r>
          </a:p>
        </p:txBody>
      </p:sp>
      <p:sp>
        <p:nvSpPr>
          <p:cNvPr id="3" name="Rezervirano mjesto sadržaja 2">
            <a:extLst>
              <a:ext uri="{FF2B5EF4-FFF2-40B4-BE49-F238E27FC236}">
                <a16:creationId xmlns:a16="http://schemas.microsoft.com/office/drawing/2014/main" id="{44BA4026-EAB9-4536-BDB2-65ED1B643979}"/>
              </a:ext>
            </a:extLst>
          </p:cNvPr>
          <p:cNvSpPr>
            <a:spLocks noGrp="1"/>
          </p:cNvSpPr>
          <p:nvPr>
            <p:ph idx="1"/>
          </p:nvPr>
        </p:nvSpPr>
        <p:spPr/>
        <p:txBody>
          <a:bodyPr/>
          <a:lstStyle/>
          <a:p>
            <a:r>
              <a:rPr lang="hr-HR" dirty="0"/>
              <a:t>Analiza sentimenta je složen problem</a:t>
            </a:r>
          </a:p>
          <a:p>
            <a:pPr lvl="1"/>
            <a:r>
              <a:rPr lang="hr-HR" dirty="0"/>
              <a:t>Potrebna velika hardverska moć i vrijeme učenja</a:t>
            </a:r>
          </a:p>
          <a:p>
            <a:r>
              <a:rPr lang="hr-HR" dirty="0"/>
              <a:t>Rezultati postignuti </a:t>
            </a:r>
            <a:r>
              <a:rPr lang="hr-HR" dirty="0" err="1"/>
              <a:t>neuroevolucijom</a:t>
            </a:r>
            <a:r>
              <a:rPr lang="hr-HR" dirty="0"/>
              <a:t> lošiji od onih postignutih klasičnim metodama</a:t>
            </a:r>
          </a:p>
          <a:p>
            <a:pPr lvl="1"/>
            <a:r>
              <a:rPr lang="hr-HR" dirty="0"/>
              <a:t>No, blizu rezultatima jednostavnijih klasičnih modela!</a:t>
            </a:r>
          </a:p>
          <a:p>
            <a:r>
              <a:rPr lang="hr-HR" dirty="0"/>
              <a:t>Bolji rezultati mogu se postići: učenjem populacija veće veličine, temeljitijom optimizacijom parametara, korištenjem prenesenog znanja za </a:t>
            </a:r>
            <a:r>
              <a:rPr lang="hr-HR" i="1" dirty="0" err="1"/>
              <a:t>Embedding</a:t>
            </a:r>
            <a:r>
              <a:rPr lang="hr-HR" dirty="0"/>
              <a:t> sloj…</a:t>
            </a:r>
          </a:p>
        </p:txBody>
      </p:sp>
      <p:sp>
        <p:nvSpPr>
          <p:cNvPr id="4" name="Rezervirano mjesto broja slajda 3">
            <a:extLst>
              <a:ext uri="{FF2B5EF4-FFF2-40B4-BE49-F238E27FC236}">
                <a16:creationId xmlns:a16="http://schemas.microsoft.com/office/drawing/2014/main" id="{F099E269-C5CE-411F-88E5-AC0243959082}"/>
              </a:ext>
            </a:extLst>
          </p:cNvPr>
          <p:cNvSpPr>
            <a:spLocks noGrp="1"/>
          </p:cNvSpPr>
          <p:nvPr>
            <p:ph type="sldNum" sz="quarter" idx="12"/>
          </p:nvPr>
        </p:nvSpPr>
        <p:spPr/>
        <p:txBody>
          <a:bodyPr/>
          <a:lstStyle/>
          <a:p>
            <a:fld id="{499266A8-E989-4478-B6DB-0C9C8FFDB695}" type="slidenum">
              <a:rPr lang="hr-HR" smtClean="0"/>
              <a:t>24</a:t>
            </a:fld>
            <a:endParaRPr lang="hr-HR"/>
          </a:p>
        </p:txBody>
      </p:sp>
    </p:spTree>
    <p:extLst>
      <p:ext uri="{BB962C8B-B14F-4D97-AF65-F5344CB8AC3E}">
        <p14:creationId xmlns:p14="http://schemas.microsoft.com/office/powerpoint/2010/main" val="21545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59C575C-5DDE-43EC-9C07-770A5EB31E89}"/>
              </a:ext>
            </a:extLst>
          </p:cNvPr>
          <p:cNvSpPr>
            <a:spLocks noGrp="1"/>
          </p:cNvSpPr>
          <p:nvPr>
            <p:ph type="title"/>
          </p:nvPr>
        </p:nvSpPr>
        <p:spPr>
          <a:xfrm>
            <a:off x="838200" y="2766218"/>
            <a:ext cx="10515600" cy="1325563"/>
          </a:xfrm>
        </p:spPr>
        <p:txBody>
          <a:bodyPr>
            <a:normAutofit fontScale="90000"/>
          </a:bodyPr>
          <a:lstStyle/>
          <a:p>
            <a:pPr algn="ctr"/>
            <a:r>
              <a:rPr lang="hr-HR" dirty="0"/>
              <a:t>Hvala na pažnji!</a:t>
            </a:r>
            <a:br>
              <a:rPr lang="hr-HR" dirty="0"/>
            </a:br>
            <a:br>
              <a:rPr lang="hr-HR" dirty="0"/>
            </a:br>
            <a:r>
              <a:rPr lang="hr-HR" dirty="0"/>
              <a:t>Pitanja?</a:t>
            </a:r>
          </a:p>
        </p:txBody>
      </p:sp>
      <p:sp>
        <p:nvSpPr>
          <p:cNvPr id="3" name="Rezervirano mjesto broja slajda 2">
            <a:extLst>
              <a:ext uri="{FF2B5EF4-FFF2-40B4-BE49-F238E27FC236}">
                <a16:creationId xmlns:a16="http://schemas.microsoft.com/office/drawing/2014/main" id="{C62B7C07-CEAC-48F1-B99E-9F9912049213}"/>
              </a:ext>
            </a:extLst>
          </p:cNvPr>
          <p:cNvSpPr>
            <a:spLocks noGrp="1"/>
          </p:cNvSpPr>
          <p:nvPr>
            <p:ph type="sldNum" sz="quarter" idx="12"/>
          </p:nvPr>
        </p:nvSpPr>
        <p:spPr/>
        <p:txBody>
          <a:bodyPr/>
          <a:lstStyle/>
          <a:p>
            <a:fld id="{499266A8-E989-4478-B6DB-0C9C8FFDB695}" type="slidenum">
              <a:rPr lang="hr-HR" smtClean="0"/>
              <a:t>25</a:t>
            </a:fld>
            <a:endParaRPr lang="hr-HR"/>
          </a:p>
        </p:txBody>
      </p:sp>
    </p:spTree>
    <p:extLst>
      <p:ext uri="{BB962C8B-B14F-4D97-AF65-F5344CB8AC3E}">
        <p14:creationId xmlns:p14="http://schemas.microsoft.com/office/powerpoint/2010/main" val="424647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7D2493C-C01B-484E-A981-7864E56B2386}"/>
              </a:ext>
            </a:extLst>
          </p:cNvPr>
          <p:cNvSpPr>
            <a:spLocks noGrp="1"/>
          </p:cNvSpPr>
          <p:nvPr>
            <p:ph type="title"/>
          </p:nvPr>
        </p:nvSpPr>
        <p:spPr/>
        <p:txBody>
          <a:bodyPr/>
          <a:lstStyle/>
          <a:p>
            <a:r>
              <a:rPr lang="hr-HR" dirty="0"/>
              <a:t>Dodatno: Evolucijski algoritam – prilagodba</a:t>
            </a:r>
          </a:p>
        </p:txBody>
      </p:sp>
      <p:sp>
        <p:nvSpPr>
          <p:cNvPr id="3" name="Rezervirano mjesto sadržaja 2">
            <a:extLst>
              <a:ext uri="{FF2B5EF4-FFF2-40B4-BE49-F238E27FC236}">
                <a16:creationId xmlns:a16="http://schemas.microsoft.com/office/drawing/2014/main" id="{AAE0A2FF-E0B0-4EEA-898F-6E8B9483C552}"/>
              </a:ext>
            </a:extLst>
          </p:cNvPr>
          <p:cNvSpPr>
            <a:spLocks noGrp="1"/>
          </p:cNvSpPr>
          <p:nvPr>
            <p:ph idx="1"/>
          </p:nvPr>
        </p:nvSpPr>
        <p:spPr/>
        <p:txBody>
          <a:bodyPr/>
          <a:lstStyle/>
          <a:p>
            <a:r>
              <a:rPr lang="hr-HR" dirty="0"/>
              <a:t>Prilagođavanje vjerojatnosti i magnitude mutacije</a:t>
            </a:r>
          </a:p>
          <a:p>
            <a:pPr lvl="1"/>
            <a:r>
              <a:rPr lang="hr-HR" dirty="0"/>
              <a:t>Ovisno o maksimalnoj preciznosti jedinki u populaciji</a:t>
            </a:r>
          </a:p>
          <a:p>
            <a:pPr lvl="1"/>
            <a:r>
              <a:rPr lang="hr-HR" dirty="0"/>
              <a:t>Svakih 5 generacija</a:t>
            </a:r>
          </a:p>
          <a:p>
            <a:r>
              <a:rPr lang="hr-HR" dirty="0"/>
              <a:t>Po potrebi se pretražuje „u širinu” (veliki skokovi) ili „u dubinu” (mali skokovi)</a:t>
            </a:r>
          </a:p>
          <a:p>
            <a:pPr lvl="1"/>
            <a:r>
              <a:rPr lang="hr-HR" dirty="0"/>
              <a:t>Mala preciznost – potiče se raznolikost</a:t>
            </a:r>
          </a:p>
          <a:p>
            <a:pPr lvl="1"/>
            <a:r>
              <a:rPr lang="hr-HR" dirty="0"/>
              <a:t>Velika preciznost – potiče se konvergencija</a:t>
            </a:r>
          </a:p>
        </p:txBody>
      </p:sp>
      <p:sp>
        <p:nvSpPr>
          <p:cNvPr id="4" name="Rezervirano mjesto broja slajda 3">
            <a:extLst>
              <a:ext uri="{FF2B5EF4-FFF2-40B4-BE49-F238E27FC236}">
                <a16:creationId xmlns:a16="http://schemas.microsoft.com/office/drawing/2014/main" id="{D0D3D6DF-D197-4F7D-8CE5-E60C8514C4AA}"/>
              </a:ext>
            </a:extLst>
          </p:cNvPr>
          <p:cNvSpPr>
            <a:spLocks noGrp="1"/>
          </p:cNvSpPr>
          <p:nvPr>
            <p:ph type="sldNum" sz="quarter" idx="12"/>
          </p:nvPr>
        </p:nvSpPr>
        <p:spPr/>
        <p:txBody>
          <a:bodyPr/>
          <a:lstStyle/>
          <a:p>
            <a:fld id="{499266A8-E989-4478-B6DB-0C9C8FFDB695}" type="slidenum">
              <a:rPr lang="hr-HR" smtClean="0"/>
              <a:t>26</a:t>
            </a:fld>
            <a:endParaRPr lang="hr-HR"/>
          </a:p>
        </p:txBody>
      </p:sp>
    </p:spTree>
    <p:extLst>
      <p:ext uri="{BB962C8B-B14F-4D97-AF65-F5344CB8AC3E}">
        <p14:creationId xmlns:p14="http://schemas.microsoft.com/office/powerpoint/2010/main" val="330940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ABA9F94-BF2A-4E03-8FB0-F870E22B632B}"/>
              </a:ext>
            </a:extLst>
          </p:cNvPr>
          <p:cNvSpPr>
            <a:spLocks noGrp="1"/>
          </p:cNvSpPr>
          <p:nvPr>
            <p:ph type="title"/>
          </p:nvPr>
        </p:nvSpPr>
        <p:spPr/>
        <p:txBody>
          <a:bodyPr/>
          <a:lstStyle/>
          <a:p>
            <a:r>
              <a:rPr lang="hr-HR" dirty="0"/>
              <a:t>Dodatno: Evolucijski algoritam – elitizam</a:t>
            </a:r>
          </a:p>
        </p:txBody>
      </p:sp>
      <p:sp>
        <p:nvSpPr>
          <p:cNvPr id="3" name="Rezervirano mjesto sadržaja 2">
            <a:extLst>
              <a:ext uri="{FF2B5EF4-FFF2-40B4-BE49-F238E27FC236}">
                <a16:creationId xmlns:a16="http://schemas.microsoft.com/office/drawing/2014/main" id="{218F3839-0930-44B5-BEC6-39D941E31EB3}"/>
              </a:ext>
            </a:extLst>
          </p:cNvPr>
          <p:cNvSpPr>
            <a:spLocks noGrp="1"/>
          </p:cNvSpPr>
          <p:nvPr>
            <p:ph idx="1"/>
          </p:nvPr>
        </p:nvSpPr>
        <p:spPr/>
        <p:txBody>
          <a:bodyPr/>
          <a:lstStyle/>
          <a:p>
            <a:r>
              <a:rPr lang="hr-HR" dirty="0"/>
              <a:t>Najbolje jedinke (elite) se šalju u sljedeću generaciju</a:t>
            </a:r>
          </a:p>
          <a:p>
            <a:pPr lvl="1"/>
            <a:r>
              <a:rPr lang="hr-HR" dirty="0"/>
              <a:t>Ne mutiraju se</a:t>
            </a:r>
          </a:p>
          <a:p>
            <a:r>
              <a:rPr lang="hr-HR" dirty="0"/>
              <a:t>Omogućuje monoton rast preciznosti</a:t>
            </a:r>
          </a:p>
          <a:p>
            <a:r>
              <a:rPr lang="hr-HR" dirty="0"/>
              <a:t>Omjer elitnih jedinki naspram cijele populacije treba biti relativno malen (ovdje 1:10)</a:t>
            </a:r>
          </a:p>
          <a:p>
            <a:pPr lvl="1"/>
            <a:r>
              <a:rPr lang="hr-HR" dirty="0"/>
              <a:t>Kompromis između raznolikosti i zadržavanja dobrih jedinki</a:t>
            </a:r>
          </a:p>
        </p:txBody>
      </p:sp>
      <p:sp>
        <p:nvSpPr>
          <p:cNvPr id="4" name="Rezervirano mjesto broja slajda 3">
            <a:extLst>
              <a:ext uri="{FF2B5EF4-FFF2-40B4-BE49-F238E27FC236}">
                <a16:creationId xmlns:a16="http://schemas.microsoft.com/office/drawing/2014/main" id="{0679C4D4-C73C-47A9-9736-8EFF082B4D85}"/>
              </a:ext>
            </a:extLst>
          </p:cNvPr>
          <p:cNvSpPr>
            <a:spLocks noGrp="1"/>
          </p:cNvSpPr>
          <p:nvPr>
            <p:ph type="sldNum" sz="quarter" idx="12"/>
          </p:nvPr>
        </p:nvSpPr>
        <p:spPr/>
        <p:txBody>
          <a:bodyPr/>
          <a:lstStyle/>
          <a:p>
            <a:fld id="{499266A8-E989-4478-B6DB-0C9C8FFDB695}" type="slidenum">
              <a:rPr lang="hr-HR" smtClean="0"/>
              <a:t>27</a:t>
            </a:fld>
            <a:endParaRPr lang="hr-HR"/>
          </a:p>
        </p:txBody>
      </p:sp>
    </p:spTree>
    <p:extLst>
      <p:ext uri="{BB962C8B-B14F-4D97-AF65-F5344CB8AC3E}">
        <p14:creationId xmlns:p14="http://schemas.microsoft.com/office/powerpoint/2010/main" val="311378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3A3DD18-D332-4BA5-B4ED-DD851169504B}"/>
              </a:ext>
            </a:extLst>
          </p:cNvPr>
          <p:cNvSpPr>
            <a:spLocks noGrp="1"/>
          </p:cNvSpPr>
          <p:nvPr>
            <p:ph type="title"/>
          </p:nvPr>
        </p:nvSpPr>
        <p:spPr/>
        <p:txBody>
          <a:bodyPr/>
          <a:lstStyle/>
          <a:p>
            <a:r>
              <a:rPr lang="hr-HR" dirty="0"/>
              <a:t>Uvod</a:t>
            </a:r>
          </a:p>
        </p:txBody>
      </p:sp>
      <p:sp>
        <p:nvSpPr>
          <p:cNvPr id="3" name="Rezervirano mjesto sadržaja 2">
            <a:extLst>
              <a:ext uri="{FF2B5EF4-FFF2-40B4-BE49-F238E27FC236}">
                <a16:creationId xmlns:a16="http://schemas.microsoft.com/office/drawing/2014/main" id="{B381C26D-F00F-4ED5-9CAD-56EB4F5B89A4}"/>
              </a:ext>
            </a:extLst>
          </p:cNvPr>
          <p:cNvSpPr>
            <a:spLocks noGrp="1"/>
          </p:cNvSpPr>
          <p:nvPr>
            <p:ph idx="1"/>
          </p:nvPr>
        </p:nvSpPr>
        <p:spPr/>
        <p:txBody>
          <a:bodyPr/>
          <a:lstStyle/>
          <a:p>
            <a:r>
              <a:rPr lang="hr-HR" dirty="0"/>
              <a:t>Analiza sentimenta – analiza</a:t>
            </a:r>
            <a:r>
              <a:rPr lang="hr-HR" b="1" dirty="0"/>
              <a:t> emocija</a:t>
            </a:r>
            <a:r>
              <a:rPr lang="hr-HR" dirty="0"/>
              <a:t> i </a:t>
            </a:r>
            <a:r>
              <a:rPr lang="hr-HR" b="1" dirty="0"/>
              <a:t>mišljenja </a:t>
            </a:r>
            <a:r>
              <a:rPr lang="hr-HR" dirty="0"/>
              <a:t>sadržanih u podacima</a:t>
            </a:r>
          </a:p>
          <a:p>
            <a:r>
              <a:rPr lang="hr-HR" dirty="0"/>
              <a:t>Ljudi otvoreno izražavaju mišljenja na internetu</a:t>
            </a:r>
          </a:p>
          <a:p>
            <a:r>
              <a:rPr lang="hr-HR" dirty="0"/>
              <a:t>Primjena: poboljšanje usluga i proizvoda, upravljanje reputacijom, analiza odgovora u anketama…</a:t>
            </a:r>
          </a:p>
          <a:p>
            <a:r>
              <a:rPr lang="hr-HR" dirty="0"/>
              <a:t>Izvedba: obrada prirodnog jezika (engl. </a:t>
            </a:r>
            <a:r>
              <a:rPr lang="hr-HR" i="1" dirty="0"/>
              <a:t>Natural </a:t>
            </a:r>
            <a:r>
              <a:rPr lang="hr-HR" i="1" dirty="0" err="1"/>
              <a:t>Language</a:t>
            </a:r>
            <a:r>
              <a:rPr lang="hr-HR" i="1" dirty="0"/>
              <a:t> Processing</a:t>
            </a:r>
            <a:r>
              <a:rPr lang="hr-HR" dirty="0"/>
              <a:t>) i strojno učenje</a:t>
            </a:r>
          </a:p>
          <a:p>
            <a:r>
              <a:rPr lang="hr-HR" dirty="0"/>
              <a:t>U kontekstu ovog rada: </a:t>
            </a:r>
            <a:r>
              <a:rPr lang="hr-HR" dirty="0" err="1"/>
              <a:t>neuroevolucija</a:t>
            </a:r>
            <a:r>
              <a:rPr lang="hr-HR" dirty="0"/>
              <a:t> za analizu mišljenja o filmovima</a:t>
            </a:r>
          </a:p>
        </p:txBody>
      </p:sp>
      <p:sp>
        <p:nvSpPr>
          <p:cNvPr id="4" name="Rezervirano mjesto broja slajda 3">
            <a:extLst>
              <a:ext uri="{FF2B5EF4-FFF2-40B4-BE49-F238E27FC236}">
                <a16:creationId xmlns:a16="http://schemas.microsoft.com/office/drawing/2014/main" id="{17171EAD-DFA1-4747-93C2-C3CC72EBE1C7}"/>
              </a:ext>
            </a:extLst>
          </p:cNvPr>
          <p:cNvSpPr>
            <a:spLocks noGrp="1"/>
          </p:cNvSpPr>
          <p:nvPr>
            <p:ph type="sldNum" sz="quarter" idx="12"/>
          </p:nvPr>
        </p:nvSpPr>
        <p:spPr/>
        <p:txBody>
          <a:bodyPr/>
          <a:lstStyle/>
          <a:p>
            <a:fld id="{499266A8-E989-4478-B6DB-0C9C8FFDB695}" type="slidenum">
              <a:rPr lang="hr-HR" smtClean="0"/>
              <a:t>3</a:t>
            </a:fld>
            <a:endParaRPr lang="hr-HR"/>
          </a:p>
        </p:txBody>
      </p:sp>
    </p:spTree>
    <p:extLst>
      <p:ext uri="{BB962C8B-B14F-4D97-AF65-F5344CB8AC3E}">
        <p14:creationId xmlns:p14="http://schemas.microsoft.com/office/powerpoint/2010/main" val="124063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3D9CB9-487E-4211-AFAB-823FA626AAEA}"/>
              </a:ext>
            </a:extLst>
          </p:cNvPr>
          <p:cNvSpPr>
            <a:spLocks noGrp="1"/>
          </p:cNvSpPr>
          <p:nvPr>
            <p:ph type="title"/>
          </p:nvPr>
        </p:nvSpPr>
        <p:spPr/>
        <p:txBody>
          <a:bodyPr/>
          <a:lstStyle/>
          <a:p>
            <a:r>
              <a:rPr lang="hr-HR" dirty="0"/>
              <a:t>Skup podataka</a:t>
            </a:r>
          </a:p>
        </p:txBody>
      </p:sp>
      <p:sp>
        <p:nvSpPr>
          <p:cNvPr id="3" name="Rezervirano mjesto sadržaja 2">
            <a:extLst>
              <a:ext uri="{FF2B5EF4-FFF2-40B4-BE49-F238E27FC236}">
                <a16:creationId xmlns:a16="http://schemas.microsoft.com/office/drawing/2014/main" id="{BCE87421-3B43-4EBA-AF1E-AC6EA5C6185E}"/>
              </a:ext>
            </a:extLst>
          </p:cNvPr>
          <p:cNvSpPr>
            <a:spLocks noGrp="1"/>
          </p:cNvSpPr>
          <p:nvPr>
            <p:ph idx="1"/>
          </p:nvPr>
        </p:nvSpPr>
        <p:spPr/>
        <p:txBody>
          <a:bodyPr/>
          <a:lstStyle/>
          <a:p>
            <a:r>
              <a:rPr lang="hr-HR" dirty="0"/>
              <a:t>540 recenzija filmova, dobavljenih s IMDB platforme</a:t>
            </a:r>
          </a:p>
          <a:p>
            <a:r>
              <a:rPr lang="hr-HR" dirty="0"/>
              <a:t>Recenzije su:</a:t>
            </a:r>
          </a:p>
          <a:p>
            <a:pPr lvl="1"/>
            <a:r>
              <a:rPr lang="hr-HR" dirty="0"/>
              <a:t>binarne (pozitivno/negativno mišljenje)</a:t>
            </a:r>
          </a:p>
          <a:p>
            <a:pPr lvl="1"/>
            <a:r>
              <a:rPr lang="hr-HR" dirty="0"/>
              <a:t>polarne (nema neutralnih mišljenja)</a:t>
            </a:r>
          </a:p>
          <a:p>
            <a:r>
              <a:rPr lang="hr-HR" dirty="0"/>
              <a:t>70% (378) recenzija za učenje algoritma, 30% (162) za testiranje</a:t>
            </a:r>
          </a:p>
          <a:p>
            <a:endParaRPr lang="hr-HR" dirty="0"/>
          </a:p>
        </p:txBody>
      </p:sp>
      <p:sp>
        <p:nvSpPr>
          <p:cNvPr id="4" name="Rezervirano mjesto broja slajda 3">
            <a:extLst>
              <a:ext uri="{FF2B5EF4-FFF2-40B4-BE49-F238E27FC236}">
                <a16:creationId xmlns:a16="http://schemas.microsoft.com/office/drawing/2014/main" id="{ECF7B762-BC01-4F30-AC76-41C17EA870D5}"/>
              </a:ext>
            </a:extLst>
          </p:cNvPr>
          <p:cNvSpPr>
            <a:spLocks noGrp="1"/>
          </p:cNvSpPr>
          <p:nvPr>
            <p:ph type="sldNum" sz="quarter" idx="12"/>
          </p:nvPr>
        </p:nvSpPr>
        <p:spPr/>
        <p:txBody>
          <a:bodyPr/>
          <a:lstStyle/>
          <a:p>
            <a:fld id="{499266A8-E989-4478-B6DB-0C9C8FFDB695}" type="slidenum">
              <a:rPr lang="hr-HR" smtClean="0"/>
              <a:t>4</a:t>
            </a:fld>
            <a:endParaRPr lang="hr-HR"/>
          </a:p>
        </p:txBody>
      </p:sp>
    </p:spTree>
    <p:extLst>
      <p:ext uri="{BB962C8B-B14F-4D97-AF65-F5344CB8AC3E}">
        <p14:creationId xmlns:p14="http://schemas.microsoft.com/office/powerpoint/2010/main" val="372041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7B2B53D-50BA-471E-8C4D-31F297D046D3}"/>
              </a:ext>
            </a:extLst>
          </p:cNvPr>
          <p:cNvSpPr>
            <a:spLocks noGrp="1"/>
          </p:cNvSpPr>
          <p:nvPr>
            <p:ph type="title"/>
          </p:nvPr>
        </p:nvSpPr>
        <p:spPr/>
        <p:txBody>
          <a:bodyPr/>
          <a:lstStyle/>
          <a:p>
            <a:r>
              <a:rPr lang="hr-HR"/>
              <a:t>Neuroevolucija</a:t>
            </a:r>
            <a:endParaRPr lang="hr-HR" dirty="0"/>
          </a:p>
        </p:txBody>
      </p:sp>
      <p:sp>
        <p:nvSpPr>
          <p:cNvPr id="3" name="Rezervirano mjesto sadržaja 2">
            <a:extLst>
              <a:ext uri="{FF2B5EF4-FFF2-40B4-BE49-F238E27FC236}">
                <a16:creationId xmlns:a16="http://schemas.microsoft.com/office/drawing/2014/main" id="{E0C7378E-D69A-4E19-B022-141F36F5F886}"/>
              </a:ext>
            </a:extLst>
          </p:cNvPr>
          <p:cNvSpPr>
            <a:spLocks noGrp="1"/>
          </p:cNvSpPr>
          <p:nvPr>
            <p:ph idx="1"/>
          </p:nvPr>
        </p:nvSpPr>
        <p:spPr/>
        <p:txBody>
          <a:bodyPr/>
          <a:lstStyle/>
          <a:p>
            <a:r>
              <a:rPr lang="hr-HR" dirty="0"/>
              <a:t>Evolucijski algoritam + neuronska mreža</a:t>
            </a:r>
          </a:p>
          <a:p>
            <a:pPr lvl="1"/>
            <a:r>
              <a:rPr lang="hr-HR" dirty="0"/>
              <a:t>U okviru ovog rada: evolucijska strategija + LSTM neuronska mreža</a:t>
            </a:r>
          </a:p>
          <a:p>
            <a:r>
              <a:rPr lang="hr-HR" dirty="0"/>
              <a:t>Evoluira se populacija </a:t>
            </a:r>
            <a:r>
              <a:rPr lang="hr-HR" b="1" dirty="0"/>
              <a:t>jedinki </a:t>
            </a:r>
            <a:r>
              <a:rPr lang="hr-HR" dirty="0"/>
              <a:t>kroz generacije</a:t>
            </a:r>
            <a:endParaRPr lang="hr-HR" b="1" dirty="0"/>
          </a:p>
          <a:p>
            <a:pPr lvl="1"/>
            <a:r>
              <a:rPr lang="hr-HR" dirty="0"/>
              <a:t>Jedinka predstavlja potencijalno rješenje zadanog optimizacijskog problema</a:t>
            </a:r>
          </a:p>
          <a:p>
            <a:pPr lvl="1"/>
            <a:r>
              <a:rPr lang="hr-HR" dirty="0"/>
              <a:t>Vektor realnih brojeva koji predstavlja parametre neuronske mreže</a:t>
            </a:r>
          </a:p>
          <a:p>
            <a:pPr lvl="1"/>
            <a:r>
              <a:rPr lang="hr-HR" dirty="0"/>
              <a:t>Svakoj jedinki određuje se funkcija dobrote</a:t>
            </a:r>
          </a:p>
          <a:p>
            <a:endParaRPr lang="hr-HR" dirty="0"/>
          </a:p>
        </p:txBody>
      </p:sp>
      <p:sp>
        <p:nvSpPr>
          <p:cNvPr id="4" name="Rezervirano mjesto broja slajda 3">
            <a:extLst>
              <a:ext uri="{FF2B5EF4-FFF2-40B4-BE49-F238E27FC236}">
                <a16:creationId xmlns:a16="http://schemas.microsoft.com/office/drawing/2014/main" id="{D625421D-C25E-4CA4-A9DA-CF3E1C53FEA0}"/>
              </a:ext>
            </a:extLst>
          </p:cNvPr>
          <p:cNvSpPr>
            <a:spLocks noGrp="1"/>
          </p:cNvSpPr>
          <p:nvPr>
            <p:ph type="sldNum" sz="quarter" idx="12"/>
          </p:nvPr>
        </p:nvSpPr>
        <p:spPr/>
        <p:txBody>
          <a:bodyPr/>
          <a:lstStyle/>
          <a:p>
            <a:fld id="{499266A8-E989-4478-B6DB-0C9C8FFDB695}" type="slidenum">
              <a:rPr lang="hr-HR" smtClean="0"/>
              <a:t>5</a:t>
            </a:fld>
            <a:endParaRPr lang="hr-HR"/>
          </a:p>
        </p:txBody>
      </p:sp>
    </p:spTree>
    <p:extLst>
      <p:ext uri="{BB962C8B-B14F-4D97-AF65-F5344CB8AC3E}">
        <p14:creationId xmlns:p14="http://schemas.microsoft.com/office/powerpoint/2010/main" val="30757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439DDA8-47C0-4527-9CC9-40DAF3CB1A0C}"/>
              </a:ext>
            </a:extLst>
          </p:cNvPr>
          <p:cNvSpPr>
            <a:spLocks noGrp="1"/>
          </p:cNvSpPr>
          <p:nvPr>
            <p:ph type="title"/>
          </p:nvPr>
        </p:nvSpPr>
        <p:spPr>
          <a:xfrm>
            <a:off x="838200" y="365125"/>
            <a:ext cx="10515600" cy="1325563"/>
          </a:xfrm>
        </p:spPr>
        <p:txBody>
          <a:bodyPr/>
          <a:lstStyle/>
          <a:p>
            <a:r>
              <a:rPr lang="hr-HR" dirty="0"/>
              <a:t>Neuronska mreža</a:t>
            </a:r>
          </a:p>
        </p:txBody>
      </p:sp>
      <p:sp>
        <p:nvSpPr>
          <p:cNvPr id="6" name="Rezervirano mjesto sadržaja 5">
            <a:extLst>
              <a:ext uri="{FF2B5EF4-FFF2-40B4-BE49-F238E27FC236}">
                <a16:creationId xmlns:a16="http://schemas.microsoft.com/office/drawing/2014/main" id="{C6941D00-DD01-42B1-BD05-9AF2E225227D}"/>
              </a:ext>
            </a:extLst>
          </p:cNvPr>
          <p:cNvSpPr>
            <a:spLocks noGrp="1"/>
          </p:cNvSpPr>
          <p:nvPr>
            <p:ph idx="1"/>
          </p:nvPr>
        </p:nvSpPr>
        <p:spPr/>
        <p:txBody>
          <a:bodyPr/>
          <a:lstStyle/>
          <a:p>
            <a:r>
              <a:rPr lang="hr-HR" i="1" dirty="0" err="1"/>
              <a:t>Embedding</a:t>
            </a:r>
            <a:r>
              <a:rPr lang="hr-HR" dirty="0"/>
              <a:t> sloj</a:t>
            </a:r>
          </a:p>
          <a:p>
            <a:r>
              <a:rPr lang="hr-HR" dirty="0"/>
              <a:t>LSTM sloj</a:t>
            </a:r>
          </a:p>
          <a:p>
            <a:r>
              <a:rPr lang="hr-HR" dirty="0"/>
              <a:t>gusto popunjeni (</a:t>
            </a:r>
            <a:r>
              <a:rPr lang="hr-HR" i="1" dirty="0" err="1"/>
              <a:t>Dense</a:t>
            </a:r>
            <a:r>
              <a:rPr lang="hr-HR" dirty="0"/>
              <a:t>) sloj</a:t>
            </a:r>
          </a:p>
        </p:txBody>
      </p:sp>
      <p:sp>
        <p:nvSpPr>
          <p:cNvPr id="3" name="Rezervirano mjesto broja slajda 2">
            <a:extLst>
              <a:ext uri="{FF2B5EF4-FFF2-40B4-BE49-F238E27FC236}">
                <a16:creationId xmlns:a16="http://schemas.microsoft.com/office/drawing/2014/main" id="{E1B4390A-AE62-4AD1-BD78-F12A5A43B8B8}"/>
              </a:ext>
            </a:extLst>
          </p:cNvPr>
          <p:cNvSpPr>
            <a:spLocks noGrp="1"/>
          </p:cNvSpPr>
          <p:nvPr>
            <p:ph type="sldNum" sz="quarter" idx="12"/>
          </p:nvPr>
        </p:nvSpPr>
        <p:spPr>
          <a:xfrm>
            <a:off x="8610600" y="6356350"/>
            <a:ext cx="2743200" cy="365125"/>
          </a:xfrm>
        </p:spPr>
        <p:txBody>
          <a:bodyPr/>
          <a:lstStyle/>
          <a:p>
            <a:fld id="{499266A8-E989-4478-B6DB-0C9C8FFDB695}" type="slidenum">
              <a:rPr lang="hr-HR" smtClean="0"/>
              <a:pPr/>
              <a:t>6</a:t>
            </a:fld>
            <a:endParaRPr lang="hr-HR"/>
          </a:p>
        </p:txBody>
      </p:sp>
    </p:spTree>
    <p:extLst>
      <p:ext uri="{BB962C8B-B14F-4D97-AF65-F5344CB8AC3E}">
        <p14:creationId xmlns:p14="http://schemas.microsoft.com/office/powerpoint/2010/main" val="4003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C16F3F3-6CE4-404E-B59B-F6BD668B2151}"/>
              </a:ext>
            </a:extLst>
          </p:cNvPr>
          <p:cNvSpPr>
            <a:spLocks noGrp="1"/>
          </p:cNvSpPr>
          <p:nvPr>
            <p:ph type="title"/>
          </p:nvPr>
        </p:nvSpPr>
        <p:spPr/>
        <p:txBody>
          <a:bodyPr/>
          <a:lstStyle/>
          <a:p>
            <a:r>
              <a:rPr lang="hr-HR" dirty="0"/>
              <a:t>Neuronska mreža - </a:t>
            </a:r>
            <a:r>
              <a:rPr lang="hr-HR" i="1" dirty="0" err="1"/>
              <a:t>Embedding</a:t>
            </a:r>
            <a:r>
              <a:rPr lang="hr-HR" dirty="0"/>
              <a:t> sloj</a:t>
            </a:r>
          </a:p>
        </p:txBody>
      </p:sp>
      <p:sp>
        <p:nvSpPr>
          <p:cNvPr id="3" name="Rezervirano mjesto sadržaja 2">
            <a:extLst>
              <a:ext uri="{FF2B5EF4-FFF2-40B4-BE49-F238E27FC236}">
                <a16:creationId xmlns:a16="http://schemas.microsoft.com/office/drawing/2014/main" id="{99CB67E9-A6A8-4C99-9D14-778C308459FE}"/>
              </a:ext>
            </a:extLst>
          </p:cNvPr>
          <p:cNvSpPr>
            <a:spLocks noGrp="1"/>
          </p:cNvSpPr>
          <p:nvPr>
            <p:ph idx="1"/>
          </p:nvPr>
        </p:nvSpPr>
        <p:spPr/>
        <p:txBody>
          <a:bodyPr/>
          <a:lstStyle/>
          <a:p>
            <a:r>
              <a:rPr lang="hr-HR" i="1" dirty="0"/>
              <a:t>„Word </a:t>
            </a:r>
            <a:r>
              <a:rPr lang="hr-HR" i="1" dirty="0" err="1"/>
              <a:t>embeddings</a:t>
            </a:r>
            <a:r>
              <a:rPr lang="hr-HR" i="1" dirty="0"/>
              <a:t>”</a:t>
            </a:r>
            <a:r>
              <a:rPr lang="hr-HR" dirty="0"/>
              <a:t> - familija NLP tehnika koje</a:t>
            </a:r>
            <a:r>
              <a:rPr lang="hr-HR" b="1" dirty="0"/>
              <a:t> preslikavaju semantičko značenje </a:t>
            </a:r>
            <a:r>
              <a:rPr lang="hr-HR" dirty="0"/>
              <a:t>riječi u </a:t>
            </a:r>
            <a:r>
              <a:rPr lang="hr-HR" b="1" dirty="0"/>
              <a:t>geometrijski prostor</a:t>
            </a:r>
          </a:p>
          <a:p>
            <a:r>
              <a:rPr lang="hr-HR" dirty="0"/>
              <a:t>Riječi reprezentirane realnim vektorima</a:t>
            </a:r>
          </a:p>
          <a:p>
            <a:r>
              <a:rPr lang="hr-HR" dirty="0"/>
              <a:t>Semantičke veze između riječi prikazane pomoću međusobnih udaljenosti vektora</a:t>
            </a:r>
          </a:p>
          <a:p>
            <a:pPr lvl="1"/>
            <a:r>
              <a:rPr lang="hr-HR" dirty="0"/>
              <a:t>Npr. riječi „lav” i „kokos” udaljene, a riječi „škola” i „učenje” blizu</a:t>
            </a:r>
          </a:p>
          <a:p>
            <a:r>
              <a:rPr lang="hr-HR" i="1" dirty="0" err="1"/>
              <a:t>Embedding</a:t>
            </a:r>
            <a:r>
              <a:rPr lang="hr-HR" dirty="0"/>
              <a:t> sloj – sadrži vektorske reprezentacije svih riječi iz definiranog rječnika</a:t>
            </a:r>
          </a:p>
        </p:txBody>
      </p:sp>
      <p:sp>
        <p:nvSpPr>
          <p:cNvPr id="4" name="Rezervirano mjesto broja slajda 3">
            <a:extLst>
              <a:ext uri="{FF2B5EF4-FFF2-40B4-BE49-F238E27FC236}">
                <a16:creationId xmlns:a16="http://schemas.microsoft.com/office/drawing/2014/main" id="{FAF07AEC-6917-4E96-8668-F6D05EB72F07}"/>
              </a:ext>
            </a:extLst>
          </p:cNvPr>
          <p:cNvSpPr>
            <a:spLocks noGrp="1"/>
          </p:cNvSpPr>
          <p:nvPr>
            <p:ph type="sldNum" sz="quarter" idx="12"/>
          </p:nvPr>
        </p:nvSpPr>
        <p:spPr/>
        <p:txBody>
          <a:bodyPr/>
          <a:lstStyle/>
          <a:p>
            <a:fld id="{499266A8-E989-4478-B6DB-0C9C8FFDB695}" type="slidenum">
              <a:rPr lang="hr-HR" smtClean="0"/>
              <a:t>7</a:t>
            </a:fld>
            <a:endParaRPr lang="hr-HR"/>
          </a:p>
        </p:txBody>
      </p:sp>
    </p:spTree>
    <p:extLst>
      <p:ext uri="{BB962C8B-B14F-4D97-AF65-F5344CB8AC3E}">
        <p14:creationId xmlns:p14="http://schemas.microsoft.com/office/powerpoint/2010/main" val="1244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77F5CC5-8E48-48B5-BEA3-7AB02AA9955B}"/>
              </a:ext>
            </a:extLst>
          </p:cNvPr>
          <p:cNvSpPr>
            <a:spLocks noGrp="1"/>
          </p:cNvSpPr>
          <p:nvPr>
            <p:ph type="title"/>
          </p:nvPr>
        </p:nvSpPr>
        <p:spPr/>
        <p:txBody>
          <a:bodyPr/>
          <a:lstStyle/>
          <a:p>
            <a:r>
              <a:rPr lang="hr-HR" dirty="0"/>
              <a:t>Neuronska mreža - </a:t>
            </a:r>
            <a:r>
              <a:rPr lang="hr-HR" i="1" dirty="0" err="1"/>
              <a:t>Embedding</a:t>
            </a:r>
            <a:r>
              <a:rPr lang="hr-HR" dirty="0"/>
              <a:t> sloj</a:t>
            </a:r>
          </a:p>
        </p:txBody>
      </p:sp>
      <p:pic>
        <p:nvPicPr>
          <p:cNvPr id="4" name="Rezervirano mjesto sadržaja 3">
            <a:extLst>
              <a:ext uri="{FF2B5EF4-FFF2-40B4-BE49-F238E27FC236}">
                <a16:creationId xmlns:a16="http://schemas.microsoft.com/office/drawing/2014/main" id="{F436C7E4-579F-4622-A4EE-431BC6A343F2}"/>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83357" y="1690688"/>
            <a:ext cx="4825285" cy="4143937"/>
          </a:xfrm>
          <a:prstGeom prst="rect">
            <a:avLst/>
          </a:prstGeom>
          <a:noFill/>
          <a:ln>
            <a:noFill/>
          </a:ln>
        </p:spPr>
      </p:pic>
      <p:sp>
        <p:nvSpPr>
          <p:cNvPr id="5" name="TekstniOkvir 4">
            <a:extLst>
              <a:ext uri="{FF2B5EF4-FFF2-40B4-BE49-F238E27FC236}">
                <a16:creationId xmlns:a16="http://schemas.microsoft.com/office/drawing/2014/main" id="{F078E5BF-D85F-4FED-B891-FEF78AC778D2}"/>
              </a:ext>
            </a:extLst>
          </p:cNvPr>
          <p:cNvSpPr txBox="1"/>
          <p:nvPr/>
        </p:nvSpPr>
        <p:spPr>
          <a:xfrm>
            <a:off x="3474085" y="5834625"/>
            <a:ext cx="5243827" cy="369332"/>
          </a:xfrm>
          <a:prstGeom prst="rect">
            <a:avLst/>
          </a:prstGeom>
          <a:noFill/>
        </p:spPr>
        <p:txBody>
          <a:bodyPr wrap="square" rtlCol="0">
            <a:spAutoFit/>
          </a:bodyPr>
          <a:lstStyle/>
          <a:p>
            <a:pPr algn="ctr"/>
            <a:r>
              <a:rPr lang="hr-HR" dirty="0"/>
              <a:t>Slika 1. Euklidova udaljenost i </a:t>
            </a:r>
            <a:r>
              <a:rPr lang="hr-HR" dirty="0" err="1"/>
              <a:t>kosinusna</a:t>
            </a:r>
            <a:r>
              <a:rPr lang="hr-HR" dirty="0"/>
              <a:t> sličnost riječi</a:t>
            </a:r>
          </a:p>
        </p:txBody>
      </p:sp>
      <p:sp>
        <p:nvSpPr>
          <p:cNvPr id="3" name="Rezervirano mjesto broja slajda 2">
            <a:extLst>
              <a:ext uri="{FF2B5EF4-FFF2-40B4-BE49-F238E27FC236}">
                <a16:creationId xmlns:a16="http://schemas.microsoft.com/office/drawing/2014/main" id="{B7B6FC36-6CC4-4FB3-A564-EC8EA4CBEEC2}"/>
              </a:ext>
            </a:extLst>
          </p:cNvPr>
          <p:cNvSpPr>
            <a:spLocks noGrp="1"/>
          </p:cNvSpPr>
          <p:nvPr>
            <p:ph type="sldNum" sz="quarter" idx="12"/>
          </p:nvPr>
        </p:nvSpPr>
        <p:spPr/>
        <p:txBody>
          <a:bodyPr/>
          <a:lstStyle/>
          <a:p>
            <a:fld id="{499266A8-E989-4478-B6DB-0C9C8FFDB695}" type="slidenum">
              <a:rPr lang="hr-HR" smtClean="0"/>
              <a:t>8</a:t>
            </a:fld>
            <a:endParaRPr lang="hr-HR"/>
          </a:p>
        </p:txBody>
      </p:sp>
    </p:spTree>
    <p:extLst>
      <p:ext uri="{BB962C8B-B14F-4D97-AF65-F5344CB8AC3E}">
        <p14:creationId xmlns:p14="http://schemas.microsoft.com/office/powerpoint/2010/main" val="210273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B3283EB-BFD3-4785-B4DF-149802790B64}"/>
              </a:ext>
            </a:extLst>
          </p:cNvPr>
          <p:cNvSpPr>
            <a:spLocks noGrp="1"/>
          </p:cNvSpPr>
          <p:nvPr>
            <p:ph type="title"/>
          </p:nvPr>
        </p:nvSpPr>
        <p:spPr/>
        <p:txBody>
          <a:bodyPr/>
          <a:lstStyle/>
          <a:p>
            <a:r>
              <a:rPr lang="hr-HR" dirty="0"/>
              <a:t>Neuronska mreža – LSTM sloj</a:t>
            </a:r>
          </a:p>
        </p:txBody>
      </p:sp>
      <p:sp>
        <p:nvSpPr>
          <p:cNvPr id="3" name="Rezervirano mjesto sadržaja 2">
            <a:extLst>
              <a:ext uri="{FF2B5EF4-FFF2-40B4-BE49-F238E27FC236}">
                <a16:creationId xmlns:a16="http://schemas.microsoft.com/office/drawing/2014/main" id="{B5F104C1-3C34-4F16-8426-0E02BFA489A7}"/>
              </a:ext>
            </a:extLst>
          </p:cNvPr>
          <p:cNvSpPr>
            <a:spLocks noGrp="1"/>
          </p:cNvSpPr>
          <p:nvPr>
            <p:ph idx="1"/>
          </p:nvPr>
        </p:nvSpPr>
        <p:spPr/>
        <p:txBody>
          <a:bodyPr/>
          <a:lstStyle/>
          <a:p>
            <a:r>
              <a:rPr lang="hr-HR" dirty="0"/>
              <a:t>LSTM - </a:t>
            </a:r>
            <a:r>
              <a:rPr lang="hr-HR" i="1" dirty="0" err="1"/>
              <a:t>Long</a:t>
            </a:r>
            <a:r>
              <a:rPr lang="hr-HR" i="1" dirty="0"/>
              <a:t> short-</a:t>
            </a:r>
            <a:r>
              <a:rPr lang="hr-HR" i="1" dirty="0" err="1"/>
              <a:t>term</a:t>
            </a:r>
            <a:r>
              <a:rPr lang="hr-HR" i="1" dirty="0"/>
              <a:t> </a:t>
            </a:r>
            <a:r>
              <a:rPr lang="hr-HR" i="1" dirty="0" err="1"/>
              <a:t>memory</a:t>
            </a:r>
            <a:endParaRPr lang="hr-HR" i="1" dirty="0"/>
          </a:p>
          <a:p>
            <a:r>
              <a:rPr lang="hr-HR" dirty="0"/>
              <a:t>Podvrsta RNN - ima povratne veze</a:t>
            </a:r>
          </a:p>
          <a:p>
            <a:pPr lvl="1"/>
            <a:r>
              <a:rPr lang="hr-HR" dirty="0"/>
              <a:t>Nizovi podataka umjesto singularnih podataka</a:t>
            </a:r>
          </a:p>
          <a:p>
            <a:r>
              <a:rPr lang="hr-HR" dirty="0"/>
              <a:t>Pamti </a:t>
            </a:r>
            <a:r>
              <a:rPr lang="hr-HR" b="1" dirty="0"/>
              <a:t>kontekst</a:t>
            </a:r>
            <a:r>
              <a:rPr lang="hr-HR" dirty="0"/>
              <a:t> u tekstu</a:t>
            </a:r>
          </a:p>
          <a:p>
            <a:pPr lvl="1"/>
            <a:r>
              <a:rPr lang="hr-HR" dirty="0"/>
              <a:t>Zadržavanje konteksta – „</a:t>
            </a:r>
            <a:r>
              <a:rPr lang="hr-HR" dirty="0">
                <a:solidFill>
                  <a:srgbClr val="00B050"/>
                </a:solidFill>
              </a:rPr>
              <a:t>Jučer sam gledao ovaj film. Jako mi se svidio.</a:t>
            </a:r>
            <a:r>
              <a:rPr lang="hr-HR" dirty="0"/>
              <a:t>”</a:t>
            </a:r>
          </a:p>
          <a:p>
            <a:pPr lvl="1"/>
            <a:r>
              <a:rPr lang="hr-HR" dirty="0"/>
              <a:t>Resetiranje konteksta – „</a:t>
            </a:r>
            <a:r>
              <a:rPr lang="hr-HR" dirty="0">
                <a:solidFill>
                  <a:srgbClr val="00B050"/>
                </a:solidFill>
              </a:rPr>
              <a:t>Film mi je bio odličan.</a:t>
            </a:r>
            <a:r>
              <a:rPr lang="hr-HR" dirty="0">
                <a:solidFill>
                  <a:srgbClr val="0070C0"/>
                </a:solidFill>
              </a:rPr>
              <a:t> </a:t>
            </a:r>
            <a:r>
              <a:rPr lang="hr-HR" dirty="0">
                <a:solidFill>
                  <a:schemeClr val="accent2">
                    <a:lumMod val="50000"/>
                  </a:schemeClr>
                </a:solidFill>
              </a:rPr>
              <a:t>Mrzim onog zločestog lika.</a:t>
            </a:r>
            <a:r>
              <a:rPr lang="hr-HR" dirty="0"/>
              <a:t>”</a:t>
            </a:r>
          </a:p>
        </p:txBody>
      </p:sp>
      <p:sp>
        <p:nvSpPr>
          <p:cNvPr id="4" name="Rezervirano mjesto broja slajda 3">
            <a:extLst>
              <a:ext uri="{FF2B5EF4-FFF2-40B4-BE49-F238E27FC236}">
                <a16:creationId xmlns:a16="http://schemas.microsoft.com/office/drawing/2014/main" id="{0234F095-EFA7-4498-B0B7-AE26D1FBEF0E}"/>
              </a:ext>
            </a:extLst>
          </p:cNvPr>
          <p:cNvSpPr>
            <a:spLocks noGrp="1"/>
          </p:cNvSpPr>
          <p:nvPr>
            <p:ph type="sldNum" sz="quarter" idx="12"/>
          </p:nvPr>
        </p:nvSpPr>
        <p:spPr/>
        <p:txBody>
          <a:bodyPr/>
          <a:lstStyle/>
          <a:p>
            <a:fld id="{499266A8-E989-4478-B6DB-0C9C8FFDB695}" type="slidenum">
              <a:rPr lang="hr-HR" smtClean="0"/>
              <a:t>9</a:t>
            </a:fld>
            <a:endParaRPr lang="hr-HR"/>
          </a:p>
        </p:txBody>
      </p:sp>
    </p:spTree>
    <p:extLst>
      <p:ext uri="{BB962C8B-B14F-4D97-AF65-F5344CB8AC3E}">
        <p14:creationId xmlns:p14="http://schemas.microsoft.com/office/powerpoint/2010/main" val="24362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16354</TotalTime>
  <Words>4276</Words>
  <Application>Microsoft Office PowerPoint</Application>
  <PresentationFormat>Široki zaslon</PresentationFormat>
  <Paragraphs>306</Paragraphs>
  <Slides>27</Slides>
  <Notes>27</Notes>
  <HiddenSlides>2</HiddenSlides>
  <MMClips>0</MMClips>
  <ScaleCrop>false</ScaleCrop>
  <HeadingPairs>
    <vt:vector size="6" baseType="variant">
      <vt:variant>
        <vt:lpstr>Korišteni fontovi</vt:lpstr>
      </vt:variant>
      <vt:variant>
        <vt:i4>3</vt:i4>
      </vt:variant>
      <vt:variant>
        <vt:lpstr>Tema</vt:lpstr>
      </vt:variant>
      <vt:variant>
        <vt:i4>1</vt:i4>
      </vt:variant>
      <vt:variant>
        <vt:lpstr>Naslovi slajdova</vt:lpstr>
      </vt:variant>
      <vt:variant>
        <vt:i4>27</vt:i4>
      </vt:variant>
    </vt:vector>
  </HeadingPairs>
  <TitlesOfParts>
    <vt:vector size="31" baseType="lpstr">
      <vt:lpstr>Arial</vt:lpstr>
      <vt:lpstr>Calibri</vt:lpstr>
      <vt:lpstr>Calibri Light</vt:lpstr>
      <vt:lpstr>Tema sustava Office</vt:lpstr>
      <vt:lpstr>Analiza sentimenta  u recenzijama filmova  uz pomoć neuroevolucije</vt:lpstr>
      <vt:lpstr>Pregled</vt:lpstr>
      <vt:lpstr>Uvod</vt:lpstr>
      <vt:lpstr>Skup podataka</vt:lpstr>
      <vt:lpstr>Neuroevolucija</vt:lpstr>
      <vt:lpstr>Neuronska mreža</vt:lpstr>
      <vt:lpstr>Neuronska mreža - Embedding sloj</vt:lpstr>
      <vt:lpstr>Neuronska mreža - Embedding sloj</vt:lpstr>
      <vt:lpstr>Neuronska mreža – LSTM sloj</vt:lpstr>
      <vt:lpstr>Neuronska mreža – gusto popunjeni (Dense) sloj</vt:lpstr>
      <vt:lpstr>Evolucijski algoritam</vt:lpstr>
      <vt:lpstr>Evolucijski algoritam – funkcija dobrote</vt:lpstr>
      <vt:lpstr>Evolucijski algoritam - selekcija</vt:lpstr>
      <vt:lpstr>Evolucijski algoritam - selekcija</vt:lpstr>
      <vt:lpstr>Evolucijski algoritam - križanje</vt:lpstr>
      <vt:lpstr>Evolucijski algoritam - mutacija</vt:lpstr>
      <vt:lpstr>Evolucijski algoritam - evaluacija</vt:lpstr>
      <vt:lpstr>Rezultati</vt:lpstr>
      <vt:lpstr>Kriterij zaustavljanja</vt:lpstr>
      <vt:lpstr>Optimizacija veličine populacije</vt:lpstr>
      <vt:lpstr>Optimizacija vjerojatnosti mutacije</vt:lpstr>
      <vt:lpstr>Optimizacija magnitude mutacije</vt:lpstr>
      <vt:lpstr>Mjerodavni rezultati</vt:lpstr>
      <vt:lpstr>Zaključak</vt:lpstr>
      <vt:lpstr>Hvala na pažnji!  Pitanja?</vt:lpstr>
      <vt:lpstr>Dodatno: Evolucijski algoritam – prilagodba</vt:lpstr>
      <vt:lpstr>Dodatno: Evolucijski algoritam – elitizam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sentimenta g</dc:title>
  <dc:creator>Danijel Barišić</dc:creator>
  <cp:lastModifiedBy>Danijel Barišić</cp:lastModifiedBy>
  <cp:revision>1241</cp:revision>
  <dcterms:created xsi:type="dcterms:W3CDTF">2022-06-15T14:35:50Z</dcterms:created>
  <dcterms:modified xsi:type="dcterms:W3CDTF">2022-06-28T22:10:13Z</dcterms:modified>
</cp:coreProperties>
</file>