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3" r:id="rId5"/>
    <p:sldId id="262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CC0A-687F-83A1-F0B9-04FF2F70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674D0-8006-902E-30E2-2EEB5CDB2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8410-9D94-457C-D333-77F05384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588E-3C10-CEE8-E01D-B5EDE9E5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1805-4F4B-7AFE-B611-6558F2C7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7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F82E-2F76-E1D5-4DE3-2A4EC9B6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5226-199A-3B81-6CF1-4150E719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028C-F6A8-66E0-3742-F69E325E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4AB5-DF68-28CD-715E-3D590134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A9E8-FBB5-536E-0010-F00FA5CE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2AF18-443B-2EE9-2CF1-56284F177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03B7F-6452-664A-7C31-99704215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1948-ADB1-5456-4DF5-2BDE614A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0A2A-61C5-5771-9C76-BAA12644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C7CC-929B-83AC-D21E-CE81A1DF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DEEE-1E4E-6B9E-B05F-606D47BB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F08-AFD9-F55A-FDDC-658D0E39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9969-9D86-4663-68BD-73227E37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7F78-EC25-31D3-894B-49176775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BEEF-1B3F-974C-5EC5-C566264B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6793-9D7A-3F86-E1E1-B02A5F3B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A256-FABC-2F7B-41D8-DF0E1323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D49C-21B8-F13F-2C5E-7512F3C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CC7A-954B-6090-B18D-3E1053F4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29DE-C3B6-F73D-561F-0366FF08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C853-F620-1756-0285-A1027CAF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DB20-9063-D96E-E6D8-A7DBFB0F6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B1C9-C885-9D2B-AFAF-22624CC4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6E6-BD4A-F3A0-0A2F-E153BF71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17814-C513-95E6-5081-3973A1D9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1C98-31B4-C374-B7C1-F9EB880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3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4232-8FCD-8BC4-3897-7ECDD74D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DBFCD-9BAD-20C8-B0F7-7ED18035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DF1F-64BD-3E90-6289-FB44566E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3B9B5-4552-6C16-B9DA-3763BE019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8CD29-D03E-A716-2672-D3A8B482A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1546-5BBC-28C9-6CFB-3B5F7410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ADF30-0D3F-1953-804B-FEC3FFB1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107F9-F2D1-B5B6-C4A9-6610D74D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D26-2D4C-12F2-47BC-8BED141A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D9BB-E1A1-4C0A-B6B8-1029D07E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1B9A9-0292-4055-11A8-034470F5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9394-C63A-10AE-C438-B2CC2FAF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925CB-F2B1-E4A4-F61E-EC18ABD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51E2-C6E0-9E47-7BCC-DE58FB71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3E7F-A3E0-AC21-8936-F10A4E4A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DAD6-041E-20DE-8E72-8CD50B71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4B19-9675-FA31-FE9D-EB9F1EBE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887FB-AC6B-4C7A-C5DD-D37036E1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A235-B7AD-143A-9231-D396463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F4D65-D1F1-9416-1BC8-F85B220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567F-45FF-E29D-3473-B9EC71A8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3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240D-CCF6-6460-D55F-DCC6A0B8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CAD88-79C5-0424-121A-20CAB8EBC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45BA4-9539-691D-5DEA-9D13666A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1224-E45F-8315-2877-C1763BD9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B3D6-6883-2459-AC2D-1FCDFD06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F39EB-69D8-3E47-03FC-15642F90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5A3C8-E749-CC26-C988-D7DC6C9E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1CA5-85EC-124B-4440-A90797BB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EF40-31CF-F6A3-EB20-E5B1FF4D0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6C02-A87D-4E00-B0EF-01F1818F60C0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354F-7D49-9D1A-7FD7-56ED4082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E3E2-A8A6-8003-AB74-6D6AA44F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132B-4414-4BB2-A3E2-7242F8925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6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5189E-7745-5C8E-B914-41ABA34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hr-HR" sz="6300" dirty="0"/>
              <a:t>Obrada članka „</a:t>
            </a:r>
            <a:r>
              <a:rPr lang="en-GB" sz="6300" i="1" dirty="0"/>
              <a:t>Distilling Cognitive Backdoor Patterns Within An Image</a:t>
            </a:r>
            <a:r>
              <a:rPr lang="hr-HR" sz="6300" dirty="0"/>
              <a:t>”</a:t>
            </a:r>
            <a:endParaRPr lang="en-GB" sz="6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C9E4-39F1-948A-FF03-7D57D3748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hr-HR"/>
              <a:t>Danijel Barišić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85A-7306-9A83-1571-5171E510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6994-91D1-0A5D-C659-DA065139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backdoor napad na DNN model</a:t>
            </a:r>
          </a:p>
          <a:p>
            <a:pPr lvl="1"/>
            <a:r>
              <a:rPr lang="hr-HR" dirty="0"/>
              <a:t>napadač u podskup podataka ubacuje maliciozne uzorke kako bi naučio model na željeno maliciozno ponašanje (navodeći ga na pogrešnu klasifikaciju)</a:t>
            </a:r>
            <a:endParaRPr lang="en-GB" dirty="0"/>
          </a:p>
        </p:txBody>
      </p:sp>
      <p:pic>
        <p:nvPicPr>
          <p:cNvPr id="1028" name="Picture 4" descr="Backdoor Attacks on Language Models: Can We Trust Our Model's Weights? | by  Tommaso Buonocore | Towards Data Science">
            <a:extLst>
              <a:ext uri="{FF2B5EF4-FFF2-40B4-BE49-F238E27FC236}">
                <a16:creationId xmlns:a16="http://schemas.microsoft.com/office/drawing/2014/main" id="{FA1E643B-9481-E23A-7BC3-D1C523D1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8" y="3145823"/>
            <a:ext cx="6548284" cy="30311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C7FF-9FE4-1338-1130-DD7F355F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metode rješenja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6FDB-6E61-3E2D-E618-585B541A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/>
              <a:t>Cognitive Distillation </a:t>
            </a:r>
            <a:r>
              <a:rPr lang="hr-HR" dirty="0"/>
              <a:t>– izvlačenje „</a:t>
            </a:r>
            <a:r>
              <a:rPr lang="hr-HR" b="1" dirty="0"/>
              <a:t>minimalne srži</a:t>
            </a:r>
            <a:r>
              <a:rPr lang="hr-HR" dirty="0"/>
              <a:t>” iz ulazne slike</a:t>
            </a:r>
          </a:p>
          <a:p>
            <a:pPr lvl="1"/>
            <a:r>
              <a:rPr lang="hr-HR" dirty="0"/>
              <a:t>minimalna srž odgovorna za predikciju modela</a:t>
            </a:r>
          </a:p>
          <a:p>
            <a:r>
              <a:rPr lang="hr-HR" dirty="0"/>
              <a:t> </a:t>
            </a:r>
            <a:r>
              <a:rPr lang="hr-HR" b="1" dirty="0"/>
              <a:t>optimiranje</a:t>
            </a:r>
            <a:r>
              <a:rPr lang="hr-HR" dirty="0"/>
              <a:t> </a:t>
            </a:r>
            <a:r>
              <a:rPr lang="hr-HR" b="1" dirty="0"/>
              <a:t>maske</a:t>
            </a:r>
            <a:r>
              <a:rPr lang="hr-HR" dirty="0"/>
              <a:t> za izvlačenje srži</a:t>
            </a:r>
          </a:p>
          <a:p>
            <a:pPr lvl="1"/>
            <a:r>
              <a:rPr lang="hr-HR" dirty="0"/>
              <a:t>izvučeni uzorak (</a:t>
            </a:r>
            <a:r>
              <a:rPr lang="hr-HR" i="1" dirty="0"/>
              <a:t>Cognitive Pattern</a:t>
            </a:r>
            <a:r>
              <a:rPr lang="hr-HR" dirty="0"/>
              <a:t>) vodi k istom izlazu modela kao i originalna slika</a:t>
            </a:r>
          </a:p>
          <a:p>
            <a:pPr lvl="1"/>
            <a:r>
              <a:rPr lang="hr-HR" dirty="0"/>
              <a:t>zadržavaju se samo pikseli bitni za tu predikciju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C9E4F-A5D6-2AC3-1DFE-3913DE24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73" y="4630994"/>
            <a:ext cx="6301054" cy="112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58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66F8-359A-96F3-C9D2-E3A3E5AC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podataka i modela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A33F-2EC2-8E51-D5D7-1CBA20FE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CIFAR10 skup podataka</a:t>
            </a:r>
          </a:p>
          <a:p>
            <a:pPr lvl="1"/>
            <a:r>
              <a:rPr lang="hr-HR" dirty="0"/>
              <a:t>60000 obojanih slika (50000 za treniranje), 32x32, 10 klasa </a:t>
            </a:r>
          </a:p>
          <a:p>
            <a:r>
              <a:rPr lang="hr-HR" dirty="0"/>
              <a:t>ResNet18 arhitektura mreže</a:t>
            </a:r>
          </a:p>
          <a:p>
            <a:pPr lvl="1"/>
            <a:r>
              <a:rPr lang="hr-HR" dirty="0"/>
              <a:t>predtrenirana na ImageNet skupu podataka</a:t>
            </a:r>
          </a:p>
          <a:p>
            <a:pPr lvl="1"/>
            <a:r>
              <a:rPr lang="hr-HR" dirty="0"/>
              <a:t>dotrenirana na CIFAR10 uz modifikacije (</a:t>
            </a:r>
            <a:r>
              <a:rPr lang="hr-HR" i="1" dirty="0"/>
              <a:t>data poisoning</a:t>
            </a:r>
            <a:r>
              <a:rPr lang="hr-HR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02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4D9D-8716-CD82-0592-B8779B99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članka - Kognitivni uzorak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44D5-EB49-0835-4E1B-65D82465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56375-3A46-E98C-B21D-4C8B9549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9" y="1825625"/>
            <a:ext cx="10126301" cy="3735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10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0514-1C52-C7FD-083C-9327F5AE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Vlastiti rezultati - Kognitivni uzorak</a:t>
            </a:r>
            <a:endParaRPr lang="en-GB" dirty="0"/>
          </a:p>
        </p:txBody>
      </p:sp>
      <p:pic>
        <p:nvPicPr>
          <p:cNvPr id="4" name="Picture 3" descr="A blue and orange image&#10;&#10;Description automatically generated with medium confidence">
            <a:extLst>
              <a:ext uri="{FF2B5EF4-FFF2-40B4-BE49-F238E27FC236}">
                <a16:creationId xmlns:a16="http://schemas.microsoft.com/office/drawing/2014/main" id="{2CC938BD-CB11-A6ED-9A85-037DEEA63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595" cy="3654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8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FDED-6E0D-EE46-B97C-79F7C97F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metrike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4000-1F34-3184-902D-81423FF1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CIFAR10 ispitni skup</a:t>
            </a:r>
          </a:p>
          <a:p>
            <a:endParaRPr lang="hr-HR" dirty="0"/>
          </a:p>
          <a:p>
            <a:r>
              <a:rPr lang="hr-HR" dirty="0"/>
              <a:t>Točnost na čistim uzorcima = 79.47% (vs. </a:t>
            </a:r>
            <a:r>
              <a:rPr lang="en-GB" dirty="0"/>
              <a:t>87.60</a:t>
            </a:r>
            <a:r>
              <a:rPr lang="hr-HR" dirty="0"/>
              <a:t>%)</a:t>
            </a:r>
          </a:p>
          <a:p>
            <a:r>
              <a:rPr lang="hr-HR" dirty="0"/>
              <a:t>AUROC na čistim uzorcima = 97.68% </a:t>
            </a:r>
          </a:p>
          <a:p>
            <a:endParaRPr lang="hr-HR" dirty="0"/>
          </a:p>
          <a:p>
            <a:r>
              <a:rPr lang="hr-HR" dirty="0"/>
              <a:t>Točnost na backdoor uzorcima = 81.20% (vs. 100%)</a:t>
            </a:r>
          </a:p>
          <a:p>
            <a:r>
              <a:rPr lang="hr-HR" dirty="0"/>
              <a:t>AUROC na backdoor uzorcima = 98.13% (vs. 100%)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5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41A3-9CEA-B4F6-6C5B-6F24768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- metrike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1191-1AA3-9161-55ED-4DB8206A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D13FC-F1D6-C11D-9BA9-96D2D7CE4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5"/>
          <a:stretch/>
        </p:blipFill>
        <p:spPr>
          <a:xfrm>
            <a:off x="1319349" y="2234802"/>
            <a:ext cx="9553302" cy="2388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50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Obrada članka „Distilling Cognitive Backdoor Patterns Within An Image”</vt:lpstr>
      <vt:lpstr>Opis problema</vt:lpstr>
      <vt:lpstr>Opis metode rješenja</vt:lpstr>
      <vt:lpstr>Opis podataka i modela</vt:lpstr>
      <vt:lpstr>Rezultati članka - Kognitivni uzorak</vt:lpstr>
      <vt:lpstr>Vlastiti rezultati - Kognitivni uzorak</vt:lpstr>
      <vt:lpstr>Rezultati – metrike</vt:lpstr>
      <vt:lpstr>Rezultati - metrike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Danijel Barišić</dc:creator>
  <cp:lastModifiedBy>Danijel Barišić</cp:lastModifiedBy>
  <cp:revision>51</cp:revision>
  <dcterms:created xsi:type="dcterms:W3CDTF">2024-01-30T19:17:47Z</dcterms:created>
  <dcterms:modified xsi:type="dcterms:W3CDTF">2024-01-31T09:47:42Z</dcterms:modified>
</cp:coreProperties>
</file>