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7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5f4344b0c_0_1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5f4344b0c_0_1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5f4344b0c_0_1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5f4344b0c_0_1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5f4344b0c_0_1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5f4344b0c_0_1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5f4344b0c_0_1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5f4344b0c_0_1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5f4344b0c_0_1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5f4344b0c_0_1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5fe18d8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5fe18d8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6673d88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6673d88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6673d88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6673d88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6673d88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6673d88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6673d881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6673d881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5f4344b0c_0_1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5f4344b0c_0_1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68cb9f3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68cb9f3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68cb9f3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68cb9f3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68cb9f30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68cb9f30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68cb9f30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68cb9f30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68cb9f30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68cb9f30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5f4344b0c_0_1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5f4344b0c_0_1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5f4344b0c_0_1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5f4344b0c_0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5f4344b0c_0_1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5f4344b0c_0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5f4344b0c_0_1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5f4344b0c_0_1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5f4344b0c_0_1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5f4344b0c_0_1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5f4344b0c_0_1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5f4344b0c_0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5f4344b0c_0_1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5f4344b0c_0_1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0" y="1519350"/>
            <a:ext cx="8520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Steganografija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0" y="2202600"/>
            <a:ext cx="67548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Implementacija PVD algoritma korišćenjem Pillow biblioteke u Python-u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675" y="128413"/>
            <a:ext cx="1280975" cy="12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8500" y="101837"/>
            <a:ext cx="1334125" cy="13341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3539738" y="295350"/>
            <a:ext cx="2328600" cy="114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Univerzitet u Nišu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Elektronski fakultet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Katedra za računarstvo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222400" y="3897200"/>
            <a:ext cx="29799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Mentor: Prof. dr Bratislav Predić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Student: Danijel Cakić 1770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500"/>
              <a:t>Mrežna</a:t>
            </a:r>
            <a:r>
              <a:rPr lang="sr" sz="3500"/>
              <a:t> steganografija</a:t>
            </a:r>
            <a:endParaRPr sz="3500"/>
          </a:p>
        </p:txBody>
      </p:sp>
      <p:sp>
        <p:nvSpPr>
          <p:cNvPr id="123" name="Google Shape;123;p22"/>
          <p:cNvSpPr txBox="1"/>
          <p:nvPr/>
        </p:nvSpPr>
        <p:spPr>
          <a:xfrm>
            <a:off x="83400" y="1455750"/>
            <a:ext cx="90000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Koristi protokole za prenos podataka za skirvanje podataka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TCP/IP, UDP, ICMP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Skriveni podaci se mogu uključiti u zaglavlja mrežnih paketa ili u razmaku izmedju slanja različitih paketa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Posebno interesantna u oblasti mrežne sigurnosti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500"/>
              <a:t>S</a:t>
            </a:r>
            <a:r>
              <a:rPr lang="sr" sz="3500"/>
              <a:t>teganografija slika</a:t>
            </a:r>
            <a:endParaRPr sz="3500"/>
          </a:p>
        </p:txBody>
      </p:sp>
      <p:sp>
        <p:nvSpPr>
          <p:cNvPr id="129" name="Google Shape;129;p23"/>
          <p:cNvSpPr txBox="1"/>
          <p:nvPr/>
        </p:nvSpPr>
        <p:spPr>
          <a:xfrm>
            <a:off x="83400" y="1455750"/>
            <a:ext cx="90000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Tehnike steganografije slika: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○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Zamena najmanje značajnog bita (LSD)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○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Tehnike prostorne domene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○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Frekvencijska domena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○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Tehnika širenja spektra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○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Adaptivna steganografija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○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Fraktalna steganografija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500"/>
              <a:t>Zamena najmanje značajnog bita</a:t>
            </a:r>
            <a:endParaRPr sz="3500"/>
          </a:p>
        </p:txBody>
      </p:sp>
      <p:sp>
        <p:nvSpPr>
          <p:cNvPr id="135" name="Google Shape;135;p24"/>
          <p:cNvSpPr txBox="1"/>
          <p:nvPr/>
        </p:nvSpPr>
        <p:spPr>
          <a:xfrm>
            <a:off x="83400" y="1455750"/>
            <a:ext cx="90000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Funkcioniše tako sto se zameni poslednji bit svakog bajta koji predstavlja boju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Originalni pikseli - (11001010, 10111001, 01101100)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Tajni bitovi - 101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Rezultat - </a:t>
            </a: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(11001011, 10111000, 01101101)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Ova promena izaziva minimalne promene u boji koje su neprimetne za ljudsko oko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Tehnika ranjiva na napade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Ako se slika kompresuje mogu se izgubiti podaci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500"/>
              <a:t>Tehnike prostorne domene</a:t>
            </a:r>
            <a:endParaRPr sz="3500"/>
          </a:p>
        </p:txBody>
      </p:sp>
      <p:sp>
        <p:nvSpPr>
          <p:cNvPr id="141" name="Google Shape;141;p25"/>
          <p:cNvSpPr txBox="1"/>
          <p:nvPr/>
        </p:nvSpPr>
        <p:spPr>
          <a:xfrm>
            <a:off x="83400" y="1455750"/>
            <a:ext cx="90000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Podaci se direktno ugradjuju u piksele slike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Ove tehnike uključuju: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○"/>
            </a:pPr>
            <a:r>
              <a:rPr b="1"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Šumna tehnika</a:t>
            </a:r>
            <a:endParaRPr b="1"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■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Tajni podaci se dodaju da se promeni intenzitet piksela, što izaziva minimalne promene za ljudsko oko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b="1"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Šablonska tehnika</a:t>
            </a:r>
            <a:endParaRPr b="1"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400"/>
              <a:buFont typeface="Roboto"/>
              <a:buChar char="■"/>
            </a:pPr>
            <a:r>
              <a:rPr lang="sr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Pikseli slike se reorganizuju prema unapred definsanom šablonu</a:t>
            </a:r>
            <a:endParaRPr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400"/>
              <a:buFont typeface="Roboto"/>
              <a:buChar char="■"/>
            </a:pPr>
            <a:r>
              <a:rPr lang="sr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Otpornija na kompresiju od zamene najmanje značajnog bita ali je složenija za implementaciju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500"/>
              <a:t>Frekvecijska domena</a:t>
            </a:r>
            <a:endParaRPr sz="3500"/>
          </a:p>
        </p:txBody>
      </p:sp>
      <p:sp>
        <p:nvSpPr>
          <p:cNvPr id="147" name="Google Shape;147;p26"/>
          <p:cNvSpPr txBox="1"/>
          <p:nvPr/>
        </p:nvSpPr>
        <p:spPr>
          <a:xfrm>
            <a:off x="72000" y="1455600"/>
            <a:ext cx="90000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Koristi matematičke transformacije za skirvanje podataka u frekvncijama slike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Otpornija na kompresiju i transformaciju slike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Dve najčešće korišćene transformacije su: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b="1"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Diskretna kosinusna transformacija (DCT)</a:t>
            </a:r>
            <a:endParaRPr b="1"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400"/>
              <a:buFont typeface="Roboto"/>
              <a:buChar char="■"/>
            </a:pPr>
            <a:r>
              <a:rPr lang="sr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Deli sliku na više frekvencijskih komponenti</a:t>
            </a:r>
            <a:endParaRPr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400"/>
              <a:buFont typeface="Roboto"/>
              <a:buChar char="■"/>
            </a:pPr>
            <a:r>
              <a:rPr lang="sr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Podaci se skivaju u frekvencijama koje su manje značajne za ljudsko oko</a:t>
            </a:r>
            <a:endParaRPr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b="1"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Diskretna Furijeova transformacija (DFT)</a:t>
            </a:r>
            <a:endParaRPr b="1"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400"/>
              <a:buFont typeface="Roboto"/>
              <a:buChar char="■"/>
            </a:pPr>
            <a:r>
              <a:rPr lang="sr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Pretvara sliku u frekvencijski domen</a:t>
            </a:r>
            <a:endParaRPr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400"/>
              <a:buFont typeface="Roboto"/>
              <a:buChar char="■"/>
            </a:pPr>
            <a:r>
              <a:rPr lang="sr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Tajni podaci se ugradjuju u visoke frekvencije slike</a:t>
            </a:r>
            <a:endParaRPr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500"/>
              <a:t>Ostale tehnike</a:t>
            </a:r>
            <a:endParaRPr sz="3500"/>
          </a:p>
        </p:txBody>
      </p:sp>
      <p:sp>
        <p:nvSpPr>
          <p:cNvPr id="153" name="Google Shape;153;p27"/>
          <p:cNvSpPr txBox="1"/>
          <p:nvPr/>
        </p:nvSpPr>
        <p:spPr>
          <a:xfrm>
            <a:off x="72000" y="1455600"/>
            <a:ext cx="90000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b="1"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Tehnika širenja spektra</a:t>
            </a:r>
            <a:endParaRPr b="1"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Širi tajne podatke kroz više piksela na slici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b="1"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Adaptivna steganografija</a:t>
            </a:r>
            <a:endParaRPr b="1"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Prilagodjava se sadržaju slike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Na primer, podaci se skirivaju u oblastima slike koji su kompleksniji jer takve promene teže privlače pažnju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Koristi napredne algoritme kako bi odabrala koje piksele ili frenkvencije će promeniti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b="1"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Fraktalna steganografija</a:t>
            </a:r>
            <a:endParaRPr b="1"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Koristi fraktalne obrasce unutar slika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500"/>
              <a:t>Primena steganografije</a:t>
            </a:r>
            <a:endParaRPr sz="3500"/>
          </a:p>
        </p:txBody>
      </p:sp>
      <p:sp>
        <p:nvSpPr>
          <p:cNvPr id="159" name="Google Shape;159;p28"/>
          <p:cNvSpPr txBox="1"/>
          <p:nvPr/>
        </p:nvSpPr>
        <p:spPr>
          <a:xfrm>
            <a:off x="0" y="1455600"/>
            <a:ext cx="91440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b="1"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Digitalni vodeni žigovi</a:t>
            </a:r>
            <a:endParaRPr b="1"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Koristi se za zaštitu intelektualne svojine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Informacije o autoru ili vlasniku su ugradjene u sliku, audio ili video datoteku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b="1"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Zaštićena komunikacija</a:t>
            </a:r>
            <a:endParaRPr b="1"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Vlade, vojne agencije i obaveštajne službe koriste steganografiju kako bi omogućile tajnu komunikaciju izmedju agenata ili zvaničnika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b="1"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Skrivena razmena podataka u softverima</a:t>
            </a:r>
            <a:endParaRPr b="1"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Koristi se u softverima za zaštitu podataka i obezbedjivanje sigurnog prenosa informacija preko nesigurnih kanala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b="1"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Digitalna forenzika</a:t>
            </a:r>
            <a:endParaRPr b="1"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Koristi se za ugradjivanje tragova u slike ili dokumente tokom ispitivanja digitalnih dokaza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500"/>
              <a:t>Izazovi</a:t>
            </a:r>
            <a:r>
              <a:rPr lang="sr" sz="3500"/>
              <a:t> steganografije</a:t>
            </a:r>
            <a:endParaRPr sz="3500"/>
          </a:p>
        </p:txBody>
      </p:sp>
      <p:sp>
        <p:nvSpPr>
          <p:cNvPr id="165" name="Google Shape;165;p29"/>
          <p:cNvSpPr txBox="1"/>
          <p:nvPr/>
        </p:nvSpPr>
        <p:spPr>
          <a:xfrm>
            <a:off x="0" y="1455600"/>
            <a:ext cx="91440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b="1"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Veličina podataka</a:t>
            </a:r>
            <a:endParaRPr b="1"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Količina podataka koja može biti sakrivena unutar slike je ograničena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b="1"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Kompresija slike</a:t>
            </a:r>
            <a:endParaRPr b="1"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Tehnike koje se oslanjaju na direktnu manipulaciju piksela često su ranjive na gubitak podataka prilikom kompresije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b="1"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Otkrivanje steganalizom</a:t>
            </a:r>
            <a:endParaRPr b="1"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Steganaliza je proces detekcije skrivenih podataka u medijima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Napredni algoritmi za steganalizu mogu detektovati promene u pikselima ili frekvencijama koje ukazuju na prisustvo skrivenih podataka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500"/>
              <a:t>PVD algoritam</a:t>
            </a:r>
            <a:endParaRPr sz="3500"/>
          </a:p>
        </p:txBody>
      </p:sp>
      <p:sp>
        <p:nvSpPr>
          <p:cNvPr id="171" name="Google Shape;171;p30"/>
          <p:cNvSpPr txBox="1"/>
          <p:nvPr/>
        </p:nvSpPr>
        <p:spPr>
          <a:xfrm>
            <a:off x="0" y="1455600"/>
            <a:ext cx="91440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Pixel Value Differencing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Koristi razliku izmedju susednih piksela da odredi koliko bita informacija može da može da se sakrije u svakoj regiji slike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Na ivicama i šumovitim delovima se sakriva više podataka nego u glatkim delovima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Koristi se ljudska percepcija koja je manje osetiljiva na promene u ivicama nego u njenim glatkim regijama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500"/>
              <a:t>Kodiranje i dekodiranje poruke</a:t>
            </a:r>
            <a:endParaRPr sz="3500"/>
          </a:p>
        </p:txBody>
      </p:sp>
      <p:sp>
        <p:nvSpPr>
          <p:cNvPr id="177" name="Google Shape;177;p31"/>
          <p:cNvSpPr txBox="1"/>
          <p:nvPr/>
        </p:nvSpPr>
        <p:spPr>
          <a:xfrm>
            <a:off x="0" y="1455600"/>
            <a:ext cx="91440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Počinje deljenjem slike u male blokove od po dva susedna piksela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Razlika izmedju piksela se računa po formuli: </a:t>
            </a:r>
            <a:r>
              <a:rPr i="1"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aseline="-25000" i="1"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i="1"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=|P</a:t>
            </a:r>
            <a:r>
              <a:rPr baseline="-25000" i="1"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i+1</a:t>
            </a:r>
            <a:r>
              <a:rPr i="1"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-P</a:t>
            </a:r>
            <a:r>
              <a:rPr baseline="-25000" i="1"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i="1"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endParaRPr i="1"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aseline="-25000"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 pruža informaciju koliko su bitovi slični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400"/>
              <a:buFont typeface="Roboto"/>
              <a:buChar char="■"/>
            </a:pPr>
            <a:r>
              <a:rPr lang="sr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Algoritam koristi ovu tehniku da odluči koliko bitova može da se sakrije u svaki blok</a:t>
            </a:r>
            <a:endParaRPr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Broj bitova koji može da se sakrije se dobija po formuli: </a:t>
            </a:r>
            <a:r>
              <a:rPr i="1"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t=log</a:t>
            </a:r>
            <a:r>
              <a:rPr baseline="-25000" i="1"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1"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(gg-dg+1)</a:t>
            </a:r>
            <a:endParaRPr i="1"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gg - gornja granica       dg - donja granica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Kada se utvrdi broj bitova, iz tajne poruke se uzima odgovarajući broj bitova i nova vrednost razlike se računa po formuli: </a:t>
            </a:r>
            <a:r>
              <a:rPr i="1"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d’=t+dg</a:t>
            </a:r>
            <a:endParaRPr i="1"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Vrednost d’ se koristi da bi se odredile nove vrednosti za P</a:t>
            </a:r>
            <a:r>
              <a:rPr baseline="-25000"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i+1</a:t>
            </a: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 i P</a:t>
            </a:r>
            <a:r>
              <a:rPr baseline="-25000"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 što rezultira izmenjenom slikom koja sadrži tajne informacije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Dekodiranje je obrnut proces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400"/>
              <a:t>Uvod</a:t>
            </a:r>
            <a:endParaRPr sz="3400"/>
          </a:p>
        </p:txBody>
      </p:sp>
      <p:sp>
        <p:nvSpPr>
          <p:cNvPr id="75" name="Google Shape;75;p14"/>
          <p:cNvSpPr txBox="1"/>
          <p:nvPr/>
        </p:nvSpPr>
        <p:spPr>
          <a:xfrm>
            <a:off x="341200" y="1455750"/>
            <a:ext cx="8029500" cy="3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Steganografija - tehnologija za skrivanje podataka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PVD algoritam - Pixel Value Differencing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Koristi razliku u vrednostima piksela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Pillow - biblioteka za rad sa slikama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500"/>
              <a:t>Primer</a:t>
            </a:r>
            <a:endParaRPr sz="3500"/>
          </a:p>
        </p:txBody>
      </p:sp>
      <p:sp>
        <p:nvSpPr>
          <p:cNvPr id="183" name="Google Shape;183;p32"/>
          <p:cNvSpPr txBox="1"/>
          <p:nvPr/>
        </p:nvSpPr>
        <p:spPr>
          <a:xfrm>
            <a:off x="0" y="1455600"/>
            <a:ext cx="91857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U sliku želimo da sakrijemo tajnu poruku 1101: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AutoNum type="arabicPeriod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Slika se deli na blokove od dva susedna piksela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Vrednosti prvog bloka P</a:t>
            </a:r>
            <a:r>
              <a:rPr baseline="-25000" lang="sr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sr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=120   P</a:t>
            </a:r>
            <a:r>
              <a:rPr baseline="-25000" lang="sr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sr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=125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AutoNum type="arabicPeriod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Razlika je </a:t>
            </a:r>
            <a:r>
              <a:rPr i="1"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aseline="-25000" i="1"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i="1"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=|125-120|=5  </a:t>
            </a: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=&gt;  Možemo sakriti 3 bita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AutoNum type="arabicPeriod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Uzima se prva tri bita iz poruke </a:t>
            </a:r>
            <a:r>
              <a:rPr i="1"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110</a:t>
            </a: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, zatim se računa nova vrednost razlike koja će sakriti bitove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AutoNum type="arabicPeriod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Na osnovu nove razlike prilagode se pikseli P</a:t>
            </a:r>
            <a:r>
              <a:rPr baseline="-25000"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 i P</a:t>
            </a:r>
            <a:r>
              <a:rPr baseline="-25000"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AutoNum type="arabicPeriod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Proces se ponavlja dok se cela poruka ne ugradi u sliku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500"/>
              <a:t>Primer</a:t>
            </a:r>
            <a:endParaRPr sz="3500"/>
          </a:p>
        </p:txBody>
      </p:sp>
      <p:sp>
        <p:nvSpPr>
          <p:cNvPr id="189" name="Google Shape;189;p33"/>
          <p:cNvSpPr txBox="1"/>
          <p:nvPr/>
        </p:nvSpPr>
        <p:spPr>
          <a:xfrm>
            <a:off x="0" y="1455600"/>
            <a:ext cx="91857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U sliku želimo da sakrijemo tajnu poruku 1101: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AutoNum type="arabicPeriod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Slika se deli na blokove od dva susedna piksela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Vrednosti prvog bloka P</a:t>
            </a:r>
            <a:r>
              <a:rPr baseline="-25000" lang="sr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sr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=120   P</a:t>
            </a:r>
            <a:r>
              <a:rPr baseline="-25000" lang="sr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sr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=125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AutoNum type="arabicPeriod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Razlika je </a:t>
            </a:r>
            <a:r>
              <a:rPr i="1"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aseline="-25000" i="1"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i="1"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=|125-120|=5  </a:t>
            </a: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=&gt;  Možemo sakriti 3 bita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AutoNum type="arabicPeriod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Uzima se prva tri bita iz poruke </a:t>
            </a:r>
            <a:r>
              <a:rPr i="1"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110</a:t>
            </a: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, zatim se računa nova vrednost razlike koja će sakriti bitove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AutoNum type="arabicPeriod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Na osnovu nove razlike prilagode se pikseli P</a:t>
            </a:r>
            <a:r>
              <a:rPr baseline="-25000"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 i P</a:t>
            </a:r>
            <a:r>
              <a:rPr baseline="-25000"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AutoNum type="arabicPeriod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Proces se ponavlja dok se cela poruka ne ugradi u sliku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500"/>
              <a:t>Aplikacija</a:t>
            </a:r>
            <a:endParaRPr sz="3500"/>
          </a:p>
        </p:txBody>
      </p:sp>
      <p:sp>
        <p:nvSpPr>
          <p:cNvPr id="195" name="Google Shape;195;p34"/>
          <p:cNvSpPr txBox="1"/>
          <p:nvPr/>
        </p:nvSpPr>
        <p:spPr>
          <a:xfrm>
            <a:off x="-39575" y="1455600"/>
            <a:ext cx="92385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Ključne fukncionalnosti aplikacije: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●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Odabir ubacivanja teksta u sliku ili izvlačenja teksta iz slike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●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Odabir slike i tekstualnog fajla po potrebi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●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Ubacivanje teksta u sliku / Izvlačenje teksta iz slike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●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Vraćanje rezultata - slika sa ubačenim tekstom / tekstualni fajl sa izvučenim tekstom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Korišćene tehnologije: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●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●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Tkinter - biblioteka za izgradnju grafičkog interfejsa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●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NumPy - biblioteka za rad sa nizovima, višedimenzionalnim nizovima i matricama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●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Pillow - biblioteka za obradu i manipulaciju slika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500"/>
              <a:t>Zaključak</a:t>
            </a:r>
            <a:endParaRPr sz="3500"/>
          </a:p>
        </p:txBody>
      </p:sp>
      <p:sp>
        <p:nvSpPr>
          <p:cNvPr id="201" name="Google Shape;201;p35"/>
          <p:cNvSpPr txBox="1"/>
          <p:nvPr/>
        </p:nvSpPr>
        <p:spPr>
          <a:xfrm>
            <a:off x="-39575" y="1455600"/>
            <a:ext cx="91440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Steganografija i tipovi steganografije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Fokus na steganografiju slika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PVD (Pixel Value Differencing) algoritam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Razvoj aplikacije za ubacivanje teksta u sliku ili izvlačenje teksta iz slike korišćenjem Pillow biblioteke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ctrTitle"/>
          </p:nvPr>
        </p:nvSpPr>
        <p:spPr>
          <a:xfrm>
            <a:off x="430425" y="15881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4500"/>
              <a:t>Hvala na pažnji!</a:t>
            </a:r>
            <a:endParaRPr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500"/>
              <a:t>Steganografija</a:t>
            </a:r>
            <a:endParaRPr sz="3500"/>
          </a:p>
        </p:txBody>
      </p:sp>
      <p:sp>
        <p:nvSpPr>
          <p:cNvPr id="81" name="Google Shape;81;p15"/>
          <p:cNvSpPr txBox="1"/>
          <p:nvPr/>
        </p:nvSpPr>
        <p:spPr>
          <a:xfrm>
            <a:off x="341200" y="1455750"/>
            <a:ext cx="8681400" cy="3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Omogućava skivanje bilo koje vrste digitalog sadržaja unutar drugih datoteka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Termin se prvi put pojavljuje 1499. godine u knjizi Johanesa Tritemijusa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Najraniji primer može se naći u drevnoj Grčkoj, oko  440. godine pre nove ere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Teži skrivanju i prikrivanju postojanja same poruke 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500"/>
              <a:t>Tehnike steganografije</a:t>
            </a:r>
            <a:endParaRPr sz="3500"/>
          </a:p>
        </p:txBody>
      </p:sp>
      <p:sp>
        <p:nvSpPr>
          <p:cNvPr id="87" name="Google Shape;87;p16"/>
          <p:cNvSpPr txBox="1"/>
          <p:nvPr/>
        </p:nvSpPr>
        <p:spPr>
          <a:xfrm>
            <a:off x="341200" y="1455750"/>
            <a:ext cx="86814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LSB (Least Significant Bit) tehnika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Podrazumeva ugradjivanje tajnih informacija u najmanje značajne bitove medijskih fajlova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Piksel se sastoji iz 3 ili 4 bajta (crvena, zelena,  plava, transparentnost)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400"/>
              <a:buFont typeface="Roboto"/>
              <a:buChar char="■"/>
            </a:pPr>
            <a:r>
              <a:rPr lang="sr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LSD menja poslednji bit svakog od ovih bajtova</a:t>
            </a:r>
            <a:endParaRPr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400"/>
              <a:buFont typeface="Roboto"/>
              <a:buChar char="■"/>
            </a:pPr>
            <a:r>
              <a:rPr lang="sr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Za skrivanje 1MB potrebna slika od 8MB</a:t>
            </a:r>
            <a:endParaRPr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Primenjuje se i na druge digitalne medije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Tehnika zamene reči ili slova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Tekst se sakriva unutar većeg teksta u specifičnim intervalima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Jednostavna ali nepouzdana tehnika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Druge tehnike uključuju sakrivanje čitavih particija na hard disku ili ugradnju podataka u zaglavlje fajlova i mrežnih paketa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3500"/>
              <a:t>Steganografija vs kriptografija</a:t>
            </a:r>
            <a:endParaRPr sz="3500"/>
          </a:p>
        </p:txBody>
      </p:sp>
      <p:sp>
        <p:nvSpPr>
          <p:cNvPr id="93" name="Google Shape;93;p17"/>
          <p:cNvSpPr txBox="1"/>
          <p:nvPr/>
        </p:nvSpPr>
        <p:spPr>
          <a:xfrm>
            <a:off x="341200" y="1455750"/>
            <a:ext cx="86814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b="1"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Kriptografija</a:t>
            </a: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 se fokusira na promenu strukture same poruke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Razmunljiva samo primaocu koji ima ključ za dešifrovanje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Može obezbediti integritet, autentifikaciju i neospornost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Oslanja se na složene matematičke procese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b="1"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Steganografija</a:t>
            </a: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 se bavi prikrivanjem činjenice da poruka postoji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Ne menja sadržaj poruke već je krije unutar nečega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Pruža poverljivost bez izazivanja sumnje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Oslanja se na tehniku skrivanja informacija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Kombinacija kriptografije i steganografije može pružiti dodatni nivo sigurnosti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500"/>
              <a:t>Tipovi steganografije</a:t>
            </a:r>
            <a:endParaRPr sz="3500"/>
          </a:p>
        </p:txBody>
      </p:sp>
      <p:sp>
        <p:nvSpPr>
          <p:cNvPr id="99" name="Google Shape;99;p18"/>
          <p:cNvSpPr txBox="1"/>
          <p:nvPr/>
        </p:nvSpPr>
        <p:spPr>
          <a:xfrm>
            <a:off x="159225" y="1455750"/>
            <a:ext cx="88635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Tekstualna steganografija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400"/>
              <a:buFont typeface="Roboto"/>
              <a:buChar char="○"/>
            </a:pPr>
            <a:r>
              <a:rPr lang="sr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Može uključivati promenu formata teksta, zamenu reči unutar teksta, upotrebu ramatika nezavisnih od konteksta za generisanje čitljivih tekstova, ili nasumično generisanje sekvenci karaktera.</a:t>
            </a:r>
            <a:endParaRPr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Steganografija slika</a:t>
            </a:r>
            <a:endParaRPr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Audio steganografija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400"/>
              <a:buFont typeface="Roboto"/>
              <a:buChar char="○"/>
            </a:pPr>
            <a:r>
              <a:rPr lang="sr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Skrivanje poruka unutar audio fajlova tako što se menja binarni zapis zvučnog signala</a:t>
            </a:r>
            <a:endParaRPr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Video steganografija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Mrežna steganografija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500"/>
              <a:t>Tekstualna steganografija</a:t>
            </a:r>
            <a:endParaRPr sz="3500"/>
          </a:p>
        </p:txBody>
      </p:sp>
      <p:sp>
        <p:nvSpPr>
          <p:cNvPr id="105" name="Google Shape;105;p19"/>
          <p:cNvSpPr txBox="1"/>
          <p:nvPr/>
        </p:nvSpPr>
        <p:spPr>
          <a:xfrm>
            <a:off x="159225" y="1455750"/>
            <a:ext cx="88635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Može uključivati: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promenu formata teksta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zamenu reči unutar teksta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upotrebu ramatika nezavisnih od konteksta za generisanje čitljivih tekstova 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nasumično generisanje sekvenci karaktera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Jedan on najjednostavnijih je da se koristi prvi karakter svake rečenice kako bi se kreirala skrivena poruka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500"/>
              <a:t>Audio</a:t>
            </a:r>
            <a:r>
              <a:rPr lang="sr" sz="3500"/>
              <a:t> steganografija</a:t>
            </a:r>
            <a:endParaRPr sz="3500"/>
          </a:p>
        </p:txBody>
      </p:sp>
      <p:sp>
        <p:nvSpPr>
          <p:cNvPr id="111" name="Google Shape;111;p20"/>
          <p:cNvSpPr txBox="1"/>
          <p:nvPr/>
        </p:nvSpPr>
        <p:spPr>
          <a:xfrm>
            <a:off x="83400" y="1455750"/>
            <a:ext cx="90000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Skrivanje poruka unutar audio fajlova menjanjem binarnog zapisa zvučnog signala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Backmasking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Tajne poruke postaju razumljive kada se zvučni zapis pusti unazad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Metoda eho-skrivanja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Nakon zvučnog signala se dodaje kratak, nečujni eho koji nosi informacije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500"/>
              <a:t>Video</a:t>
            </a:r>
            <a:r>
              <a:rPr lang="sr" sz="3500"/>
              <a:t> steganografija</a:t>
            </a:r>
            <a:endParaRPr sz="3500"/>
          </a:p>
        </p:txBody>
      </p:sp>
      <p:sp>
        <p:nvSpPr>
          <p:cNvPr id="117" name="Google Shape;117;p21"/>
          <p:cNvSpPr txBox="1"/>
          <p:nvPr/>
        </p:nvSpPr>
        <p:spPr>
          <a:xfrm>
            <a:off x="83400" y="1455750"/>
            <a:ext cx="90000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Video zapisi su sekvenca slika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Svaka slika može da sadrži skivene podatke primenom steganografije slika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Omogućava skivanje velike količine podataka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800"/>
              <a:buFont typeface="Roboto"/>
              <a:buChar char="●"/>
            </a:pPr>
            <a:r>
              <a:rPr lang="sr" sz="18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Dva osnovna pristupa su:</a:t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Sakrivanje podataka u nekompromitovanom video zapisu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17C"/>
              </a:buClr>
              <a:buSzPts val="1600"/>
              <a:buFont typeface="Roboto"/>
              <a:buChar char="○"/>
            </a:pPr>
            <a:r>
              <a:rPr lang="sr" sz="16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Direktno skirvanje u kompromitovani video zapis</a:t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00517C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517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