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448" r:id="rId5"/>
    <p:sldId id="259" r:id="rId6"/>
    <p:sldId id="2458" r:id="rId7"/>
    <p:sldId id="262" r:id="rId8"/>
    <p:sldId id="2464" r:id="rId9"/>
    <p:sldId id="2461" r:id="rId10"/>
    <p:sldId id="2462" r:id="rId11"/>
    <p:sldId id="2463" r:id="rId12"/>
    <p:sldId id="24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53" dt="2021-05-03T23:29:57.155"/>
    <p1510:client id="{2D46BE2A-C014-4423-9FA4-21C7BBF4CFAF}" v="64" dt="2021-05-03T23:39:45.0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32" autoAdjust="0"/>
    <p:restoredTop sz="82609" autoAdjust="0"/>
  </p:normalViewPr>
  <p:slideViewPr>
    <p:cSldViewPr snapToGrid="0">
      <p:cViewPr>
        <p:scale>
          <a:sx n="80" d="100"/>
          <a:sy n="80" d="100"/>
        </p:scale>
        <p:origin x="1344" y="696"/>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c709dbca2b1b894a3344aac25651079cba8f85f0c9679aafaee72b3417a77e19::" providerId="AD" clId="Web-{00000000-0000-0000-0000-000000000000}"/>
    <pc:docChg chg="modSld">
      <pc:chgData name="Guest User" userId="S::urn:spo:anon#c709dbca2b1b894a3344aac25651079cba8f85f0c9679aafaee72b3417a77e19::" providerId="AD" clId="Web-{00000000-0000-0000-0000-000000000000}" dt="2021-05-03T23:29:57.155" v="28" actId="20577"/>
      <pc:docMkLst>
        <pc:docMk/>
      </pc:docMkLst>
      <pc:sldChg chg="modSp">
        <pc:chgData name="Guest User" userId="S::urn:spo:anon#c709dbca2b1b894a3344aac25651079cba8f85f0c9679aafaee72b3417a77e19::" providerId="AD" clId="Web-{00000000-0000-0000-0000-000000000000}" dt="2021-05-03T23:29:57.155" v="28" actId="20577"/>
        <pc:sldMkLst>
          <pc:docMk/>
          <pc:sldMk cId="2816635072" sldId="2461"/>
        </pc:sldMkLst>
        <pc:spChg chg="mod">
          <ac:chgData name="Guest User" userId="S::urn:spo:anon#c709dbca2b1b894a3344aac25651079cba8f85f0c9679aafaee72b3417a77e19::" providerId="AD" clId="Web-{00000000-0000-0000-0000-000000000000}" dt="2021-05-03T23:29:57.155" v="28" actId="20577"/>
          <ac:spMkLst>
            <pc:docMk/>
            <pc:sldMk cId="2816635072" sldId="2461"/>
            <ac:spMk id="7" creationId="{6B4B7B6F-CC0C-4B79-ACDA-63ECFFAAEFA3}"/>
          </ac:spMkLst>
        </pc:spChg>
      </pc:sldChg>
    </pc:docChg>
  </pc:docChgLst>
  <pc:docChgLst>
    <pc:chgData name="Becky McLaughlin" userId="22c18926-2d0e-44c7-8695-0c321fdbed7a" providerId="ADAL" clId="{F100FB9D-F146-4859-9F1D-B3D3788ECC04}"/>
    <pc:docChg chg="">
      <pc:chgData name="Becky McLaughlin" userId="22c18926-2d0e-44c7-8695-0c321fdbed7a" providerId="ADAL" clId="{F100FB9D-F146-4859-9F1D-B3D3788ECC04}" dt="2021-05-02T06:56:29.379" v="5" actId="2696"/>
      <pc:docMkLst>
        <pc:docMk/>
      </pc:docMkLst>
      <pc:sldMasterChg chg="delSldLayout">
        <pc:chgData name="Becky McLaughlin" userId="22c18926-2d0e-44c7-8695-0c321fdbed7a" providerId="ADAL" clId="{F100FB9D-F146-4859-9F1D-B3D3788ECC04}" dt="2021-05-02T06:56:29.379" v="5" actId="2696"/>
        <pc:sldMasterMkLst>
          <pc:docMk/>
          <pc:sldMasterMk cId="692820" sldId="2147483648"/>
        </pc:sldMasterMkLst>
        <pc:sldLayoutChg chg="del">
          <pc:chgData name="Becky McLaughlin" userId="22c18926-2d0e-44c7-8695-0c321fdbed7a" providerId="ADAL" clId="{F100FB9D-F146-4859-9F1D-B3D3788ECC04}" dt="2021-05-02T06:56:01.786" v="0" actId="2696"/>
          <pc:sldLayoutMkLst>
            <pc:docMk/>
            <pc:sldMasterMk cId="692820" sldId="2147483648"/>
            <pc:sldLayoutMk cId="52890133" sldId="2147483651"/>
          </pc:sldLayoutMkLst>
        </pc:sldLayoutChg>
        <pc:sldLayoutChg chg="del">
          <pc:chgData name="Becky McLaughlin" userId="22c18926-2d0e-44c7-8695-0c321fdbed7a" providerId="ADAL" clId="{F100FB9D-F146-4859-9F1D-B3D3788ECC04}" dt="2021-05-02T06:56:18.439" v="3" actId="2696"/>
          <pc:sldLayoutMkLst>
            <pc:docMk/>
            <pc:sldMasterMk cId="692820" sldId="2147483648"/>
            <pc:sldLayoutMk cId="4145592085" sldId="2147483653"/>
          </pc:sldLayoutMkLst>
        </pc:sldLayoutChg>
        <pc:sldLayoutChg chg="del">
          <pc:chgData name="Becky McLaughlin" userId="22c18926-2d0e-44c7-8695-0c321fdbed7a" providerId="ADAL" clId="{F100FB9D-F146-4859-9F1D-B3D3788ECC04}" dt="2021-05-02T06:56:04.534" v="1" actId="2696"/>
          <pc:sldLayoutMkLst>
            <pc:docMk/>
            <pc:sldMasterMk cId="692820" sldId="2147483648"/>
            <pc:sldLayoutMk cId="1753968095" sldId="2147483660"/>
          </pc:sldLayoutMkLst>
        </pc:sldLayoutChg>
        <pc:sldLayoutChg chg="del">
          <pc:chgData name="Becky McLaughlin" userId="22c18926-2d0e-44c7-8695-0c321fdbed7a" providerId="ADAL" clId="{F100FB9D-F146-4859-9F1D-B3D3788ECC04}" dt="2021-05-02T06:56:29.379" v="5" actId="2696"/>
          <pc:sldLayoutMkLst>
            <pc:docMk/>
            <pc:sldMasterMk cId="692820" sldId="2147483648"/>
            <pc:sldLayoutMk cId="79555376" sldId="2147483666"/>
          </pc:sldLayoutMkLst>
        </pc:sldLayoutChg>
        <pc:sldLayoutChg chg="del">
          <pc:chgData name="Becky McLaughlin" userId="22c18926-2d0e-44c7-8695-0c321fdbed7a" providerId="ADAL" clId="{F100FB9D-F146-4859-9F1D-B3D3788ECC04}" dt="2021-05-02T06:56:06.230" v="2" actId="2696"/>
          <pc:sldLayoutMkLst>
            <pc:docMk/>
            <pc:sldMasterMk cId="692820" sldId="2147483648"/>
            <pc:sldLayoutMk cId="3452634009" sldId="2147483677"/>
          </pc:sldLayoutMkLst>
        </pc:sldLayoutChg>
        <pc:sldLayoutChg chg="del">
          <pc:chgData name="Becky McLaughlin" userId="22c18926-2d0e-44c7-8695-0c321fdbed7a" providerId="ADAL" clId="{F100FB9D-F146-4859-9F1D-B3D3788ECC04}" dt="2021-05-02T06:56:20.766" v="4" actId="2696"/>
          <pc:sldLayoutMkLst>
            <pc:docMk/>
            <pc:sldMasterMk cId="692820" sldId="2147483648"/>
            <pc:sldLayoutMk cId="3713196804" sldId="2147483678"/>
          </pc:sldLayoutMkLst>
        </pc:sldLayoutChg>
      </pc:sldMasterChg>
    </pc:docChg>
  </pc:docChgLst>
  <pc:docChgLst>
    <pc:chgData name="Becky McLaughlin" userId="22c18926-2d0e-44c7-8695-0c321fdbed7a" providerId="ADAL" clId="{2D46BE2A-C014-4423-9FA4-21C7BBF4CFAF}"/>
    <pc:docChg chg="undo redo custSel addSld modSld sldOrd">
      <pc:chgData name="Becky McLaughlin" userId="22c18926-2d0e-44c7-8695-0c321fdbed7a" providerId="ADAL" clId="{2D46BE2A-C014-4423-9FA4-21C7BBF4CFAF}" dt="2021-05-03T23:39:45.058" v="312" actId="207"/>
      <pc:docMkLst>
        <pc:docMk/>
      </pc:docMkLst>
      <pc:sldChg chg="modSp mod">
        <pc:chgData name="Becky McLaughlin" userId="22c18926-2d0e-44c7-8695-0c321fdbed7a" providerId="ADAL" clId="{2D46BE2A-C014-4423-9FA4-21C7BBF4CFAF}" dt="2021-05-03T23:33:09.550" v="259" actId="108"/>
        <pc:sldMkLst>
          <pc:docMk/>
          <pc:sldMk cId="2816635072" sldId="2461"/>
        </pc:sldMkLst>
        <pc:spChg chg="mod">
          <ac:chgData name="Becky McLaughlin" userId="22c18926-2d0e-44c7-8695-0c321fdbed7a" providerId="ADAL" clId="{2D46BE2A-C014-4423-9FA4-21C7BBF4CFAF}" dt="2021-05-03T23:33:09.550" v="259" actId="108"/>
          <ac:spMkLst>
            <pc:docMk/>
            <pc:sldMk cId="2816635072" sldId="2461"/>
            <ac:spMk id="7" creationId="{6B4B7B6F-CC0C-4B79-ACDA-63ECFFAAEFA3}"/>
          </ac:spMkLst>
        </pc:spChg>
      </pc:sldChg>
      <pc:sldChg chg="modSp add mod ord">
        <pc:chgData name="Becky McLaughlin" userId="22c18926-2d0e-44c7-8695-0c321fdbed7a" providerId="ADAL" clId="{2D46BE2A-C014-4423-9FA4-21C7BBF4CFAF}" dt="2021-05-03T23:39:45.058" v="312" actId="207"/>
        <pc:sldMkLst>
          <pc:docMk/>
          <pc:sldMk cId="1402963719" sldId="2465"/>
        </pc:sldMkLst>
        <pc:spChg chg="mod">
          <ac:chgData name="Becky McLaughlin" userId="22c18926-2d0e-44c7-8695-0c321fdbed7a" providerId="ADAL" clId="{2D46BE2A-C014-4423-9FA4-21C7BBF4CFAF}" dt="2021-05-03T22:48:37.109" v="7" actId="20577"/>
          <ac:spMkLst>
            <pc:docMk/>
            <pc:sldMk cId="1402963719" sldId="2465"/>
            <ac:spMk id="6" creationId="{931F4477-07FA-4420-B3E7-4A0FBD4F9487}"/>
          </ac:spMkLst>
        </pc:spChg>
        <pc:spChg chg="mod">
          <ac:chgData name="Becky McLaughlin" userId="22c18926-2d0e-44c7-8695-0c321fdbed7a" providerId="ADAL" clId="{2D46BE2A-C014-4423-9FA4-21C7BBF4CFAF}" dt="2021-05-03T23:39:45.058" v="312" actId="207"/>
          <ac:spMkLst>
            <pc:docMk/>
            <pc:sldMk cId="1402963719" sldId="2465"/>
            <ac:spMk id="7" creationId="{6B4B7B6F-CC0C-4B79-ACDA-63ECFFAAEFA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5/3/2021</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5/3/2021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450884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to </a:t>
            </a:r>
            <a:r>
              <a:rPr lang="en-US" dirty="0" err="1"/>
              <a:t>Jupyter</a:t>
            </a:r>
            <a:r>
              <a:rPr lang="en-US" dirty="0"/>
              <a:t> Notebooks to discuss</a:t>
            </a:r>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21962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4243106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a:t>
            </a:fld>
            <a:endParaRPr lang="en-US" dirty="0"/>
          </a:p>
        </p:txBody>
      </p:sp>
    </p:spTree>
    <p:extLst>
      <p:ext uri="{BB962C8B-B14F-4D97-AF65-F5344CB8AC3E}">
        <p14:creationId xmlns:p14="http://schemas.microsoft.com/office/powerpoint/2010/main" val="3362283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9</a:t>
            </a:fld>
            <a:endParaRPr lang="en-US" dirty="0"/>
          </a:p>
        </p:txBody>
      </p:sp>
    </p:spTree>
    <p:extLst>
      <p:ext uri="{BB962C8B-B14F-4D97-AF65-F5344CB8AC3E}">
        <p14:creationId xmlns:p14="http://schemas.microsoft.com/office/powerpoint/2010/main" val="32395734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dirty="0"/>
              <a:t>Click icon to add picture</a:t>
            </a:r>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pic>
        <p:nvPicPr>
          <p:cNvPr id="8" name="Picture 7" descr="A picture containing cake, decorated, colorful, close&#10;&#10;Description automatically generated">
            <a:extLst>
              <a:ext uri="{FF2B5EF4-FFF2-40B4-BE49-F238E27FC236}">
                <a16:creationId xmlns:a16="http://schemas.microsoft.com/office/drawing/2014/main" id="{D161B713-FEC3-4578-B0DC-575240725EAB}"/>
              </a:ext>
            </a:extLst>
          </p:cNvPr>
          <p:cNvPicPr>
            <a:picLocks noChangeAspect="1"/>
          </p:cNvPicPr>
          <p:nvPr userDrawn="1"/>
        </p:nvPicPr>
        <p:blipFill>
          <a:blip r:embed="rId2">
            <a:alphaModFix amt="30000"/>
          </a:blip>
          <a:stretch>
            <a:fillRect/>
          </a:stretch>
        </p:blipFill>
        <p:spPr>
          <a:xfrm>
            <a:off x="3426640" y="591246"/>
            <a:ext cx="5338715" cy="5356600"/>
          </a:xfrm>
          <a:prstGeom prst="rect">
            <a:avLst/>
          </a:prstGeom>
        </p:spPr>
      </p:pic>
      <p:pic>
        <p:nvPicPr>
          <p:cNvPr id="10" name="Picture 9" descr="A picture containing cake, decorated, colorful, close&#10;&#10;Description automatically generated">
            <a:extLst>
              <a:ext uri="{FF2B5EF4-FFF2-40B4-BE49-F238E27FC236}">
                <a16:creationId xmlns:a16="http://schemas.microsoft.com/office/drawing/2014/main" id="{C335CA0F-921A-461D-BE9A-79D7B709C4D6}"/>
              </a:ext>
            </a:extLst>
          </p:cNvPr>
          <p:cNvPicPr>
            <a:picLocks noChangeAspect="1"/>
          </p:cNvPicPr>
          <p:nvPr userDrawn="1"/>
        </p:nvPicPr>
        <p:blipFill>
          <a:blip r:embed="rId2">
            <a:alphaModFix amt="30000"/>
          </a:blip>
          <a:stretch>
            <a:fillRect/>
          </a:stretch>
        </p:blipFill>
        <p:spPr>
          <a:xfrm>
            <a:off x="1704007" y="114007"/>
            <a:ext cx="1399411" cy="1404099"/>
          </a:xfrm>
          <a:prstGeom prst="rect">
            <a:avLst/>
          </a:prstGeom>
        </p:spPr>
      </p:pic>
      <p:pic>
        <p:nvPicPr>
          <p:cNvPr id="11" name="Picture 10" descr="A picture containing cake, decorated, colorful, close&#10;&#10;Description automatically generated">
            <a:extLst>
              <a:ext uri="{FF2B5EF4-FFF2-40B4-BE49-F238E27FC236}">
                <a16:creationId xmlns:a16="http://schemas.microsoft.com/office/drawing/2014/main" id="{A736FCC9-31D6-4516-875C-BD27415387A0}"/>
              </a:ext>
            </a:extLst>
          </p:cNvPr>
          <p:cNvPicPr>
            <a:picLocks noChangeAspect="1"/>
          </p:cNvPicPr>
          <p:nvPr userDrawn="1"/>
        </p:nvPicPr>
        <p:blipFill>
          <a:blip r:embed="rId2">
            <a:alphaModFix amt="30000"/>
          </a:blip>
          <a:stretch>
            <a:fillRect/>
          </a:stretch>
        </p:blipFill>
        <p:spPr>
          <a:xfrm>
            <a:off x="489327" y="2024901"/>
            <a:ext cx="1399411" cy="1404099"/>
          </a:xfrm>
          <a:prstGeom prst="rect">
            <a:avLst/>
          </a:prstGeom>
        </p:spPr>
      </p:pic>
      <p:pic>
        <p:nvPicPr>
          <p:cNvPr id="12" name="Picture 11" descr="A picture containing cake, decorated, colorful, close&#10;&#10;Description automatically generated">
            <a:extLst>
              <a:ext uri="{FF2B5EF4-FFF2-40B4-BE49-F238E27FC236}">
                <a16:creationId xmlns:a16="http://schemas.microsoft.com/office/drawing/2014/main" id="{1936A688-647C-445B-B812-8135D5397682}"/>
              </a:ext>
            </a:extLst>
          </p:cNvPr>
          <p:cNvPicPr>
            <a:picLocks noChangeAspect="1"/>
          </p:cNvPicPr>
          <p:nvPr userDrawn="1"/>
        </p:nvPicPr>
        <p:blipFill>
          <a:blip r:embed="rId2">
            <a:alphaModFix amt="30000"/>
          </a:blip>
          <a:stretch>
            <a:fillRect/>
          </a:stretch>
        </p:blipFill>
        <p:spPr>
          <a:xfrm>
            <a:off x="1957983" y="3480384"/>
            <a:ext cx="1399411" cy="1404099"/>
          </a:xfrm>
          <a:prstGeom prst="rect">
            <a:avLst/>
          </a:prstGeom>
        </p:spPr>
      </p:pic>
      <p:pic>
        <p:nvPicPr>
          <p:cNvPr id="13" name="Picture 12" descr="A picture containing cake, decorated, colorful, close&#10;&#10;Description automatically generated">
            <a:extLst>
              <a:ext uri="{FF2B5EF4-FFF2-40B4-BE49-F238E27FC236}">
                <a16:creationId xmlns:a16="http://schemas.microsoft.com/office/drawing/2014/main" id="{019CC7F5-211D-42F8-9D34-5D9831B30211}"/>
              </a:ext>
            </a:extLst>
          </p:cNvPr>
          <p:cNvPicPr>
            <a:picLocks noChangeAspect="1"/>
          </p:cNvPicPr>
          <p:nvPr userDrawn="1"/>
        </p:nvPicPr>
        <p:blipFill>
          <a:blip r:embed="rId2">
            <a:alphaModFix amt="30000"/>
          </a:blip>
          <a:stretch>
            <a:fillRect/>
          </a:stretch>
        </p:blipFill>
        <p:spPr>
          <a:xfrm>
            <a:off x="8679656" y="208104"/>
            <a:ext cx="1399411" cy="1404099"/>
          </a:xfrm>
          <a:prstGeom prst="rect">
            <a:avLst/>
          </a:prstGeom>
        </p:spPr>
      </p:pic>
      <p:pic>
        <p:nvPicPr>
          <p:cNvPr id="15" name="Picture 14" descr="A picture containing cake, decorated, colorful, close&#10;&#10;Description automatically generated">
            <a:extLst>
              <a:ext uri="{FF2B5EF4-FFF2-40B4-BE49-F238E27FC236}">
                <a16:creationId xmlns:a16="http://schemas.microsoft.com/office/drawing/2014/main" id="{3ECCFDD5-E719-411A-A44F-3A13969F977A}"/>
              </a:ext>
            </a:extLst>
          </p:cNvPr>
          <p:cNvPicPr>
            <a:picLocks noChangeAspect="1"/>
          </p:cNvPicPr>
          <p:nvPr userDrawn="1"/>
        </p:nvPicPr>
        <p:blipFill>
          <a:blip r:embed="rId2">
            <a:alphaModFix amt="30000"/>
          </a:blip>
          <a:stretch>
            <a:fillRect/>
          </a:stretch>
        </p:blipFill>
        <p:spPr>
          <a:xfrm>
            <a:off x="9873571" y="4197073"/>
            <a:ext cx="1399411" cy="1404099"/>
          </a:xfrm>
          <a:prstGeom prst="rect">
            <a:avLst/>
          </a:prstGeom>
        </p:spPr>
      </p:pic>
      <p:pic>
        <p:nvPicPr>
          <p:cNvPr id="16" name="Picture 15" descr="A picture containing cake, decorated, colorful, close&#10;&#10;Description automatically generated">
            <a:extLst>
              <a:ext uri="{FF2B5EF4-FFF2-40B4-BE49-F238E27FC236}">
                <a16:creationId xmlns:a16="http://schemas.microsoft.com/office/drawing/2014/main" id="{8868B9CE-8CA3-4F32-BA19-69991D0EFD9D}"/>
              </a:ext>
            </a:extLst>
          </p:cNvPr>
          <p:cNvPicPr>
            <a:picLocks noChangeAspect="1"/>
          </p:cNvPicPr>
          <p:nvPr userDrawn="1"/>
        </p:nvPicPr>
        <p:blipFill>
          <a:blip r:embed="rId2">
            <a:alphaModFix amt="30000"/>
          </a:blip>
          <a:stretch>
            <a:fillRect/>
          </a:stretch>
        </p:blipFill>
        <p:spPr>
          <a:xfrm>
            <a:off x="10832991" y="1518106"/>
            <a:ext cx="605084" cy="607111"/>
          </a:xfrm>
          <a:prstGeom prst="rect">
            <a:avLst/>
          </a:prstGeom>
        </p:spPr>
      </p:pic>
      <p:pic>
        <p:nvPicPr>
          <p:cNvPr id="17" name="Picture 16" descr="A picture containing cake, decorated, colorful, close&#10;&#10;Description automatically generated">
            <a:extLst>
              <a:ext uri="{FF2B5EF4-FFF2-40B4-BE49-F238E27FC236}">
                <a16:creationId xmlns:a16="http://schemas.microsoft.com/office/drawing/2014/main" id="{DEE3BB10-7CF4-433D-BBDD-57667793E702}"/>
              </a:ext>
            </a:extLst>
          </p:cNvPr>
          <p:cNvPicPr>
            <a:picLocks noChangeAspect="1"/>
          </p:cNvPicPr>
          <p:nvPr userDrawn="1"/>
        </p:nvPicPr>
        <p:blipFill>
          <a:blip r:embed="rId2">
            <a:alphaModFix amt="30000"/>
          </a:blip>
          <a:stretch>
            <a:fillRect/>
          </a:stretch>
        </p:blipFill>
        <p:spPr>
          <a:xfrm>
            <a:off x="9395632" y="3524427"/>
            <a:ext cx="605084" cy="607111"/>
          </a:xfrm>
          <a:prstGeom prst="rect">
            <a:avLst/>
          </a:prstGeom>
        </p:spPr>
      </p:pic>
      <p:pic>
        <p:nvPicPr>
          <p:cNvPr id="18" name="Picture 17" descr="A picture containing cake, decorated, colorful, close&#10;&#10;Description automatically generated">
            <a:extLst>
              <a:ext uri="{FF2B5EF4-FFF2-40B4-BE49-F238E27FC236}">
                <a16:creationId xmlns:a16="http://schemas.microsoft.com/office/drawing/2014/main" id="{8D392BA5-04ED-450D-8125-62415D188125}"/>
              </a:ext>
            </a:extLst>
          </p:cNvPr>
          <p:cNvPicPr>
            <a:picLocks noChangeAspect="1"/>
          </p:cNvPicPr>
          <p:nvPr userDrawn="1"/>
        </p:nvPicPr>
        <p:blipFill>
          <a:blip r:embed="rId2">
            <a:alphaModFix amt="30000"/>
          </a:blip>
          <a:stretch>
            <a:fillRect/>
          </a:stretch>
        </p:blipFill>
        <p:spPr>
          <a:xfrm>
            <a:off x="4206959" y="428035"/>
            <a:ext cx="605084" cy="607111"/>
          </a:xfrm>
          <a:prstGeom prst="rect">
            <a:avLst/>
          </a:prstGeom>
        </p:spPr>
      </p:pic>
      <p:pic>
        <p:nvPicPr>
          <p:cNvPr id="19" name="Picture 18" descr="A picture containing cake, decorated, colorful, close&#10;&#10;Description automatically generated">
            <a:extLst>
              <a:ext uri="{FF2B5EF4-FFF2-40B4-BE49-F238E27FC236}">
                <a16:creationId xmlns:a16="http://schemas.microsoft.com/office/drawing/2014/main" id="{6B51CDB9-3F41-4B2D-89DB-393626733A9A}"/>
              </a:ext>
            </a:extLst>
          </p:cNvPr>
          <p:cNvPicPr>
            <a:picLocks noChangeAspect="1"/>
          </p:cNvPicPr>
          <p:nvPr userDrawn="1"/>
        </p:nvPicPr>
        <p:blipFill>
          <a:blip r:embed="rId2">
            <a:alphaModFix amt="30000"/>
          </a:blip>
          <a:stretch>
            <a:fillRect/>
          </a:stretch>
        </p:blipFill>
        <p:spPr>
          <a:xfrm>
            <a:off x="1586196" y="5574426"/>
            <a:ext cx="605084" cy="607111"/>
          </a:xfrm>
          <a:prstGeom prst="rect">
            <a:avLst/>
          </a:prstGeom>
        </p:spPr>
      </p:pic>
      <p:pic>
        <p:nvPicPr>
          <p:cNvPr id="20" name="Picture 19" descr="A picture containing cake, decorated, colorful, close&#10;&#10;Description automatically generated">
            <a:extLst>
              <a:ext uri="{FF2B5EF4-FFF2-40B4-BE49-F238E27FC236}">
                <a16:creationId xmlns:a16="http://schemas.microsoft.com/office/drawing/2014/main" id="{6DD035D1-BE8C-4621-A65A-562CB05156C9}"/>
              </a:ext>
            </a:extLst>
          </p:cNvPr>
          <p:cNvPicPr>
            <a:picLocks noChangeAspect="1"/>
          </p:cNvPicPr>
          <p:nvPr userDrawn="1"/>
        </p:nvPicPr>
        <p:blipFill>
          <a:blip r:embed="rId2">
            <a:alphaModFix amt="30000"/>
          </a:blip>
          <a:stretch>
            <a:fillRect/>
          </a:stretch>
        </p:blipFill>
        <p:spPr>
          <a:xfrm>
            <a:off x="432677" y="3690278"/>
            <a:ext cx="605084" cy="607111"/>
          </a:xfrm>
          <a:prstGeom prst="rect">
            <a:avLst/>
          </a:prstGeom>
        </p:spPr>
      </p:pic>
      <p:sp>
        <p:nvSpPr>
          <p:cNvPr id="21" name="Text Placeholder 19">
            <a:extLst>
              <a:ext uri="{FF2B5EF4-FFF2-40B4-BE49-F238E27FC236}">
                <a16:creationId xmlns:a16="http://schemas.microsoft.com/office/drawing/2014/main" id="{60F0688E-489F-4109-90AB-F3137EEFF78A}"/>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Ref idx="1001">
        <a:schemeClr val="bg1"/>
      </p:bgRef>
    </p:bg>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24783279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Ref idx="1001">
        <a:schemeClr val="bg1"/>
      </p:bgRef>
    </p:bg>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328998"/>
            <a:ext cx="11002962" cy="1294222"/>
          </a:xfrm>
        </p:spPr>
        <p:txBody>
          <a:bodyPr anchor="ctr">
            <a:noAutofit/>
          </a:bodyPr>
          <a:lstStyle>
            <a:lvl1pPr>
              <a:defRPr>
                <a:solidFill>
                  <a:schemeClr val="bg1"/>
                </a:solidFill>
              </a:defRPr>
            </a:lvl1pPr>
          </a:lstStyle>
          <a:p>
            <a:pPr algn="ctr"/>
            <a:r>
              <a:rPr lang="en-US" sz="4800" dirty="0"/>
              <a:t>Click to edit Master title style</a:t>
            </a:r>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79" r:id="rId4"/>
    <p:sldLayoutId id="2147483680" r:id="rId5"/>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en.wikipedia.org/wiki/COVID-1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a:xfrm>
            <a:off x="3512340" y="5868236"/>
            <a:ext cx="5167313" cy="518795"/>
          </a:xfrm>
        </p:spPr>
        <p:txBody>
          <a:bodyPr/>
          <a:lstStyle/>
          <a:p>
            <a:r>
              <a:rPr lang="en-US" dirty="0"/>
              <a:t>5/3/2021</a:t>
            </a:r>
          </a:p>
        </p:txBody>
      </p:sp>
      <p:sp>
        <p:nvSpPr>
          <p:cNvPr id="10" name="Text Placeholder 6">
            <a:extLst>
              <a:ext uri="{FF2B5EF4-FFF2-40B4-BE49-F238E27FC236}">
                <a16:creationId xmlns:a16="http://schemas.microsoft.com/office/drawing/2014/main" id="{67D87674-61E9-4C40-8C59-E9158D6ADB23}"/>
              </a:ext>
            </a:extLst>
          </p:cNvPr>
          <p:cNvSpPr txBox="1">
            <a:spLocks/>
          </p:cNvSpPr>
          <p:nvPr/>
        </p:nvSpPr>
        <p:spPr>
          <a:xfrm>
            <a:off x="3814613" y="2921191"/>
            <a:ext cx="4562766" cy="2112626"/>
          </a:xfrm>
          <a:prstGeom prst="rect">
            <a:avLst/>
          </a:prstGeom>
        </p:spPr>
        <p:txBody>
          <a:bodyPr vert="horz" lIns="91440" tIns="45720" rIns="91440" bIns="45720" rtlCol="0" anchor="t">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600"/>
              </a:spcBef>
              <a:buFont typeface="Arial" panose="020B0604020202020204" pitchFamily="34" charset="0"/>
              <a:buNone/>
            </a:pPr>
            <a:r>
              <a:rPr lang="en-US" sz="2000" u="sng" dirty="0"/>
              <a:t>Group 8 Team Members:</a:t>
            </a:r>
          </a:p>
          <a:p>
            <a:pPr marL="0" indent="0" algn="ctr">
              <a:lnSpc>
                <a:spcPct val="100000"/>
              </a:lnSpc>
              <a:spcBef>
                <a:spcPts val="600"/>
              </a:spcBef>
              <a:buNone/>
            </a:pPr>
            <a:r>
              <a:rPr lang="en-US" sz="2000" dirty="0">
                <a:ea typeface="+mn-lt"/>
                <a:cs typeface="+mn-lt"/>
              </a:rPr>
              <a:t>Becky McLaughlin</a:t>
            </a:r>
            <a:endParaRPr lang="en-US" dirty="0"/>
          </a:p>
          <a:p>
            <a:pPr marL="0" indent="0" algn="ctr">
              <a:lnSpc>
                <a:spcPct val="100000"/>
              </a:lnSpc>
              <a:spcBef>
                <a:spcPts val="600"/>
              </a:spcBef>
              <a:buNone/>
            </a:pPr>
            <a:r>
              <a:rPr lang="en-US" sz="2000" dirty="0"/>
              <a:t>Danielle Martin</a:t>
            </a:r>
            <a:endParaRPr lang="en-US" dirty="0"/>
          </a:p>
          <a:p>
            <a:pPr marL="0" indent="0" algn="ctr">
              <a:lnSpc>
                <a:spcPct val="100000"/>
              </a:lnSpc>
              <a:spcBef>
                <a:spcPts val="600"/>
              </a:spcBef>
              <a:buNone/>
            </a:pPr>
            <a:r>
              <a:rPr lang="en-US" sz="2000" dirty="0"/>
              <a:t>Jonathan Tran</a:t>
            </a:r>
          </a:p>
          <a:p>
            <a:pPr marL="0" indent="0" algn="ctr">
              <a:lnSpc>
                <a:spcPct val="100000"/>
              </a:lnSpc>
              <a:spcBef>
                <a:spcPts val="600"/>
              </a:spcBef>
              <a:buNone/>
            </a:pPr>
            <a:r>
              <a:rPr lang="en-US" sz="2000" dirty="0"/>
              <a:t>Scott Schneider</a:t>
            </a:r>
          </a:p>
          <a:p>
            <a:pPr marL="0" indent="0" algn="ctr">
              <a:lnSpc>
                <a:spcPct val="100000"/>
              </a:lnSpc>
              <a:spcBef>
                <a:spcPts val="600"/>
              </a:spcBef>
              <a:buNone/>
            </a:pPr>
            <a:endParaRPr lang="en-US" sz="2000" dirty="0"/>
          </a:p>
        </p:txBody>
      </p:sp>
      <p:sp>
        <p:nvSpPr>
          <p:cNvPr id="12" name="Text Placeholder 19">
            <a:extLst>
              <a:ext uri="{FF2B5EF4-FFF2-40B4-BE49-F238E27FC236}">
                <a16:creationId xmlns:a16="http://schemas.microsoft.com/office/drawing/2014/main" id="{8E9DED11-3B64-4961-8F12-3ACBDEEC51CF}"/>
              </a:ext>
            </a:extLst>
          </p:cNvPr>
          <p:cNvSpPr>
            <a:spLocks noGrp="1"/>
          </p:cNvSpPr>
          <p:nvPr>
            <p:ph type="body" sz="quarter" idx="16" hasCustomPrompt="1"/>
          </p:nvPr>
        </p:nvSpPr>
        <p:spPr>
          <a:xfrm>
            <a:off x="660514" y="748736"/>
            <a:ext cx="10870971" cy="1747199"/>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r>
              <a:rPr lang="en-US" sz="4000" dirty="0"/>
              <a:t>COVID-19 VACCINES IN CALIFORNIA &amp; </a:t>
            </a:r>
            <a:r>
              <a:rPr lang="en-US" sz="4000"/>
              <a:t>THEIR</a:t>
            </a:r>
            <a:r>
              <a:rPr lang="en-US" sz="4000" dirty="0"/>
              <a:t> IMPACTS</a:t>
            </a:r>
            <a:endParaRPr lang="en-US" sz="4000"/>
          </a:p>
        </p:txBody>
      </p:sp>
    </p:spTree>
    <p:extLst>
      <p:ext uri="{BB962C8B-B14F-4D97-AF65-F5344CB8AC3E}">
        <p14:creationId xmlns:p14="http://schemas.microsoft.com/office/powerpoint/2010/main" val="392783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5074579" y="2275045"/>
            <a:ext cx="6474690" cy="3811668"/>
          </a:xfrm>
        </p:spPr>
        <p:txBody>
          <a:bodyPr vert="horz" lIns="91440" tIns="45720" rIns="91440" bIns="45720" rtlCol="0" anchor="t">
            <a:normAutofit fontScale="92500" lnSpcReduction="10000"/>
          </a:bodyPr>
          <a:lstStyle/>
          <a:p>
            <a:r>
              <a:rPr lang="en-US" dirty="0"/>
              <a:t>This project tracks the Covid-19 vaccines in California and how the introduction of these vaccines has impacted the number and severity of cases. </a:t>
            </a:r>
          </a:p>
          <a:p>
            <a:r>
              <a:rPr lang="en-US" dirty="0"/>
              <a:t>We will look deeper into certain areas to determine if there are any surge causing counties or vaccine deserts in California. Finally, we will attempt to predict when California restrictions will ease by extrapolating the existing data. </a:t>
            </a:r>
            <a:endParaRPr lang="en-US" dirty="0">
              <a:cs typeface="Calibri"/>
            </a:endParaRPr>
          </a:p>
          <a:p>
            <a:r>
              <a:rPr lang="en-US" dirty="0"/>
              <a:t>Hypothesis:</a:t>
            </a:r>
            <a:endParaRPr lang="en-US" dirty="0">
              <a:cs typeface="Calibri"/>
            </a:endParaRPr>
          </a:p>
          <a:p>
            <a:pPr lvl="1"/>
            <a:r>
              <a:rPr lang="en-US" sz="1600" dirty="0"/>
              <a:t>Vaccines have directly impacted California’s case and death rates.</a:t>
            </a:r>
            <a:endParaRPr lang="en-US" sz="1600" dirty="0">
              <a:cs typeface="Calibri"/>
            </a:endParaRPr>
          </a:p>
          <a:p>
            <a:pPr lvl="1"/>
            <a:r>
              <a:rPr lang="en-US" sz="1600" dirty="0"/>
              <a:t>College counties had an impact on Covid-19 surges in 2020.</a:t>
            </a:r>
          </a:p>
          <a:p>
            <a:pPr lvl="1"/>
            <a:endParaRPr lang="en-US" sz="1800" dirty="0"/>
          </a:p>
          <a:p>
            <a:endParaRPr lang="en-US" sz="2000"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2</a:t>
            </a:fld>
            <a:endParaRPr lang="en-US" dirty="0"/>
          </a:p>
        </p:txBody>
      </p:sp>
      <p:pic>
        <p:nvPicPr>
          <p:cNvPr id="14" name="Picture 13" descr="A picture containing cake, decorated, colorful, close&#10;&#10;Description automatically generated">
            <a:extLst>
              <a:ext uri="{FF2B5EF4-FFF2-40B4-BE49-F238E27FC236}">
                <a16:creationId xmlns:a16="http://schemas.microsoft.com/office/drawing/2014/main" id="{AF93B509-9993-4686-857B-8CEAC80D51DF}"/>
              </a:ext>
            </a:extLst>
          </p:cNvPr>
          <p:cNvPicPr>
            <a:picLocks noChangeAspect="1"/>
          </p:cNvPicPr>
          <p:nvPr/>
        </p:nvPicPr>
        <p:blipFill rotWithShape="1">
          <a:blip r:embed="rId3">
            <a:alphaModFix amt="80000"/>
          </a:blip>
          <a:srcRect l="21598" t="17706" r="-345" b="686"/>
          <a:stretch/>
        </p:blipFill>
        <p:spPr>
          <a:xfrm>
            <a:off x="0" y="0"/>
            <a:ext cx="4225705" cy="4393886"/>
          </a:xfrm>
          <a:prstGeom prst="rect">
            <a:avLst/>
          </a:prstGeom>
        </p:spPr>
      </p:pic>
      <p:sp>
        <p:nvSpPr>
          <p:cNvPr id="20" name="Text Placeholder 19">
            <a:extLst>
              <a:ext uri="{FF2B5EF4-FFF2-40B4-BE49-F238E27FC236}">
                <a16:creationId xmlns:a16="http://schemas.microsoft.com/office/drawing/2014/main" id="{29134C00-B51E-47D7-96FE-9B5D7489BD6D}"/>
              </a:ext>
            </a:extLst>
          </p:cNvPr>
          <p:cNvSpPr>
            <a:spLocks noGrp="1"/>
          </p:cNvSpPr>
          <p:nvPr>
            <p:ph type="body" sz="quarter" idx="16"/>
          </p:nvPr>
        </p:nvSpPr>
        <p:spPr>
          <a:xfrm>
            <a:off x="5074579" y="881119"/>
            <a:ext cx="6474690" cy="1012336"/>
          </a:xfrm>
        </p:spPr>
        <p:txBody>
          <a:bodyPr/>
          <a:lstStyle/>
          <a:p>
            <a:r>
              <a:rPr lang="en-US" sz="4000" dirty="0"/>
              <a:t>SUMMARY</a:t>
            </a:r>
          </a:p>
        </p:txBody>
      </p:sp>
    </p:spTree>
    <p:extLst>
      <p:ext uri="{BB962C8B-B14F-4D97-AF65-F5344CB8AC3E}">
        <p14:creationId xmlns:p14="http://schemas.microsoft.com/office/powerpoint/2010/main" val="1325373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332509" y="2013527"/>
            <a:ext cx="6770255" cy="4128655"/>
          </a:xfrm>
        </p:spPr>
        <p:txBody>
          <a:bodyPr vert="horz" lIns="91440" tIns="45720" rIns="91440" bIns="45720" rtlCol="0" anchor="t">
            <a:normAutofit lnSpcReduction="10000"/>
          </a:bodyPr>
          <a:lstStyle/>
          <a:p>
            <a:pPr marL="342900" marR="0" lvl="0" indent="-342900">
              <a:lnSpc>
                <a:spcPct val="107000"/>
              </a:lnSpc>
              <a:spcBef>
                <a:spcPts val="0"/>
              </a:spcBef>
              <a:spcAft>
                <a:spcPts val="0"/>
              </a:spcAft>
              <a:buFont typeface="+mj-lt"/>
              <a:buAutoNum type="arabicPeriod"/>
            </a:pPr>
            <a:r>
              <a:rPr lang="en-US" sz="1400" dirty="0">
                <a:effectLst/>
                <a:ea typeface="Calibri" panose="020F0502020204030204" pitchFamily="34" charset="0"/>
                <a:cs typeface="Times New Roman"/>
              </a:rPr>
              <a:t>How has the introduction of the Covid vaccine affected case/death rate in California?</a:t>
            </a:r>
          </a:p>
          <a:p>
            <a:pPr lvl="1">
              <a:lnSpc>
                <a:spcPct val="107000"/>
              </a:lnSpc>
              <a:spcBef>
                <a:spcPts val="0"/>
              </a:spcBef>
            </a:pPr>
            <a:r>
              <a:rPr lang="en-US" dirty="0">
                <a:effectLst/>
                <a:ea typeface="Calibri" panose="020F0502020204030204" pitchFamily="34" charset="0"/>
                <a:cs typeface="Times New Roman"/>
              </a:rPr>
              <a:t>Case count vs. Vaccine</a:t>
            </a:r>
          </a:p>
          <a:p>
            <a:pPr lvl="1">
              <a:lnSpc>
                <a:spcPct val="107000"/>
              </a:lnSpc>
              <a:spcBef>
                <a:spcPts val="0"/>
              </a:spcBef>
            </a:pPr>
            <a:r>
              <a:rPr lang="en-US" dirty="0">
                <a:effectLst/>
                <a:ea typeface="Calibri" panose="020F0502020204030204" pitchFamily="34" charset="0"/>
                <a:cs typeface="Times New Roman"/>
              </a:rPr>
              <a:t>Death count vs. Vaccine</a:t>
            </a:r>
          </a:p>
          <a:p>
            <a:pPr lvl="1">
              <a:lnSpc>
                <a:spcPct val="107000"/>
              </a:lnSpc>
              <a:spcBef>
                <a:spcPts val="0"/>
              </a:spcBef>
            </a:pPr>
            <a:r>
              <a:rPr lang="en-US" dirty="0">
                <a:effectLst/>
                <a:ea typeface="Calibri" panose="020F0502020204030204" pitchFamily="34" charset="0"/>
                <a:cs typeface="Times New Roman"/>
              </a:rPr>
              <a:t>Hospital bed availability</a:t>
            </a:r>
            <a:r>
              <a:rPr lang="en-US" dirty="0">
                <a:ea typeface="Calibri" panose="020F0502020204030204" pitchFamily="34" charset="0"/>
                <a:cs typeface="Times New Roman"/>
              </a:rPr>
              <a:t> </a:t>
            </a:r>
            <a:endParaRPr lang="en-US"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endParaRPr lang="en-US" sz="1400" dirty="0">
              <a:effectLst/>
              <a:ea typeface="Calibri" panose="020F0502020204030204" pitchFamily="34" charset="0"/>
              <a:cs typeface="Times New Roman" panose="02020603050405020304" pitchFamily="18" charset="0"/>
            </a:endParaRPr>
          </a:p>
          <a:p>
            <a:pPr marL="342900" indent="-342900">
              <a:lnSpc>
                <a:spcPct val="107000"/>
              </a:lnSpc>
              <a:spcBef>
                <a:spcPts val="0"/>
              </a:spcBef>
              <a:buFont typeface="+mj-lt"/>
              <a:buAutoNum type="arabicPeriod"/>
            </a:pPr>
            <a:r>
              <a:rPr lang="en-US" sz="1400" dirty="0">
                <a:effectLst/>
                <a:ea typeface="Calibri" panose="020F0502020204030204" pitchFamily="34" charset="0"/>
                <a:cs typeface="Times New Roman"/>
              </a:rPr>
              <a:t>Do “College” </a:t>
            </a:r>
            <a:r>
              <a:rPr lang="en-US" sz="1400" dirty="0">
                <a:ea typeface="Calibri" panose="020F0502020204030204" pitchFamily="34" charset="0"/>
                <a:cs typeface="Times New Roman"/>
              </a:rPr>
              <a:t>counties play</a:t>
            </a:r>
            <a:r>
              <a:rPr lang="en-US" sz="1400" dirty="0">
                <a:effectLst/>
                <a:ea typeface="Calibri" panose="020F0502020204030204" pitchFamily="34" charset="0"/>
                <a:cs typeface="Times New Roman"/>
              </a:rPr>
              <a:t> a larger role in case surges?</a:t>
            </a:r>
          </a:p>
          <a:p>
            <a:pPr lvl="1">
              <a:lnSpc>
                <a:spcPct val="107000"/>
              </a:lnSpc>
              <a:spcBef>
                <a:spcPts val="0"/>
              </a:spcBef>
            </a:pPr>
            <a:r>
              <a:rPr lang="en-US" dirty="0">
                <a:effectLst/>
                <a:ea typeface="Calibri" panose="020F0502020204030204" pitchFamily="34" charset="0"/>
                <a:cs typeface="Times New Roman"/>
              </a:rPr>
              <a:t>College towns vs. Case count (Heat map)</a:t>
            </a:r>
          </a:p>
          <a:p>
            <a:pPr marL="342900" marR="0" lvl="0" indent="-342900">
              <a:lnSpc>
                <a:spcPct val="107000"/>
              </a:lnSpc>
              <a:spcBef>
                <a:spcPts val="0"/>
              </a:spcBef>
              <a:spcAft>
                <a:spcPts val="0"/>
              </a:spcAft>
              <a:buFont typeface="+mj-lt"/>
              <a:buAutoNum type="arabicPeriod"/>
            </a:pPr>
            <a:endParaRPr lang="en-US" sz="14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400" dirty="0">
                <a:effectLst/>
                <a:ea typeface="Calibri" panose="020F0502020204030204" pitchFamily="34" charset="0"/>
                <a:cs typeface="Times New Roman"/>
              </a:rPr>
              <a:t>Did a county's Covid-19 case numbers affect it's vaccination rates?</a:t>
            </a:r>
          </a:p>
          <a:p>
            <a:pPr lvl="1">
              <a:lnSpc>
                <a:spcPct val="107000"/>
              </a:lnSpc>
              <a:spcBef>
                <a:spcPts val="0"/>
              </a:spcBef>
            </a:pPr>
            <a:r>
              <a:rPr lang="en-US" dirty="0">
                <a:cs typeface="Times New Roman"/>
              </a:rPr>
              <a:t>Geographic distribution of counties giving more/less vaccines</a:t>
            </a:r>
            <a:endParaRPr lang="en-US" dirty="0"/>
          </a:p>
          <a:p>
            <a:pPr lvl="1">
              <a:lnSpc>
                <a:spcPct val="107000"/>
              </a:lnSpc>
              <a:spcBef>
                <a:spcPts val="0"/>
              </a:spcBef>
            </a:pPr>
            <a:r>
              <a:rPr lang="en-US" dirty="0">
                <a:cs typeface="Times New Roman"/>
              </a:rPr>
              <a:t>Vaccination rate per 100,000 people</a:t>
            </a:r>
          </a:p>
          <a:p>
            <a:pPr lvl="1">
              <a:lnSpc>
                <a:spcPct val="107000"/>
              </a:lnSpc>
              <a:spcBef>
                <a:spcPts val="0"/>
              </a:spcBef>
            </a:pPr>
            <a:r>
              <a:rPr lang="en-US" dirty="0">
                <a:ea typeface="Calibri" panose="020F0502020204030204" pitchFamily="34" charset="0"/>
                <a:cs typeface="Times New Roman"/>
              </a:rPr>
              <a:t>Vaccine to Case ratio</a:t>
            </a:r>
            <a:endParaRPr lang="en-US" dirty="0">
              <a:effectLst/>
              <a:ea typeface="Calibri" panose="020F0502020204030204" pitchFamily="34" charset="0"/>
              <a:cs typeface="Times New Roman" panose="02020603050405020304" pitchFamily="18" charset="0"/>
            </a:endParaRPr>
          </a:p>
          <a:p>
            <a:pPr marL="0" indent="0">
              <a:lnSpc>
                <a:spcPct val="107000"/>
              </a:lnSpc>
              <a:spcBef>
                <a:spcPts val="0"/>
              </a:spcBef>
              <a:buNone/>
            </a:pPr>
            <a:endParaRPr lang="en-US" sz="1400" dirty="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400" dirty="0">
                <a:effectLst/>
                <a:ea typeface="Calibri" panose="020F0502020204030204" pitchFamily="34" charset="0"/>
                <a:cs typeface="Times New Roman"/>
              </a:rPr>
              <a:t>Can we predict when California will return to “normal”?</a:t>
            </a:r>
          </a:p>
          <a:p>
            <a:pPr lvl="1">
              <a:lnSpc>
                <a:spcPct val="107000"/>
              </a:lnSpc>
              <a:spcBef>
                <a:spcPts val="0"/>
              </a:spcBef>
            </a:pPr>
            <a:r>
              <a:rPr lang="en-US" dirty="0">
                <a:effectLst/>
                <a:ea typeface="Calibri" panose="020F0502020204030204" pitchFamily="34" charset="0"/>
                <a:cs typeface="Times New Roman"/>
              </a:rPr>
              <a:t>Cases/Vaccinations</a:t>
            </a:r>
          </a:p>
          <a:p>
            <a:pPr lvl="1">
              <a:lnSpc>
                <a:spcPct val="107000"/>
              </a:lnSpc>
              <a:spcBef>
                <a:spcPts val="0"/>
              </a:spcBef>
            </a:pPr>
            <a:r>
              <a:rPr lang="en-US" dirty="0">
                <a:effectLst/>
                <a:ea typeface="Calibri" panose="020F0502020204030204" pitchFamily="34" charset="0"/>
                <a:cs typeface="Times New Roman"/>
              </a:rPr>
              <a:t>Regression</a:t>
            </a:r>
            <a:endParaRPr lang="en-US" dirty="0">
              <a:ea typeface="Calibri" panose="020F0502020204030204" pitchFamily="34" charset="0"/>
              <a:cs typeface="Times New Roman"/>
            </a:endParaRPr>
          </a:p>
          <a:p>
            <a:pPr lvl="1">
              <a:lnSpc>
                <a:spcPct val="107000"/>
              </a:lnSpc>
              <a:spcBef>
                <a:spcPts val="0"/>
              </a:spcBef>
            </a:pPr>
            <a:r>
              <a:rPr lang="en-US" dirty="0">
                <a:effectLst/>
                <a:ea typeface="Calibri" panose="020F0502020204030204" pitchFamily="34" charset="0"/>
                <a:cs typeface="Times New Roman"/>
              </a:rPr>
              <a:t>Extrapolate line to find when California will reach the appropriate number of cases per day</a:t>
            </a:r>
          </a:p>
          <a:p>
            <a:pPr marL="0" marR="0" lvl="0" indent="0">
              <a:lnSpc>
                <a:spcPct val="107000"/>
              </a:lnSpc>
              <a:spcBef>
                <a:spcPts val="0"/>
              </a:spcBef>
              <a:spcAft>
                <a:spcPts val="0"/>
              </a:spcAft>
              <a:buNone/>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a:t>
            </a:fld>
            <a:endParaRPr lang="en-US" dirty="0"/>
          </a:p>
        </p:txBody>
      </p:sp>
      <p:pic>
        <p:nvPicPr>
          <p:cNvPr id="14" name="Picture 13" descr="A picture containing cake, decorated, colorful, close&#10;&#10;Description automatically generated">
            <a:extLst>
              <a:ext uri="{FF2B5EF4-FFF2-40B4-BE49-F238E27FC236}">
                <a16:creationId xmlns:a16="http://schemas.microsoft.com/office/drawing/2014/main" id="{AF93B509-9993-4686-857B-8CEAC80D51DF}"/>
              </a:ext>
            </a:extLst>
          </p:cNvPr>
          <p:cNvPicPr>
            <a:picLocks noChangeAspect="1"/>
          </p:cNvPicPr>
          <p:nvPr/>
        </p:nvPicPr>
        <p:blipFill rotWithShape="1">
          <a:blip r:embed="rId3">
            <a:alphaModFix amt="80000"/>
          </a:blip>
          <a:srcRect t="19765" r="24524"/>
          <a:stretch/>
        </p:blipFill>
        <p:spPr>
          <a:xfrm>
            <a:off x="8141787" y="0"/>
            <a:ext cx="4050214" cy="4319996"/>
          </a:xfrm>
          <a:prstGeom prst="rect">
            <a:avLst/>
          </a:prstGeom>
        </p:spPr>
      </p:pic>
      <p:sp>
        <p:nvSpPr>
          <p:cNvPr id="20" name="Text Placeholder 19">
            <a:extLst>
              <a:ext uri="{FF2B5EF4-FFF2-40B4-BE49-F238E27FC236}">
                <a16:creationId xmlns:a16="http://schemas.microsoft.com/office/drawing/2014/main" id="{29134C00-B51E-47D7-96FE-9B5D7489BD6D}"/>
              </a:ext>
            </a:extLst>
          </p:cNvPr>
          <p:cNvSpPr>
            <a:spLocks noGrp="1"/>
          </p:cNvSpPr>
          <p:nvPr>
            <p:ph type="body" sz="quarter" idx="16"/>
          </p:nvPr>
        </p:nvSpPr>
        <p:spPr>
          <a:xfrm>
            <a:off x="387927" y="866973"/>
            <a:ext cx="6714837" cy="892263"/>
          </a:xfrm>
        </p:spPr>
        <p:txBody>
          <a:bodyPr/>
          <a:lstStyle/>
          <a:p>
            <a:r>
              <a:rPr lang="en-US" sz="4000" dirty="0"/>
              <a:t>Questions &amp; Data</a:t>
            </a:r>
          </a:p>
        </p:txBody>
      </p:sp>
    </p:spTree>
    <p:extLst>
      <p:ext uri="{BB962C8B-B14F-4D97-AF65-F5344CB8AC3E}">
        <p14:creationId xmlns:p14="http://schemas.microsoft.com/office/powerpoint/2010/main" val="2620771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93863800-85E5-44A7-96E9-521CE882616B}"/>
              </a:ext>
            </a:extLst>
          </p:cNvPr>
          <p:cNvSpPr>
            <a:spLocks noGrp="1"/>
          </p:cNvSpPr>
          <p:nvPr>
            <p:ph type="title"/>
          </p:nvPr>
        </p:nvSpPr>
        <p:spPr/>
        <p:txBody>
          <a:bodyPr anchor="ctr">
            <a:normAutofit/>
          </a:bodyPr>
          <a:lstStyle/>
          <a:p>
            <a:pPr algn="ctr"/>
            <a:r>
              <a:rPr lang="en-US" sz="4800" spc="300" dirty="0"/>
              <a:t>Goals for q2</a:t>
            </a:r>
          </a:p>
        </p:txBody>
      </p:sp>
      <p:sp>
        <p:nvSpPr>
          <p:cNvPr id="4" name="Text Placeholder 3">
            <a:extLst>
              <a:ext uri="{FF2B5EF4-FFF2-40B4-BE49-F238E27FC236}">
                <a16:creationId xmlns:a16="http://schemas.microsoft.com/office/drawing/2014/main" id="{CC409A73-2FDB-4725-9558-77B4ACF929B3}"/>
              </a:ext>
            </a:extLst>
          </p:cNvPr>
          <p:cNvSpPr>
            <a:spLocks noGrp="1"/>
          </p:cNvSpPr>
          <p:nvPr>
            <p:ph type="body" idx="1"/>
          </p:nvPr>
        </p:nvSpPr>
        <p:spPr>
          <a:xfrm>
            <a:off x="578362" y="1780625"/>
            <a:ext cx="5134839" cy="494506"/>
          </a:xfrm>
        </p:spPr>
        <p:txBody>
          <a:bodyPr>
            <a:normAutofit fontScale="92500" lnSpcReduction="20000"/>
          </a:bodyPr>
          <a:lstStyle/>
          <a:p>
            <a:pPr algn="ctr"/>
            <a:r>
              <a:rPr lang="en-US" spc="300" dirty="0">
                <a:solidFill>
                  <a:schemeClr val="tx1"/>
                </a:solidFill>
              </a:rPr>
              <a:t>Data Cleanup &amp; Exploration</a:t>
            </a:r>
          </a:p>
        </p:txBody>
      </p:sp>
      <p:sp>
        <p:nvSpPr>
          <p:cNvPr id="6" name="Text Placeholder 5">
            <a:extLst>
              <a:ext uri="{FF2B5EF4-FFF2-40B4-BE49-F238E27FC236}">
                <a16:creationId xmlns:a16="http://schemas.microsoft.com/office/drawing/2014/main" id="{5FBB0776-0624-4A97-8BD3-03CF602288BA}"/>
              </a:ext>
            </a:extLst>
          </p:cNvPr>
          <p:cNvSpPr>
            <a:spLocks noGrp="1"/>
          </p:cNvSpPr>
          <p:nvPr>
            <p:ph type="body" sz="quarter" idx="3"/>
          </p:nvPr>
        </p:nvSpPr>
        <p:spPr>
          <a:xfrm>
            <a:off x="6478801" y="1780625"/>
            <a:ext cx="5146746" cy="494506"/>
          </a:xfrm>
        </p:spPr>
        <p:txBody>
          <a:bodyPr>
            <a:normAutofit fontScale="92500" lnSpcReduction="20000"/>
          </a:bodyPr>
          <a:lstStyle/>
          <a:p>
            <a:pPr algn="ctr"/>
            <a:r>
              <a:rPr lang="en-US" spc="300" dirty="0">
                <a:solidFill>
                  <a:schemeClr val="tx1"/>
                </a:solidFill>
              </a:rPr>
              <a:t>Data Analysis Process</a:t>
            </a:r>
          </a:p>
        </p:txBody>
      </p:sp>
      <p:sp>
        <p:nvSpPr>
          <p:cNvPr id="16" name="Slide Number Placeholder 15">
            <a:extLst>
              <a:ext uri="{FF2B5EF4-FFF2-40B4-BE49-F238E27FC236}">
                <a16:creationId xmlns:a16="http://schemas.microsoft.com/office/drawing/2014/main" id="{8E69FE38-B9E0-4441-8A00-92DDB88DF02C}"/>
              </a:ext>
            </a:extLst>
          </p:cNvPr>
          <p:cNvSpPr>
            <a:spLocks noGrp="1"/>
          </p:cNvSpPr>
          <p:nvPr>
            <p:ph type="sldNum" sz="quarter" idx="12"/>
          </p:nvPr>
        </p:nvSpPr>
        <p:spPr/>
        <p:txBody>
          <a:bodyPr/>
          <a:lstStyle/>
          <a:p>
            <a:fld id="{8C2E478F-E849-4A8C-AF1F-CBCC78A7CBFA}" type="slidenum">
              <a:rPr lang="en-US" smtClean="0"/>
              <a:t>4</a:t>
            </a:fld>
            <a:endParaRPr lang="en-US" dirty="0"/>
          </a:p>
        </p:txBody>
      </p:sp>
      <p:sp>
        <p:nvSpPr>
          <p:cNvPr id="11" name="Text Placeholder 2">
            <a:extLst>
              <a:ext uri="{FF2B5EF4-FFF2-40B4-BE49-F238E27FC236}">
                <a16:creationId xmlns:a16="http://schemas.microsoft.com/office/drawing/2014/main" id="{43BE5507-7B48-4D60-817C-AD07716773BB}"/>
              </a:ext>
            </a:extLst>
          </p:cNvPr>
          <p:cNvSpPr txBox="1">
            <a:spLocks/>
          </p:cNvSpPr>
          <p:nvPr/>
        </p:nvSpPr>
        <p:spPr>
          <a:xfrm>
            <a:off x="469107" y="564100"/>
            <a:ext cx="11265694" cy="811055"/>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p:spPr>
        <p:txBody>
          <a:bodyPr vert="horz" lIns="91440" tIns="45720" rIns="91440" bIns="45720" rtlCol="0" anchor="ctr">
            <a:no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cap="all" spc="600" baseline="0">
                <a:solidFill>
                  <a:schemeClr val="bg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4000" dirty="0"/>
              <a:t>Data analysis</a:t>
            </a:r>
          </a:p>
        </p:txBody>
      </p:sp>
      <p:pic>
        <p:nvPicPr>
          <p:cNvPr id="3" name="Picture 2">
            <a:extLst>
              <a:ext uri="{FF2B5EF4-FFF2-40B4-BE49-F238E27FC236}">
                <a16:creationId xmlns:a16="http://schemas.microsoft.com/office/drawing/2014/main" id="{B0FD233F-6BFF-41FC-A783-E27658741764}"/>
              </a:ext>
            </a:extLst>
          </p:cNvPr>
          <p:cNvPicPr>
            <a:picLocks noChangeAspect="1"/>
          </p:cNvPicPr>
          <p:nvPr/>
        </p:nvPicPr>
        <p:blipFill>
          <a:blip r:embed="rId3"/>
          <a:stretch>
            <a:fillRect/>
          </a:stretch>
        </p:blipFill>
        <p:spPr>
          <a:xfrm>
            <a:off x="6588055" y="2599666"/>
            <a:ext cx="4535677" cy="2662021"/>
          </a:xfrm>
          <a:prstGeom prst="rect">
            <a:avLst/>
          </a:prstGeom>
        </p:spPr>
      </p:pic>
      <p:pic>
        <p:nvPicPr>
          <p:cNvPr id="8" name="Picture 7">
            <a:extLst>
              <a:ext uri="{FF2B5EF4-FFF2-40B4-BE49-F238E27FC236}">
                <a16:creationId xmlns:a16="http://schemas.microsoft.com/office/drawing/2014/main" id="{BC558DD3-D4CF-4389-B348-97796B4E1F42}"/>
              </a:ext>
            </a:extLst>
          </p:cNvPr>
          <p:cNvPicPr>
            <a:picLocks noChangeAspect="1"/>
          </p:cNvPicPr>
          <p:nvPr/>
        </p:nvPicPr>
        <p:blipFill>
          <a:blip r:embed="rId4"/>
          <a:stretch>
            <a:fillRect/>
          </a:stretch>
        </p:blipFill>
        <p:spPr>
          <a:xfrm>
            <a:off x="877944" y="2588650"/>
            <a:ext cx="4535677" cy="2673037"/>
          </a:xfrm>
          <a:prstGeom prst="rect">
            <a:avLst/>
          </a:prstGeom>
        </p:spPr>
      </p:pic>
    </p:spTree>
    <p:extLst>
      <p:ext uri="{BB962C8B-B14F-4D97-AF65-F5344CB8AC3E}">
        <p14:creationId xmlns:p14="http://schemas.microsoft.com/office/powerpoint/2010/main" val="1619265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387927" y="1504624"/>
            <a:ext cx="6770255" cy="2648214"/>
          </a:xfrm>
        </p:spPr>
        <p:txBody>
          <a:bodyPr>
            <a:normAutofit lnSpcReduction="10000"/>
          </a:bodyPr>
          <a:lstStyle/>
          <a:p>
            <a:pPr marL="342900" indent="-342900">
              <a:lnSpc>
                <a:spcPct val="107000"/>
              </a:lnSpc>
              <a:spcBef>
                <a:spcPts val="0"/>
              </a:spcBef>
              <a:buFont typeface="+mj-lt"/>
              <a:buAutoNum type="arabicPeriod"/>
            </a:pPr>
            <a:r>
              <a:rPr lang="en-US" sz="1400" dirty="0">
                <a:latin typeface="Calibri" panose="020F0502020204030204" pitchFamily="34" charset="0"/>
                <a:ea typeface="Calibri" panose="020F0502020204030204" pitchFamily="34" charset="0"/>
                <a:cs typeface="Times New Roman" panose="02020603050405020304" pitchFamily="18" charset="0"/>
              </a:rPr>
              <a:t>Vaccines played an integral part in reducing case &amp; death counts, however it is difficult to determine how much of an impact as case counts were decreasing while vaccinations were just starting to roll out.  These could be a result of multiple factors:</a:t>
            </a:r>
          </a:p>
          <a:p>
            <a:pPr lvl="1">
              <a:lnSpc>
                <a:spcPct val="107000"/>
              </a:lnSpc>
              <a:spcBef>
                <a:spcPts val="0"/>
              </a:spcBef>
            </a:pPr>
            <a:r>
              <a:rPr lang="en-US" dirty="0">
                <a:latin typeface="Calibri" panose="020F0502020204030204" pitchFamily="34" charset="0"/>
                <a:ea typeface="Calibri" panose="020F0502020204030204" pitchFamily="34" charset="0"/>
                <a:cs typeface="Times New Roman" panose="02020603050405020304" pitchFamily="18" charset="0"/>
              </a:rPr>
              <a:t>Increased restrictions</a:t>
            </a:r>
          </a:p>
          <a:p>
            <a:pPr lvl="1">
              <a:lnSpc>
                <a:spcPct val="107000"/>
              </a:lnSpc>
              <a:spcBef>
                <a:spcPts val="0"/>
              </a:spcBef>
            </a:pPr>
            <a:r>
              <a:rPr lang="en-US" dirty="0">
                <a:latin typeface="Calibri" panose="020F0502020204030204" pitchFamily="34" charset="0"/>
                <a:ea typeface="Calibri" panose="020F0502020204030204" pitchFamily="34" charset="0"/>
                <a:cs typeface="Times New Roman" panose="02020603050405020304" pitchFamily="18" charset="0"/>
              </a:rPr>
              <a:t>Less travel after holidays</a:t>
            </a:r>
          </a:p>
          <a:p>
            <a:pPr lvl="1">
              <a:lnSpc>
                <a:spcPct val="107000"/>
              </a:lnSpc>
              <a:spcBef>
                <a:spcPts val="0"/>
              </a:spcBef>
            </a:pPr>
            <a:r>
              <a:rPr lang="en-US" dirty="0">
                <a:latin typeface="Calibri" panose="020F0502020204030204" pitchFamily="34" charset="0"/>
                <a:ea typeface="Calibri" panose="020F0502020204030204" pitchFamily="34" charset="0"/>
                <a:cs typeface="Times New Roman" panose="02020603050405020304" pitchFamily="18" charset="0"/>
              </a:rPr>
              <a:t>School closures</a:t>
            </a:r>
          </a:p>
          <a:p>
            <a:pPr marL="342900" indent="-342900">
              <a:lnSpc>
                <a:spcPct val="107000"/>
              </a:lnSpc>
              <a:spcBef>
                <a:spcPts val="0"/>
              </a:spcBef>
              <a:buFont typeface="+mj-lt"/>
              <a:buAutoNum type="arabicPeriod"/>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Bef>
                <a:spcPts val="0"/>
              </a:spcBef>
              <a:buFont typeface="+mj-lt"/>
              <a:buAutoNum type="arabicPeriod"/>
            </a:pPr>
            <a:r>
              <a:rPr lang="en-US" sz="1400" dirty="0">
                <a:latin typeface="Calibri" panose="020F0502020204030204" pitchFamily="34" charset="0"/>
                <a:ea typeface="Calibri" panose="020F0502020204030204" pitchFamily="34" charset="0"/>
                <a:cs typeface="Times New Roman" panose="02020603050405020304" pitchFamily="18" charset="0"/>
              </a:rPr>
              <a:t>College counties appeared to fare worse than non-college counties:	</a:t>
            </a:r>
          </a:p>
          <a:p>
            <a:pPr lvl="1">
              <a:lnSpc>
                <a:spcPct val="107000"/>
              </a:lnSpc>
              <a:spcBef>
                <a:spcPts val="0"/>
              </a:spcBef>
            </a:pPr>
            <a:r>
              <a:rPr lang="en-US" dirty="0">
                <a:latin typeface="Calibri" panose="020F0502020204030204" pitchFamily="34" charset="0"/>
                <a:ea typeface="Calibri" panose="020F0502020204030204" pitchFamily="34" charset="0"/>
                <a:cs typeface="Times New Roman" panose="02020603050405020304" pitchFamily="18" charset="0"/>
              </a:rPr>
              <a:t>Cases/100,000 actually decrease for non-college counties as the population increases</a:t>
            </a:r>
          </a:p>
          <a:p>
            <a:pPr lvl="1">
              <a:lnSpc>
                <a:spcPct val="107000"/>
              </a:lnSpc>
              <a:spcBef>
                <a:spcPts val="0"/>
              </a:spcBef>
            </a:pPr>
            <a:r>
              <a:rPr lang="en-US" dirty="0">
                <a:latin typeface="Calibri" panose="020F0502020204030204" pitchFamily="34" charset="0"/>
                <a:ea typeface="Calibri" panose="020F0502020204030204" pitchFamily="34" charset="0"/>
                <a:cs typeface="Times New Roman" panose="02020603050405020304" pitchFamily="18" charset="0"/>
              </a:rPr>
              <a:t>Populations of non-college counties appear to be getting the vaccine at an increased rate based on the drastically higher slope value of the linear regression.</a:t>
            </a:r>
          </a:p>
          <a:p>
            <a:pPr marL="342900" indent="-342900">
              <a:lnSpc>
                <a:spcPct val="107000"/>
              </a:lnSpc>
              <a:spcBef>
                <a:spcPts val="0"/>
              </a:spcBef>
              <a:buFont typeface="+mj-lt"/>
              <a:buAutoNum type="arabicPeriod"/>
            </a:pPr>
            <a:endParaRPr lang="en-US" sz="13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5</a:t>
            </a:fld>
            <a:endParaRPr lang="en-US" dirty="0"/>
          </a:p>
        </p:txBody>
      </p:sp>
      <p:pic>
        <p:nvPicPr>
          <p:cNvPr id="14" name="Picture 13" descr="A picture containing cake, decorated, colorful, close&#10;&#10;Description automatically generated">
            <a:extLst>
              <a:ext uri="{FF2B5EF4-FFF2-40B4-BE49-F238E27FC236}">
                <a16:creationId xmlns:a16="http://schemas.microsoft.com/office/drawing/2014/main" id="{AF93B509-9993-4686-857B-8CEAC80D51DF}"/>
              </a:ext>
            </a:extLst>
          </p:cNvPr>
          <p:cNvPicPr>
            <a:picLocks noChangeAspect="1"/>
          </p:cNvPicPr>
          <p:nvPr/>
        </p:nvPicPr>
        <p:blipFill rotWithShape="1">
          <a:blip r:embed="rId3">
            <a:alphaModFix amt="80000"/>
          </a:blip>
          <a:srcRect t="19765" r="24524"/>
          <a:stretch/>
        </p:blipFill>
        <p:spPr>
          <a:xfrm>
            <a:off x="8141787" y="0"/>
            <a:ext cx="4050214" cy="4319996"/>
          </a:xfrm>
          <a:prstGeom prst="rect">
            <a:avLst/>
          </a:prstGeom>
        </p:spPr>
      </p:pic>
      <p:sp>
        <p:nvSpPr>
          <p:cNvPr id="20" name="Text Placeholder 19">
            <a:extLst>
              <a:ext uri="{FF2B5EF4-FFF2-40B4-BE49-F238E27FC236}">
                <a16:creationId xmlns:a16="http://schemas.microsoft.com/office/drawing/2014/main" id="{29134C00-B51E-47D7-96FE-9B5D7489BD6D}"/>
              </a:ext>
            </a:extLst>
          </p:cNvPr>
          <p:cNvSpPr>
            <a:spLocks noGrp="1"/>
          </p:cNvSpPr>
          <p:nvPr>
            <p:ph type="body" sz="quarter" idx="16"/>
          </p:nvPr>
        </p:nvSpPr>
        <p:spPr>
          <a:xfrm>
            <a:off x="387927" y="442100"/>
            <a:ext cx="6714837" cy="897173"/>
          </a:xfrm>
        </p:spPr>
        <p:txBody>
          <a:bodyPr/>
          <a:lstStyle/>
          <a:p>
            <a:r>
              <a:rPr lang="en-US" sz="4000" dirty="0"/>
              <a:t>Findings</a:t>
            </a:r>
          </a:p>
        </p:txBody>
      </p:sp>
      <p:pic>
        <p:nvPicPr>
          <p:cNvPr id="3" name="Picture 2">
            <a:extLst>
              <a:ext uri="{FF2B5EF4-FFF2-40B4-BE49-F238E27FC236}">
                <a16:creationId xmlns:a16="http://schemas.microsoft.com/office/drawing/2014/main" id="{760D71EC-4A1D-45E8-83D8-2D7EDFB1C010}"/>
              </a:ext>
            </a:extLst>
          </p:cNvPr>
          <p:cNvPicPr>
            <a:picLocks noChangeAspect="1"/>
          </p:cNvPicPr>
          <p:nvPr/>
        </p:nvPicPr>
        <p:blipFill>
          <a:blip r:embed="rId4"/>
          <a:stretch>
            <a:fillRect/>
          </a:stretch>
        </p:blipFill>
        <p:spPr>
          <a:xfrm>
            <a:off x="280192" y="4152838"/>
            <a:ext cx="6985724" cy="2371432"/>
          </a:xfrm>
          <a:prstGeom prst="rect">
            <a:avLst/>
          </a:prstGeom>
        </p:spPr>
      </p:pic>
      <p:pic>
        <p:nvPicPr>
          <p:cNvPr id="11" name="Picture 10">
            <a:extLst>
              <a:ext uri="{FF2B5EF4-FFF2-40B4-BE49-F238E27FC236}">
                <a16:creationId xmlns:a16="http://schemas.microsoft.com/office/drawing/2014/main" id="{97076FF3-C19F-4A82-ACA3-AAF685D003D6}"/>
              </a:ext>
            </a:extLst>
          </p:cNvPr>
          <p:cNvPicPr>
            <a:picLocks noChangeAspect="1"/>
          </p:cNvPicPr>
          <p:nvPr/>
        </p:nvPicPr>
        <p:blipFill>
          <a:blip r:embed="rId5"/>
          <a:stretch>
            <a:fillRect/>
          </a:stretch>
        </p:blipFill>
        <p:spPr>
          <a:xfrm>
            <a:off x="7636049" y="3899420"/>
            <a:ext cx="3805486" cy="2632822"/>
          </a:xfrm>
          <a:prstGeom prst="rect">
            <a:avLst/>
          </a:prstGeom>
        </p:spPr>
      </p:pic>
    </p:spTree>
    <p:extLst>
      <p:ext uri="{BB962C8B-B14F-4D97-AF65-F5344CB8AC3E}">
        <p14:creationId xmlns:p14="http://schemas.microsoft.com/office/powerpoint/2010/main" val="3655918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6</a:t>
            </a:fld>
            <a:endParaRPr lang="en-US" dirty="0"/>
          </a:p>
        </p:txBody>
      </p:sp>
      <p:pic>
        <p:nvPicPr>
          <p:cNvPr id="14" name="Picture 13" descr="A picture containing cake, decorated, colorful, close&#10;&#10;Description automatically generated">
            <a:extLst>
              <a:ext uri="{FF2B5EF4-FFF2-40B4-BE49-F238E27FC236}">
                <a16:creationId xmlns:a16="http://schemas.microsoft.com/office/drawing/2014/main" id="{AF93B509-9993-4686-857B-8CEAC80D51DF}"/>
              </a:ext>
            </a:extLst>
          </p:cNvPr>
          <p:cNvPicPr>
            <a:picLocks noChangeAspect="1"/>
          </p:cNvPicPr>
          <p:nvPr/>
        </p:nvPicPr>
        <p:blipFill rotWithShape="1">
          <a:blip r:embed="rId3">
            <a:alphaModFix amt="80000"/>
          </a:blip>
          <a:srcRect t="19765" r="24524"/>
          <a:stretch/>
        </p:blipFill>
        <p:spPr>
          <a:xfrm>
            <a:off x="8141787" y="0"/>
            <a:ext cx="4050214" cy="4319996"/>
          </a:xfrm>
          <a:prstGeom prst="rect">
            <a:avLst/>
          </a:prstGeom>
        </p:spPr>
      </p:pic>
      <p:sp>
        <p:nvSpPr>
          <p:cNvPr id="6" name="Text Placeholder 19">
            <a:extLst>
              <a:ext uri="{FF2B5EF4-FFF2-40B4-BE49-F238E27FC236}">
                <a16:creationId xmlns:a16="http://schemas.microsoft.com/office/drawing/2014/main" id="{931F4477-07FA-4420-B3E7-4A0FBD4F9487}"/>
              </a:ext>
            </a:extLst>
          </p:cNvPr>
          <p:cNvSpPr txBox="1">
            <a:spLocks/>
          </p:cNvSpPr>
          <p:nvPr/>
        </p:nvSpPr>
        <p:spPr>
          <a:xfrm>
            <a:off x="387927" y="379347"/>
            <a:ext cx="6714837" cy="897173"/>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US" sz="4000" dirty="0"/>
              <a:t>Post Mortem</a:t>
            </a:r>
          </a:p>
        </p:txBody>
      </p:sp>
      <p:sp>
        <p:nvSpPr>
          <p:cNvPr id="7" name="Content Placeholder 8">
            <a:extLst>
              <a:ext uri="{FF2B5EF4-FFF2-40B4-BE49-F238E27FC236}">
                <a16:creationId xmlns:a16="http://schemas.microsoft.com/office/drawing/2014/main" id="{6B4B7B6F-CC0C-4B79-ACDA-63ECFFAAEFA3}"/>
              </a:ext>
            </a:extLst>
          </p:cNvPr>
          <p:cNvSpPr txBox="1">
            <a:spLocks/>
          </p:cNvSpPr>
          <p:nvPr/>
        </p:nvSpPr>
        <p:spPr>
          <a:xfrm>
            <a:off x="387927" y="1653987"/>
            <a:ext cx="6770255" cy="4101353"/>
          </a:xfrm>
          <a:prstGeom prst="rect">
            <a:avLst/>
          </a:prstGeom>
        </p:spPr>
        <p:txBody>
          <a:bodyPr vert="horz" lIns="91440" tIns="45720" rIns="91440" bIns="45720" rtlCol="0" anchor="t">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7000"/>
              </a:lnSpc>
              <a:spcBef>
                <a:spcPts val="0"/>
              </a:spcBef>
              <a:buFont typeface="+mj-lt"/>
              <a:buAutoNum type="arabicPeriod"/>
            </a:pPr>
            <a:r>
              <a:rPr lang="en-US" sz="1400" dirty="0">
                <a:latin typeface="Calibri"/>
                <a:ea typeface="Calibri" panose="020F0502020204030204" pitchFamily="34" charset="0"/>
                <a:cs typeface="Times New Roman"/>
              </a:rPr>
              <a:t>As individual contributors we struggled through the </a:t>
            </a:r>
            <a:r>
              <a:rPr lang="en-US" sz="1400" dirty="0" err="1">
                <a:latin typeface="Calibri"/>
                <a:ea typeface="Calibri" panose="020F0502020204030204" pitchFamily="34" charset="0"/>
                <a:cs typeface="Times New Roman"/>
              </a:rPr>
              <a:t>github</a:t>
            </a:r>
            <a:r>
              <a:rPr lang="en-US" sz="1400" dirty="0">
                <a:latin typeface="Calibri"/>
                <a:ea typeface="Calibri" panose="020F0502020204030204" pitchFamily="34" charset="0"/>
                <a:cs typeface="Times New Roman"/>
              </a:rPr>
              <a:t> merging process.  Specifically, how to resolve conflicts on our individual terminals.  More guidance on this process would be helpful.  </a:t>
            </a:r>
            <a:endParaRPr lang="en-US" sz="1400" dirty="0">
              <a:latin typeface="Calibri"/>
              <a:ea typeface="Calibri" panose="020F0502020204030204" pitchFamily="34" charset="0"/>
              <a:cs typeface="Times New Roman" panose="02020603050405020304" pitchFamily="18" charset="0"/>
            </a:endParaRPr>
          </a:p>
          <a:p>
            <a:pPr marL="342900" indent="-342900">
              <a:lnSpc>
                <a:spcPct val="107000"/>
              </a:lnSpc>
              <a:spcBef>
                <a:spcPts val="0"/>
              </a:spcBef>
              <a:buFont typeface="+mj-lt"/>
              <a:buAutoNum type="arabicPeriod"/>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Bef>
                <a:spcPts val="0"/>
              </a:spcBef>
              <a:buFont typeface="+mj-lt"/>
              <a:buAutoNum type="arabicPeriod"/>
            </a:pPr>
            <a:r>
              <a:rPr lang="en-US" sz="1400" dirty="0">
                <a:latin typeface="Calibri"/>
                <a:ea typeface="Calibri" panose="020F0502020204030204" pitchFamily="34" charset="0"/>
                <a:cs typeface="Times New Roman"/>
              </a:rPr>
              <a:t>Needed data to be more granular (e.g. zip codes).  Case data focused on county however some counties are geographically larger with smaller population count.  </a:t>
            </a:r>
            <a:endParaRPr lang="en-US" sz="1400" dirty="0">
              <a:latin typeface="Calibri"/>
              <a:ea typeface="Calibri" panose="020F0502020204030204" pitchFamily="34" charset="0"/>
              <a:cs typeface="Times New Roman" panose="02020603050405020304" pitchFamily="18" charset="0"/>
            </a:endParaRPr>
          </a:p>
          <a:p>
            <a:pPr marL="342900" indent="-342900">
              <a:lnSpc>
                <a:spcPct val="107000"/>
              </a:lnSpc>
              <a:spcBef>
                <a:spcPts val="0"/>
              </a:spcBef>
              <a:buFont typeface="+mj-lt"/>
              <a:buAutoNum type="arabicPeriod"/>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Bef>
                <a:spcPts val="0"/>
              </a:spcBef>
              <a:buFont typeface="+mj-lt"/>
              <a:buAutoNum type="arabicPeriod"/>
            </a:pPr>
            <a:r>
              <a:rPr lang="en-US" sz="1400" dirty="0">
                <a:latin typeface="Calibri"/>
                <a:ea typeface="Calibri" panose="020F0502020204030204" pitchFamily="34" charset="0"/>
                <a:cs typeface="Times New Roman"/>
              </a:rPr>
              <a:t>Additional questions we’d would have liked to explore:</a:t>
            </a:r>
          </a:p>
          <a:p>
            <a:pPr lvl="1">
              <a:lnSpc>
                <a:spcPct val="107000"/>
              </a:lnSpc>
              <a:spcBef>
                <a:spcPts val="0"/>
              </a:spcBef>
            </a:pPr>
            <a:r>
              <a:rPr lang="en-US" dirty="0">
                <a:latin typeface="Calibri"/>
                <a:ea typeface="Calibri" panose="020F0502020204030204" pitchFamily="34" charset="0"/>
                <a:cs typeface="Times New Roman"/>
              </a:rPr>
              <a:t>As we know vaccines played a role in case count decrease, what impact did other factors play into these decreases – increased restrictions, school closures, warmer weather, etc.</a:t>
            </a:r>
          </a:p>
          <a:p>
            <a:pPr lvl="1">
              <a:lnSpc>
                <a:spcPct val="107000"/>
              </a:lnSpc>
              <a:spcBef>
                <a:spcPts val="0"/>
              </a:spcBef>
            </a:pPr>
            <a:r>
              <a:rPr lang="en-US" dirty="0">
                <a:latin typeface="Calibri"/>
                <a:cs typeface="Times New Roman"/>
              </a:rPr>
              <a:t>Additional research to look into the population makeup of these counties to find greater correlations regarding college vs. non-college counties.</a:t>
            </a:r>
          </a:p>
          <a:p>
            <a:pPr marL="342900" indent="-342900">
              <a:lnSpc>
                <a:spcPct val="107000"/>
              </a:lnSpc>
              <a:spcBef>
                <a:spcPts val="0"/>
              </a:spcBef>
              <a:buFont typeface="+mj-lt"/>
              <a:buAutoNum type="arabicPeriod"/>
            </a:pPr>
            <a:r>
              <a:rPr lang="en-US" sz="1400" dirty="0">
                <a:latin typeface="Calibri"/>
                <a:cs typeface="Times New Roman"/>
              </a:rPr>
              <a:t> Considerations when predicting  Covid-19 data:</a:t>
            </a:r>
          </a:p>
          <a:p>
            <a:pPr lvl="1">
              <a:lnSpc>
                <a:spcPct val="107000"/>
              </a:lnSpc>
              <a:spcBef>
                <a:spcPts val="0"/>
              </a:spcBef>
            </a:pPr>
            <a:r>
              <a:rPr lang="en-US" dirty="0">
                <a:latin typeface="Calibri"/>
                <a:cs typeface="Times New Roman"/>
              </a:rPr>
              <a:t>Importance of current data.  Case rates quickly shift with vaccine demand, variants, and developing treatments.</a:t>
            </a:r>
          </a:p>
          <a:p>
            <a:pPr lvl="1">
              <a:lnSpc>
                <a:spcPct val="107000"/>
              </a:lnSpc>
              <a:spcBef>
                <a:spcPts val="0"/>
              </a:spcBef>
            </a:pPr>
            <a:r>
              <a:rPr lang="en-US" dirty="0">
                <a:latin typeface="Calibri"/>
                <a:cs typeface="Times New Roman"/>
              </a:rPr>
              <a:t>Time series forecasting vs regression modelling.</a:t>
            </a:r>
          </a:p>
          <a:p>
            <a:pPr lvl="1">
              <a:lnSpc>
                <a:spcPct val="107000"/>
              </a:lnSpc>
              <a:spcBef>
                <a:spcPts val="0"/>
              </a:spcBef>
            </a:pPr>
            <a:endParaRPr lang="en-US" sz="1100" dirty="0">
              <a:latin typeface="Calibri" panose="020F0502020204030204" pitchFamily="34" charset="0"/>
              <a:cs typeface="Times New Roman" panose="02020603050405020304" pitchFamily="18" charset="0"/>
            </a:endParaRPr>
          </a:p>
          <a:p>
            <a:pPr lvl="1">
              <a:lnSpc>
                <a:spcPct val="107000"/>
              </a:lnSpc>
              <a:spcBef>
                <a:spcPts val="0"/>
              </a:spcBef>
            </a:pPr>
            <a:endParaRPr lang="en-US" sz="1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6635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286182" y="2365982"/>
            <a:ext cx="11490325" cy="823913"/>
          </a:xfrm>
        </p:spPr>
        <p:txBody>
          <a:bodyPr/>
          <a:lstStyle/>
          <a:p>
            <a:r>
              <a:rPr lang="en-US" sz="5400" b="1" dirty="0"/>
              <a:t>Q &amp; A</a:t>
            </a:r>
          </a:p>
        </p:txBody>
      </p:sp>
    </p:spTree>
    <p:extLst>
      <p:ext uri="{BB962C8B-B14F-4D97-AF65-F5344CB8AC3E}">
        <p14:creationId xmlns:p14="http://schemas.microsoft.com/office/powerpoint/2010/main" val="1662515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50836" y="989764"/>
            <a:ext cx="11490325" cy="823913"/>
          </a:xfrm>
        </p:spPr>
        <p:txBody>
          <a:bodyPr/>
          <a:lstStyle/>
          <a:p>
            <a:r>
              <a:rPr lang="en-US" sz="5400" b="1" dirty="0"/>
              <a:t>THANK YOU</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a:xfrm>
            <a:off x="3512340" y="5868236"/>
            <a:ext cx="5167313" cy="518795"/>
          </a:xfrm>
        </p:spPr>
        <p:txBody>
          <a:bodyPr/>
          <a:lstStyle/>
          <a:p>
            <a:r>
              <a:rPr lang="en-US" dirty="0"/>
              <a:t>5/3/20221</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4294967295"/>
          </p:nvPr>
        </p:nvSpPr>
        <p:spPr>
          <a:xfrm>
            <a:off x="2867888" y="1982912"/>
            <a:ext cx="6456219" cy="518795"/>
          </a:xfrm>
        </p:spPr>
        <p:txBody>
          <a:bodyPr/>
          <a:lstStyle/>
          <a:p>
            <a:pPr marL="0" indent="0">
              <a:buNone/>
            </a:pPr>
            <a:r>
              <a:rPr lang="en-US" sz="2400" dirty="0"/>
              <a:t>COVID-19 Vaccines in California and Its Impacts</a:t>
            </a:r>
          </a:p>
        </p:txBody>
      </p:sp>
      <p:sp>
        <p:nvSpPr>
          <p:cNvPr id="10" name="Text Placeholder 6">
            <a:extLst>
              <a:ext uri="{FF2B5EF4-FFF2-40B4-BE49-F238E27FC236}">
                <a16:creationId xmlns:a16="http://schemas.microsoft.com/office/drawing/2014/main" id="{67D87674-61E9-4C40-8C59-E9158D6ADB23}"/>
              </a:ext>
            </a:extLst>
          </p:cNvPr>
          <p:cNvSpPr txBox="1">
            <a:spLocks/>
          </p:cNvSpPr>
          <p:nvPr/>
        </p:nvSpPr>
        <p:spPr>
          <a:xfrm>
            <a:off x="3814614" y="2791883"/>
            <a:ext cx="4562766" cy="2112626"/>
          </a:xfrm>
          <a:prstGeom prst="rect">
            <a:avLst/>
          </a:prstGeom>
        </p:spPr>
        <p:txBody>
          <a:bodyPr vert="horz" lIns="91440" tIns="45720" rIns="91440" bIns="45720" rtlCol="0" anchor="t">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600"/>
              </a:spcBef>
              <a:buFont typeface="Arial" panose="020B0604020202020204" pitchFamily="34" charset="0"/>
              <a:buNone/>
            </a:pPr>
            <a:r>
              <a:rPr lang="en-US" sz="2000" u="sng" dirty="0"/>
              <a:t>Team Members:</a:t>
            </a:r>
          </a:p>
          <a:p>
            <a:pPr algn="ctr">
              <a:buNone/>
            </a:pPr>
            <a:r>
              <a:rPr lang="en-US" sz="2000">
                <a:ea typeface="+mn-lt"/>
                <a:cs typeface="+mn-lt"/>
              </a:rPr>
              <a:t>Becky McLaughlin</a:t>
            </a:r>
          </a:p>
          <a:p>
            <a:pPr marL="0" indent="0" algn="ctr">
              <a:lnSpc>
                <a:spcPct val="100000"/>
              </a:lnSpc>
              <a:spcBef>
                <a:spcPts val="600"/>
              </a:spcBef>
              <a:buNone/>
            </a:pPr>
            <a:r>
              <a:rPr lang="en-US" sz="2000" dirty="0"/>
              <a:t>Danielle Martin</a:t>
            </a:r>
            <a:endParaRPr lang="en-US"/>
          </a:p>
          <a:p>
            <a:pPr marL="0" indent="0" algn="ctr">
              <a:lnSpc>
                <a:spcPct val="100000"/>
              </a:lnSpc>
              <a:spcBef>
                <a:spcPts val="600"/>
              </a:spcBef>
              <a:buNone/>
            </a:pPr>
            <a:r>
              <a:rPr lang="en-US" sz="2000" dirty="0"/>
              <a:t>Jonathan Tran</a:t>
            </a:r>
          </a:p>
          <a:p>
            <a:pPr marL="0" indent="0" algn="ctr">
              <a:lnSpc>
                <a:spcPct val="100000"/>
              </a:lnSpc>
              <a:spcBef>
                <a:spcPts val="600"/>
              </a:spcBef>
              <a:buNone/>
            </a:pPr>
            <a:r>
              <a:rPr lang="en-US" sz="2000" dirty="0"/>
              <a:t>Scott Schneider</a:t>
            </a:r>
          </a:p>
        </p:txBody>
      </p:sp>
    </p:spTree>
    <p:extLst>
      <p:ext uri="{BB962C8B-B14F-4D97-AF65-F5344CB8AC3E}">
        <p14:creationId xmlns:p14="http://schemas.microsoft.com/office/powerpoint/2010/main" val="2838921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9</a:t>
            </a:fld>
            <a:endParaRPr lang="en-US" dirty="0"/>
          </a:p>
        </p:txBody>
      </p:sp>
      <p:pic>
        <p:nvPicPr>
          <p:cNvPr id="14" name="Picture 13" descr="A picture containing cake, decorated, colorful, close&#10;&#10;Description automatically generated">
            <a:extLst>
              <a:ext uri="{FF2B5EF4-FFF2-40B4-BE49-F238E27FC236}">
                <a16:creationId xmlns:a16="http://schemas.microsoft.com/office/drawing/2014/main" id="{AF93B509-9993-4686-857B-8CEAC80D51DF}"/>
              </a:ext>
            </a:extLst>
          </p:cNvPr>
          <p:cNvPicPr>
            <a:picLocks noChangeAspect="1"/>
          </p:cNvPicPr>
          <p:nvPr/>
        </p:nvPicPr>
        <p:blipFill rotWithShape="1">
          <a:blip r:embed="rId3">
            <a:alphaModFix amt="80000"/>
          </a:blip>
          <a:srcRect t="19765" r="24524"/>
          <a:stretch/>
        </p:blipFill>
        <p:spPr>
          <a:xfrm>
            <a:off x="8141787" y="0"/>
            <a:ext cx="4050214" cy="4319996"/>
          </a:xfrm>
          <a:prstGeom prst="rect">
            <a:avLst/>
          </a:prstGeom>
        </p:spPr>
      </p:pic>
      <p:sp>
        <p:nvSpPr>
          <p:cNvPr id="6" name="Text Placeholder 19">
            <a:extLst>
              <a:ext uri="{FF2B5EF4-FFF2-40B4-BE49-F238E27FC236}">
                <a16:creationId xmlns:a16="http://schemas.microsoft.com/office/drawing/2014/main" id="{931F4477-07FA-4420-B3E7-4A0FBD4F9487}"/>
              </a:ext>
            </a:extLst>
          </p:cNvPr>
          <p:cNvSpPr txBox="1">
            <a:spLocks/>
          </p:cNvSpPr>
          <p:nvPr/>
        </p:nvSpPr>
        <p:spPr>
          <a:xfrm>
            <a:off x="387927" y="379347"/>
            <a:ext cx="6714837" cy="897173"/>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US" sz="4000" dirty="0"/>
              <a:t>Sources</a:t>
            </a:r>
          </a:p>
        </p:txBody>
      </p:sp>
      <p:sp>
        <p:nvSpPr>
          <p:cNvPr id="7" name="Content Placeholder 8">
            <a:extLst>
              <a:ext uri="{FF2B5EF4-FFF2-40B4-BE49-F238E27FC236}">
                <a16:creationId xmlns:a16="http://schemas.microsoft.com/office/drawing/2014/main" id="{6B4B7B6F-CC0C-4B79-ACDA-63ECFFAAEFA3}"/>
              </a:ext>
            </a:extLst>
          </p:cNvPr>
          <p:cNvSpPr txBox="1">
            <a:spLocks/>
          </p:cNvSpPr>
          <p:nvPr/>
        </p:nvSpPr>
        <p:spPr>
          <a:xfrm>
            <a:off x="387927" y="1653987"/>
            <a:ext cx="6770255" cy="450618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Bef>
                <a:spcPts val="0"/>
              </a:spcBef>
            </a:pPr>
            <a:r>
              <a:rPr lang="en-US" sz="1500" dirty="0">
                <a:latin typeface="Calibri" panose="020F0502020204030204" pitchFamily="34" charset="0"/>
                <a:cs typeface="Times New Roman" panose="02020603050405020304" pitchFamily="18" charset="0"/>
              </a:rPr>
              <a:t>COVID-19 Hospital Data. California Health and Human Services Open Data Portal. (2021). https://data.chhs.ca.gov/. </a:t>
            </a:r>
          </a:p>
          <a:p>
            <a:pPr>
              <a:lnSpc>
                <a:spcPct val="107000"/>
              </a:lnSpc>
              <a:spcBef>
                <a:spcPts val="0"/>
              </a:spcBef>
            </a:pPr>
            <a:endParaRPr lang="en-US" sz="1500" dirty="0">
              <a:latin typeface="Calibri" panose="020F0502020204030204" pitchFamily="34" charset="0"/>
              <a:cs typeface="Times New Roman" panose="02020603050405020304" pitchFamily="18" charset="0"/>
            </a:endParaRPr>
          </a:p>
          <a:p>
            <a:pPr>
              <a:lnSpc>
                <a:spcPct val="107000"/>
              </a:lnSpc>
              <a:spcBef>
                <a:spcPts val="0"/>
              </a:spcBef>
            </a:pPr>
            <a:r>
              <a:rPr lang="en-US" sz="1500" dirty="0">
                <a:latin typeface="Calibri" panose="020F0502020204030204" pitchFamily="34" charset="0"/>
                <a:cs typeface="Times New Roman" panose="02020603050405020304" pitchFamily="18" charset="0"/>
              </a:rPr>
              <a:t>Google Geocoding API. Google. https://developers.google.com/maps/documentation/geocoding/overview.</a:t>
            </a:r>
          </a:p>
          <a:p>
            <a:pPr marL="0" indent="0">
              <a:lnSpc>
                <a:spcPct val="107000"/>
              </a:lnSpc>
              <a:spcBef>
                <a:spcPts val="0"/>
              </a:spcBef>
              <a:buNone/>
            </a:pPr>
            <a:endParaRPr lang="en-US" sz="1500" dirty="0">
              <a:latin typeface="Calibri" panose="020F0502020204030204" pitchFamily="34" charset="0"/>
              <a:cs typeface="Times New Roman" panose="02020603050405020304" pitchFamily="18" charset="0"/>
            </a:endParaRPr>
          </a:p>
          <a:p>
            <a:pPr>
              <a:lnSpc>
                <a:spcPct val="107000"/>
              </a:lnSpc>
              <a:spcBef>
                <a:spcPts val="0"/>
              </a:spcBef>
            </a:pPr>
            <a:r>
              <a:rPr lang="en-US" sz="1500" dirty="0">
                <a:latin typeface="Calibri" panose="020F0502020204030204" pitchFamily="34" charset="0"/>
                <a:cs typeface="Times New Roman" panose="02020603050405020304" pitchFamily="18" charset="0"/>
              </a:rPr>
              <a:t>Maps JavaScript API. Google. https://developers.google.com/maps/documentation/javascript/examples/layer-heatmap.</a:t>
            </a:r>
          </a:p>
          <a:p>
            <a:pPr>
              <a:lnSpc>
                <a:spcPct val="107000"/>
              </a:lnSpc>
              <a:spcBef>
                <a:spcPts val="0"/>
              </a:spcBef>
            </a:pPr>
            <a:endParaRPr lang="en-US" sz="1500" dirty="0">
              <a:latin typeface="Calibri" panose="020F0502020204030204" pitchFamily="34" charset="0"/>
              <a:cs typeface="Times New Roman" panose="02020603050405020304" pitchFamily="18" charset="0"/>
            </a:endParaRPr>
          </a:p>
          <a:p>
            <a:pPr>
              <a:lnSpc>
                <a:spcPct val="107000"/>
              </a:lnSpc>
              <a:spcBef>
                <a:spcPts val="0"/>
              </a:spcBef>
            </a:pPr>
            <a:r>
              <a:rPr lang="en-US" sz="1500" dirty="0">
                <a:latin typeface="Calibri" panose="020F0502020204030204" pitchFamily="34" charset="0"/>
                <a:cs typeface="Times New Roman" panose="02020603050405020304" pitchFamily="18" charset="0"/>
              </a:rPr>
              <a:t>Statewide COVID-19 Vaccines Administered By County. California Health and Human Services Open Data Portal. (2021). https://data.chhs.ca.gov/. </a:t>
            </a:r>
          </a:p>
          <a:p>
            <a:pPr>
              <a:lnSpc>
                <a:spcPct val="107000"/>
              </a:lnSpc>
              <a:spcBef>
                <a:spcPts val="0"/>
              </a:spcBef>
            </a:pPr>
            <a:endParaRPr lang="en-US" sz="1500" dirty="0">
              <a:latin typeface="Calibri" panose="020F0502020204030204" pitchFamily="34" charset="0"/>
              <a:cs typeface="Times New Roman" panose="02020603050405020304" pitchFamily="18" charset="0"/>
            </a:endParaRPr>
          </a:p>
          <a:p>
            <a:pPr>
              <a:lnSpc>
                <a:spcPct val="107000"/>
              </a:lnSpc>
              <a:spcBef>
                <a:spcPts val="0"/>
              </a:spcBef>
            </a:pPr>
            <a:r>
              <a:rPr lang="en-US" sz="1500" dirty="0">
                <a:latin typeface="Calibri" panose="020F0502020204030204" pitchFamily="34" charset="0"/>
                <a:cs typeface="Times New Roman" panose="02020603050405020304" pitchFamily="18" charset="0"/>
              </a:rPr>
              <a:t>Statewide COVID-19 Cases Deaths Tests. California Health and Human Services Open Data Portal. (2021). https://data.chhs.ca.gov/.</a:t>
            </a:r>
          </a:p>
          <a:p>
            <a:pPr>
              <a:lnSpc>
                <a:spcPct val="107000"/>
              </a:lnSpc>
              <a:spcBef>
                <a:spcPts val="0"/>
              </a:spcBef>
            </a:pPr>
            <a:endParaRPr lang="en-US" sz="1500" dirty="0">
              <a:latin typeface="Calibri" panose="020F0502020204030204" pitchFamily="34" charset="0"/>
              <a:cs typeface="Times New Roman" panose="02020603050405020304" pitchFamily="18" charset="0"/>
            </a:endParaRPr>
          </a:p>
          <a:p>
            <a:pPr>
              <a:lnSpc>
                <a:spcPct val="107000"/>
              </a:lnSpc>
              <a:spcBef>
                <a:spcPts val="0"/>
              </a:spcBef>
            </a:pPr>
            <a:r>
              <a:rPr lang="en-US" sz="1500" dirty="0">
                <a:latin typeface="Calibri" panose="020F0502020204030204" pitchFamily="34" charset="0"/>
                <a:cs typeface="Times New Roman" panose="02020603050405020304" pitchFamily="18" charset="0"/>
              </a:rPr>
              <a:t>The United States Census Bureau. (2020, December 10). American Community Survey 5-Year Data (2009-2019). https://www.census.gov/data/developers/data-sets/acs-5year.html. Selected income characteristics for California zip </a:t>
            </a:r>
            <a:r>
              <a:rPr lang="en-US" sz="1500" dirty="0" err="1">
                <a:latin typeface="Calibri" panose="020F0502020204030204" pitchFamily="34" charset="0"/>
                <a:cs typeface="Times New Roman" panose="02020603050405020304" pitchFamily="18" charset="0"/>
              </a:rPr>
              <a:t>codesvia</a:t>
            </a:r>
            <a:r>
              <a:rPr lang="en-US" sz="1500" dirty="0">
                <a:latin typeface="Calibri" panose="020F0502020204030204" pitchFamily="34" charset="0"/>
                <a:cs typeface="Times New Roman" panose="02020603050405020304" pitchFamily="18" charset="0"/>
              </a:rPr>
              <a:t> API</a:t>
            </a:r>
          </a:p>
          <a:p>
            <a:pPr>
              <a:lnSpc>
                <a:spcPct val="107000"/>
              </a:lnSpc>
              <a:spcBef>
                <a:spcPts val="0"/>
              </a:spcBef>
            </a:pPr>
            <a:endParaRPr lang="en-US" sz="1500" dirty="0">
              <a:latin typeface="Calibri" panose="020F0502020204030204" pitchFamily="34" charset="0"/>
              <a:cs typeface="Times New Roman" panose="02020603050405020304" pitchFamily="18" charset="0"/>
            </a:endParaRPr>
          </a:p>
          <a:p>
            <a:pPr>
              <a:lnSpc>
                <a:spcPct val="107000"/>
              </a:lnSpc>
              <a:spcBef>
                <a:spcPts val="0"/>
              </a:spcBef>
            </a:pPr>
            <a:r>
              <a:rPr lang="en-US" sz="1500" dirty="0">
                <a:latin typeface="Calibri" panose="020F0502020204030204" pitchFamily="34" charset="0"/>
                <a:cs typeface="Times New Roman" panose="02020603050405020304" pitchFamily="18" charset="0"/>
              </a:rPr>
              <a:t>COVID-19 graphic:</a:t>
            </a:r>
          </a:p>
          <a:p>
            <a:pPr marL="457200" lvl="1" indent="0">
              <a:lnSpc>
                <a:spcPct val="107000"/>
              </a:lnSpc>
              <a:spcBef>
                <a:spcPts val="0"/>
              </a:spcBef>
              <a:buNone/>
            </a:pPr>
            <a:r>
              <a:rPr lang="en-US" sz="1500" dirty="0">
                <a:latin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https://en.wikipedia.org/wiki/COVID-19</a:t>
            </a:r>
            <a:endParaRPr lang="en-US" sz="1500" dirty="0">
              <a:latin typeface="Calibri" panose="020F0502020204030204" pitchFamily="34" charset="0"/>
              <a:cs typeface="Times New Roman" panose="02020603050405020304" pitchFamily="18" charset="0"/>
            </a:endParaRPr>
          </a:p>
          <a:p>
            <a:pPr marL="0" indent="0">
              <a:lnSpc>
                <a:spcPct val="107000"/>
              </a:lnSpc>
              <a:spcBef>
                <a:spcPts val="0"/>
              </a:spcBef>
              <a:buNone/>
            </a:pPr>
            <a:endParaRPr lang="en-US"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02963719"/>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BB9993-D5F9-46FA-B2E5-80E3632E9820}">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3D9F223-918A-45AF-9B53-56AB9E5E2182}">
  <ds:schemaRefs>
    <ds:schemaRef ds:uri="71af3243-3dd4-4a8d-8c0d-dd76da1f02a5"/>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B7E2D32-4FDD-4266-880C-17595B8014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tf55661986_win32</Template>
  <TotalTime>539</TotalTime>
  <Words>731</Words>
  <Application>Microsoft Office PowerPoint</Application>
  <PresentationFormat>Widescreen</PresentationFormat>
  <Paragraphs>92</Paragraphs>
  <Slides>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PowerPoint Presentation</vt:lpstr>
      <vt:lpstr>PowerPoint Presentation</vt:lpstr>
      <vt:lpstr>PowerPoint Presentation</vt:lpstr>
      <vt:lpstr>Goals for q2</vt:lpstr>
      <vt:lpstr>PowerPoint Presentation</vt:lpstr>
      <vt:lpstr>PowerPoint Presentation</vt:lpstr>
      <vt:lpstr>Q &amp; A</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8 Project</dc:title>
  <dc:creator>Becky McLaughlin</dc:creator>
  <cp:lastModifiedBy>Becky McLaughlin</cp:lastModifiedBy>
  <cp:revision>4</cp:revision>
  <dcterms:created xsi:type="dcterms:W3CDTF">2021-04-30T21:58:13Z</dcterms:created>
  <dcterms:modified xsi:type="dcterms:W3CDTF">2021-05-03T23:39:52Z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