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gif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1" Type="http://schemas.openxmlformats.org/officeDocument/2006/relationships/image" Target="../media/image4.gif"/><Relationship Id="rId10" Type="http://schemas.openxmlformats.org/officeDocument/2006/relationships/image" Target="../media/image44.png"/><Relationship Id="rId9" Type="http://schemas.openxmlformats.org/officeDocument/2006/relationships/image" Target="../media/image1.gif"/><Relationship Id="rId5" Type="http://schemas.openxmlformats.org/officeDocument/2006/relationships/image" Target="../media/image28.gif"/><Relationship Id="rId6" Type="http://schemas.openxmlformats.org/officeDocument/2006/relationships/image" Target="../media/image41.png"/><Relationship Id="rId7" Type="http://schemas.openxmlformats.org/officeDocument/2006/relationships/image" Target="../media/image19.png"/><Relationship Id="rId8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4.gif"/><Relationship Id="rId6" Type="http://schemas.openxmlformats.org/officeDocument/2006/relationships/image" Target="../media/image47.png"/><Relationship Id="rId7" Type="http://schemas.openxmlformats.org/officeDocument/2006/relationships/hyperlink" Target="https://gitlab.atp-fivt.org/db2024s/ljatorovskijda-project/-/tree/second_iteration?ref_type=heads" TargetMode="External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gif"/><Relationship Id="rId10" Type="http://schemas.openxmlformats.org/officeDocument/2006/relationships/image" Target="../media/image4.gif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9.png"/><Relationship Id="rId6" Type="http://schemas.openxmlformats.org/officeDocument/2006/relationships/image" Target="../media/image4.gif"/><Relationship Id="rId7" Type="http://schemas.openxmlformats.org/officeDocument/2006/relationships/image" Target="../media/image2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8.gif"/><Relationship Id="rId5" Type="http://schemas.openxmlformats.org/officeDocument/2006/relationships/image" Target="../media/image4.gif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2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514350" y="279405"/>
            <a:ext cx="17259300" cy="9493245"/>
            <a:chOff x="0" y="-47625"/>
            <a:chExt cx="4545659" cy="2500279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545659" cy="2452654"/>
            </a:xfrm>
            <a:custGeom>
              <a:rect b="b" l="l" r="r" t="t"/>
              <a:pathLst>
                <a:path extrusionOk="0" h="2452654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52654"/>
                  </a:lnTo>
                  <a:lnTo>
                    <a:pt x="0" y="24526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4545659" cy="2500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 rot="-5400000">
            <a:off x="9482649" y="1477137"/>
            <a:ext cx="9307907" cy="7274094"/>
            <a:chOff x="0" y="0"/>
            <a:chExt cx="660400" cy="5161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660400" cy="516100"/>
            </a:xfrm>
            <a:custGeom>
              <a:rect b="b" l="l" r="r" t="t"/>
              <a:pathLst>
                <a:path extrusionOk="0" h="5161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1911"/>
                  </a:cubicBezTo>
                  <a:lnTo>
                    <a:pt x="660400" y="516100"/>
                  </a:lnTo>
                  <a:lnTo>
                    <a:pt x="0" y="516100"/>
                  </a:lnTo>
                  <a:lnTo>
                    <a:pt x="0" y="32205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79375"/>
              <a:ext cx="660400" cy="436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688916" y="7212618"/>
            <a:ext cx="6778327" cy="16606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 rot="5400000">
            <a:off x="10624235" y="1953733"/>
            <a:ext cx="9307907" cy="6320903"/>
            <a:chOff x="0" y="-47625"/>
            <a:chExt cx="666611" cy="452688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666611" cy="405063"/>
            </a:xfrm>
            <a:custGeom>
              <a:rect b="b" l="l" r="r" t="t"/>
              <a:pathLst>
                <a:path extrusionOk="0" h="405063" w="666611">
                  <a:moveTo>
                    <a:pt x="222324" y="385994"/>
                  </a:moveTo>
                  <a:cubicBezTo>
                    <a:pt x="256499" y="397508"/>
                    <a:pt x="295352" y="405063"/>
                    <a:pt x="333485" y="405063"/>
                  </a:cubicBezTo>
                  <a:cubicBezTo>
                    <a:pt x="371619" y="405063"/>
                    <a:pt x="408313" y="398586"/>
                    <a:pt x="442128" y="387073"/>
                  </a:cubicBezTo>
                  <a:cubicBezTo>
                    <a:pt x="442849" y="386713"/>
                    <a:pt x="443568" y="386713"/>
                    <a:pt x="444287" y="386354"/>
                  </a:cubicBezTo>
                  <a:cubicBezTo>
                    <a:pt x="571278" y="340298"/>
                    <a:pt x="664812" y="218685"/>
                    <a:pt x="666611" y="85618"/>
                  </a:cubicBezTo>
                  <a:lnTo>
                    <a:pt x="666611" y="0"/>
                  </a:lnTo>
                  <a:lnTo>
                    <a:pt x="0" y="0"/>
                  </a:lnTo>
                  <a:lnTo>
                    <a:pt x="0" y="85555"/>
                  </a:lnTo>
                  <a:cubicBezTo>
                    <a:pt x="1799" y="219403"/>
                    <a:pt x="93894" y="341019"/>
                    <a:pt x="222324" y="385994"/>
                  </a:cubicBezTo>
                  <a:close/>
                </a:path>
              </a:pathLst>
            </a:custGeom>
            <a:solidFill>
              <a:srgbClr val="F6B1FF"/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0" y="-47625"/>
              <a:ext cx="666611" cy="32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13965910" y="3958590"/>
            <a:ext cx="2369820" cy="2369820"/>
            <a:chOff x="0" y="0"/>
            <a:chExt cx="812800" cy="812800"/>
          </a:xfrm>
        </p:grpSpPr>
        <p:sp>
          <p:nvSpPr>
            <p:cNvPr id="95" name="Google Shape;95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15150820" y="3777764"/>
            <a:ext cx="2622830" cy="2550646"/>
            <a:chOff x="0" y="-47625"/>
            <a:chExt cx="690787" cy="671775"/>
          </a:xfrm>
        </p:grpSpPr>
        <p:sp>
          <p:nvSpPr>
            <p:cNvPr id="98" name="Google Shape;98;p13"/>
            <p:cNvSpPr/>
            <p:nvPr/>
          </p:nvSpPr>
          <p:spPr>
            <a:xfrm>
              <a:off x="0" y="0"/>
              <a:ext cx="690787" cy="624150"/>
            </a:xfrm>
            <a:custGeom>
              <a:rect b="b" l="l" r="r" t="t"/>
              <a:pathLst>
                <a:path extrusionOk="0" h="624150" w="690787">
                  <a:moveTo>
                    <a:pt x="0" y="0"/>
                  </a:moveTo>
                  <a:lnTo>
                    <a:pt x="690787" y="0"/>
                  </a:lnTo>
                  <a:lnTo>
                    <a:pt x="690787" y="624150"/>
                  </a:lnTo>
                  <a:lnTo>
                    <a:pt x="0" y="624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9" name="Google Shape;99;p13"/>
            <p:cNvSpPr txBox="1"/>
            <p:nvPr/>
          </p:nvSpPr>
          <p:spPr>
            <a:xfrm>
              <a:off x="0" y="-47625"/>
              <a:ext cx="690787" cy="67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3"/>
          <p:cNvGrpSpPr/>
          <p:nvPr/>
        </p:nvGrpSpPr>
        <p:grpSpPr>
          <a:xfrm>
            <a:off x="514350" y="279405"/>
            <a:ext cx="9352259" cy="4973686"/>
            <a:chOff x="0" y="-47625"/>
            <a:chExt cx="2463146" cy="1309942"/>
          </a:xfrm>
        </p:grpSpPr>
        <p:sp>
          <p:nvSpPr>
            <p:cNvPr id="101" name="Google Shape;101;p13"/>
            <p:cNvSpPr/>
            <p:nvPr/>
          </p:nvSpPr>
          <p:spPr>
            <a:xfrm>
              <a:off x="0" y="0"/>
              <a:ext cx="2463146" cy="1262317"/>
            </a:xfrm>
            <a:custGeom>
              <a:rect b="b" l="l" r="r" t="t"/>
              <a:pathLst>
                <a:path extrusionOk="0" h="1262317" w="2463146">
                  <a:moveTo>
                    <a:pt x="0" y="0"/>
                  </a:moveTo>
                  <a:lnTo>
                    <a:pt x="2463146" y="0"/>
                  </a:lnTo>
                  <a:lnTo>
                    <a:pt x="2463146" y="1262317"/>
                  </a:lnTo>
                  <a:lnTo>
                    <a:pt x="0" y="1262317"/>
                  </a:lnTo>
                  <a:close/>
                </a:path>
              </a:pathLst>
            </a:custGeom>
            <a:solidFill>
              <a:srgbClr val="F6B1FF"/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2" name="Google Shape;102;p13"/>
            <p:cNvSpPr txBox="1"/>
            <p:nvPr/>
          </p:nvSpPr>
          <p:spPr>
            <a:xfrm>
              <a:off x="0" y="-47625"/>
              <a:ext cx="2463146" cy="1309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514350" y="4962674"/>
            <a:ext cx="9352259" cy="4809976"/>
            <a:chOff x="0" y="-47625"/>
            <a:chExt cx="2463146" cy="1266825"/>
          </a:xfrm>
        </p:grpSpPr>
        <p:sp>
          <p:nvSpPr>
            <p:cNvPr id="104" name="Google Shape;104;p13"/>
            <p:cNvSpPr/>
            <p:nvPr/>
          </p:nvSpPr>
          <p:spPr>
            <a:xfrm>
              <a:off x="0" y="0"/>
              <a:ext cx="2463146" cy="1219200"/>
            </a:xfrm>
            <a:custGeom>
              <a:rect b="b" l="l" r="r" t="t"/>
              <a:pathLst>
                <a:path extrusionOk="0" h="1219200" w="2463146">
                  <a:moveTo>
                    <a:pt x="0" y="0"/>
                  </a:moveTo>
                  <a:lnTo>
                    <a:pt x="2463146" y="0"/>
                  </a:lnTo>
                  <a:lnTo>
                    <a:pt x="246314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FF7032"/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5" name="Google Shape;105;p13"/>
            <p:cNvSpPr txBox="1"/>
            <p:nvPr/>
          </p:nvSpPr>
          <p:spPr>
            <a:xfrm>
              <a:off x="0" y="-47625"/>
              <a:ext cx="2463146" cy="1266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10269564" y="1028700"/>
            <a:ext cx="4010060" cy="8229600"/>
          </a:xfrm>
          <a:custGeom>
            <a:rect b="b" l="l" r="r" t="t"/>
            <a:pathLst>
              <a:path extrusionOk="0" h="8229600" w="4010060">
                <a:moveTo>
                  <a:pt x="0" y="0"/>
                </a:moveTo>
                <a:lnTo>
                  <a:pt x="4010060" y="0"/>
                </a:lnTo>
                <a:lnTo>
                  <a:pt x="401006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7" name="Google Shape;107;p13"/>
          <p:cNvGrpSpPr/>
          <p:nvPr/>
        </p:nvGrpSpPr>
        <p:grpSpPr>
          <a:xfrm>
            <a:off x="1028700" y="8475660"/>
            <a:ext cx="4161758" cy="775132"/>
            <a:chOff x="0" y="0"/>
            <a:chExt cx="5549011" cy="1033509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1849680" cy="1033509"/>
            </a:xfrm>
            <a:custGeom>
              <a:rect b="b" l="l" r="r" t="t"/>
              <a:pathLst>
                <a:path extrusionOk="0" h="1033509" w="1849680">
                  <a:moveTo>
                    <a:pt x="0" y="0"/>
                  </a:moveTo>
                  <a:lnTo>
                    <a:pt x="1849680" y="0"/>
                  </a:lnTo>
                  <a:lnTo>
                    <a:pt x="1849680" y="1033509"/>
                  </a:lnTo>
                  <a:lnTo>
                    <a:pt x="0" y="10335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" name="Google Shape;109;p13"/>
            <p:cNvSpPr txBox="1"/>
            <p:nvPr/>
          </p:nvSpPr>
          <p:spPr>
            <a:xfrm>
              <a:off x="1910011" y="467183"/>
              <a:ext cx="36390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1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МФТИ Б05-206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10" name="Google Shape;11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791874">
            <a:off x="12373970" y="460642"/>
            <a:ext cx="991180" cy="1501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14279624" y="2397441"/>
            <a:ext cx="918441" cy="918441"/>
          </a:xfrm>
          <a:custGeom>
            <a:rect b="b" l="l" r="r" t="t"/>
            <a:pathLst>
              <a:path extrusionOk="0" h="918441" w="918441">
                <a:moveTo>
                  <a:pt x="0" y="0"/>
                </a:moveTo>
                <a:lnTo>
                  <a:pt x="918440" y="0"/>
                </a:lnTo>
                <a:lnTo>
                  <a:pt x="918440" y="918440"/>
                </a:lnTo>
                <a:lnTo>
                  <a:pt x="0" y="918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3"/>
          <p:cNvSpPr/>
          <p:nvPr/>
        </p:nvSpPr>
        <p:spPr>
          <a:xfrm>
            <a:off x="13820403" y="3315881"/>
            <a:ext cx="459220" cy="459220"/>
          </a:xfrm>
          <a:custGeom>
            <a:rect b="b" l="l" r="r" t="t"/>
            <a:pathLst>
              <a:path extrusionOk="0" h="459220" w="459220">
                <a:moveTo>
                  <a:pt x="0" y="0"/>
                </a:moveTo>
                <a:lnTo>
                  <a:pt x="459221" y="0"/>
                </a:lnTo>
                <a:lnTo>
                  <a:pt x="459221" y="459221"/>
                </a:lnTo>
                <a:lnTo>
                  <a:pt x="0" y="4592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3"/>
          <p:cNvSpPr txBox="1"/>
          <p:nvPr/>
        </p:nvSpPr>
        <p:spPr>
          <a:xfrm>
            <a:off x="-298360" y="1463042"/>
            <a:ext cx="10977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4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БАЗА ДАННЫХ </a:t>
            </a:r>
            <a:endParaRPr i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558286" y="6960241"/>
            <a:ext cx="8159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ЛЯТОРОВСКИЙ ДАНИИЛ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6573218" y="8729345"/>
            <a:ext cx="2570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79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MAY. 10 | 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791874">
            <a:off x="8408380" y="11932596"/>
            <a:ext cx="991180" cy="1501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-450760" y="2737347"/>
            <a:ext cx="10977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5000" u="none" cap="none" strike="noStrike">
                <a:solidFill>
                  <a:srgbClr val="FF7032"/>
                </a:solidFill>
                <a:latin typeface="Impact"/>
                <a:ea typeface="Impact"/>
                <a:cs typeface="Impact"/>
                <a:sym typeface="Impact"/>
              </a:rPr>
              <a:t>NBA</a:t>
            </a:r>
            <a:endParaRPr sz="15000">
              <a:solidFill>
                <a:srgbClr val="FF703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 rot="10800000">
            <a:off x="0" y="0"/>
            <a:ext cx="2366086" cy="2361784"/>
          </a:xfrm>
          <a:custGeom>
            <a:rect b="b" l="l" r="r" t="t"/>
            <a:pathLst>
              <a:path extrusionOk="0" h="2361784" w="2366086">
                <a:moveTo>
                  <a:pt x="0" y="0"/>
                </a:moveTo>
                <a:lnTo>
                  <a:pt x="2366086" y="0"/>
                </a:lnTo>
                <a:lnTo>
                  <a:pt x="2366086" y="2361784"/>
                </a:lnTo>
                <a:lnTo>
                  <a:pt x="0" y="2361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3" name="Google Shape;263;p22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22"/>
          <p:cNvSpPr/>
          <p:nvPr/>
        </p:nvSpPr>
        <p:spPr>
          <a:xfrm>
            <a:off x="15411127" y="7410127"/>
            <a:ext cx="2876873" cy="2876873"/>
          </a:xfrm>
          <a:custGeom>
            <a:rect b="b" l="l" r="r" t="t"/>
            <a:pathLst>
              <a:path extrusionOk="0" h="2876873" w="2876873">
                <a:moveTo>
                  <a:pt x="0" y="0"/>
                </a:moveTo>
                <a:lnTo>
                  <a:pt x="2876873" y="0"/>
                </a:lnTo>
                <a:lnTo>
                  <a:pt x="2876873" y="2876873"/>
                </a:lnTo>
                <a:lnTo>
                  <a:pt x="0" y="28768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5" name="Google Shape;265;p22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0" y="4745014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7" name="Google Shape;267;p22"/>
          <p:cNvPicPr preferRelativeResize="0"/>
          <p:nvPr/>
        </p:nvPicPr>
        <p:blipFill rotWithShape="1">
          <a:blip r:embed="rId5">
            <a:alphaModFix/>
          </a:blip>
          <a:srcRect b="0" l="12" r="13" t="0"/>
          <a:stretch/>
        </p:blipFill>
        <p:spPr>
          <a:xfrm>
            <a:off x="3690675" y="2230538"/>
            <a:ext cx="10906650" cy="777743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/>
          <p:nvPr/>
        </p:nvSpPr>
        <p:spPr>
          <a:xfrm>
            <a:off x="1311774" y="905025"/>
            <a:ext cx="1616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Текущие результаты регулярного чемпионата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/>
          <p:nvPr/>
        </p:nvSpPr>
        <p:spPr>
          <a:xfrm rot="10800000">
            <a:off x="0" y="0"/>
            <a:ext cx="2366086" cy="2361784"/>
          </a:xfrm>
          <a:custGeom>
            <a:rect b="b" l="l" r="r" t="t"/>
            <a:pathLst>
              <a:path extrusionOk="0" h="2361784" w="2366086">
                <a:moveTo>
                  <a:pt x="0" y="0"/>
                </a:moveTo>
                <a:lnTo>
                  <a:pt x="2366086" y="0"/>
                </a:lnTo>
                <a:lnTo>
                  <a:pt x="2366086" y="2361784"/>
                </a:lnTo>
                <a:lnTo>
                  <a:pt x="0" y="2361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4" name="Google Shape;274;p23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23"/>
          <p:cNvSpPr/>
          <p:nvPr/>
        </p:nvSpPr>
        <p:spPr>
          <a:xfrm>
            <a:off x="15411127" y="7410127"/>
            <a:ext cx="2876873" cy="2876873"/>
          </a:xfrm>
          <a:custGeom>
            <a:rect b="b" l="l" r="r" t="t"/>
            <a:pathLst>
              <a:path extrusionOk="0" h="2876873" w="2876873">
                <a:moveTo>
                  <a:pt x="0" y="0"/>
                </a:moveTo>
                <a:lnTo>
                  <a:pt x="2876873" y="0"/>
                </a:lnTo>
                <a:lnTo>
                  <a:pt x="2876873" y="2876873"/>
                </a:lnTo>
                <a:lnTo>
                  <a:pt x="0" y="28768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6" name="Google Shape;276;p23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3"/>
          <p:cNvCxnSpPr/>
          <p:nvPr/>
        </p:nvCxnSpPr>
        <p:spPr>
          <a:xfrm>
            <a:off x="0" y="4745014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8" name="Google Shape;278;p23"/>
          <p:cNvPicPr preferRelativeResize="0"/>
          <p:nvPr/>
        </p:nvPicPr>
        <p:blipFill rotWithShape="1">
          <a:blip r:embed="rId5">
            <a:alphaModFix/>
          </a:blip>
          <a:srcRect b="0" l="250" r="250" t="0"/>
          <a:stretch/>
        </p:blipFill>
        <p:spPr>
          <a:xfrm>
            <a:off x="525902" y="2925637"/>
            <a:ext cx="17236195" cy="56305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/>
          <p:nvPr/>
        </p:nvSpPr>
        <p:spPr>
          <a:xfrm>
            <a:off x="1184250" y="1241550"/>
            <a:ext cx="1591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Траты команд на зарплаты игроков</a:t>
            </a:r>
            <a:endParaRPr sz="8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9B4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24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24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24"/>
          <p:cNvSpPr/>
          <p:nvPr/>
        </p:nvSpPr>
        <p:spPr>
          <a:xfrm>
            <a:off x="1028700" y="2832716"/>
            <a:ext cx="5141563" cy="4074689"/>
          </a:xfrm>
          <a:custGeom>
            <a:rect b="b" l="l" r="r" t="t"/>
            <a:pathLst>
              <a:path extrusionOk="0" h="4074689" w="5141563">
                <a:moveTo>
                  <a:pt x="0" y="0"/>
                </a:moveTo>
                <a:lnTo>
                  <a:pt x="5141563" y="0"/>
                </a:lnTo>
                <a:lnTo>
                  <a:pt x="5141563" y="4074689"/>
                </a:lnTo>
                <a:lnTo>
                  <a:pt x="0" y="4074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24"/>
          <p:cNvSpPr/>
          <p:nvPr/>
        </p:nvSpPr>
        <p:spPr>
          <a:xfrm rot="10800000">
            <a:off x="12114832" y="3403829"/>
            <a:ext cx="5141563" cy="4074689"/>
          </a:xfrm>
          <a:custGeom>
            <a:rect b="b" l="l" r="r" t="t"/>
            <a:pathLst>
              <a:path extrusionOk="0" h="4074689" w="5141563">
                <a:moveTo>
                  <a:pt x="0" y="0"/>
                </a:moveTo>
                <a:lnTo>
                  <a:pt x="5141563" y="0"/>
                </a:lnTo>
                <a:lnTo>
                  <a:pt x="5141563" y="4074689"/>
                </a:lnTo>
                <a:lnTo>
                  <a:pt x="0" y="4074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88" name="Google Shape;28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967705">
            <a:off x="1680575" y="3706952"/>
            <a:ext cx="3837812" cy="287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/>
          <p:nvPr/>
        </p:nvSpPr>
        <p:spPr>
          <a:xfrm>
            <a:off x="2216223" y="3032820"/>
            <a:ext cx="2766516" cy="4226622"/>
          </a:xfrm>
          <a:custGeom>
            <a:rect b="b" l="l" r="r" t="t"/>
            <a:pathLst>
              <a:path extrusionOk="0" h="4226622" w="2766516">
                <a:moveTo>
                  <a:pt x="0" y="0"/>
                </a:moveTo>
                <a:lnTo>
                  <a:pt x="2766517" y="0"/>
                </a:lnTo>
                <a:lnTo>
                  <a:pt x="2766517" y="4226623"/>
                </a:lnTo>
                <a:lnTo>
                  <a:pt x="0" y="42266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24"/>
          <p:cNvSpPr/>
          <p:nvPr/>
        </p:nvSpPr>
        <p:spPr>
          <a:xfrm>
            <a:off x="7144999" y="3032820"/>
            <a:ext cx="3995097" cy="4114800"/>
          </a:xfrm>
          <a:custGeom>
            <a:rect b="b" l="l" r="r" t="t"/>
            <a:pathLst>
              <a:path extrusionOk="0" h="4114800" w="3995097">
                <a:moveTo>
                  <a:pt x="0" y="0"/>
                </a:moveTo>
                <a:lnTo>
                  <a:pt x="3995097" y="0"/>
                </a:lnTo>
                <a:lnTo>
                  <a:pt x="3995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24"/>
          <p:cNvSpPr/>
          <p:nvPr/>
        </p:nvSpPr>
        <p:spPr>
          <a:xfrm>
            <a:off x="8421391" y="3032820"/>
            <a:ext cx="2229473" cy="4114800"/>
          </a:xfrm>
          <a:custGeom>
            <a:rect b="b" l="l" r="r" t="t"/>
            <a:pathLst>
              <a:path extrusionOk="0" h="4114800" w="2229473">
                <a:moveTo>
                  <a:pt x="0" y="0"/>
                </a:moveTo>
                <a:lnTo>
                  <a:pt x="2229474" y="0"/>
                </a:lnTo>
                <a:lnTo>
                  <a:pt x="22294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92" name="Google Shape;292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11926" y="4515578"/>
            <a:ext cx="5147374" cy="126110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12938694" y="3032820"/>
            <a:ext cx="3493839" cy="4114800"/>
          </a:xfrm>
          <a:custGeom>
            <a:rect b="b" l="l" r="r" t="t"/>
            <a:pathLst>
              <a:path extrusionOk="0" h="4114800" w="3493839">
                <a:moveTo>
                  <a:pt x="0" y="0"/>
                </a:moveTo>
                <a:lnTo>
                  <a:pt x="3493839" y="0"/>
                </a:lnTo>
                <a:lnTo>
                  <a:pt x="3493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24"/>
          <p:cNvSpPr txBox="1"/>
          <p:nvPr/>
        </p:nvSpPr>
        <p:spPr>
          <a:xfrm>
            <a:off x="1028700" y="7421368"/>
            <a:ext cx="533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FF7032"/>
                </a:solidFill>
                <a:latin typeface="Impact"/>
                <a:ea typeface="Impact"/>
                <a:cs typeface="Impact"/>
                <a:sym typeface="Impact"/>
              </a:rPr>
              <a:t>КАНАЛЫ И ТРАНСЛЯЦИИ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6573218" y="7421368"/>
            <a:ext cx="51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FF7032"/>
                </a:solidFill>
                <a:latin typeface="Impact"/>
                <a:ea typeface="Impact"/>
                <a:cs typeface="Impact"/>
                <a:sym typeface="Impact"/>
              </a:rPr>
              <a:t>СТАТИСТИКА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12114832" y="7421368"/>
            <a:ext cx="51417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FF7032"/>
                </a:solidFill>
                <a:latin typeface="Impact"/>
                <a:ea typeface="Impact"/>
                <a:cs typeface="Impact"/>
                <a:sym typeface="Impact"/>
              </a:rPr>
              <a:t>ДРАФТ ИГРОКОВ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200" u="none" cap="none" strike="noStrike">
              <a:solidFill>
                <a:srgbClr val="FF703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1028700" y="8081941"/>
            <a:ext cx="51417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Хранить информацию о канатах и контрактах на трансляции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6573218" y="8081941"/>
            <a:ext cx="51417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Хранить индивидуальную статистику игроков за матчи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12114832" y="8081941"/>
            <a:ext cx="51417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Хранить информацию о перспективных игроках, претендующих попасть в лигу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4725046" y="561975"/>
            <a:ext cx="883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799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РАЗВИТИЕ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01" name="Google Shape;301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9266327">
            <a:off x="7767146" y="2794015"/>
            <a:ext cx="899756" cy="13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5"/>
          <p:cNvGrpSpPr/>
          <p:nvPr/>
        </p:nvGrpSpPr>
        <p:grpSpPr>
          <a:xfrm rot="5400000">
            <a:off x="11864705" y="2561436"/>
            <a:ext cx="9307907" cy="5105496"/>
            <a:chOff x="0" y="-47625"/>
            <a:chExt cx="666611" cy="365644"/>
          </a:xfrm>
        </p:grpSpPr>
        <p:sp>
          <p:nvSpPr>
            <p:cNvPr id="307" name="Google Shape;307;p25"/>
            <p:cNvSpPr/>
            <p:nvPr/>
          </p:nvSpPr>
          <p:spPr>
            <a:xfrm>
              <a:off x="0" y="0"/>
              <a:ext cx="666611" cy="318019"/>
            </a:xfrm>
            <a:custGeom>
              <a:rect b="b" l="l" r="r" t="t"/>
              <a:pathLst>
                <a:path extrusionOk="0" h="318019" w="666611">
                  <a:moveTo>
                    <a:pt x="222324" y="298950"/>
                  </a:moveTo>
                  <a:cubicBezTo>
                    <a:pt x="256499" y="310464"/>
                    <a:pt x="295352" y="318019"/>
                    <a:pt x="333485" y="318019"/>
                  </a:cubicBezTo>
                  <a:cubicBezTo>
                    <a:pt x="371619" y="318019"/>
                    <a:pt x="408313" y="311542"/>
                    <a:pt x="442128" y="300028"/>
                  </a:cubicBezTo>
                  <a:cubicBezTo>
                    <a:pt x="442849" y="299669"/>
                    <a:pt x="443568" y="299669"/>
                    <a:pt x="444287" y="299309"/>
                  </a:cubicBezTo>
                  <a:cubicBezTo>
                    <a:pt x="571278" y="253254"/>
                    <a:pt x="664812" y="131640"/>
                    <a:pt x="666611" y="507"/>
                  </a:cubicBezTo>
                  <a:lnTo>
                    <a:pt x="666611" y="0"/>
                  </a:lnTo>
                  <a:lnTo>
                    <a:pt x="0" y="0"/>
                  </a:lnTo>
                  <a:lnTo>
                    <a:pt x="0" y="507"/>
                  </a:lnTo>
                  <a:cubicBezTo>
                    <a:pt x="1799" y="132359"/>
                    <a:pt x="93894" y="253974"/>
                    <a:pt x="222324" y="298950"/>
                  </a:cubicBezTo>
                  <a:close/>
                </a:path>
              </a:pathLst>
            </a:custGeom>
            <a:solidFill>
              <a:srgbClr val="F6B1FF"/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 txBox="1"/>
            <p:nvPr/>
          </p:nvSpPr>
          <p:spPr>
            <a:xfrm>
              <a:off x="0" y="-47625"/>
              <a:ext cx="666611" cy="238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5"/>
          <p:cNvGrpSpPr/>
          <p:nvPr/>
        </p:nvGrpSpPr>
        <p:grpSpPr>
          <a:xfrm>
            <a:off x="15411127" y="3958590"/>
            <a:ext cx="2369820" cy="2369820"/>
            <a:chOff x="0" y="0"/>
            <a:chExt cx="812800" cy="812800"/>
          </a:xfrm>
        </p:grpSpPr>
        <p:sp>
          <p:nvSpPr>
            <p:cNvPr id="310" name="Google Shape;310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5"/>
          <p:cNvGrpSpPr/>
          <p:nvPr/>
        </p:nvGrpSpPr>
        <p:grpSpPr>
          <a:xfrm>
            <a:off x="16596037" y="3777764"/>
            <a:ext cx="1810380" cy="2550646"/>
            <a:chOff x="0" y="-47625"/>
            <a:chExt cx="476808" cy="671775"/>
          </a:xfrm>
        </p:grpSpPr>
        <p:sp>
          <p:nvSpPr>
            <p:cNvPr id="313" name="Google Shape;313;p25"/>
            <p:cNvSpPr/>
            <p:nvPr/>
          </p:nvSpPr>
          <p:spPr>
            <a:xfrm>
              <a:off x="0" y="0"/>
              <a:ext cx="476808" cy="624150"/>
            </a:xfrm>
            <a:custGeom>
              <a:rect b="b" l="l" r="r" t="t"/>
              <a:pathLst>
                <a:path extrusionOk="0" h="624150" w="476808">
                  <a:moveTo>
                    <a:pt x="0" y="0"/>
                  </a:moveTo>
                  <a:lnTo>
                    <a:pt x="476808" y="0"/>
                  </a:lnTo>
                  <a:lnTo>
                    <a:pt x="476808" y="624150"/>
                  </a:lnTo>
                  <a:lnTo>
                    <a:pt x="0" y="624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14" name="Google Shape;314;p25"/>
            <p:cNvSpPr txBox="1"/>
            <p:nvPr/>
          </p:nvSpPr>
          <p:spPr>
            <a:xfrm>
              <a:off x="0" y="-47625"/>
              <a:ext cx="476808" cy="67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25"/>
          <p:cNvGrpSpPr/>
          <p:nvPr/>
        </p:nvGrpSpPr>
        <p:grpSpPr>
          <a:xfrm rot="-5400000">
            <a:off x="-2884612" y="2561436"/>
            <a:ext cx="9307907" cy="5105496"/>
            <a:chOff x="0" y="-47625"/>
            <a:chExt cx="666611" cy="365644"/>
          </a:xfrm>
        </p:grpSpPr>
        <p:sp>
          <p:nvSpPr>
            <p:cNvPr id="316" name="Google Shape;316;p25"/>
            <p:cNvSpPr/>
            <p:nvPr/>
          </p:nvSpPr>
          <p:spPr>
            <a:xfrm>
              <a:off x="0" y="0"/>
              <a:ext cx="666611" cy="318019"/>
            </a:xfrm>
            <a:custGeom>
              <a:rect b="b" l="l" r="r" t="t"/>
              <a:pathLst>
                <a:path extrusionOk="0" h="318019" w="666611">
                  <a:moveTo>
                    <a:pt x="222324" y="298950"/>
                  </a:moveTo>
                  <a:cubicBezTo>
                    <a:pt x="256499" y="310464"/>
                    <a:pt x="295352" y="318019"/>
                    <a:pt x="333485" y="318019"/>
                  </a:cubicBezTo>
                  <a:cubicBezTo>
                    <a:pt x="371619" y="318019"/>
                    <a:pt x="408313" y="311542"/>
                    <a:pt x="442128" y="300028"/>
                  </a:cubicBezTo>
                  <a:cubicBezTo>
                    <a:pt x="442849" y="299669"/>
                    <a:pt x="443568" y="299669"/>
                    <a:pt x="444287" y="299309"/>
                  </a:cubicBezTo>
                  <a:cubicBezTo>
                    <a:pt x="571278" y="253254"/>
                    <a:pt x="664812" y="131640"/>
                    <a:pt x="666611" y="507"/>
                  </a:cubicBezTo>
                  <a:lnTo>
                    <a:pt x="666611" y="0"/>
                  </a:lnTo>
                  <a:lnTo>
                    <a:pt x="0" y="0"/>
                  </a:lnTo>
                  <a:lnTo>
                    <a:pt x="0" y="507"/>
                  </a:lnTo>
                  <a:cubicBezTo>
                    <a:pt x="1799" y="132359"/>
                    <a:pt x="93894" y="253974"/>
                    <a:pt x="222324" y="298950"/>
                  </a:cubicBezTo>
                  <a:close/>
                </a:path>
              </a:pathLst>
            </a:custGeom>
            <a:solidFill>
              <a:srgbClr val="F6B1FF"/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0" y="-47625"/>
              <a:ext cx="666611" cy="238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25"/>
          <p:cNvGrpSpPr/>
          <p:nvPr/>
        </p:nvGrpSpPr>
        <p:grpSpPr>
          <a:xfrm rot="10800000">
            <a:off x="502855" y="3899959"/>
            <a:ext cx="2369820" cy="2369820"/>
            <a:chOff x="0" y="0"/>
            <a:chExt cx="812800" cy="812800"/>
          </a:xfrm>
        </p:grpSpPr>
        <p:sp>
          <p:nvSpPr>
            <p:cNvPr id="319" name="Google Shape;319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25"/>
          <p:cNvGrpSpPr/>
          <p:nvPr/>
        </p:nvGrpSpPr>
        <p:grpSpPr>
          <a:xfrm rot="10800000">
            <a:off x="-118417" y="3899959"/>
            <a:ext cx="1809992" cy="2550646"/>
            <a:chOff x="0" y="-47625"/>
            <a:chExt cx="476706" cy="671775"/>
          </a:xfrm>
        </p:grpSpPr>
        <p:sp>
          <p:nvSpPr>
            <p:cNvPr id="322" name="Google Shape;322;p25"/>
            <p:cNvSpPr/>
            <p:nvPr/>
          </p:nvSpPr>
          <p:spPr>
            <a:xfrm>
              <a:off x="0" y="0"/>
              <a:ext cx="476706" cy="624150"/>
            </a:xfrm>
            <a:custGeom>
              <a:rect b="b" l="l" r="r" t="t"/>
              <a:pathLst>
                <a:path extrusionOk="0" h="624150" w="476706">
                  <a:moveTo>
                    <a:pt x="0" y="0"/>
                  </a:moveTo>
                  <a:lnTo>
                    <a:pt x="476706" y="0"/>
                  </a:lnTo>
                  <a:lnTo>
                    <a:pt x="476706" y="624150"/>
                  </a:lnTo>
                  <a:lnTo>
                    <a:pt x="0" y="624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23" name="Google Shape;323;p25"/>
            <p:cNvSpPr txBox="1"/>
            <p:nvPr/>
          </p:nvSpPr>
          <p:spPr>
            <a:xfrm>
              <a:off x="0" y="-47625"/>
              <a:ext cx="476706" cy="67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4" name="Google Shape;324;p25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5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6" name="Google Shape;3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825449" y="7182084"/>
            <a:ext cx="6778327" cy="166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716245" y="7932019"/>
            <a:ext cx="6778327" cy="166069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/>
          <p:nvPr/>
        </p:nvSpPr>
        <p:spPr>
          <a:xfrm>
            <a:off x="13562954" y="1636358"/>
            <a:ext cx="3696346" cy="7585784"/>
          </a:xfrm>
          <a:custGeom>
            <a:rect b="b" l="l" r="r" t="t"/>
            <a:pathLst>
              <a:path extrusionOk="0" h="7585784" w="3696346">
                <a:moveTo>
                  <a:pt x="0" y="0"/>
                </a:moveTo>
                <a:lnTo>
                  <a:pt x="3696346" y="0"/>
                </a:lnTo>
                <a:lnTo>
                  <a:pt x="3696346" y="7585784"/>
                </a:lnTo>
                <a:lnTo>
                  <a:pt x="0" y="7585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29" name="Google Shape;3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791874">
            <a:off x="15510504" y="746392"/>
            <a:ext cx="991180" cy="150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929567">
            <a:off x="3826500" y="1173951"/>
            <a:ext cx="991180" cy="150178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5"/>
          <p:cNvSpPr/>
          <p:nvPr/>
        </p:nvSpPr>
        <p:spPr>
          <a:xfrm flipH="1">
            <a:off x="2101837" y="843713"/>
            <a:ext cx="2220254" cy="8599574"/>
          </a:xfrm>
          <a:custGeom>
            <a:rect b="b" l="l" r="r" t="t"/>
            <a:pathLst>
              <a:path extrusionOk="0" h="8599574" w="2220254">
                <a:moveTo>
                  <a:pt x="2220253" y="0"/>
                </a:moveTo>
                <a:lnTo>
                  <a:pt x="0" y="0"/>
                </a:lnTo>
                <a:lnTo>
                  <a:pt x="0" y="8599574"/>
                </a:lnTo>
                <a:lnTo>
                  <a:pt x="2220253" y="8599574"/>
                </a:lnTo>
                <a:lnTo>
                  <a:pt x="2220253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p25"/>
          <p:cNvSpPr txBox="1"/>
          <p:nvPr/>
        </p:nvSpPr>
        <p:spPr>
          <a:xfrm>
            <a:off x="6034601" y="6311363"/>
            <a:ext cx="63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liatorovskii.dm@phystech.edu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6170263" y="8193404"/>
            <a:ext cx="594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Gitlab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4725046" y="1791124"/>
            <a:ext cx="88380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9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СПАСИБО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9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ЗА ВНИМАНИЕ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8018436" y="5455569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FFC927"/>
                </a:solidFill>
                <a:latin typeface="Impact"/>
                <a:ea typeface="Impact"/>
                <a:cs typeface="Impact"/>
                <a:sym typeface="Impact"/>
              </a:rPr>
              <a:t>Email </a:t>
            </a:r>
            <a:endParaRPr>
              <a:solidFill>
                <a:srgbClr val="FFC92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6573218" y="7417434"/>
            <a:ext cx="51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FFC927"/>
                </a:solidFill>
                <a:latin typeface="Impact"/>
                <a:ea typeface="Impact"/>
                <a:cs typeface="Impact"/>
                <a:sym typeface="Impact"/>
              </a:rPr>
              <a:t>Code and documentation</a:t>
            </a:r>
            <a:endParaRPr>
              <a:solidFill>
                <a:srgbClr val="FFC92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962076" y="1636358"/>
            <a:ext cx="918441" cy="918441"/>
          </a:xfrm>
          <a:custGeom>
            <a:rect b="b" l="l" r="r" t="t"/>
            <a:pathLst>
              <a:path extrusionOk="0" h="918441" w="918441">
                <a:moveTo>
                  <a:pt x="0" y="0"/>
                </a:moveTo>
                <a:lnTo>
                  <a:pt x="918440" y="0"/>
                </a:lnTo>
                <a:lnTo>
                  <a:pt x="918440" y="918441"/>
                </a:lnTo>
                <a:lnTo>
                  <a:pt x="0" y="918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8" name="Google Shape;338;p25"/>
          <p:cNvSpPr/>
          <p:nvPr/>
        </p:nvSpPr>
        <p:spPr>
          <a:xfrm>
            <a:off x="502855" y="2554799"/>
            <a:ext cx="459220" cy="459220"/>
          </a:xfrm>
          <a:custGeom>
            <a:rect b="b" l="l" r="r" t="t"/>
            <a:pathLst>
              <a:path extrusionOk="0" h="459220" w="459220">
                <a:moveTo>
                  <a:pt x="0" y="0"/>
                </a:moveTo>
                <a:lnTo>
                  <a:pt x="459221" y="0"/>
                </a:lnTo>
                <a:lnTo>
                  <a:pt x="459221" y="459220"/>
                </a:lnTo>
                <a:lnTo>
                  <a:pt x="0" y="459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25"/>
          <p:cNvSpPr/>
          <p:nvPr/>
        </p:nvSpPr>
        <p:spPr>
          <a:xfrm rot="10800000">
            <a:off x="16724195" y="7058608"/>
            <a:ext cx="713473" cy="713473"/>
          </a:xfrm>
          <a:custGeom>
            <a:rect b="b" l="l" r="r" t="t"/>
            <a:pathLst>
              <a:path extrusionOk="0" h="713473" w="713473">
                <a:moveTo>
                  <a:pt x="0" y="0"/>
                </a:moveTo>
                <a:lnTo>
                  <a:pt x="713473" y="0"/>
                </a:lnTo>
                <a:lnTo>
                  <a:pt x="713473" y="713473"/>
                </a:lnTo>
                <a:lnTo>
                  <a:pt x="0" y="713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p25"/>
          <p:cNvSpPr/>
          <p:nvPr/>
        </p:nvSpPr>
        <p:spPr>
          <a:xfrm rot="10800000">
            <a:off x="17437668" y="6701872"/>
            <a:ext cx="356737" cy="356737"/>
          </a:xfrm>
          <a:custGeom>
            <a:rect b="b" l="l" r="r" t="t"/>
            <a:pathLst>
              <a:path extrusionOk="0" h="356737" w="356737">
                <a:moveTo>
                  <a:pt x="0" y="0"/>
                </a:moveTo>
                <a:lnTo>
                  <a:pt x="356737" y="0"/>
                </a:lnTo>
                <a:lnTo>
                  <a:pt x="356737" y="356736"/>
                </a:lnTo>
                <a:lnTo>
                  <a:pt x="0" y="356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14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" name="Google Shape;123;p14"/>
          <p:cNvGrpSpPr/>
          <p:nvPr/>
        </p:nvGrpSpPr>
        <p:grpSpPr>
          <a:xfrm rot="-5400000">
            <a:off x="-206853" y="-305300"/>
            <a:ext cx="9307889" cy="10838988"/>
            <a:chOff x="0" y="-47625"/>
            <a:chExt cx="666611" cy="776265"/>
          </a:xfrm>
        </p:grpSpPr>
        <p:sp>
          <p:nvSpPr>
            <p:cNvPr id="124" name="Google Shape;124;p14"/>
            <p:cNvSpPr/>
            <p:nvPr/>
          </p:nvSpPr>
          <p:spPr>
            <a:xfrm>
              <a:off x="0" y="0"/>
              <a:ext cx="666611" cy="728640"/>
            </a:xfrm>
            <a:custGeom>
              <a:rect b="b" l="l" r="r" t="t"/>
              <a:pathLst>
                <a:path extrusionOk="0" h="728640" w="666611">
                  <a:moveTo>
                    <a:pt x="222324" y="709571"/>
                  </a:moveTo>
                  <a:cubicBezTo>
                    <a:pt x="256499" y="721085"/>
                    <a:pt x="295352" y="728640"/>
                    <a:pt x="333485" y="728640"/>
                  </a:cubicBezTo>
                  <a:cubicBezTo>
                    <a:pt x="371619" y="728640"/>
                    <a:pt x="408313" y="722163"/>
                    <a:pt x="442128" y="710649"/>
                  </a:cubicBezTo>
                  <a:cubicBezTo>
                    <a:pt x="442849" y="710290"/>
                    <a:pt x="443568" y="710290"/>
                    <a:pt x="444287" y="709930"/>
                  </a:cubicBezTo>
                  <a:cubicBezTo>
                    <a:pt x="571278" y="663875"/>
                    <a:pt x="664812" y="542261"/>
                    <a:pt x="666611" y="402007"/>
                  </a:cubicBezTo>
                  <a:lnTo>
                    <a:pt x="666611" y="0"/>
                  </a:lnTo>
                  <a:lnTo>
                    <a:pt x="0" y="0"/>
                  </a:lnTo>
                  <a:lnTo>
                    <a:pt x="0" y="401709"/>
                  </a:lnTo>
                  <a:cubicBezTo>
                    <a:pt x="1799" y="542980"/>
                    <a:pt x="93894" y="664595"/>
                    <a:pt x="222324" y="709571"/>
                  </a:cubicBezTo>
                  <a:close/>
                </a:path>
              </a:pathLst>
            </a:custGeom>
            <a:solidFill>
              <a:srgbClr val="FFC927"/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0" y="-47625"/>
              <a:ext cx="666611" cy="649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45965">
            <a:off x="9532434" y="2513920"/>
            <a:ext cx="7332837" cy="44730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/>
          <p:nvPr/>
        </p:nvSpPr>
        <p:spPr>
          <a:xfrm>
            <a:off x="14173200" y="617220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4"/>
          <p:cNvSpPr/>
          <p:nvPr/>
        </p:nvSpPr>
        <p:spPr>
          <a:xfrm>
            <a:off x="10269564" y="792766"/>
            <a:ext cx="6989736" cy="8619630"/>
          </a:xfrm>
          <a:custGeom>
            <a:rect b="b" l="l" r="r" t="t"/>
            <a:pathLst>
              <a:path extrusionOk="0" h="8619630" w="6989736">
                <a:moveTo>
                  <a:pt x="0" y="0"/>
                </a:moveTo>
                <a:lnTo>
                  <a:pt x="6989736" y="0"/>
                </a:lnTo>
                <a:lnTo>
                  <a:pt x="6989736" y="8619629"/>
                </a:lnTo>
                <a:lnTo>
                  <a:pt x="0" y="86196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29" name="Google Shape;12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795619">
            <a:off x="16924043" y="720653"/>
            <a:ext cx="663066" cy="10046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/>
          <p:nvPr/>
        </p:nvSpPr>
        <p:spPr>
          <a:xfrm>
            <a:off x="579950" y="5418425"/>
            <a:ext cx="6061800" cy="3993900"/>
          </a:xfrm>
          <a:prstGeom prst="roundRect">
            <a:avLst>
              <a:gd fmla="val 8749" name="adj"/>
            </a:avLst>
          </a:prstGeom>
          <a:solidFill>
            <a:srgbClr val="FF70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863606" y="3041455"/>
            <a:ext cx="7384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СОДЕРЖАНИЕ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006481" y="5600137"/>
            <a:ext cx="62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Краткий экскурс в NBA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1006481" y="7123502"/>
            <a:ext cx="62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006481" y="6361819"/>
            <a:ext cx="62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Бизнес идея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006481" y="7885184"/>
            <a:ext cx="62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006481" y="8646866"/>
            <a:ext cx="62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Будующее развитие</a:t>
            </a:r>
            <a:endParaRPr/>
          </a:p>
        </p:txBody>
      </p:sp>
      <p:cxnSp>
        <p:nvCxnSpPr>
          <p:cNvPr id="137" name="Google Shape;137;p14"/>
          <p:cNvCxnSpPr/>
          <p:nvPr/>
        </p:nvCxnSpPr>
        <p:spPr>
          <a:xfrm>
            <a:off x="-9525" y="5143500"/>
            <a:ext cx="9866609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4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9B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1028700" y="5945059"/>
            <a:ext cx="6989736" cy="2948583"/>
          </a:xfrm>
          <a:custGeom>
            <a:rect b="b" l="l" r="r" t="t"/>
            <a:pathLst>
              <a:path extrusionOk="0" h="2948583" w="6989736">
                <a:moveTo>
                  <a:pt x="0" y="0"/>
                </a:moveTo>
                <a:lnTo>
                  <a:pt x="6989736" y="0"/>
                </a:lnTo>
                <a:lnTo>
                  <a:pt x="6989736" y="2948583"/>
                </a:lnTo>
                <a:lnTo>
                  <a:pt x="0" y="2948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3082900"/>
            <a:ext cx="5962831" cy="572431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/>
          <p:nvPr/>
        </p:nvSpPr>
        <p:spPr>
          <a:xfrm>
            <a:off x="1576638" y="3360386"/>
            <a:ext cx="4996581" cy="4987496"/>
          </a:xfrm>
          <a:custGeom>
            <a:rect b="b" l="l" r="r" t="t"/>
            <a:pathLst>
              <a:path extrusionOk="0" h="4987496" w="4996581">
                <a:moveTo>
                  <a:pt x="0" y="0"/>
                </a:moveTo>
                <a:lnTo>
                  <a:pt x="4996580" y="0"/>
                </a:lnTo>
                <a:lnTo>
                  <a:pt x="4996580" y="4987496"/>
                </a:lnTo>
                <a:lnTo>
                  <a:pt x="0" y="4987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5"/>
          <p:cNvSpPr/>
          <p:nvPr/>
        </p:nvSpPr>
        <p:spPr>
          <a:xfrm>
            <a:off x="9866609" y="1055093"/>
            <a:ext cx="1374337" cy="1139450"/>
          </a:xfrm>
          <a:custGeom>
            <a:rect b="b" l="l" r="r" t="t"/>
            <a:pathLst>
              <a:path extrusionOk="0" h="1139450" w="1374337">
                <a:moveTo>
                  <a:pt x="0" y="0"/>
                </a:moveTo>
                <a:lnTo>
                  <a:pt x="1374337" y="0"/>
                </a:lnTo>
                <a:lnTo>
                  <a:pt x="1374337" y="1139450"/>
                </a:lnTo>
                <a:lnTo>
                  <a:pt x="0" y="1139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5"/>
          <p:cNvSpPr/>
          <p:nvPr/>
        </p:nvSpPr>
        <p:spPr>
          <a:xfrm>
            <a:off x="9866609" y="5620273"/>
            <a:ext cx="1374337" cy="1410234"/>
          </a:xfrm>
          <a:custGeom>
            <a:rect b="b" l="l" r="r" t="t"/>
            <a:pathLst>
              <a:path extrusionOk="0" h="1410234" w="1374337">
                <a:moveTo>
                  <a:pt x="0" y="0"/>
                </a:moveTo>
                <a:lnTo>
                  <a:pt x="1374337" y="0"/>
                </a:lnTo>
                <a:lnTo>
                  <a:pt x="1374337" y="1410234"/>
                </a:lnTo>
                <a:lnTo>
                  <a:pt x="0" y="1410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15"/>
          <p:cNvSpPr/>
          <p:nvPr/>
        </p:nvSpPr>
        <p:spPr>
          <a:xfrm>
            <a:off x="9866609" y="7670499"/>
            <a:ext cx="1374337" cy="1336855"/>
          </a:xfrm>
          <a:custGeom>
            <a:rect b="b" l="l" r="r" t="t"/>
            <a:pathLst>
              <a:path extrusionOk="0" h="1336855" w="1374337">
                <a:moveTo>
                  <a:pt x="0" y="0"/>
                </a:moveTo>
                <a:lnTo>
                  <a:pt x="1374337" y="0"/>
                </a:lnTo>
                <a:lnTo>
                  <a:pt x="1374337" y="1336856"/>
                </a:lnTo>
                <a:lnTo>
                  <a:pt x="0" y="1336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15"/>
          <p:cNvSpPr/>
          <p:nvPr/>
        </p:nvSpPr>
        <p:spPr>
          <a:xfrm>
            <a:off x="9866609" y="3165809"/>
            <a:ext cx="1374337" cy="1369339"/>
          </a:xfrm>
          <a:custGeom>
            <a:rect b="b" l="l" r="r" t="t"/>
            <a:pathLst>
              <a:path extrusionOk="0" h="1369339" w="1374337">
                <a:moveTo>
                  <a:pt x="0" y="0"/>
                </a:moveTo>
                <a:lnTo>
                  <a:pt x="1374337" y="0"/>
                </a:lnTo>
                <a:lnTo>
                  <a:pt x="1374337" y="1369340"/>
                </a:lnTo>
                <a:lnTo>
                  <a:pt x="0" y="1369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0" name="Google Shape;150;p15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1116518">
            <a:off x="5646634" y="3546868"/>
            <a:ext cx="707393" cy="1071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5"/>
          <p:cNvGrpSpPr/>
          <p:nvPr/>
        </p:nvGrpSpPr>
        <p:grpSpPr>
          <a:xfrm>
            <a:off x="11714782" y="992981"/>
            <a:ext cx="5544450" cy="1619606"/>
            <a:chOff x="0" y="-47625"/>
            <a:chExt cx="7392600" cy="2159475"/>
          </a:xfrm>
        </p:grpSpPr>
        <p:sp>
          <p:nvSpPr>
            <p:cNvPr id="154" name="Google Shape;154;p15"/>
            <p:cNvSpPr txBox="1"/>
            <p:nvPr/>
          </p:nvSpPr>
          <p:spPr>
            <a:xfrm>
              <a:off x="0" y="-47625"/>
              <a:ext cx="73926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99" u="none" cap="none" strike="noStrike">
                  <a:solidFill>
                    <a:srgbClr val="FF7032"/>
                  </a:solidFill>
                  <a:latin typeface="Impact"/>
                  <a:ea typeface="Impact"/>
                  <a:cs typeface="Impact"/>
                  <a:sym typeface="Impact"/>
                </a:rPr>
                <a:t>РЕГУЛЯРНЫЙ ЧЕМПИОНАТ</a:t>
              </a:r>
              <a:endParaRPr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552450"/>
              <a:ext cx="7392600" cy="15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 конференции</a:t>
              </a:r>
              <a:endParaRPr sz="2000"/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 команд в каждой </a:t>
              </a:r>
              <a:endParaRPr sz="2000"/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Проводят по 82 игры </a:t>
              </a:r>
              <a:endParaRPr sz="2000"/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11714782" y="5591985"/>
            <a:ext cx="5544450" cy="1619606"/>
            <a:chOff x="0" y="-47625"/>
            <a:chExt cx="7392600" cy="2159475"/>
          </a:xfrm>
        </p:grpSpPr>
        <p:sp>
          <p:nvSpPr>
            <p:cNvPr id="157" name="Google Shape;157;p15"/>
            <p:cNvSpPr txBox="1"/>
            <p:nvPr/>
          </p:nvSpPr>
          <p:spPr>
            <a:xfrm>
              <a:off x="0" y="-47625"/>
              <a:ext cx="73926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99" u="none" cap="none" strike="noStrike">
                  <a:solidFill>
                    <a:srgbClr val="FF7032"/>
                  </a:solidFill>
                  <a:latin typeface="Impact"/>
                  <a:ea typeface="Impact"/>
                  <a:cs typeface="Impact"/>
                  <a:sym typeface="Impact"/>
                </a:rPr>
                <a:t>КОНТРАКТЫ</a:t>
              </a:r>
              <a:endParaRPr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0" y="552450"/>
              <a:ext cx="7392600" cy="15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Игроки и тренеры подписываются командами на контракты, на которые есть ограничения регулируемые лигой</a:t>
              </a:r>
              <a:endParaRPr sz="2000"/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11714782" y="7634780"/>
            <a:ext cx="5544450" cy="1188731"/>
            <a:chOff x="0" y="-47625"/>
            <a:chExt cx="7392600" cy="1584975"/>
          </a:xfrm>
        </p:grpSpPr>
        <p:sp>
          <p:nvSpPr>
            <p:cNvPr id="160" name="Google Shape;160;p15"/>
            <p:cNvSpPr txBox="1"/>
            <p:nvPr/>
          </p:nvSpPr>
          <p:spPr>
            <a:xfrm>
              <a:off x="0" y="-47625"/>
              <a:ext cx="73926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99" u="none" cap="none" strike="noStrike">
                  <a:solidFill>
                    <a:srgbClr val="FF7032"/>
                  </a:solidFill>
                  <a:latin typeface="Impact"/>
                  <a:ea typeface="Impact"/>
                  <a:cs typeface="Impact"/>
                  <a:sym typeface="Impact"/>
                </a:rPr>
                <a:t>ФАНАТЫ</a:t>
              </a:r>
              <a:endParaRPr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0" y="552450"/>
              <a:ext cx="73926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За лигой наблюдают миллионы фанатов с экранов телевизоров и мест на стадионах</a:t>
              </a:r>
              <a:endParaRPr sz="2000"/>
            </a:p>
          </p:txBody>
        </p:sp>
      </p:grpSp>
      <p:sp>
        <p:nvSpPr>
          <p:cNvPr id="162" name="Google Shape;162;p15"/>
          <p:cNvSpPr txBox="1"/>
          <p:nvPr/>
        </p:nvSpPr>
        <p:spPr>
          <a:xfrm>
            <a:off x="1028700" y="1893539"/>
            <a:ext cx="6989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5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NBA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63" name="Google Shape;163;p15"/>
          <p:cNvGrpSpPr/>
          <p:nvPr/>
        </p:nvGrpSpPr>
        <p:grpSpPr>
          <a:xfrm>
            <a:off x="11714782" y="3047181"/>
            <a:ext cx="5544450" cy="2050481"/>
            <a:chOff x="0" y="-47625"/>
            <a:chExt cx="7392600" cy="2733975"/>
          </a:xfrm>
        </p:grpSpPr>
        <p:sp>
          <p:nvSpPr>
            <p:cNvPr id="164" name="Google Shape;164;p15"/>
            <p:cNvSpPr txBox="1"/>
            <p:nvPr/>
          </p:nvSpPr>
          <p:spPr>
            <a:xfrm>
              <a:off x="0" y="-47625"/>
              <a:ext cx="73926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99" u="none" cap="none" strike="noStrike">
                  <a:solidFill>
                    <a:srgbClr val="FF7032"/>
                  </a:solidFill>
                  <a:latin typeface="Impact"/>
                  <a:ea typeface="Impact"/>
                  <a:cs typeface="Impact"/>
                  <a:sym typeface="Impact"/>
                </a:rPr>
                <a:t>ПЛЕЙ ОФФ</a:t>
              </a:r>
              <a:endParaRPr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0" y="552450"/>
              <a:ext cx="7392600" cy="21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По результатам регулярного чемпионата формируется сетка серий на вылет</a:t>
              </a:r>
              <a:endParaRPr sz="2000"/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Серия длится до 4 побед</a:t>
              </a:r>
              <a:endParaRPr sz="2000"/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Победитель проходит в следующий этап</a:t>
              </a:r>
              <a:endParaRPr sz="2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9B4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 rot="5400000">
            <a:off x="11063119" y="1514848"/>
            <a:ext cx="9307907" cy="7198672"/>
            <a:chOff x="0" y="-47625"/>
            <a:chExt cx="666611" cy="515552"/>
          </a:xfrm>
        </p:grpSpPr>
        <p:sp>
          <p:nvSpPr>
            <p:cNvPr id="171" name="Google Shape;171;p16"/>
            <p:cNvSpPr/>
            <p:nvPr/>
          </p:nvSpPr>
          <p:spPr>
            <a:xfrm>
              <a:off x="0" y="0"/>
              <a:ext cx="666611" cy="467927"/>
            </a:xfrm>
            <a:custGeom>
              <a:rect b="b" l="l" r="r" t="t"/>
              <a:pathLst>
                <a:path extrusionOk="0" h="467927" w="666611">
                  <a:moveTo>
                    <a:pt x="222324" y="448858"/>
                  </a:moveTo>
                  <a:cubicBezTo>
                    <a:pt x="256499" y="460372"/>
                    <a:pt x="295352" y="467927"/>
                    <a:pt x="333485" y="467927"/>
                  </a:cubicBezTo>
                  <a:cubicBezTo>
                    <a:pt x="371619" y="467927"/>
                    <a:pt x="408313" y="461450"/>
                    <a:pt x="442128" y="449936"/>
                  </a:cubicBezTo>
                  <a:cubicBezTo>
                    <a:pt x="442849" y="449577"/>
                    <a:pt x="443568" y="449577"/>
                    <a:pt x="444287" y="449217"/>
                  </a:cubicBezTo>
                  <a:cubicBezTo>
                    <a:pt x="571278" y="403162"/>
                    <a:pt x="664812" y="281548"/>
                    <a:pt x="666611" y="147086"/>
                  </a:cubicBezTo>
                  <a:lnTo>
                    <a:pt x="666611" y="0"/>
                  </a:lnTo>
                  <a:lnTo>
                    <a:pt x="0" y="0"/>
                  </a:lnTo>
                  <a:lnTo>
                    <a:pt x="0" y="146977"/>
                  </a:lnTo>
                  <a:cubicBezTo>
                    <a:pt x="1799" y="282267"/>
                    <a:pt x="93894" y="403882"/>
                    <a:pt x="222324" y="44885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0" y="-47625"/>
              <a:ext cx="666611" cy="388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3" name="Google Shape;173;p16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6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16"/>
          <p:cNvSpPr/>
          <p:nvPr/>
        </p:nvSpPr>
        <p:spPr>
          <a:xfrm>
            <a:off x="2085380" y="3131057"/>
            <a:ext cx="2675364" cy="2755524"/>
          </a:xfrm>
          <a:custGeom>
            <a:rect b="b" l="l" r="r" t="t"/>
            <a:pathLst>
              <a:path extrusionOk="0" h="2755524" w="2675364">
                <a:moveTo>
                  <a:pt x="0" y="0"/>
                </a:moveTo>
                <a:lnTo>
                  <a:pt x="2675364" y="0"/>
                </a:lnTo>
                <a:lnTo>
                  <a:pt x="2675364" y="2755524"/>
                </a:lnTo>
                <a:lnTo>
                  <a:pt x="0" y="2755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16"/>
          <p:cNvSpPr/>
          <p:nvPr/>
        </p:nvSpPr>
        <p:spPr>
          <a:xfrm>
            <a:off x="7677789" y="3415382"/>
            <a:ext cx="2675364" cy="2755524"/>
          </a:xfrm>
          <a:custGeom>
            <a:rect b="b" l="l" r="r" t="t"/>
            <a:pathLst>
              <a:path extrusionOk="0" h="2755524" w="2675364">
                <a:moveTo>
                  <a:pt x="0" y="0"/>
                </a:moveTo>
                <a:lnTo>
                  <a:pt x="2675364" y="0"/>
                </a:lnTo>
                <a:lnTo>
                  <a:pt x="2675364" y="2755524"/>
                </a:lnTo>
                <a:lnTo>
                  <a:pt x="0" y="2755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16"/>
          <p:cNvSpPr/>
          <p:nvPr/>
        </p:nvSpPr>
        <p:spPr>
          <a:xfrm>
            <a:off x="13608636" y="3131057"/>
            <a:ext cx="2675364" cy="2755524"/>
          </a:xfrm>
          <a:custGeom>
            <a:rect b="b" l="l" r="r" t="t"/>
            <a:pathLst>
              <a:path extrusionOk="0" h="2755524" w="2675364">
                <a:moveTo>
                  <a:pt x="0" y="0"/>
                </a:moveTo>
                <a:lnTo>
                  <a:pt x="2675364" y="0"/>
                </a:lnTo>
                <a:lnTo>
                  <a:pt x="2675364" y="2755524"/>
                </a:lnTo>
                <a:lnTo>
                  <a:pt x="0" y="2755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16"/>
          <p:cNvSpPr/>
          <p:nvPr/>
        </p:nvSpPr>
        <p:spPr>
          <a:xfrm>
            <a:off x="1694855" y="3415380"/>
            <a:ext cx="2636613" cy="2569499"/>
          </a:xfrm>
          <a:custGeom>
            <a:rect b="b" l="l" r="r" t="t"/>
            <a:pathLst>
              <a:path extrusionOk="0" h="2569499" w="2636613">
                <a:moveTo>
                  <a:pt x="0" y="0"/>
                </a:moveTo>
                <a:lnTo>
                  <a:pt x="2636614" y="0"/>
                </a:lnTo>
                <a:lnTo>
                  <a:pt x="2636614" y="2569500"/>
                </a:lnTo>
                <a:lnTo>
                  <a:pt x="0" y="2569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16"/>
          <p:cNvSpPr/>
          <p:nvPr/>
        </p:nvSpPr>
        <p:spPr>
          <a:xfrm>
            <a:off x="7986202" y="3628332"/>
            <a:ext cx="2058541" cy="2329625"/>
          </a:xfrm>
          <a:custGeom>
            <a:rect b="b" l="l" r="r" t="t"/>
            <a:pathLst>
              <a:path extrusionOk="0" h="2329625" w="2058541">
                <a:moveTo>
                  <a:pt x="0" y="0"/>
                </a:moveTo>
                <a:lnTo>
                  <a:pt x="2058541" y="0"/>
                </a:lnTo>
                <a:lnTo>
                  <a:pt x="2058541" y="2329624"/>
                </a:lnTo>
                <a:lnTo>
                  <a:pt x="0" y="2329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16"/>
          <p:cNvSpPr/>
          <p:nvPr/>
        </p:nvSpPr>
        <p:spPr>
          <a:xfrm>
            <a:off x="14211420" y="3340245"/>
            <a:ext cx="1726706" cy="2333386"/>
          </a:xfrm>
          <a:custGeom>
            <a:rect b="b" l="l" r="r" t="t"/>
            <a:pathLst>
              <a:path extrusionOk="0" h="2333386" w="1726706">
                <a:moveTo>
                  <a:pt x="0" y="0"/>
                </a:moveTo>
                <a:lnTo>
                  <a:pt x="1726705" y="0"/>
                </a:lnTo>
                <a:lnTo>
                  <a:pt x="1726705" y="2333386"/>
                </a:lnTo>
                <a:lnTo>
                  <a:pt x="0" y="2333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16"/>
          <p:cNvSpPr txBox="1"/>
          <p:nvPr/>
        </p:nvSpPr>
        <p:spPr>
          <a:xfrm>
            <a:off x="1694855" y="7203214"/>
            <a:ext cx="32934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Лига продает доступ к трансляции своих матчей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7368777" y="7487539"/>
            <a:ext cx="3293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Отчисления в лигу и штрафы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13299623" y="7203214"/>
            <a:ext cx="3293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Продажа билетов живым фанатам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723900" y="838200"/>
            <a:ext cx="1603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800" u="none" cap="none" strike="noStrike">
                <a:solidFill>
                  <a:srgbClr val="FF7032"/>
                </a:solidFill>
                <a:latin typeface="Impact"/>
                <a:ea typeface="Impact"/>
                <a:cs typeface="Impact"/>
                <a:sym typeface="Impact"/>
              </a:rPr>
              <a:t>ОСНОВНЫЕ ИСТОЧНИКИ ДОХОДОВ ЛИГИ</a:t>
            </a:r>
            <a:endParaRPr>
              <a:solidFill>
                <a:srgbClr val="FF703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1951767" y="6289680"/>
            <a:ext cx="30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Трансляции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7625688" y="6574005"/>
            <a:ext cx="30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Контраты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13556534" y="6289680"/>
            <a:ext cx="30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Стадионы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9B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13959" r="13959" t="0"/>
          <a:stretch/>
        </p:blipFill>
        <p:spPr>
          <a:xfrm>
            <a:off x="-283392" y="-127526"/>
            <a:ext cx="7598592" cy="10542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 rot="10800000">
            <a:off x="7315200" y="0"/>
            <a:ext cx="2366086" cy="2361784"/>
          </a:xfrm>
          <a:custGeom>
            <a:rect b="b" l="l" r="r" t="t"/>
            <a:pathLst>
              <a:path extrusionOk="0" h="2361784" w="2366086">
                <a:moveTo>
                  <a:pt x="0" y="0"/>
                </a:moveTo>
                <a:lnTo>
                  <a:pt x="2366086" y="0"/>
                </a:lnTo>
                <a:lnTo>
                  <a:pt x="2366086" y="2361784"/>
                </a:lnTo>
                <a:lnTo>
                  <a:pt x="0" y="2361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4" name="Google Shape;194;p17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7"/>
          <p:cNvSpPr/>
          <p:nvPr/>
        </p:nvSpPr>
        <p:spPr>
          <a:xfrm>
            <a:off x="12719412" y="4718412"/>
            <a:ext cx="5568588" cy="5568588"/>
          </a:xfrm>
          <a:custGeom>
            <a:rect b="b" l="l" r="r" t="t"/>
            <a:pathLst>
              <a:path extrusionOk="0" h="5568588" w="5568588">
                <a:moveTo>
                  <a:pt x="0" y="0"/>
                </a:moveTo>
                <a:lnTo>
                  <a:pt x="5568588" y="0"/>
                </a:lnTo>
                <a:lnTo>
                  <a:pt x="5568588" y="5568588"/>
                </a:lnTo>
                <a:lnTo>
                  <a:pt x="0" y="5568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6" name="Google Shape;196;p17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7"/>
          <p:cNvSpPr txBox="1"/>
          <p:nvPr/>
        </p:nvSpPr>
        <p:spPr>
          <a:xfrm>
            <a:off x="8123215" y="1643868"/>
            <a:ext cx="82422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9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БИЗНЕС ИДЕЯ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563673">
            <a:off x="15185754" y="974402"/>
            <a:ext cx="1256657" cy="190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1391" y="7140642"/>
            <a:ext cx="2392834" cy="211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8421391" y="3537585"/>
            <a:ext cx="6978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FF7032"/>
                </a:solidFill>
                <a:latin typeface="Impact"/>
                <a:ea typeface="Impact"/>
                <a:cs typeface="Impact"/>
                <a:sym typeface="Impact"/>
              </a:rPr>
              <a:t>NBA </a:t>
            </a:r>
            <a:r>
              <a:rPr i="0" lang="en-US" sz="3000" u="none" cap="none" strike="noStrike">
                <a:solidFill>
                  <a:srgbClr val="FF70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это огромная лига с десятками командами и стадионами, тысячами игроками и тренерами и миллионами фанатов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8421391" y="5291489"/>
            <a:ext cx="6978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7032"/>
                </a:solidFill>
                <a:latin typeface="Impact"/>
                <a:ea typeface="Impact"/>
                <a:cs typeface="Impact"/>
                <a:sym typeface="Impact"/>
              </a:rPr>
              <a:t>ИДЕЯ</a:t>
            </a:r>
            <a:r>
              <a:rPr lang="en-US" sz="3000">
                <a:solidFill>
                  <a:srgbClr val="FF70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создать базу данных, которая помогала бы лиге с хранением информации, регулированием правил и формированием сезонов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8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7" name="Google Shape;207;p18"/>
          <p:cNvGrpSpPr/>
          <p:nvPr/>
        </p:nvGrpSpPr>
        <p:grpSpPr>
          <a:xfrm rot="5400000">
            <a:off x="8879530" y="-276007"/>
            <a:ext cx="9307907" cy="10839013"/>
            <a:chOff x="0" y="-47625"/>
            <a:chExt cx="666611" cy="776265"/>
          </a:xfrm>
        </p:grpSpPr>
        <p:sp>
          <p:nvSpPr>
            <p:cNvPr id="208" name="Google Shape;208;p18"/>
            <p:cNvSpPr/>
            <p:nvPr/>
          </p:nvSpPr>
          <p:spPr>
            <a:xfrm>
              <a:off x="0" y="0"/>
              <a:ext cx="666611" cy="728640"/>
            </a:xfrm>
            <a:custGeom>
              <a:rect b="b" l="l" r="r" t="t"/>
              <a:pathLst>
                <a:path extrusionOk="0" h="728640" w="666611">
                  <a:moveTo>
                    <a:pt x="222324" y="709571"/>
                  </a:moveTo>
                  <a:cubicBezTo>
                    <a:pt x="256499" y="721085"/>
                    <a:pt x="295352" y="728640"/>
                    <a:pt x="333485" y="728640"/>
                  </a:cubicBezTo>
                  <a:cubicBezTo>
                    <a:pt x="371619" y="728640"/>
                    <a:pt x="408313" y="722163"/>
                    <a:pt x="442128" y="710649"/>
                  </a:cubicBezTo>
                  <a:cubicBezTo>
                    <a:pt x="442849" y="710290"/>
                    <a:pt x="443568" y="710290"/>
                    <a:pt x="444287" y="709930"/>
                  </a:cubicBezTo>
                  <a:cubicBezTo>
                    <a:pt x="571278" y="663875"/>
                    <a:pt x="664812" y="542261"/>
                    <a:pt x="666611" y="402007"/>
                  </a:cubicBezTo>
                  <a:lnTo>
                    <a:pt x="666611" y="0"/>
                  </a:lnTo>
                  <a:lnTo>
                    <a:pt x="0" y="0"/>
                  </a:lnTo>
                  <a:lnTo>
                    <a:pt x="0" y="401709"/>
                  </a:lnTo>
                  <a:cubicBezTo>
                    <a:pt x="1799" y="542980"/>
                    <a:pt x="93894" y="664595"/>
                    <a:pt x="222324" y="709571"/>
                  </a:cubicBezTo>
                  <a:close/>
                </a:path>
              </a:pathLst>
            </a:custGeom>
            <a:solidFill>
              <a:srgbClr val="FFC927"/>
            </a:solidFill>
            <a:ln cap="sq" cmpd="sng" w="952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0" y="-47625"/>
              <a:ext cx="666611" cy="649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18"/>
          <p:cNvSpPr txBox="1"/>
          <p:nvPr/>
        </p:nvSpPr>
        <p:spPr>
          <a:xfrm>
            <a:off x="9874625" y="2718435"/>
            <a:ext cx="7384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РЕАЛИЗАЦИЯ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10558075" y="5372100"/>
            <a:ext cx="6867600" cy="3720600"/>
          </a:xfrm>
          <a:prstGeom prst="roundRect">
            <a:avLst>
              <a:gd fmla="val 8749" name="adj"/>
            </a:avLst>
          </a:prstGeom>
          <a:solidFill>
            <a:srgbClr val="FF70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0992173" y="5755646"/>
            <a:ext cx="5193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Способ организации данных - Реляционная база данных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10992173" y="7084066"/>
            <a:ext cx="626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СУБД - PostgreSQL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18"/>
          <p:cNvCxnSpPr/>
          <p:nvPr/>
        </p:nvCxnSpPr>
        <p:spPr>
          <a:xfrm>
            <a:off x="8113977" y="5143500"/>
            <a:ext cx="10174023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8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8"/>
          <p:cNvSpPr txBox="1"/>
          <p:nvPr/>
        </p:nvSpPr>
        <p:spPr>
          <a:xfrm>
            <a:off x="10992175" y="7850500"/>
            <a:ext cx="5384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Тестирование и анализ данных - Python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18"/>
          <p:cNvSpPr/>
          <p:nvPr/>
        </p:nvSpPr>
        <p:spPr>
          <a:xfrm flipH="1">
            <a:off x="115402" y="4555144"/>
            <a:ext cx="5165369" cy="5165369"/>
          </a:xfrm>
          <a:custGeom>
            <a:rect b="b" l="l" r="r" t="t"/>
            <a:pathLst>
              <a:path extrusionOk="0" h="5165369" w="5165369">
                <a:moveTo>
                  <a:pt x="5165370" y="0"/>
                </a:moveTo>
                <a:lnTo>
                  <a:pt x="0" y="0"/>
                </a:lnTo>
                <a:lnTo>
                  <a:pt x="0" y="5165369"/>
                </a:lnTo>
                <a:lnTo>
                  <a:pt x="5165370" y="5165369"/>
                </a:lnTo>
                <a:lnTo>
                  <a:pt x="516537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18" name="Google Shape;2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967705">
            <a:off x="664274" y="3229242"/>
            <a:ext cx="5382217" cy="40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9266327">
            <a:off x="1537503" y="2782001"/>
            <a:ext cx="899756" cy="136326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1584426" y="2965080"/>
            <a:ext cx="3696346" cy="5726733"/>
          </a:xfrm>
          <a:custGeom>
            <a:rect b="b" l="l" r="r" t="t"/>
            <a:pathLst>
              <a:path extrusionOk="0" h="5726733" w="3696346">
                <a:moveTo>
                  <a:pt x="0" y="0"/>
                </a:moveTo>
                <a:lnTo>
                  <a:pt x="3696346" y="0"/>
                </a:lnTo>
                <a:lnTo>
                  <a:pt x="3696346" y="5726733"/>
                </a:lnTo>
                <a:lnTo>
                  <a:pt x="0" y="5726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 rot="10800000">
            <a:off x="0" y="0"/>
            <a:ext cx="2366086" cy="2361784"/>
          </a:xfrm>
          <a:custGeom>
            <a:rect b="b" l="l" r="r" t="t"/>
            <a:pathLst>
              <a:path extrusionOk="0" h="2361784" w="2366086">
                <a:moveTo>
                  <a:pt x="0" y="0"/>
                </a:moveTo>
                <a:lnTo>
                  <a:pt x="2366086" y="0"/>
                </a:lnTo>
                <a:lnTo>
                  <a:pt x="2366086" y="2361784"/>
                </a:lnTo>
                <a:lnTo>
                  <a:pt x="0" y="2361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6" name="Google Shape;226;p19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19"/>
          <p:cNvSpPr/>
          <p:nvPr/>
        </p:nvSpPr>
        <p:spPr>
          <a:xfrm>
            <a:off x="15411127" y="7410127"/>
            <a:ext cx="2876873" cy="2876873"/>
          </a:xfrm>
          <a:custGeom>
            <a:rect b="b" l="l" r="r" t="t"/>
            <a:pathLst>
              <a:path extrusionOk="0" h="2876873" w="2876873">
                <a:moveTo>
                  <a:pt x="0" y="0"/>
                </a:moveTo>
                <a:lnTo>
                  <a:pt x="2876873" y="0"/>
                </a:lnTo>
                <a:lnTo>
                  <a:pt x="2876873" y="2876873"/>
                </a:lnTo>
                <a:lnTo>
                  <a:pt x="0" y="28768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8" name="Google Shape;228;p19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9"/>
          <p:cNvCxnSpPr/>
          <p:nvPr/>
        </p:nvCxnSpPr>
        <p:spPr>
          <a:xfrm>
            <a:off x="0" y="4745014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19"/>
          <p:cNvPicPr preferRelativeResize="0"/>
          <p:nvPr/>
        </p:nvPicPr>
        <p:blipFill rotWithShape="1">
          <a:blip r:embed="rId5">
            <a:alphaModFix/>
          </a:blip>
          <a:srcRect b="0" l="345" r="344" t="0"/>
          <a:stretch/>
        </p:blipFill>
        <p:spPr>
          <a:xfrm>
            <a:off x="676797" y="2573441"/>
            <a:ext cx="16934406" cy="586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 txBox="1"/>
          <p:nvPr/>
        </p:nvSpPr>
        <p:spPr>
          <a:xfrm>
            <a:off x="652888" y="685800"/>
            <a:ext cx="16606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КОНЦЕПТУАЛЬНАЯ МОДЕЛЬ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/>
          <p:nvPr/>
        </p:nvSpPr>
        <p:spPr>
          <a:xfrm rot="10800000">
            <a:off x="0" y="0"/>
            <a:ext cx="2366086" cy="2361784"/>
          </a:xfrm>
          <a:custGeom>
            <a:rect b="b" l="l" r="r" t="t"/>
            <a:pathLst>
              <a:path extrusionOk="0" h="2361784" w="2366086">
                <a:moveTo>
                  <a:pt x="0" y="0"/>
                </a:moveTo>
                <a:lnTo>
                  <a:pt x="2366086" y="0"/>
                </a:lnTo>
                <a:lnTo>
                  <a:pt x="2366086" y="2361784"/>
                </a:lnTo>
                <a:lnTo>
                  <a:pt x="0" y="2361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7" name="Google Shape;237;p20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0"/>
          <p:cNvSpPr/>
          <p:nvPr/>
        </p:nvSpPr>
        <p:spPr>
          <a:xfrm>
            <a:off x="15411127" y="7410127"/>
            <a:ext cx="2876873" cy="2876873"/>
          </a:xfrm>
          <a:custGeom>
            <a:rect b="b" l="l" r="r" t="t"/>
            <a:pathLst>
              <a:path extrusionOk="0" h="2876873" w="2876873">
                <a:moveTo>
                  <a:pt x="0" y="0"/>
                </a:moveTo>
                <a:lnTo>
                  <a:pt x="2876873" y="0"/>
                </a:lnTo>
                <a:lnTo>
                  <a:pt x="2876873" y="2876873"/>
                </a:lnTo>
                <a:lnTo>
                  <a:pt x="0" y="28768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9" name="Google Shape;239;p20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0"/>
          <p:cNvCxnSpPr/>
          <p:nvPr/>
        </p:nvCxnSpPr>
        <p:spPr>
          <a:xfrm>
            <a:off x="0" y="4745014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p20"/>
          <p:cNvPicPr preferRelativeResize="0"/>
          <p:nvPr/>
        </p:nvPicPr>
        <p:blipFill rotWithShape="1">
          <a:blip r:embed="rId5">
            <a:alphaModFix/>
          </a:blip>
          <a:srcRect b="0" l="209" r="208" t="0"/>
          <a:stretch/>
        </p:blipFill>
        <p:spPr>
          <a:xfrm>
            <a:off x="2590637" y="1932362"/>
            <a:ext cx="12536304" cy="822045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652888" y="685800"/>
            <a:ext cx="16606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ЛОГИЧЕСКАЯ МОДЕЛЬ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3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/>
          <p:nvPr/>
        </p:nvSpPr>
        <p:spPr>
          <a:xfrm rot="10800000">
            <a:off x="0" y="0"/>
            <a:ext cx="2366086" cy="2361784"/>
          </a:xfrm>
          <a:custGeom>
            <a:rect b="b" l="l" r="r" t="t"/>
            <a:pathLst>
              <a:path extrusionOk="0" h="2361784" w="2366086">
                <a:moveTo>
                  <a:pt x="0" y="0"/>
                </a:moveTo>
                <a:lnTo>
                  <a:pt x="2366086" y="0"/>
                </a:lnTo>
                <a:lnTo>
                  <a:pt x="2366086" y="2361784"/>
                </a:lnTo>
                <a:lnTo>
                  <a:pt x="0" y="2361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8" name="Google Shape;248;p21"/>
          <p:cNvCxnSpPr/>
          <p:nvPr/>
        </p:nvCxnSpPr>
        <p:spPr>
          <a:xfrm>
            <a:off x="0" y="507856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21"/>
          <p:cNvSpPr/>
          <p:nvPr/>
        </p:nvSpPr>
        <p:spPr>
          <a:xfrm>
            <a:off x="12719412" y="4718412"/>
            <a:ext cx="5568588" cy="5568588"/>
          </a:xfrm>
          <a:custGeom>
            <a:rect b="b" l="l" r="r" t="t"/>
            <a:pathLst>
              <a:path extrusionOk="0" h="5568588" w="5568588">
                <a:moveTo>
                  <a:pt x="0" y="0"/>
                </a:moveTo>
                <a:lnTo>
                  <a:pt x="5568588" y="0"/>
                </a:lnTo>
                <a:lnTo>
                  <a:pt x="5568588" y="5568588"/>
                </a:lnTo>
                <a:lnTo>
                  <a:pt x="0" y="5568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0" name="Google Shape;250;p21"/>
          <p:cNvCxnSpPr/>
          <p:nvPr/>
        </p:nvCxnSpPr>
        <p:spPr>
          <a:xfrm>
            <a:off x="0" y="9720513"/>
            <a:ext cx="18288000" cy="0"/>
          </a:xfrm>
          <a:prstGeom prst="straightConnector1">
            <a:avLst/>
          </a:prstGeom>
          <a:noFill/>
          <a:ln cap="flat" cmpd="sng" w="952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21"/>
          <p:cNvSpPr/>
          <p:nvPr/>
        </p:nvSpPr>
        <p:spPr>
          <a:xfrm>
            <a:off x="12895542" y="831986"/>
            <a:ext cx="3871244" cy="5933654"/>
          </a:xfrm>
          <a:custGeom>
            <a:rect b="b" l="l" r="r" t="t"/>
            <a:pathLst>
              <a:path extrusionOk="0" h="5933654" w="3871244">
                <a:moveTo>
                  <a:pt x="0" y="0"/>
                </a:moveTo>
                <a:lnTo>
                  <a:pt x="3871244" y="0"/>
                </a:lnTo>
                <a:lnTo>
                  <a:pt x="3871244" y="5933654"/>
                </a:lnTo>
                <a:lnTo>
                  <a:pt x="0" y="5933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21"/>
          <p:cNvSpPr/>
          <p:nvPr/>
        </p:nvSpPr>
        <p:spPr>
          <a:xfrm>
            <a:off x="843655" y="6948631"/>
            <a:ext cx="16548549" cy="2771882"/>
          </a:xfrm>
          <a:custGeom>
            <a:rect b="b" l="l" r="r" t="t"/>
            <a:pathLst>
              <a:path extrusionOk="0" h="2771882" w="16548549">
                <a:moveTo>
                  <a:pt x="0" y="0"/>
                </a:moveTo>
                <a:lnTo>
                  <a:pt x="16548549" y="0"/>
                </a:lnTo>
                <a:lnTo>
                  <a:pt x="16548549" y="2771882"/>
                </a:lnTo>
                <a:lnTo>
                  <a:pt x="0" y="27718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21"/>
          <p:cNvSpPr txBox="1"/>
          <p:nvPr/>
        </p:nvSpPr>
        <p:spPr>
          <a:xfrm>
            <a:off x="1028700" y="638175"/>
            <a:ext cx="841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9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ПРИМЕНЕНИЕ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0299903" y="3936401"/>
            <a:ext cx="2392834" cy="211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5511660" y="4417938"/>
            <a:ext cx="2392834" cy="211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843655" y="4303638"/>
            <a:ext cx="5193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Расписание матчей на ближайшее время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7171669" y="2641843"/>
            <a:ext cx="4388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Даты матчей команд из Los Angeles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