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61" r:id="rId4"/>
    <p:sldId id="262" r:id="rId5"/>
    <p:sldId id="263" r:id="rId6"/>
    <p:sldId id="260" r:id="rId7"/>
    <p:sldId id="266" r:id="rId8"/>
    <p:sldId id="264" r:id="rId9"/>
    <p:sldId id="265" r:id="rId10"/>
    <p:sldId id="258" r:id="rId11"/>
    <p:sldId id="273" r:id="rId12"/>
    <p:sldId id="274" r:id="rId13"/>
    <p:sldId id="275" r:id="rId14"/>
    <p:sldId id="267" r:id="rId15"/>
    <p:sldId id="276" r:id="rId16"/>
    <p:sldId id="268" r:id="rId17"/>
    <p:sldId id="277" r:id="rId18"/>
    <p:sldId id="269" r:id="rId19"/>
    <p:sldId id="278" r:id="rId20"/>
    <p:sldId id="281" r:id="rId21"/>
    <p:sldId id="282" r:id="rId22"/>
    <p:sldId id="283" r:id="rId23"/>
    <p:sldId id="270" r:id="rId24"/>
    <p:sldId id="284" r:id="rId25"/>
    <p:sldId id="288" r:id="rId26"/>
    <p:sldId id="279" r:id="rId27"/>
    <p:sldId id="271" r:id="rId28"/>
    <p:sldId id="280" r:id="rId29"/>
    <p:sldId id="285" r:id="rId30"/>
    <p:sldId id="272" r:id="rId31"/>
    <p:sldId id="259" r:id="rId32"/>
    <p:sldId id="287" r:id="rId33"/>
    <p:sldId id="286" r:id="rId34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Unicode MS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Unicode MS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Unicode MS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Unicode M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4F"/>
    <a:srgbClr val="3A806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56" autoAdjust="0"/>
  </p:normalViewPr>
  <p:slideViewPr>
    <p:cSldViewPr>
      <p:cViewPr varScale="1">
        <p:scale>
          <a:sx n="111" d="100"/>
          <a:sy n="111" d="100"/>
        </p:scale>
        <p:origin x="1638" y="5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226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BEF033D-63D9-5399-1D1D-C1B09FA799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76250" y="179388"/>
            <a:ext cx="475297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6833F0-1A73-4E86-2B66-E8F2E5F40F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300663" y="179388"/>
            <a:ext cx="1081087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FA1E711-DE3A-4CF0-AFD8-31678409518E}" type="datetimeFigureOut">
              <a:rPr lang="de-DE"/>
              <a:pPr>
                <a:defRPr/>
              </a:pPr>
              <a:t>03.10.2025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9177B5-3EEA-83C5-66BA-31B08C1078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6250" y="8532813"/>
            <a:ext cx="50403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435C9D-AA01-7AD8-97DB-C46B41EA61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61025" y="8532813"/>
            <a:ext cx="7207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24BDA47-9F94-410E-88C8-0A509D17495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36DB4E1-9580-E0C5-E030-E0DE0A1BA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125538" y="153988"/>
            <a:ext cx="46069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B0AB71-22A2-89DD-C5EE-E529E564B3F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805488" y="153988"/>
            <a:ext cx="8826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72F489E-6DFA-411D-B84E-B118CE28C647}" type="datetimeFigureOut">
              <a:rPr lang="de-DE"/>
              <a:pPr>
                <a:defRPr/>
              </a:pPr>
              <a:t>03.10.2025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DF453348-0F6C-0362-EBE3-D444470A81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901700"/>
            <a:ext cx="5500688" cy="3094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85D34CC8-F913-3239-3E43-A48C1ABA1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96975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0C7844-9C39-8730-01A0-AC122C4F83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196975" y="8532813"/>
            <a:ext cx="453548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D92192-3B35-3AAC-D645-D00F535E1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876925" y="8532813"/>
            <a:ext cx="811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8E479B7-0AC6-4AB8-A2F4-BEA6E0E9745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Durch die folgende Punkte präsentiert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E479B7-0AC6-4AB8-A2F4-BEA6E0E9745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79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was verfügbar ist bestellen plus was tatsächlich im Lager steht minus bedarf.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E479B7-0AC6-4AB8-A2F4-BEA6E0E9745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49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Höhe P bedeutet die Wahrscheinlichkeit, dass vom Y verfügbare Produkte q qualitativ 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E479B7-0AC6-4AB8-A2F4-BEA6E0E9745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638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H(s): </a:t>
            </a:r>
            <a:r>
              <a:rPr lang="de-DE" dirty="0" err="1"/>
              <a:t>differenz</a:t>
            </a:r>
            <a:r>
              <a:rPr lang="de-DE" dirty="0"/>
              <a:t> zwischen den Tatsächlichen </a:t>
            </a:r>
            <a:r>
              <a:rPr lang="de-DE" dirty="0" err="1"/>
              <a:t>Optimalwert</a:t>
            </a:r>
            <a:r>
              <a:rPr lang="de-DE" dirty="0"/>
              <a:t> und die </a:t>
            </a:r>
            <a:r>
              <a:rPr lang="de-DE" dirty="0" err="1"/>
              <a:t>reward</a:t>
            </a:r>
            <a:r>
              <a:rPr lang="de-DE" dirty="0"/>
              <a:t> im Zustand s</a:t>
            </a:r>
          </a:p>
          <a:p>
            <a:endParaRPr lang="de-DE" dirty="0"/>
          </a:p>
          <a:p>
            <a:r>
              <a:rPr lang="de-DE" dirty="0"/>
              <a:t>Nur eine </a:t>
            </a:r>
            <a:r>
              <a:rPr lang="de-DE" dirty="0" err="1"/>
              <a:t>Rekkurente</a:t>
            </a:r>
            <a:r>
              <a:rPr lang="de-DE" dirty="0"/>
              <a:t> Klasse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E479B7-0AC6-4AB8-A2F4-BEA6E0E9745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28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Rit: Kapazitätsrestriktion an primäre Faktor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E479B7-0AC6-4AB8-A2F4-BEA6E0E9745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463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Realisation ist Schritt für Schritt bekannt gemacht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E479B7-0AC6-4AB8-A2F4-BEA6E0E97450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80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en-GB" altLang="de-DE" noProof="0"/>
              <a:t>Click to edit Master title style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de-DE" noProof="0"/>
              <a:t>Click to edit Master subtitle style</a:t>
            </a:r>
            <a:endParaRPr lang="de-DE" altLang="de-DE" noProof="0"/>
          </a:p>
        </p:txBody>
      </p:sp>
    </p:spTree>
    <p:extLst>
      <p:ext uri="{BB962C8B-B14F-4D97-AF65-F5344CB8AC3E}">
        <p14:creationId xmlns:p14="http://schemas.microsoft.com/office/powerpoint/2010/main" val="377909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r>
              <a:rPr lang="en-GB" altLang="de-DE"/>
              <a:t>Click to edit Master title style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3249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93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r>
              <a:rPr lang="en-GB" altLang="de-DE"/>
              <a:t>Click to edit Master title style</a:t>
            </a:r>
            <a:endParaRPr lang="de-DE" altLang="de-DE" dirty="0"/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43C8A855-4977-14B6-F24D-F8F129A2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13" y="4565650"/>
            <a:ext cx="21336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</a:defRPr>
            </a:lvl1pPr>
          </a:lstStyle>
          <a:p>
            <a:pPr>
              <a:defRPr/>
            </a:pPr>
            <a:fld id="{799BB895-8E10-4129-B945-B40ECA440D77}" type="datetimeFigureOut">
              <a:rPr lang="de-DE"/>
              <a:pPr>
                <a:defRPr/>
              </a:pPr>
              <a:t>03.10.2025</a:t>
            </a:fld>
            <a:endParaRPr lang="de-DE" dirty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2C866E6-B66C-5452-E51F-DAB0B811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565650"/>
            <a:ext cx="2895600" cy="274638"/>
          </a:xfrm>
        </p:spPr>
        <p:txBody>
          <a:bodyPr/>
          <a:lstStyle>
            <a:lvl1pPr>
              <a:defRPr sz="1400" dirty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60A5C8C-0645-B5B9-1F1D-648858B7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565650"/>
            <a:ext cx="183515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de-DE"/>
              <a:t>Yyyy</a:t>
            </a:r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87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947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r>
              <a:rPr lang="en-GB" altLang="de-DE"/>
              <a:t>Click to edit Master title style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465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r>
              <a:rPr lang="en-GB" altLang="de-DE"/>
              <a:t>Click to edit Master title style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606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r>
              <a:rPr lang="en-GB" altLang="de-DE"/>
              <a:t>Click to edit Master title style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1646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69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0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938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5">
            <a:extLst>
              <a:ext uri="{FF2B5EF4-FFF2-40B4-BE49-F238E27FC236}">
                <a16:creationId xmlns:a16="http://schemas.microsoft.com/office/drawing/2014/main" id="{25F9B178-8E01-F839-C38F-BEE9E0F4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613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 Unicode M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Unicode M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Unicode M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Unicode M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Unicode M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9pPr>
          </a:lstStyle>
          <a:p>
            <a:pPr eaLnBrk="1" hangingPunct="1"/>
            <a:endParaRPr lang="de-DE" altLang="de-DE"/>
          </a:p>
        </p:txBody>
      </p:sp>
      <p:pic>
        <p:nvPicPr>
          <p:cNvPr id="1027" name="Picture 59" descr="Logo_TUC_de_RGB">
            <a:extLst>
              <a:ext uri="{FF2B5EF4-FFF2-40B4-BE49-F238E27FC236}">
                <a16:creationId xmlns:a16="http://schemas.microsoft.com/office/drawing/2014/main" id="{AB0B4009-159A-0A4C-7B53-59FB28027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591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4">
            <a:extLst>
              <a:ext uri="{FF2B5EF4-FFF2-40B4-BE49-F238E27FC236}">
                <a16:creationId xmlns:a16="http://schemas.microsoft.com/office/drawing/2014/main" id="{13C40A22-DA57-8D30-EE3C-FB94A19CD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4088"/>
            <a:ext cx="3887787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Daniel Brice Kamga Nana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Institut für Wirtschaftswissenschaft</a:t>
            </a:r>
          </a:p>
        </p:txBody>
      </p:sp>
      <p:sp>
        <p:nvSpPr>
          <p:cNvPr id="1029" name="Text Box 44">
            <a:extLst>
              <a:ext uri="{FF2B5EF4-FFF2-40B4-BE49-F238E27FC236}">
                <a16:creationId xmlns:a16="http://schemas.microsoft.com/office/drawing/2014/main" id="{DD096495-DC83-629B-53BF-65A54B98D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4764088"/>
            <a:ext cx="3959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Unicode M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Unicode M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Unicode M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Unicode M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Unicode M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de-DE" altLang="de-DE" sz="1000">
                <a:solidFill>
                  <a:srgbClr val="808080"/>
                </a:solidFill>
              </a:rPr>
              <a:t>MODELLE FÜR DIE BESCHAFFUNGS - UND</a:t>
            </a:r>
            <a:br>
              <a:rPr lang="de-DE" altLang="de-DE" sz="1000">
                <a:solidFill>
                  <a:srgbClr val="808080"/>
                </a:solidFill>
              </a:rPr>
            </a:br>
            <a:r>
              <a:rPr lang="de-DE" altLang="de-DE" sz="1000">
                <a:solidFill>
                  <a:srgbClr val="808080"/>
                </a:solidFill>
              </a:rPr>
              <a:t>PRODUKTIONSPLANUNG IN REVERSE SUPPLY CHAINS</a:t>
            </a:r>
          </a:p>
        </p:txBody>
      </p:sp>
      <p:sp>
        <p:nvSpPr>
          <p:cNvPr id="1030" name="Rectangle 51">
            <a:extLst>
              <a:ext uri="{FF2B5EF4-FFF2-40B4-BE49-F238E27FC236}">
                <a16:creationId xmlns:a16="http://schemas.microsoft.com/office/drawing/2014/main" id="{AAEDEC4F-6A51-B554-A495-D30E71751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700088"/>
            <a:ext cx="78994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31" name="Rectangle 55">
            <a:extLst>
              <a:ext uri="{FF2B5EF4-FFF2-40B4-BE49-F238E27FC236}">
                <a16:creationId xmlns:a16="http://schemas.microsoft.com/office/drawing/2014/main" id="{E620CCE6-F2E8-9FB3-A97C-61C3997F3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284288"/>
            <a:ext cx="7923213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endParaRPr lang="de-DE" altLang="de-DE"/>
          </a:p>
        </p:txBody>
      </p:sp>
      <p:sp>
        <p:nvSpPr>
          <p:cNvPr id="1032" name="Text Box 44">
            <a:extLst>
              <a:ext uri="{FF2B5EF4-FFF2-40B4-BE49-F238E27FC236}">
                <a16:creationId xmlns:a16="http://schemas.microsoft.com/office/drawing/2014/main" id="{5BA6C3BF-79EB-767E-B087-D38924D357A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40763" y="4918075"/>
            <a:ext cx="4683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Unicode M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Unicode M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Unicode M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Unicode M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Unicode M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64E81DC7-9D42-4D7F-9145-15CDC773DCCA}" type="slidenum">
              <a:rPr lang="de-DE" altLang="de-DE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de-DE" altLang="de-DE" sz="1000">
              <a:solidFill>
                <a:srgbClr val="80808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57B272-945C-68DF-BF01-2E824612B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 Unicode MS"/>
          <a:ea typeface="Arial Unicode MS"/>
          <a:cs typeface="Arial Unicode MS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 Unicode MS"/>
          <a:ea typeface="Arial Unicode MS"/>
          <a:cs typeface="Arial Unicode MS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 Unicode MS"/>
          <a:ea typeface="Arial Unicode MS"/>
          <a:cs typeface="Arial Unicode MS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 Unicode MS"/>
          <a:ea typeface="Arial Unicode MS"/>
          <a:cs typeface="Arial Unicode MS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 Unicode MS"/>
          <a:ea typeface="Arial Unicode MS"/>
          <a:cs typeface="Arial Unicode MS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 Unicode MS"/>
          <a:ea typeface="Arial Unicode MS"/>
          <a:cs typeface="Arial Unicode MS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 Unicode MS"/>
          <a:ea typeface="Arial Unicode MS"/>
          <a:cs typeface="Arial Unicode MS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 Unicode MS"/>
          <a:ea typeface="Arial Unicode MS"/>
          <a:cs typeface="Arial Unicode MS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Arial Unicode MS"/>
          <a:cs typeface="Arial Unicode MS"/>
        </a:defRPr>
      </a:lvl2pPr>
      <a:lvl3pPr marL="804863" indent="-268288" algn="l" rtl="0" fontAlgn="base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rtl="0" fontAlgn="base">
        <a:spcBef>
          <a:spcPct val="20000"/>
        </a:spcBef>
        <a:spcAft>
          <a:spcPct val="0"/>
        </a:spcAft>
        <a:buClr>
          <a:srgbClr val="7F7F7F"/>
        </a:buClr>
        <a:buFont typeface="Symbol" panose="05050102010706020507" pitchFamily="18" charset="2"/>
        <a:buChar char="-"/>
        <a:defRPr kern="1200">
          <a:solidFill>
            <a:schemeClr val="tx1"/>
          </a:solidFill>
          <a:latin typeface="+mn-lt"/>
          <a:ea typeface="Arial Unicode MS"/>
          <a:cs typeface="Arial Unicode M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23">
            <a:extLst>
              <a:ext uri="{FF2B5EF4-FFF2-40B4-BE49-F238E27FC236}">
                <a16:creationId xmlns:a16="http://schemas.microsoft.com/office/drawing/2014/main" id="{B248F856-466A-96DF-C4C3-FBBDD4279D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842963"/>
            <a:ext cx="7737475" cy="1223962"/>
          </a:xfrm>
        </p:spPr>
        <p:txBody>
          <a:bodyPr/>
          <a:lstStyle/>
          <a:p>
            <a:pPr algn="ctr"/>
            <a:r>
              <a:rPr lang="pt-BR" altLang="de-DE" sz="240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MODELLE FÜR DIE BESCHAFFUNGS - UND</a:t>
            </a:r>
            <a:br>
              <a:rPr lang="pt-BR" altLang="de-DE" sz="240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</a:br>
            <a:r>
              <a:rPr lang="pt-BR" altLang="de-DE" sz="240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PRODUKTIONSPLANUNG IN REVERSE SUPPLY CHAINS</a:t>
            </a:r>
            <a:endParaRPr lang="de-DE" altLang="de-DE" sz="2400">
              <a:solidFill>
                <a:srgbClr val="008D4F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5363" name="Untertitel 24">
            <a:extLst>
              <a:ext uri="{FF2B5EF4-FFF2-40B4-BE49-F238E27FC236}">
                <a16:creationId xmlns:a16="http://schemas.microsoft.com/office/drawing/2014/main" id="{938D1646-344D-F02B-2C86-5DF4DFEEBE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3" y="2085975"/>
            <a:ext cx="7737475" cy="1979613"/>
          </a:xfrm>
        </p:spPr>
        <p:txBody>
          <a:bodyPr/>
          <a:lstStyle/>
          <a:p>
            <a:pPr algn="ctr"/>
            <a:r>
              <a:rPr lang="de-DE" altLang="de-DE" sz="2000">
                <a:latin typeface="Arial Unicode MS"/>
                <a:ea typeface="Arial Unicode MS"/>
                <a:cs typeface="Arial Unicode MS"/>
              </a:rPr>
              <a:t>Daniel Brice Kamga Nana</a:t>
            </a:r>
          </a:p>
          <a:p>
            <a:pPr algn="ctr"/>
            <a:endParaRPr lang="de-DE" altLang="de-DE" sz="2000">
              <a:solidFill>
                <a:srgbClr val="008D4F"/>
              </a:solidFill>
              <a:latin typeface="Arial Unicode MS"/>
              <a:ea typeface="Arial Unicode MS"/>
              <a:cs typeface="Arial Unicode MS"/>
            </a:endParaRPr>
          </a:p>
          <a:p>
            <a:pPr algn="ctr"/>
            <a:r>
              <a:rPr lang="de-DE" altLang="de-DE" sz="2000">
                <a:latin typeface="Arial Unicode MS"/>
                <a:ea typeface="Arial Unicode MS"/>
                <a:cs typeface="Arial Unicode MS"/>
              </a:rPr>
              <a:t>Technische Universität Clausthal,</a:t>
            </a:r>
          </a:p>
          <a:p>
            <a:pPr algn="ctr"/>
            <a:r>
              <a:rPr lang="de-DE" altLang="de-DE" sz="2000">
                <a:latin typeface="Arial Unicode MS"/>
                <a:ea typeface="Arial Unicode MS"/>
                <a:cs typeface="Arial Unicode MS"/>
              </a:rPr>
              <a:t>Institut für Wirtschaftswissenschaft, </a:t>
            </a:r>
          </a:p>
          <a:p>
            <a:pPr algn="ctr"/>
            <a:r>
              <a:rPr lang="de-DE" altLang="de-DE" sz="2000">
                <a:latin typeface="Arial Unicode MS"/>
                <a:ea typeface="Arial Unicode MS"/>
                <a:cs typeface="Arial Unicode MS"/>
              </a:rPr>
              <a:t>Betriebswirtschaftslehre insbesondere Produktion und Logistik </a:t>
            </a:r>
            <a:br>
              <a:rPr lang="de-DE" altLang="de-DE" sz="2000">
                <a:latin typeface="Arial Unicode MS"/>
                <a:ea typeface="Arial Unicode MS"/>
                <a:cs typeface="Arial Unicode MS"/>
              </a:rPr>
            </a:br>
            <a:endParaRPr lang="de-DE" altLang="de-DE" sz="2000">
              <a:latin typeface="Arial Unicode MS"/>
              <a:ea typeface="Arial Unicode MS"/>
              <a:cs typeface="Arial Unicode MS"/>
            </a:endParaRPr>
          </a:p>
          <a:p>
            <a:pPr algn="ctr"/>
            <a:r>
              <a:rPr lang="de-DE" altLang="de-DE" sz="2000">
                <a:latin typeface="Arial Unicode MS"/>
                <a:ea typeface="Arial Unicode MS"/>
                <a:cs typeface="Arial Unicode MS"/>
              </a:rPr>
              <a:t>07. Oktober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Inhaltsplatzhalter 2">
            <a:extLst>
              <a:ext uri="{FF2B5EF4-FFF2-40B4-BE49-F238E27FC236}">
                <a16:creationId xmlns:a16="http://schemas.microsoft.com/office/drawing/2014/main" id="{290E19A7-DBB9-6AB1-FBC0-1F242ECD80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2600" y="1464785"/>
            <a:ext cx="7923213" cy="52228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altLang="de-DE" dirty="0">
                <a:latin typeface="Arial Unicode MS"/>
                <a:ea typeface="Arial Unicode MS"/>
                <a:cs typeface="Arial Unicode MS"/>
              </a:rPr>
              <a:t>Sequenzielles Entscheidungsproblem</a:t>
            </a:r>
          </a:p>
        </p:txBody>
      </p:sp>
      <p:sp>
        <p:nvSpPr>
          <p:cNvPr id="24579" name="Title 2">
            <a:extLst>
              <a:ext uri="{FF2B5EF4-FFF2-40B4-BE49-F238E27FC236}">
                <a16:creationId xmlns:a16="http://schemas.microsoft.com/office/drawing/2014/main" id="{0643D0FF-D22E-2AD5-E54C-659524C1B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522287"/>
          </a:xfrm>
        </p:spPr>
        <p:txBody>
          <a:bodyPr/>
          <a:lstStyle/>
          <a:p>
            <a:r>
              <a:rPr lang="de-DE" altLang="de-DE" sz="240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Modellierung der Bestellmengenplanung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B445FEE-F7CB-19A2-FDAA-CE5A672C64F6}"/>
              </a:ext>
            </a:extLst>
          </p:cNvPr>
          <p:cNvSpPr/>
          <p:nvPr/>
        </p:nvSpPr>
        <p:spPr>
          <a:xfrm>
            <a:off x="388624" y="2760385"/>
            <a:ext cx="1572295" cy="43204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de-DE" sz="1000" dirty="0">
                <a:solidFill>
                  <a:schemeClr val="tx1"/>
                </a:solidFill>
                <a:ea typeface="Arial Unicode MS"/>
                <a:cs typeface="Arial Unicode MS"/>
              </a:rPr>
              <a:t>Entscheidung_1 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CB9177-8363-1381-61EC-F08A185A00B2}"/>
              </a:ext>
            </a:extLst>
          </p:cNvPr>
          <p:cNvSpPr/>
          <p:nvPr/>
        </p:nvSpPr>
        <p:spPr>
          <a:xfrm>
            <a:off x="2320960" y="2796389"/>
            <a:ext cx="1007042" cy="36004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Information_1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81ECFC-A836-99FD-75E6-CF4E4D584EF2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960919" y="2976409"/>
            <a:ext cx="36004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8F580FE-51F6-B8B4-9B13-BC885B79A88B}"/>
              </a:ext>
            </a:extLst>
          </p:cNvPr>
          <p:cNvSpPr/>
          <p:nvPr/>
        </p:nvSpPr>
        <p:spPr>
          <a:xfrm>
            <a:off x="3742485" y="2760385"/>
            <a:ext cx="1572295" cy="43204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de-DE" sz="1000" dirty="0">
                <a:solidFill>
                  <a:schemeClr val="tx1"/>
                </a:solidFill>
                <a:ea typeface="Arial Unicode MS"/>
                <a:cs typeface="Arial Unicode MS"/>
              </a:rPr>
              <a:t>Entscheidung_2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F0E60B-A0A0-EB38-F557-C276FD67EF7B}"/>
              </a:ext>
            </a:extLst>
          </p:cNvPr>
          <p:cNvSpPr/>
          <p:nvPr/>
        </p:nvSpPr>
        <p:spPr>
          <a:xfrm>
            <a:off x="5580112" y="2796389"/>
            <a:ext cx="1061327" cy="36004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Information_2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000D81-047F-7618-12BC-0A2C97D9BC48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5314780" y="2976409"/>
            <a:ext cx="2653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B5C377-2EFA-AEC3-F2D3-FB55DC2ADC4C}"/>
              </a:ext>
            </a:extLst>
          </p:cNvPr>
          <p:cNvSpPr/>
          <p:nvPr/>
        </p:nvSpPr>
        <p:spPr>
          <a:xfrm>
            <a:off x="5328082" y="3561661"/>
            <a:ext cx="1565385" cy="43204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de-DE" sz="1000" dirty="0">
                <a:solidFill>
                  <a:schemeClr val="tx1"/>
                </a:solidFill>
                <a:ea typeface="Arial Unicode MS"/>
                <a:cs typeface="Arial Unicode MS"/>
              </a:rPr>
              <a:t>Entscheidung_3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FA9430-9950-3062-2D23-AE62F2B20557}"/>
              </a:ext>
            </a:extLst>
          </p:cNvPr>
          <p:cNvSpPr/>
          <p:nvPr/>
        </p:nvSpPr>
        <p:spPr>
          <a:xfrm>
            <a:off x="7145496" y="3597665"/>
            <a:ext cx="1008112" cy="36004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Information_3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7C5C09-2C39-BDDE-96A4-C33DD07E67E0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6893467" y="3777685"/>
            <a:ext cx="25202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9982B3-8A20-A462-B180-46E9E4600FCF}"/>
              </a:ext>
            </a:extLst>
          </p:cNvPr>
          <p:cNvCxnSpPr>
            <a:cxnSpLocks/>
            <a:stCxn id="3" idx="3"/>
            <a:endCxn id="9" idx="2"/>
          </p:cNvCxnSpPr>
          <p:nvPr/>
        </p:nvCxnSpPr>
        <p:spPr>
          <a:xfrm>
            <a:off x="3328002" y="2976409"/>
            <a:ext cx="4144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5D17C6-BE08-E0AB-1E0B-E243E48522E4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6110775" y="3156429"/>
            <a:ext cx="1" cy="405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E9E2DD8-A034-F7B9-522B-407AAC8EBFAB}"/>
              </a:ext>
            </a:extLst>
          </p:cNvPr>
          <p:cNvSpPr txBox="1"/>
          <p:nvPr/>
        </p:nvSpPr>
        <p:spPr>
          <a:xfrm>
            <a:off x="778727" y="323593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8D4F"/>
                </a:solidFill>
              </a:rPr>
              <a:t>Bestellung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30A052-9A41-32E6-888F-6C96368AB1E3}"/>
              </a:ext>
            </a:extLst>
          </p:cNvPr>
          <p:cNvSpPr txBox="1"/>
          <p:nvPr/>
        </p:nvSpPr>
        <p:spPr>
          <a:xfrm>
            <a:off x="1498807" y="356166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8D4F"/>
                </a:solidFill>
              </a:rPr>
              <a:t>Bedarfsdeckung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4D7983-85EE-236A-FDC4-492C298D11BF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2068931" y="2976409"/>
            <a:ext cx="5940" cy="585252"/>
          </a:xfrm>
          <a:prstGeom prst="straightConnector1">
            <a:avLst/>
          </a:prstGeom>
          <a:ln>
            <a:solidFill>
              <a:srgbClr val="008D4F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C2BA8AE-B546-1BE7-FAD9-FDC2BD96199F}"/>
              </a:ext>
            </a:extLst>
          </p:cNvPr>
          <p:cNvSpPr txBox="1"/>
          <p:nvPr/>
        </p:nvSpPr>
        <p:spPr>
          <a:xfrm>
            <a:off x="2038333" y="2512044"/>
            <a:ext cx="1572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8D4F"/>
                </a:solidFill>
              </a:rPr>
              <a:t>Neuer Bestandszustand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2" grpId="0" animBg="1"/>
      <p:bldP spid="13" grpId="0" animBg="1"/>
      <p:bldP spid="42" grpId="0"/>
      <p:bldP spid="43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C8237-FA3D-ED2D-6F4B-0F40A28B1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Inhaltsplatzhalter 2">
            <a:extLst>
              <a:ext uri="{FF2B5EF4-FFF2-40B4-BE49-F238E27FC236}">
                <a16:creationId xmlns:a16="http://schemas.microsoft.com/office/drawing/2014/main" id="{90BDE8AE-9CC8-3E14-4F12-882683E479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2600" y="1329383"/>
            <a:ext cx="7761808" cy="38688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altLang="de-DE" sz="2000" dirty="0">
                <a:latin typeface="Arial Unicode MS"/>
                <a:ea typeface="Arial Unicode MS"/>
                <a:cs typeface="Arial Unicode MS"/>
              </a:rPr>
              <a:t>Markov Entscheidungsprozess</a:t>
            </a:r>
          </a:p>
          <a:p>
            <a:pPr lvl="1"/>
            <a:r>
              <a:rPr lang="de-DE" altLang="de-DE" sz="1100" dirty="0"/>
              <a:t>Eine endliche Menge von Zuständen S: Lagerbestandswerten </a:t>
            </a:r>
            <a:r>
              <a:rPr lang="de-DE" sz="1100" dirty="0"/>
              <a:t>∈ {</a:t>
            </a:r>
            <a:r>
              <a:rPr lang="de-DE" altLang="de-DE" sz="1100" dirty="0"/>
              <a:t>-</a:t>
            </a:r>
            <a:r>
              <a:rPr lang="de-DE" altLang="de-DE" sz="1100" dirty="0" err="1"/>
              <a:t>d_max</a:t>
            </a:r>
            <a:r>
              <a:rPr lang="de-DE" altLang="de-DE" sz="1100" dirty="0"/>
              <a:t>,…, </a:t>
            </a:r>
            <a:r>
              <a:rPr lang="de-DE" altLang="de-DE" sz="1100" dirty="0" err="1"/>
              <a:t>x_max</a:t>
            </a:r>
            <a:r>
              <a:rPr lang="de-DE" altLang="de-DE" sz="1100" dirty="0"/>
              <a:t>}</a:t>
            </a:r>
          </a:p>
          <a:p>
            <a:pPr lvl="1"/>
            <a:r>
              <a:rPr lang="de-DE" altLang="de-DE" sz="1100" dirty="0"/>
              <a:t>Eine endliche Menge von Aktionen A: mögliche Bestellmenge</a:t>
            </a:r>
          </a:p>
          <a:p>
            <a:pPr lvl="1"/>
            <a:r>
              <a:rPr lang="de-DE" altLang="de-DE" sz="1100" dirty="0"/>
              <a:t>Übergangswahrscheinlichkeiten P</a:t>
            </a:r>
          </a:p>
          <a:p>
            <a:pPr lvl="1"/>
            <a:r>
              <a:rPr lang="de-DE" altLang="de-DE" sz="1100" dirty="0"/>
              <a:t>Belohnung: Bewertung des Systems</a:t>
            </a:r>
          </a:p>
          <a:p>
            <a:pPr lvl="1"/>
            <a:endParaRPr lang="de-DE" altLang="de-DE" sz="1100" dirty="0">
              <a:latin typeface="Arial Unicode MS"/>
            </a:endParaRPr>
          </a:p>
        </p:txBody>
      </p:sp>
      <p:sp>
        <p:nvSpPr>
          <p:cNvPr id="24579" name="Title 2">
            <a:extLst>
              <a:ext uri="{FF2B5EF4-FFF2-40B4-BE49-F238E27FC236}">
                <a16:creationId xmlns:a16="http://schemas.microsoft.com/office/drawing/2014/main" id="{5B9B02B5-D253-13BD-8044-3420EE45A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522287"/>
          </a:xfrm>
        </p:spPr>
        <p:txBody>
          <a:bodyPr/>
          <a:lstStyle/>
          <a:p>
            <a:r>
              <a:rPr lang="de-DE" altLang="de-DE" sz="240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Modellierung der Bestellmengenplanung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3492A-64F7-3944-AA5A-99955699ACB0}"/>
              </a:ext>
            </a:extLst>
          </p:cNvPr>
          <p:cNvSpPr txBox="1"/>
          <p:nvPr/>
        </p:nvSpPr>
        <p:spPr>
          <a:xfrm>
            <a:off x="4761326" y="2825936"/>
            <a:ext cx="5040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s ∈ 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25214-C2EA-9B18-D842-3773244100D3}"/>
              </a:ext>
            </a:extLst>
          </p:cNvPr>
          <p:cNvSpPr txBox="1"/>
          <p:nvPr/>
        </p:nvSpPr>
        <p:spPr>
          <a:xfrm>
            <a:off x="3753214" y="2825935"/>
            <a:ext cx="6480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q ∈ A(s)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3B2C57-2E86-85B7-4A23-3B6A3F0888C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401286" y="2949046"/>
            <a:ext cx="36004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A3B95C-7B90-18EA-19AE-E0776F455555}"/>
              </a:ext>
            </a:extLst>
          </p:cNvPr>
          <p:cNvSpPr txBox="1"/>
          <p:nvPr/>
        </p:nvSpPr>
        <p:spPr>
          <a:xfrm>
            <a:off x="5949458" y="3336026"/>
            <a:ext cx="75608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P(s,q2,s‘)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34779-3F01-759E-D79F-3B30FB38E3C5}"/>
              </a:ext>
            </a:extLst>
          </p:cNvPr>
          <p:cNvSpPr txBox="1"/>
          <p:nvPr/>
        </p:nvSpPr>
        <p:spPr>
          <a:xfrm>
            <a:off x="5949458" y="2809484"/>
            <a:ext cx="6480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P(</a:t>
            </a:r>
            <a:r>
              <a:rPr lang="de-DE" sz="1000" dirty="0" err="1"/>
              <a:t>s,q,s</a:t>
            </a:r>
            <a:r>
              <a:rPr lang="de-DE" sz="1000" dirty="0"/>
              <a:t>‘)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F8D793-9E58-F828-B777-122137793A10}"/>
              </a:ext>
            </a:extLst>
          </p:cNvPr>
          <p:cNvSpPr txBox="1"/>
          <p:nvPr/>
        </p:nvSpPr>
        <p:spPr>
          <a:xfrm>
            <a:off x="5940152" y="2325529"/>
            <a:ext cx="75608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P(s,q1,s‘)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8758C7-0D2E-F027-74ED-523EEB6A8CEA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 flipV="1">
            <a:off x="5265382" y="2448640"/>
            <a:ext cx="674770" cy="5004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1FA7C3-D2AD-69F5-F55A-FCB07BB860D7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5265382" y="2949047"/>
            <a:ext cx="684076" cy="5100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6E0769-F416-7CE4-D677-A9B7BEBF6576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5265382" y="2932595"/>
            <a:ext cx="684076" cy="16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43A9FDC-63D8-2AAA-4E55-C5B910EEB465}"/>
              </a:ext>
            </a:extLst>
          </p:cNvPr>
          <p:cNvSpPr txBox="1"/>
          <p:nvPr/>
        </p:nvSpPr>
        <p:spPr>
          <a:xfrm>
            <a:off x="7224553" y="2792692"/>
            <a:ext cx="6480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/>
              <a:t>s‘</a:t>
            </a:r>
            <a:r>
              <a:rPr lang="de-DE" sz="1000" dirty="0"/>
              <a:t> ∈ S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021BDE-1375-9CF8-6909-9A2E847A530C}"/>
              </a:ext>
            </a:extLst>
          </p:cNvPr>
          <p:cNvCxnSpPr>
            <a:stCxn id="22" idx="3"/>
            <a:endCxn id="48" idx="1"/>
          </p:cNvCxnSpPr>
          <p:nvPr/>
        </p:nvCxnSpPr>
        <p:spPr>
          <a:xfrm flipV="1">
            <a:off x="6597530" y="2915803"/>
            <a:ext cx="627023" cy="1679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4B9BFE4-E559-0794-60FF-71B477520946}"/>
              </a:ext>
            </a:extLst>
          </p:cNvPr>
          <p:cNvSpPr txBox="1"/>
          <p:nvPr/>
        </p:nvSpPr>
        <p:spPr>
          <a:xfrm>
            <a:off x="755576" y="3795886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i="1" u="sng" dirty="0"/>
              <a:t>Ziel: </a:t>
            </a:r>
            <a:r>
              <a:rPr lang="de-DE" sz="1400" dirty="0"/>
              <a:t>Langfristige Kosten Minimierung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4C997FA-61FC-6FE3-DDAF-65FAC166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69829"/>
            <a:ext cx="2594763" cy="39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1" grpId="0" animBg="1"/>
      <p:bldP spid="22" grpId="0" animBg="1"/>
      <p:bldP spid="23" grpId="0" animBg="1"/>
      <p:bldP spid="48" grpId="0" animBg="1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C8926-6D14-B23C-F3CB-7B3504505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>
            <a:extLst>
              <a:ext uri="{FF2B5EF4-FFF2-40B4-BE49-F238E27FC236}">
                <a16:creationId xmlns:a16="http://schemas.microsoft.com/office/drawing/2014/main" id="{18058659-1E6D-75A8-CD0F-EB6C10619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522287"/>
          </a:xfrm>
        </p:spPr>
        <p:txBody>
          <a:bodyPr/>
          <a:lstStyle/>
          <a:p>
            <a:r>
              <a:rPr lang="de-DE" altLang="de-DE" sz="2400" dirty="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Modellierung der Bestellmengenplanung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933C4-5AA1-1BF2-54AE-5CD08DD62F37}"/>
              </a:ext>
            </a:extLst>
          </p:cNvPr>
          <p:cNvSpPr txBox="1"/>
          <p:nvPr/>
        </p:nvSpPr>
        <p:spPr>
          <a:xfrm>
            <a:off x="611560" y="1347614"/>
            <a:ext cx="74168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000" dirty="0"/>
              <a:t>Zwei Stochastische Variable: Bedarf und Verfügbarkeit / Qualität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000" dirty="0"/>
              <a:t>Kostenfunktion: C(</a:t>
            </a:r>
            <a:r>
              <a:rPr lang="de-DE" sz="1000" dirty="0" err="1"/>
              <a:t>X</a:t>
            </a:r>
            <a:r>
              <a:rPr lang="de-DE" sz="1000" baseline="-25000" dirty="0" err="1"/>
              <a:t>t</a:t>
            </a:r>
            <a:r>
              <a:rPr lang="de-DE" sz="1000" dirty="0"/>
              <a:t>, q, X</a:t>
            </a:r>
            <a:r>
              <a:rPr lang="de-DE" sz="1000" baseline="-25000" dirty="0"/>
              <a:t>t+1</a:t>
            </a:r>
            <a:r>
              <a:rPr lang="de-DE" sz="1000" dirty="0"/>
              <a:t>, Y) = </a:t>
            </a:r>
            <a:r>
              <a:rPr lang="el-GR" sz="1000" dirty="0"/>
              <a:t>π.</a:t>
            </a:r>
            <a:r>
              <a:rPr lang="de-DE" sz="1000" dirty="0"/>
              <a:t>min{</a:t>
            </a:r>
            <a:r>
              <a:rPr lang="de-DE" sz="1000" dirty="0" err="1"/>
              <a:t>q</a:t>
            </a:r>
            <a:r>
              <a:rPr lang="de-DE" sz="1000" baseline="-25000" dirty="0" err="1"/>
              <a:t>t</a:t>
            </a:r>
            <a:r>
              <a:rPr lang="de-DE" sz="1000" dirty="0"/>
              <a:t>, </a:t>
            </a:r>
            <a:r>
              <a:rPr lang="de-DE" sz="1000" dirty="0" err="1"/>
              <a:t>Y</a:t>
            </a:r>
            <a:r>
              <a:rPr lang="de-DE" sz="1000" baseline="-25000" dirty="0" err="1"/>
              <a:t>t</a:t>
            </a:r>
            <a:r>
              <a:rPr lang="de-DE" sz="1000" dirty="0"/>
              <a:t>} + </a:t>
            </a:r>
            <a:r>
              <a:rPr lang="de-DE" sz="1000" dirty="0" err="1"/>
              <a:t>h.max</a:t>
            </a:r>
            <a:r>
              <a:rPr lang="de-DE" sz="1000" dirty="0"/>
              <a:t>{0, X</a:t>
            </a:r>
            <a:r>
              <a:rPr lang="de-DE" sz="1000" baseline="-25000" dirty="0"/>
              <a:t>t+1</a:t>
            </a:r>
            <a:r>
              <a:rPr lang="de-DE" sz="1000" dirty="0"/>
              <a:t>} + k.</a:t>
            </a:r>
            <a:r>
              <a:rPr lang="el-GR" sz="1000" dirty="0"/>
              <a:t>δ(</a:t>
            </a:r>
            <a:r>
              <a:rPr lang="de-DE" sz="1000" dirty="0" err="1"/>
              <a:t>q</a:t>
            </a:r>
            <a:r>
              <a:rPr lang="de-DE" sz="1000" baseline="-25000" dirty="0" err="1"/>
              <a:t>t</a:t>
            </a:r>
            <a:r>
              <a:rPr lang="de-DE" sz="1000" dirty="0"/>
              <a:t>) + </a:t>
            </a:r>
            <a:r>
              <a:rPr lang="de-DE" sz="1000" dirty="0" err="1"/>
              <a:t>v.max</a:t>
            </a:r>
            <a:r>
              <a:rPr lang="de-DE" sz="1000" dirty="0"/>
              <a:t>{0, −X</a:t>
            </a:r>
            <a:r>
              <a:rPr lang="de-DE" sz="1000" baseline="-25000" dirty="0"/>
              <a:t>t+1</a:t>
            </a:r>
            <a:r>
              <a:rPr lang="de-DE" sz="1000" dirty="0"/>
              <a:t>}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000" dirty="0"/>
              <a:t>Übergangsgleichung: x′ = f(x, q, Y, D) := min{</a:t>
            </a:r>
            <a:r>
              <a:rPr lang="de-DE" sz="1000" dirty="0" err="1"/>
              <a:t>max</a:t>
            </a:r>
            <a:r>
              <a:rPr lang="de-DE" sz="1000" dirty="0"/>
              <a:t>{0, x} +min{q, Y} − D, </a:t>
            </a:r>
            <a:r>
              <a:rPr lang="de-DE" sz="1000" dirty="0" err="1"/>
              <a:t>x</a:t>
            </a:r>
            <a:r>
              <a:rPr lang="de-DE" sz="1000" baseline="-25000" dirty="0" err="1"/>
              <a:t>max</a:t>
            </a:r>
            <a:r>
              <a:rPr lang="de-DE" sz="1000" dirty="0"/>
              <a:t>}, s ∈ {−</a:t>
            </a:r>
            <a:r>
              <a:rPr lang="de-DE" sz="1000" dirty="0" err="1"/>
              <a:t>d</a:t>
            </a:r>
            <a:r>
              <a:rPr lang="de-DE" sz="1000" baseline="-25000" dirty="0" err="1"/>
              <a:t>max</a:t>
            </a:r>
            <a:r>
              <a:rPr lang="de-DE" sz="1000" dirty="0"/>
              <a:t>, ..., </a:t>
            </a:r>
            <a:r>
              <a:rPr lang="de-DE" sz="1000" dirty="0" err="1"/>
              <a:t>x</a:t>
            </a:r>
            <a:r>
              <a:rPr lang="de-DE" sz="1000" baseline="-25000" dirty="0" err="1"/>
              <a:t>max</a:t>
            </a:r>
            <a:r>
              <a:rPr lang="de-DE" sz="1000" dirty="0"/>
              <a:t>}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000" dirty="0"/>
              <a:t>Übergangswahrscheinlichkeiten: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000" dirty="0"/>
              <a:t>Umwandlung von Stochastische Y in Deterministischer y und X</a:t>
            </a:r>
            <a:r>
              <a:rPr lang="de-DE" sz="1000" baseline="-25000" dirty="0"/>
              <a:t>t+1</a:t>
            </a:r>
            <a:r>
              <a:rPr lang="de-DE" sz="1000" dirty="0"/>
              <a:t> in </a:t>
            </a:r>
            <a:r>
              <a:rPr lang="de-DE" sz="1000" dirty="0" err="1"/>
              <a:t>Xt</a:t>
            </a:r>
            <a:endParaRPr lang="de-DE" sz="1000" dirty="0"/>
          </a:p>
          <a:p>
            <a:endParaRPr lang="de-DE" sz="1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B1489E-BE48-9278-0ED7-72CE0087E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755733"/>
            <a:ext cx="3096344" cy="506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047648-7925-A7B8-5559-04CBE4D12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594840"/>
            <a:ext cx="4717253" cy="63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6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694C2-9586-77C6-E541-3C8EB5622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>
            <a:extLst>
              <a:ext uri="{FF2B5EF4-FFF2-40B4-BE49-F238E27FC236}">
                <a16:creationId xmlns:a16="http://schemas.microsoft.com/office/drawing/2014/main" id="{4A51DDD5-DEB0-6A51-5B0A-CC281D8E7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522287"/>
          </a:xfrm>
        </p:spPr>
        <p:txBody>
          <a:bodyPr/>
          <a:lstStyle/>
          <a:p>
            <a:r>
              <a:rPr lang="de-DE" altLang="de-DE" sz="2400" dirty="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Modellierung der Bestellmengenplanung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7C3D91-48DE-8F25-1D0A-EBE238F569CA}"/>
                  </a:ext>
                </a:extLst>
              </p:cNvPr>
              <p:cNvSpPr txBox="1"/>
              <p:nvPr/>
            </p:nvSpPr>
            <p:spPr>
              <a:xfrm>
                <a:off x="482600" y="1190183"/>
                <a:ext cx="7416824" cy="2938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b="1" dirty="0"/>
                  <a:t>Stochastischer Qualität</a:t>
                </a:r>
              </a:p>
              <a:p>
                <a:pPr lvl="1"/>
                <a:endParaRPr lang="de-DE" sz="1000" dirty="0"/>
              </a:p>
              <a:p>
                <a:pPr lvl="1"/>
                <a:endParaRPr lang="de-DE" sz="10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de-DE" sz="1000" dirty="0"/>
                  <a:t>Für jede i in der Menge an verfügbaren Produkten gibt es eine Wahrscheinlichkeit, dass die Bestellmenge q qualitativ ist.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de-DE" sz="1000" dirty="0"/>
                  <a:t>Wenn die Möglichkeit nicht existiert, ist P(s,q,s‘) = 0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de-DE" sz="1000" dirty="0"/>
                  <a:t>Somit ändert sich im obigen Modell die Übergangswahrscheinlichkeit Gleichung und P(y) bekommt: 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de-DE" sz="10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de-DE" sz="1000" dirty="0"/>
              </a:p>
              <a:p>
                <a:pPr lvl="1"/>
                <a:r>
                  <a:rPr lang="de-DE" sz="1000" dirty="0"/>
                  <a:t>		P(X = q)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sz="1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</m:oMath>
                </a14:m>
                <a:r>
                  <a:rPr lang="de-DE" sz="1000" dirty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de-DE" sz="1000" dirty="0"/>
              </a:p>
              <a:p>
                <a:pPr lvl="1"/>
                <a:endParaRPr lang="de-DE" sz="10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de-DE" sz="1000" dirty="0"/>
                  <a:t>Übergangsgleichung: x′ = f(x, q, Y, D) := min{</a:t>
                </a:r>
                <a:r>
                  <a:rPr lang="de-DE" sz="1000" dirty="0" err="1"/>
                  <a:t>max</a:t>
                </a:r>
                <a:r>
                  <a:rPr lang="de-DE" sz="1000" dirty="0"/>
                  <a:t>{0, x} + q − D, </a:t>
                </a:r>
                <a:r>
                  <a:rPr lang="de-DE" sz="1000" dirty="0" err="1"/>
                  <a:t>x</a:t>
                </a:r>
                <a:r>
                  <a:rPr lang="de-DE" sz="1000" baseline="-25000" dirty="0" err="1"/>
                  <a:t>max</a:t>
                </a:r>
                <a:r>
                  <a:rPr lang="de-DE" sz="1000" dirty="0"/>
                  <a:t>} ,    s ∈ {−</a:t>
                </a:r>
                <a:r>
                  <a:rPr lang="de-DE" sz="1000" dirty="0" err="1"/>
                  <a:t>d</a:t>
                </a:r>
                <a:r>
                  <a:rPr lang="de-DE" sz="1000" baseline="-25000" dirty="0" err="1"/>
                  <a:t>max</a:t>
                </a:r>
                <a:r>
                  <a:rPr lang="de-DE" sz="1000" dirty="0"/>
                  <a:t>, ..., </a:t>
                </a:r>
                <a:r>
                  <a:rPr lang="de-DE" sz="1000" dirty="0" err="1"/>
                  <a:t>x</a:t>
                </a:r>
                <a:r>
                  <a:rPr lang="de-DE" sz="1000" baseline="-25000" dirty="0" err="1"/>
                  <a:t>max</a:t>
                </a:r>
                <a:r>
                  <a:rPr lang="de-DE" sz="1000" dirty="0"/>
                  <a:t>}</a:t>
                </a:r>
              </a:p>
              <a:p>
                <a:pPr lvl="1"/>
                <a:endParaRPr lang="de-DE" sz="10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de-DE" sz="1000" dirty="0"/>
                  <a:t>Belohnung: </a:t>
                </a:r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:endParaRPr lang="de-DE" sz="1000" dirty="0"/>
              </a:p>
              <a:p>
                <a:pPr lvl="1"/>
                <a:r>
                  <a:rPr lang="de-DE" sz="1000" dirty="0"/>
                  <a:t>		r(</a:t>
                </a:r>
                <a:r>
                  <a:rPr lang="de-DE" sz="1000" dirty="0" err="1"/>
                  <a:t>s,q</a:t>
                </a:r>
                <a:r>
                  <a:rPr lang="de-DE" sz="1000" dirty="0"/>
                  <a:t>) = -( </a:t>
                </a:r>
                <a14:m>
                  <m:oMath xmlns:m="http://schemas.openxmlformats.org/officeDocument/2006/math">
                    <m:r>
                      <a:rPr lang="el-GR" sz="10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l-GR" sz="1000" dirty="0"/>
                  <a:t> δ(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de-DE" sz="1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⁡{0, −</m:t>
                    </m:r>
                    <m:sSub>
                      <m:sSub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1000" dirty="0"/>
              </a:p>
              <a:p>
                <a:pPr lvl="2"/>
                <a:endParaRPr lang="de-DE" sz="1000" dirty="0"/>
              </a:p>
              <a:p>
                <a:pPr lvl="2"/>
                <a:endParaRPr lang="de-DE" sz="1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7C3D91-48DE-8F25-1D0A-EBE238F56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1190183"/>
                <a:ext cx="7416824" cy="2938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93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3">
            <a:extLst>
              <a:ext uri="{FF2B5EF4-FFF2-40B4-BE49-F238E27FC236}">
                <a16:creationId xmlns:a16="http://schemas.microsoft.com/office/drawing/2014/main" id="{268D725E-E1AE-0A49-67BE-F440956BC2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430212"/>
          </a:xfrm>
        </p:spPr>
        <p:txBody>
          <a:bodyPr/>
          <a:lstStyle/>
          <a:p>
            <a: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Gliederung </a:t>
            </a:r>
            <a:b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</a:br>
            <a:endParaRPr lang="de-DE" altLang="de-DE">
              <a:solidFill>
                <a:srgbClr val="008D4F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A560DDC-5A8B-030F-2BAF-E9B275DB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54138"/>
            <a:ext cx="7923213" cy="3097212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Einführung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Problemstellung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Modellierung der Bestellmengenplanung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/>
              <a:t>Lösung des Problems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Experimentelle Analyse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Modellierung der </a:t>
            </a:r>
            <a:r>
              <a:rPr lang="de-DE" altLang="de-DE" sz="1800" dirty="0" err="1">
                <a:solidFill>
                  <a:schemeClr val="bg1">
                    <a:lumMod val="75000"/>
                  </a:schemeClr>
                </a:solidFill>
              </a:rPr>
              <a:t>produktionsprogrammplanung</a:t>
            </a:r>
            <a:endParaRPr lang="de-DE" alt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Lösung des Problems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Experimentelle Analyse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Zusammenfassung und Ausblick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61B8B2-3017-A9B2-E34C-4F13C6C48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000" dirty="0"/>
              <a:t>S endlich</a:t>
            </a:r>
          </a:p>
          <a:p>
            <a:r>
              <a:rPr lang="de-DE" sz="1000" dirty="0" err="1"/>
              <a:t>optimalitätsgleichung</a:t>
            </a:r>
            <a:r>
              <a:rPr lang="de-DE" sz="1000" dirty="0"/>
              <a:t>  lautet:</a:t>
            </a:r>
          </a:p>
          <a:p>
            <a:endParaRPr lang="de-DE" sz="1000" dirty="0"/>
          </a:p>
          <a:p>
            <a:endParaRPr lang="de-DE" sz="1000" dirty="0"/>
          </a:p>
          <a:p>
            <a:endParaRPr lang="de-DE" sz="1000" dirty="0"/>
          </a:p>
          <a:p>
            <a:endParaRPr lang="de-DE" sz="1000" dirty="0"/>
          </a:p>
          <a:p>
            <a:endParaRPr lang="de-DE" sz="1000" dirty="0"/>
          </a:p>
          <a:p>
            <a:endParaRPr lang="de-DE" sz="1000" dirty="0"/>
          </a:p>
          <a:p>
            <a:endParaRPr lang="de-DE" sz="1000" dirty="0"/>
          </a:p>
          <a:p>
            <a:r>
              <a:rPr lang="de-DE" sz="1000" dirty="0"/>
              <a:t>Das ganze ergibt: </a:t>
            </a:r>
          </a:p>
          <a:p>
            <a:endParaRPr lang="de-DE" sz="100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7EA8DCC-BC91-D89D-7ED6-845405E0A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522287"/>
          </a:xfrm>
        </p:spPr>
        <p:txBody>
          <a:bodyPr/>
          <a:lstStyle/>
          <a:p>
            <a:r>
              <a:rPr lang="de-DE" altLang="de-DE" sz="2400" dirty="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Lösung des Problems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BC4037-85B0-09CF-5D45-A29575BDF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361" y="1730527"/>
            <a:ext cx="3535137" cy="4639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A4B48C-D72F-77AE-26E2-E6AC63C99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029" y="2204140"/>
            <a:ext cx="1766901" cy="3676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F8E0FC-5035-5F65-3A2C-F3BFCEC38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3261674"/>
            <a:ext cx="3030693" cy="56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0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3">
            <a:extLst>
              <a:ext uri="{FF2B5EF4-FFF2-40B4-BE49-F238E27FC236}">
                <a16:creationId xmlns:a16="http://schemas.microsoft.com/office/drawing/2014/main" id="{315D1D1A-0362-8AD4-223B-3F614F683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430212"/>
          </a:xfrm>
        </p:spPr>
        <p:txBody>
          <a:bodyPr/>
          <a:lstStyle/>
          <a:p>
            <a: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Gliederung </a:t>
            </a:r>
            <a:b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</a:br>
            <a:endParaRPr lang="de-DE" altLang="de-DE">
              <a:solidFill>
                <a:srgbClr val="008D4F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0C6F5E4-54B4-73F5-C453-949605F6D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54138"/>
            <a:ext cx="7923213" cy="3097212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Einführung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Problemstellung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Modellierung der Bestellmengenplanung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Lösung des Problems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/>
              <a:t>Experimentelle Analyse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Modellierung der </a:t>
            </a:r>
            <a:r>
              <a:rPr lang="de-DE" altLang="de-DE" sz="1800" dirty="0" err="1">
                <a:solidFill>
                  <a:schemeClr val="bg1">
                    <a:lumMod val="75000"/>
                  </a:schemeClr>
                </a:solidFill>
              </a:rPr>
              <a:t>produktionsprogrammplanung</a:t>
            </a:r>
            <a:endParaRPr lang="de-DE" alt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Lösung des Problems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Experimentelle Analyse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Zusammenfassung und Ausblick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D4A4C3F-FA5F-80DC-BDA5-1E57A339A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522287"/>
          </a:xfrm>
        </p:spPr>
        <p:txBody>
          <a:bodyPr/>
          <a:lstStyle/>
          <a:p>
            <a:r>
              <a:rPr lang="de-DE" altLang="de-DE" sz="2400" dirty="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Experimentelle Analyse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06C56D-B840-461D-BADD-852FA8991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4" y="1347614"/>
            <a:ext cx="2893094" cy="25419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39B579-45EF-32AF-0E14-3D7901111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690701"/>
            <a:ext cx="3643260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24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3">
            <a:extLst>
              <a:ext uri="{FF2B5EF4-FFF2-40B4-BE49-F238E27FC236}">
                <a16:creationId xmlns:a16="http://schemas.microsoft.com/office/drawing/2014/main" id="{25B37CC7-F1F7-F279-5407-8F91AE829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430212"/>
          </a:xfrm>
        </p:spPr>
        <p:txBody>
          <a:bodyPr/>
          <a:lstStyle/>
          <a:p>
            <a: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Gliederung </a:t>
            </a:r>
            <a:b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</a:br>
            <a:endParaRPr lang="de-DE" altLang="de-DE">
              <a:solidFill>
                <a:srgbClr val="008D4F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8C827C9-0AFD-CDA5-9773-1C7A1279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54138"/>
            <a:ext cx="7923213" cy="3097212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Einführung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Problemstellung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Modellierung der Bestellmengenplanung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Lösung des Problems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Experimentelle Analyse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/>
              <a:t>Modellierung der </a:t>
            </a:r>
            <a:r>
              <a:rPr lang="de-DE" altLang="de-DE" sz="1800" dirty="0" err="1"/>
              <a:t>produktionsprogrammplanung</a:t>
            </a:r>
            <a:endParaRPr lang="de-DE" altLang="de-DE" sz="1800" dirty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Lösung des Problems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Experimentelle Analyse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Zusammenfassung und Ausblick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A6901B-5B39-22B8-5D2F-A5DBB69A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615" y="2432072"/>
            <a:ext cx="3185821" cy="859040"/>
          </a:xfrm>
        </p:spPr>
        <p:txBody>
          <a:bodyPr/>
          <a:lstStyle/>
          <a:p>
            <a:r>
              <a:rPr lang="de-DE" sz="1000" b="1" dirty="0"/>
              <a:t>Frage</a:t>
            </a:r>
            <a:r>
              <a:rPr lang="de-DE" sz="1000" dirty="0"/>
              <a:t>: Wie viel von jedem Art-Produkt bestellen, wann produzieren, wann verkaufen und wann lagern mit dem Ziel der Deckungsbeitrag-Maximierung.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40E986-3DBF-CBCE-A456-8E574DF49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522287"/>
          </a:xfrm>
        </p:spPr>
        <p:txBody>
          <a:bodyPr/>
          <a:lstStyle/>
          <a:p>
            <a:r>
              <a:rPr lang="de-DE" altLang="de-DE" sz="2400" dirty="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Modellierung der </a:t>
            </a:r>
            <a:r>
              <a:rPr lang="de-DE" altLang="de-DE" sz="2400" dirty="0" err="1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produktionsprogrammplanung</a:t>
            </a:r>
            <a:endParaRPr lang="de-DE" altLang="de-DE" sz="2400" dirty="0">
              <a:solidFill>
                <a:srgbClr val="008D4F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A319F9-3253-4056-9A64-C1A795737643}"/>
              </a:ext>
            </a:extLst>
          </p:cNvPr>
          <p:cNvSpPr/>
          <p:nvPr/>
        </p:nvSpPr>
        <p:spPr>
          <a:xfrm>
            <a:off x="1012304" y="1940150"/>
            <a:ext cx="1228725" cy="441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/>
              <a:t>Produktion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9D258628-6F4C-2298-5A7F-A5615D178835}"/>
              </a:ext>
            </a:extLst>
          </p:cNvPr>
          <p:cNvSpPr/>
          <p:nvPr/>
        </p:nvSpPr>
        <p:spPr>
          <a:xfrm>
            <a:off x="2707754" y="1795687"/>
            <a:ext cx="1527175" cy="71913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50" dirty="0"/>
              <a:t>Lieferung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0ED5AF-5D2B-B1C4-3CFD-CAC8E48611F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241029" y="2156050"/>
            <a:ext cx="466725" cy="4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3D5D78E-CC4B-C2B7-85A2-2D9C4785713F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 flipV="1">
            <a:off x="2476773" y="945581"/>
            <a:ext cx="144463" cy="1844675"/>
          </a:xfrm>
          <a:prstGeom prst="bentConnector3">
            <a:avLst>
              <a:gd name="adj1" fmla="val -157745"/>
            </a:avLst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FBC64E-FA19-72AA-F836-932A805B6277}"/>
              </a:ext>
            </a:extLst>
          </p:cNvPr>
          <p:cNvSpPr txBox="1"/>
          <p:nvPr/>
        </p:nvSpPr>
        <p:spPr>
          <a:xfrm>
            <a:off x="1836217" y="1287687"/>
            <a:ext cx="13684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50" dirty="0">
                <a:latin typeface="+mn-lt"/>
              </a:rPr>
              <a:t>Fehlmenge Kosten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0ACD125D-E3F6-39E2-559E-91A08AD1D2C2}"/>
              </a:ext>
            </a:extLst>
          </p:cNvPr>
          <p:cNvSpPr/>
          <p:nvPr/>
        </p:nvSpPr>
        <p:spPr>
          <a:xfrm>
            <a:off x="2010842" y="2849787"/>
            <a:ext cx="1193800" cy="44132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/>
              <a:t>Bedarfsprognose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254B2F-DC5C-0896-0A0C-7E9E1DFA6354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1842567" y="2381475"/>
            <a:ext cx="168275" cy="6889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234DBCF3-CB21-21F2-5BB5-F8B2C644CCE7}"/>
              </a:ext>
            </a:extLst>
          </p:cNvPr>
          <p:cNvSpPr/>
          <p:nvPr/>
        </p:nvSpPr>
        <p:spPr>
          <a:xfrm>
            <a:off x="661467" y="3391918"/>
            <a:ext cx="288925" cy="515937"/>
          </a:xfrm>
          <a:prstGeom prst="leftBrace">
            <a:avLst>
              <a:gd name="adj1" fmla="val 3672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" name="TextBox 114">
            <a:extLst>
              <a:ext uri="{FF2B5EF4-FFF2-40B4-BE49-F238E27FC236}">
                <a16:creationId xmlns:a16="http://schemas.microsoft.com/office/drawing/2014/main" id="{C135E59D-13E4-5BE1-3B58-E061F3244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188718"/>
            <a:ext cx="95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Unicode M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Unicode M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Unicode M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Unicode M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Unicode M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9pPr>
          </a:lstStyle>
          <a:p>
            <a:pPr eaLnBrk="1" hangingPunct="1"/>
            <a:r>
              <a:rPr lang="de-DE" altLang="de-DE" sz="1000">
                <a:solidFill>
                  <a:srgbClr val="FF0000"/>
                </a:solidFill>
              </a:rPr>
              <a:t>Neue</a:t>
            </a:r>
            <a:r>
              <a:rPr lang="de-DE" altLang="de-DE" sz="1000"/>
              <a:t> </a:t>
            </a:r>
            <a:r>
              <a:rPr lang="de-DE" altLang="de-DE" sz="1000">
                <a:solidFill>
                  <a:srgbClr val="FF0000"/>
                </a:solidFill>
              </a:rPr>
              <a:t>Komponente</a:t>
            </a:r>
          </a:p>
        </p:txBody>
      </p:sp>
      <p:sp>
        <p:nvSpPr>
          <p:cNvPr id="14" name="TextBox 115">
            <a:extLst>
              <a:ext uri="{FF2B5EF4-FFF2-40B4-BE49-F238E27FC236}">
                <a16:creationId xmlns:a16="http://schemas.microsoft.com/office/drawing/2014/main" id="{5CECF5C1-9C89-BACD-286A-24A894AD2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292" y="3685605"/>
            <a:ext cx="95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Unicode M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Unicode M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Unicode M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Unicode M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Unicode M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9pPr>
          </a:lstStyle>
          <a:p>
            <a:pPr eaLnBrk="1" hangingPunct="1"/>
            <a:r>
              <a:rPr lang="de-DE" altLang="de-DE" sz="1000">
                <a:solidFill>
                  <a:srgbClr val="FF0000"/>
                </a:solidFill>
              </a:rPr>
              <a:t>Alte</a:t>
            </a:r>
            <a:r>
              <a:rPr lang="de-DE" altLang="de-DE" sz="1000"/>
              <a:t> </a:t>
            </a:r>
            <a:r>
              <a:rPr lang="de-DE" altLang="de-DE" sz="1000">
                <a:solidFill>
                  <a:srgbClr val="FF0000"/>
                </a:solidFill>
              </a:rPr>
              <a:t>Komponente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EB7C74-695B-2402-1CFD-B7DB89164AB2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rot="10800000" flipH="1">
            <a:off x="661466" y="2160813"/>
            <a:ext cx="350837" cy="1489074"/>
          </a:xfrm>
          <a:prstGeom prst="bentConnector3">
            <a:avLst>
              <a:gd name="adj1" fmla="val -6515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7193B03-6C22-9E85-4897-85F2FD334DC5}"/>
              </a:ext>
            </a:extLst>
          </p:cNvPr>
          <p:cNvSpPr/>
          <p:nvPr/>
        </p:nvSpPr>
        <p:spPr>
          <a:xfrm>
            <a:off x="1750492" y="3907855"/>
            <a:ext cx="493713" cy="4603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59B18-2EB0-95AC-1364-C42DA759B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267" y="3801493"/>
            <a:ext cx="952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Unicode M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Unicode M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Unicode M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Unicode M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Unicode M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9pPr>
          </a:lstStyle>
          <a:p>
            <a:pPr eaLnBrk="1" hangingPunct="1"/>
            <a:r>
              <a:rPr lang="de-DE" altLang="de-DE" sz="1000">
                <a:solidFill>
                  <a:srgbClr val="FF0000"/>
                </a:solidFill>
              </a:rPr>
              <a:t>Unsicherheit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03DC037F-E190-CAD3-FAAC-969C8FC82D1C}"/>
              </a:ext>
            </a:extLst>
          </p:cNvPr>
          <p:cNvSpPr/>
          <p:nvPr/>
        </p:nvSpPr>
        <p:spPr>
          <a:xfrm>
            <a:off x="3087167" y="3737993"/>
            <a:ext cx="384175" cy="371475"/>
          </a:xfrm>
          <a:prstGeom prst="leftBrace">
            <a:avLst>
              <a:gd name="adj1" fmla="val 3672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75E16C-E87F-E7D7-652A-7247AB1F0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530" y="3599880"/>
            <a:ext cx="9509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Unicode M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Unicode M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Unicode M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Unicode M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Unicode M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9pPr>
          </a:lstStyle>
          <a:p>
            <a:pPr eaLnBrk="1" hangingPunct="1"/>
            <a:r>
              <a:rPr lang="de-DE" altLang="de-DE" sz="1000">
                <a:solidFill>
                  <a:srgbClr val="FF0000"/>
                </a:solidFill>
              </a:rPr>
              <a:t>Verfügbarkeit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AA13CA-3E04-995E-B42F-552D64D2F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530" y="3961830"/>
            <a:ext cx="9509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Unicode M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Unicode M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Unicode M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Unicode M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Unicode M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9pPr>
          </a:lstStyle>
          <a:p>
            <a:pPr eaLnBrk="1" hangingPunct="1"/>
            <a:r>
              <a:rPr lang="de-DE" altLang="de-DE" sz="1000">
                <a:solidFill>
                  <a:srgbClr val="FF0000"/>
                </a:solidFill>
              </a:rPr>
              <a:t>Qualität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0B3AB9-B085-C3F4-E2AE-AC9624BD1F6A}"/>
              </a:ext>
            </a:extLst>
          </p:cNvPr>
          <p:cNvSpPr txBox="1"/>
          <p:nvPr/>
        </p:nvSpPr>
        <p:spPr>
          <a:xfrm>
            <a:off x="928407" y="4227968"/>
            <a:ext cx="714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8D4F"/>
                </a:solidFill>
              </a:rPr>
              <a:t>Günstig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1F7AFE-1357-4D7C-4166-3EF7CE184FC8}"/>
              </a:ext>
            </a:extLst>
          </p:cNvPr>
          <p:cNvCxnSpPr>
            <a:cxnSpLocks/>
            <a:stCxn id="23" idx="0"/>
            <a:endCxn id="14" idx="2"/>
          </p:cNvCxnSpPr>
          <p:nvPr/>
        </p:nvCxnSpPr>
        <p:spPr>
          <a:xfrm flipV="1">
            <a:off x="1285595" y="4085655"/>
            <a:ext cx="102947" cy="142313"/>
          </a:xfrm>
          <a:prstGeom prst="straightConnector1">
            <a:avLst/>
          </a:prstGeom>
          <a:ln>
            <a:solidFill>
              <a:srgbClr val="008D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E6ABAB1-F54A-9985-55F3-53CB6F71C56C}"/>
              </a:ext>
            </a:extLst>
          </p:cNvPr>
          <p:cNvSpPr txBox="1"/>
          <p:nvPr/>
        </p:nvSpPr>
        <p:spPr>
          <a:xfrm>
            <a:off x="1156866" y="2860333"/>
            <a:ext cx="463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8D4F"/>
                </a:solidFill>
              </a:rPr>
              <a:t>Teuer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BA7C6E-7046-2F0A-6FB3-3400E014CDE7}"/>
              </a:ext>
            </a:extLst>
          </p:cNvPr>
          <p:cNvCxnSpPr>
            <a:stCxn id="27" idx="2"/>
          </p:cNvCxnSpPr>
          <p:nvPr/>
        </p:nvCxnSpPr>
        <p:spPr>
          <a:xfrm flipH="1">
            <a:off x="1218564" y="3075777"/>
            <a:ext cx="169978" cy="163513"/>
          </a:xfrm>
          <a:prstGeom prst="straightConnector1">
            <a:avLst/>
          </a:prstGeom>
          <a:ln>
            <a:solidFill>
              <a:srgbClr val="008D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3">
            <a:extLst>
              <a:ext uri="{FF2B5EF4-FFF2-40B4-BE49-F238E27FC236}">
                <a16:creationId xmlns:a16="http://schemas.microsoft.com/office/drawing/2014/main" id="{D092B274-327F-490B-D3D9-56E4146B9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430212"/>
          </a:xfrm>
        </p:spPr>
        <p:txBody>
          <a:bodyPr/>
          <a:lstStyle/>
          <a:p>
            <a: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Gliederung </a:t>
            </a:r>
            <a:b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</a:br>
            <a:endParaRPr lang="de-DE" altLang="de-DE">
              <a:solidFill>
                <a:srgbClr val="008D4F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6387" name="Inhaltsplatzhalter 4">
            <a:extLst>
              <a:ext uri="{FF2B5EF4-FFF2-40B4-BE49-F238E27FC236}">
                <a16:creationId xmlns:a16="http://schemas.microsoft.com/office/drawing/2014/main" id="{8F0411CF-C38E-5B06-B472-F99C29BE66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2600" y="1354138"/>
            <a:ext cx="7923213" cy="30972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altLang="de-DE" sz="1800">
                <a:latin typeface="Arial Unicode MS"/>
                <a:ea typeface="Arial Unicode MS"/>
                <a:cs typeface="Arial Unicode MS"/>
              </a:rPr>
              <a:t>Einführung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altLang="de-DE" sz="1800">
                <a:latin typeface="Arial Unicode MS"/>
                <a:ea typeface="Arial Unicode MS"/>
                <a:cs typeface="Arial Unicode MS"/>
              </a:rPr>
              <a:t>Problemstellung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altLang="de-DE" sz="1800">
                <a:latin typeface="Arial Unicode MS"/>
                <a:ea typeface="Arial Unicode MS"/>
                <a:cs typeface="Arial Unicode MS"/>
              </a:rPr>
              <a:t>Modellierung der Bestellmengenplanung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altLang="de-DE" sz="1800">
                <a:latin typeface="Arial Unicode MS"/>
                <a:ea typeface="Arial Unicode MS"/>
                <a:cs typeface="Arial Unicode MS"/>
              </a:rPr>
              <a:t>Lösung des Problems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altLang="de-DE" sz="1800">
                <a:latin typeface="Arial Unicode MS"/>
                <a:ea typeface="Arial Unicode MS"/>
                <a:cs typeface="Arial Unicode MS"/>
              </a:rPr>
              <a:t>Experimentelle Analyse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altLang="de-DE" sz="1800">
                <a:latin typeface="Arial Unicode MS"/>
                <a:ea typeface="Arial Unicode MS"/>
                <a:cs typeface="Arial Unicode MS"/>
              </a:rPr>
              <a:t>Modellierung der produktionsprogrammplanung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altLang="de-DE" sz="1800">
                <a:latin typeface="Arial Unicode MS"/>
                <a:ea typeface="Arial Unicode MS"/>
                <a:cs typeface="Arial Unicode MS"/>
              </a:rPr>
              <a:t>Lösung des Problems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altLang="de-DE" sz="1800">
                <a:latin typeface="Arial Unicode MS"/>
                <a:ea typeface="Arial Unicode MS"/>
                <a:cs typeface="Arial Unicode MS"/>
              </a:rPr>
              <a:t>Experimentelle Analyse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altLang="de-DE" sz="1800">
                <a:latin typeface="Arial Unicode MS"/>
                <a:ea typeface="Arial Unicode MS"/>
                <a:cs typeface="Arial Unicode MS"/>
              </a:rPr>
              <a:t>Zusammenfassung und Ausblick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DB39DF-0087-962E-44DD-66984B102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640184"/>
          </a:xfrm>
        </p:spPr>
        <p:txBody>
          <a:bodyPr/>
          <a:lstStyle/>
          <a:p>
            <a:r>
              <a:rPr lang="de-DE" sz="1000" dirty="0"/>
              <a:t>Zweistufiges Stochastisches Programm:</a:t>
            </a:r>
          </a:p>
          <a:p>
            <a:pPr lvl="1"/>
            <a:r>
              <a:rPr lang="de-DE" sz="800" dirty="0"/>
              <a:t>Hier and </a:t>
            </a:r>
            <a:r>
              <a:rPr lang="de-DE" sz="800" dirty="0" err="1"/>
              <a:t>Now</a:t>
            </a:r>
            <a:r>
              <a:rPr lang="de-DE" sz="800" dirty="0"/>
              <a:t> Entscheidungsvariablen: Entscheidung vor Realisation der Stochastischen Variablen</a:t>
            </a:r>
          </a:p>
          <a:p>
            <a:pPr lvl="1"/>
            <a:r>
              <a:rPr lang="de-DE" sz="800" dirty="0"/>
              <a:t>Wait and </a:t>
            </a:r>
            <a:r>
              <a:rPr lang="de-DE" sz="800" dirty="0" err="1"/>
              <a:t>see</a:t>
            </a:r>
            <a:r>
              <a:rPr lang="de-DE" sz="800" dirty="0"/>
              <a:t> Entscheidungsvariablen: Entscheidung nach Realisation der Stochastischen Variablen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DE851-5398-81F2-53BC-F3F46571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400" dirty="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Modellierung der </a:t>
            </a:r>
            <a:r>
              <a:rPr lang="de-DE" altLang="de-DE" sz="2400" dirty="0" err="1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produktionsprogrammplanung</a:t>
            </a:r>
            <a:endParaRPr lang="de-D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A4001-E10B-540D-BA8B-D3F2F9D84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9700"/>
            <a:ext cx="1540466" cy="572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6E88A-CDCF-AB90-D3D5-6D8CB39E2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2178375"/>
            <a:ext cx="1660251" cy="494663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35D16BD8-2E9F-7F51-3362-FF1F19CC2D2C}"/>
              </a:ext>
            </a:extLst>
          </p:cNvPr>
          <p:cNvSpPr/>
          <p:nvPr/>
        </p:nvSpPr>
        <p:spPr>
          <a:xfrm>
            <a:off x="6084168" y="3219822"/>
            <a:ext cx="72008" cy="504056"/>
          </a:xfrm>
          <a:prstGeom prst="rightBrace">
            <a:avLst/>
          </a:prstGeom>
          <a:ln>
            <a:solidFill>
              <a:srgbClr val="008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1EB97-B8C0-9D83-DCE1-E5E8F1B59BEB}"/>
              </a:ext>
            </a:extLst>
          </p:cNvPr>
          <p:cNvSpPr txBox="1"/>
          <p:nvPr/>
        </p:nvSpPr>
        <p:spPr>
          <a:xfrm>
            <a:off x="6228184" y="334873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8D4F"/>
                </a:solidFill>
              </a:rPr>
              <a:t>Erste Stufe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E3CDFC0-060A-8BB4-3338-AAEE39B9D128}"/>
              </a:ext>
            </a:extLst>
          </p:cNvPr>
          <p:cNvSpPr/>
          <p:nvPr/>
        </p:nvSpPr>
        <p:spPr>
          <a:xfrm>
            <a:off x="6043306" y="3795886"/>
            <a:ext cx="153731" cy="568176"/>
          </a:xfrm>
          <a:prstGeom prst="rightBrace">
            <a:avLst/>
          </a:prstGeom>
          <a:ln>
            <a:solidFill>
              <a:srgbClr val="008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311A5-3D7F-BB1F-1E5A-655B56C0D6A7}"/>
              </a:ext>
            </a:extLst>
          </p:cNvPr>
          <p:cNvSpPr txBox="1"/>
          <p:nvPr/>
        </p:nvSpPr>
        <p:spPr>
          <a:xfrm>
            <a:off x="6197425" y="3956863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8D4F"/>
                </a:solidFill>
              </a:rPr>
              <a:t>Zweite Stufe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029218-E26C-A64F-F638-B9D855B28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630" y="2859782"/>
            <a:ext cx="4464496" cy="17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1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7EC6B-CE53-949C-23E0-D7ABFAF62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6A9EE5-145C-85C7-D7C5-4071EEEF4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08136"/>
          </a:xfrm>
        </p:spPr>
        <p:txBody>
          <a:bodyPr/>
          <a:lstStyle/>
          <a:p>
            <a:r>
              <a:rPr lang="de-DE" sz="1000" dirty="0"/>
              <a:t>Anderen Variablen und Parametern</a:t>
            </a:r>
            <a:endParaRPr lang="de-DE" sz="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34CEC3-E81C-F607-5326-0A01DFD5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400" dirty="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Modellierung der </a:t>
            </a:r>
            <a:r>
              <a:rPr lang="de-DE" altLang="de-DE" sz="2400" dirty="0" err="1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produktionsprogrammplanung</a:t>
            </a:r>
            <a:endParaRPr lang="de-DE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5BF733-2CB8-55C9-260F-0F23D67DC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635646"/>
            <a:ext cx="431766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92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C1A71-40DF-0FB6-D393-37B312484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CA19B4-9196-135B-BC5E-86A4FE71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08136"/>
          </a:xfrm>
        </p:spPr>
        <p:txBody>
          <a:bodyPr/>
          <a:lstStyle/>
          <a:p>
            <a:r>
              <a:rPr lang="de-DE" sz="1000" dirty="0"/>
              <a:t>Anderen Variablen und Parametern</a:t>
            </a:r>
            <a:endParaRPr lang="de-DE" sz="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016CA-EFFA-7358-6464-A8379D5E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400" dirty="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Modellierung der </a:t>
            </a:r>
            <a:r>
              <a:rPr lang="de-DE" altLang="de-DE" sz="2400" dirty="0" err="1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produktionsprogrammplanung</a:t>
            </a:r>
            <a:endParaRPr lang="de-DE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391104-C7FC-66FF-20E3-0A4E8C03B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707654"/>
            <a:ext cx="3773477" cy="266871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707C5F-83BA-190B-8FB1-C581ABA08E62}"/>
              </a:ext>
            </a:extLst>
          </p:cNvPr>
          <p:cNvCxnSpPr>
            <a:cxnSpLocks/>
          </p:cNvCxnSpPr>
          <p:nvPr/>
        </p:nvCxnSpPr>
        <p:spPr>
          <a:xfrm>
            <a:off x="3131840" y="3003798"/>
            <a:ext cx="792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ECADA7-0CFD-8114-DA79-472211826694}"/>
              </a:ext>
            </a:extLst>
          </p:cNvPr>
          <p:cNvSpPr txBox="1"/>
          <p:nvPr/>
        </p:nvSpPr>
        <p:spPr>
          <a:xfrm>
            <a:off x="1115616" y="1896562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u="sng" dirty="0"/>
              <a:t>Deterministisch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C2177-525E-1BBC-C468-8A1132FEAF45}"/>
              </a:ext>
            </a:extLst>
          </p:cNvPr>
          <p:cNvSpPr txBox="1"/>
          <p:nvPr/>
        </p:nvSpPr>
        <p:spPr>
          <a:xfrm>
            <a:off x="5126590" y="144787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u="sng" dirty="0"/>
              <a:t>Stochastisch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6691FA-1867-B9EB-16F1-9ED6D6A88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58105"/>
            <a:ext cx="2674615" cy="148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71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3">
            <a:extLst>
              <a:ext uri="{FF2B5EF4-FFF2-40B4-BE49-F238E27FC236}">
                <a16:creationId xmlns:a16="http://schemas.microsoft.com/office/drawing/2014/main" id="{90A8498C-D407-8165-FA46-A79BD3F13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430212"/>
          </a:xfrm>
        </p:spPr>
        <p:txBody>
          <a:bodyPr/>
          <a:lstStyle/>
          <a:p>
            <a: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Gliederung </a:t>
            </a:r>
            <a:b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</a:br>
            <a:endParaRPr lang="de-DE" altLang="de-DE">
              <a:solidFill>
                <a:srgbClr val="008D4F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8718E6-34CF-8C5A-8F1E-689767F97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54138"/>
            <a:ext cx="7923213" cy="3097212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Einführung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Problemstellung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Modellierung der Bestellmengenplanung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Lösung des Problems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Experimentelle Analyse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Modellierung der </a:t>
            </a:r>
            <a:r>
              <a:rPr lang="de-DE" altLang="de-DE" sz="1800" dirty="0" err="1">
                <a:solidFill>
                  <a:schemeClr val="bg1">
                    <a:lumMod val="75000"/>
                  </a:schemeClr>
                </a:solidFill>
              </a:rPr>
              <a:t>produktionsprogrammplanung</a:t>
            </a:r>
            <a:endParaRPr lang="de-DE" alt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/>
              <a:t>Lösung des Problems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Experimentelle Analyse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Zusammenfassung und Ausblick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5C03C-39D7-D05A-27C3-660AEE81A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D3B1A4-30BC-78A4-35FE-53D667E4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400" dirty="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Lösung des Problems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E122923-5BE1-818D-8F0B-AF3EA36B0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784200"/>
          </a:xfrm>
        </p:spPr>
        <p:txBody>
          <a:bodyPr/>
          <a:lstStyle/>
          <a:p>
            <a:r>
              <a:rPr lang="de-DE" sz="1000" dirty="0"/>
              <a:t>Anwendung eines deterministischen Äquivalents: Sampling Average Approximation (SAA)</a:t>
            </a:r>
          </a:p>
          <a:p>
            <a:r>
              <a:rPr lang="de-DE" sz="1000" b="1" dirty="0"/>
              <a:t>Idee</a:t>
            </a:r>
            <a:r>
              <a:rPr lang="de-DE" sz="1000" dirty="0"/>
              <a:t>: kleine Stichprobe-Generation für Werte von der Zufallsvariable der Verfügbarkeit, die repräsentativ sind und darauf optimieren.</a:t>
            </a:r>
          </a:p>
          <a:p>
            <a:r>
              <a:rPr lang="de-DE" sz="1000" b="1" dirty="0"/>
              <a:t>Problem:</a:t>
            </a:r>
            <a:r>
              <a:rPr lang="de-DE" sz="1000" dirty="0"/>
              <a:t> Auswahl von </a:t>
            </a:r>
            <a:r>
              <a:rPr lang="de-DE" sz="1000" dirty="0" err="1"/>
              <a:t>v</a:t>
            </a:r>
            <a:r>
              <a:rPr lang="de-DE" sz="1000" baseline="-25000" dirty="0" err="1"/>
              <a:t>it</a:t>
            </a:r>
            <a:r>
              <a:rPr lang="de-DE" sz="1000" baseline="-25000" dirty="0"/>
              <a:t> </a:t>
            </a:r>
            <a:r>
              <a:rPr lang="de-DE" sz="1000" b="1" dirty="0"/>
              <a:t>darf nicht </a:t>
            </a:r>
            <a:r>
              <a:rPr lang="de-DE" sz="1000" dirty="0"/>
              <a:t>von zukünftigen Realisationen abhängen</a:t>
            </a:r>
          </a:p>
          <a:p>
            <a:r>
              <a:rPr lang="de-DE" sz="1000" b="1" dirty="0"/>
              <a:t>Lösung</a:t>
            </a:r>
            <a:r>
              <a:rPr lang="de-DE" sz="1000" dirty="0"/>
              <a:t>: Non </a:t>
            </a:r>
            <a:r>
              <a:rPr lang="de-DE" sz="1000" dirty="0" err="1"/>
              <a:t>anticipativity</a:t>
            </a:r>
            <a:r>
              <a:rPr lang="de-DE" sz="1000" dirty="0"/>
              <a:t> Bedingung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F498A-CDEC-3BD0-BAD0-E93C05609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129862"/>
            <a:ext cx="348693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91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BB81A-EEAF-37A2-BFCF-CB9960B85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>
            <a:extLst>
              <a:ext uri="{FF2B5EF4-FFF2-40B4-BE49-F238E27FC236}">
                <a16:creationId xmlns:a16="http://schemas.microsoft.com/office/drawing/2014/main" id="{7EE05203-527F-4019-1721-6D8D2D59B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522287"/>
          </a:xfrm>
        </p:spPr>
        <p:txBody>
          <a:bodyPr/>
          <a:lstStyle/>
          <a:p>
            <a:r>
              <a:rPr lang="de-DE" altLang="de-DE" sz="2400" dirty="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Modellierung der </a:t>
            </a:r>
            <a:r>
              <a:rPr lang="de-DE" altLang="de-DE" sz="2400" dirty="0" err="1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produktionsprogrammplanung</a:t>
            </a:r>
            <a:endParaRPr lang="de-DE" altLang="de-DE" sz="2400" dirty="0">
              <a:solidFill>
                <a:srgbClr val="008D4F"/>
              </a:solidFill>
              <a:latin typeface="Arial Unicode MS"/>
              <a:ea typeface="Arial Unicode MS"/>
              <a:cs typeface="Arial Unicode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3AE592-B859-C888-0BB1-8CBB773AE791}"/>
                  </a:ext>
                </a:extLst>
              </p:cNvPr>
              <p:cNvSpPr txBox="1"/>
              <p:nvPr/>
            </p:nvSpPr>
            <p:spPr>
              <a:xfrm>
                <a:off x="467544" y="1563638"/>
                <a:ext cx="7416824" cy="2106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b="1" dirty="0"/>
                  <a:t>Stochastischer Qualität</a:t>
                </a:r>
              </a:p>
              <a:p>
                <a:endParaRPr lang="de-DE" sz="10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000" dirty="0" err="1"/>
                  <a:t>Binomiale</a:t>
                </a:r>
                <a:r>
                  <a:rPr lang="de-DE" sz="1000" dirty="0"/>
                  <a:t> oder andere Verteilungen benutzen, um den Anteil an verfügbaren Faktoren, die qualitativ sind, zu berechnen. Das ganze erfolgt wie folgt: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DE" sz="10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de-DE" sz="1000" dirty="0"/>
                  <a:t>Falls Verfügbarkeit fixiert ist: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de-DE" sz="10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de-DE" sz="1000" dirty="0"/>
                  <a:t>Wahrscheinlichkeiten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000" dirty="0"/>
                  <a:t> pro Periode, pro Faktor und pro Stichprobe erzeugen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de-DE" sz="1000" dirty="0"/>
                  <a:t>Pro Periode und pro Stichprobe den Anteil an benutzbare Faktoren berechnen: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𝑈𝑠𝑎𝑏𝑙𝑒</m:t>
                        </m:r>
                      </m:e>
                      <m:sub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𝐴𝑣𝑙</m:t>
                        </m:r>
                      </m:e>
                      <m:sub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10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de-DE" sz="1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000" dirty="0"/>
                  <a:t>Danach das gleiche Problem lösen wie folgt in nächsten Seiten.</a:t>
                </a:r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:endParaRPr lang="de-DE" sz="1000" dirty="0"/>
              </a:p>
              <a:p>
                <a:pPr lvl="2"/>
                <a:endParaRPr lang="de-DE" sz="1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3AE592-B859-C888-0BB1-8CBB773AE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63638"/>
                <a:ext cx="7416824" cy="2106474"/>
              </a:xfrm>
              <a:prstGeom prst="rect">
                <a:avLst/>
              </a:prstGeom>
              <a:blipFill>
                <a:blip r:embed="rId2"/>
                <a:stretch>
                  <a:fillRect t="-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657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97F654-656F-CB42-A15C-5A1FAEC2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52152"/>
          </a:xfrm>
        </p:spPr>
        <p:txBody>
          <a:bodyPr/>
          <a:lstStyle/>
          <a:p>
            <a:r>
              <a:rPr lang="de-DE" sz="1000" dirty="0"/>
              <a:t>Problem mehrperiodisch, Anwendung von rollierender Planung, um die tatsächlich realisierten Werte in zukünftigen Perioden zu berücksichtigen.</a:t>
            </a:r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2A85AAA-33FE-A9AA-3792-F091D6000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522287"/>
          </a:xfrm>
        </p:spPr>
        <p:txBody>
          <a:bodyPr/>
          <a:lstStyle/>
          <a:p>
            <a:r>
              <a:rPr lang="de-DE" altLang="de-DE" sz="2400" dirty="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Lösung des Problems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CD5AD-E4C7-08DA-CC5E-77FF12DA2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8" y="1915645"/>
            <a:ext cx="3521802" cy="1740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34E16-1957-36E8-7DF1-8D0A715CC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847597"/>
            <a:ext cx="3856232" cy="18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62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3">
            <a:extLst>
              <a:ext uri="{FF2B5EF4-FFF2-40B4-BE49-F238E27FC236}">
                <a16:creationId xmlns:a16="http://schemas.microsoft.com/office/drawing/2014/main" id="{4DF43721-CCBB-4A58-E6D3-35B7ED334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430212"/>
          </a:xfrm>
        </p:spPr>
        <p:txBody>
          <a:bodyPr/>
          <a:lstStyle/>
          <a:p>
            <a: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Gliederung </a:t>
            </a:r>
            <a:b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</a:br>
            <a:endParaRPr lang="de-DE" altLang="de-DE">
              <a:solidFill>
                <a:srgbClr val="008D4F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B65D0B-A323-0AA8-3A6B-426E91005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54138"/>
            <a:ext cx="7923213" cy="3097212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Einführung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Problemstellung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Modellierung der Bestellmengenplanung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Lösung des Problems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Experimentelle Analyse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Modellierung der </a:t>
            </a:r>
            <a:r>
              <a:rPr lang="de-DE" altLang="de-DE" sz="1800" dirty="0" err="1">
                <a:solidFill>
                  <a:schemeClr val="bg1">
                    <a:lumMod val="75000"/>
                  </a:schemeClr>
                </a:solidFill>
              </a:rPr>
              <a:t>produktionsprogrammplanung</a:t>
            </a:r>
            <a:endParaRPr lang="de-DE" alt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Lösung des Problems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/>
              <a:t>Experimentelle Analyse</a:t>
            </a:r>
            <a:endParaRPr lang="de-DE" alt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Zusammenfassung und Ausblick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2C10ED3-E37D-609E-5BA7-9EE54462B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522287"/>
          </a:xfrm>
        </p:spPr>
        <p:txBody>
          <a:bodyPr/>
          <a:lstStyle/>
          <a:p>
            <a:r>
              <a:rPr lang="de-DE" altLang="de-DE" sz="2400" dirty="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Experimentelle Analyse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EF41A-E5D4-A983-1E0F-5E80FCFF7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22375"/>
            <a:ext cx="2898348" cy="532669"/>
          </a:xfrm>
          <a:prstGeom prst="rect">
            <a:avLst/>
          </a:prstGeom>
        </p:spPr>
      </p:pic>
      <p:pic>
        <p:nvPicPr>
          <p:cNvPr id="8" name="Picture 7" descr="A graph with red and green lines&#10;&#10;AI-generated content may be incorrect.">
            <a:extLst>
              <a:ext uri="{FF2B5EF4-FFF2-40B4-BE49-F238E27FC236}">
                <a16:creationId xmlns:a16="http://schemas.microsoft.com/office/drawing/2014/main" id="{D04D3C50-EE1C-261B-3505-72C7B85DD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81938"/>
            <a:ext cx="2005997" cy="1203598"/>
          </a:xfrm>
          <a:prstGeom prst="rect">
            <a:avLst/>
          </a:prstGeom>
        </p:spPr>
      </p:pic>
      <p:pic>
        <p:nvPicPr>
          <p:cNvPr id="10" name="Picture 9" descr="A graph with lines and points&#10;&#10;AI-generated content may be incorrect.">
            <a:extLst>
              <a:ext uri="{FF2B5EF4-FFF2-40B4-BE49-F238E27FC236}">
                <a16:creationId xmlns:a16="http://schemas.microsoft.com/office/drawing/2014/main" id="{8867B140-20E5-9D8E-F4CC-D43CEF614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99" y="281936"/>
            <a:ext cx="2005998" cy="1203599"/>
          </a:xfrm>
          <a:prstGeom prst="rect">
            <a:avLst/>
          </a:prstGeom>
        </p:spPr>
      </p:pic>
      <p:pic>
        <p:nvPicPr>
          <p:cNvPr id="12" name="Picture 11" descr="A graph with red and green lines&#10;&#10;AI-generated content may be incorrect.">
            <a:extLst>
              <a:ext uri="{FF2B5EF4-FFF2-40B4-BE49-F238E27FC236}">
                <a16:creationId xmlns:a16="http://schemas.microsoft.com/office/drawing/2014/main" id="{6F1F2FF4-4D4D-8961-025A-3EC8B16E3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6" y="1519556"/>
            <a:ext cx="1885983" cy="1131590"/>
          </a:xfrm>
          <a:prstGeom prst="rect">
            <a:avLst/>
          </a:prstGeom>
        </p:spPr>
      </p:pic>
      <p:pic>
        <p:nvPicPr>
          <p:cNvPr id="14" name="Picture 13" descr="A graph with red lines and green dots&#10;&#10;AI-generated content may be incorrect.">
            <a:extLst>
              <a:ext uri="{FF2B5EF4-FFF2-40B4-BE49-F238E27FC236}">
                <a16:creationId xmlns:a16="http://schemas.microsoft.com/office/drawing/2014/main" id="{EE44FF40-8F04-64B7-94CE-1599F382E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99" y="1515364"/>
            <a:ext cx="2005997" cy="1203598"/>
          </a:xfrm>
          <a:prstGeom prst="rect">
            <a:avLst/>
          </a:prstGeom>
        </p:spPr>
      </p:pic>
      <p:pic>
        <p:nvPicPr>
          <p:cNvPr id="16" name="Picture 15" descr="A graph with a line graph and a line graph&#10;&#10;AI-generated content may be incorrect.">
            <a:extLst>
              <a:ext uri="{FF2B5EF4-FFF2-40B4-BE49-F238E27FC236}">
                <a16:creationId xmlns:a16="http://schemas.microsoft.com/office/drawing/2014/main" id="{43D982B8-160C-CD07-2450-2AF416F819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5" y="2728009"/>
            <a:ext cx="1885983" cy="1131590"/>
          </a:xfrm>
          <a:prstGeom prst="rect">
            <a:avLst/>
          </a:prstGeom>
        </p:spPr>
      </p:pic>
      <p:pic>
        <p:nvPicPr>
          <p:cNvPr id="18" name="Picture 17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475309CA-C4F0-0F6C-B1FC-A2A03FFFDE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98" y="2674946"/>
            <a:ext cx="1974421" cy="1184653"/>
          </a:xfrm>
          <a:prstGeom prst="rect">
            <a:avLst/>
          </a:prstGeom>
        </p:spPr>
      </p:pic>
      <p:pic>
        <p:nvPicPr>
          <p:cNvPr id="22" name="Picture 21" descr="A graph with lines and points&#10;&#10;AI-generated content may be incorrect.">
            <a:extLst>
              <a:ext uri="{FF2B5EF4-FFF2-40B4-BE49-F238E27FC236}">
                <a16:creationId xmlns:a16="http://schemas.microsoft.com/office/drawing/2014/main" id="{A4552A62-70B2-52B2-0756-CBC09AE7B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1" y="1783544"/>
            <a:ext cx="1645957" cy="987574"/>
          </a:xfrm>
          <a:prstGeom prst="rect">
            <a:avLst/>
          </a:prstGeom>
        </p:spPr>
      </p:pic>
      <p:pic>
        <p:nvPicPr>
          <p:cNvPr id="24" name="Picture 23" descr="A graph with lines and points&#10;&#10;AI-generated content may be incorrect.">
            <a:extLst>
              <a:ext uri="{FF2B5EF4-FFF2-40B4-BE49-F238E27FC236}">
                <a16:creationId xmlns:a16="http://schemas.microsoft.com/office/drawing/2014/main" id="{4C58715B-4CA9-73F8-96F2-B5CAEBAC87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42" y="1778088"/>
            <a:ext cx="1645957" cy="987574"/>
          </a:xfrm>
          <a:prstGeom prst="rect">
            <a:avLst/>
          </a:prstGeom>
        </p:spPr>
      </p:pic>
      <p:pic>
        <p:nvPicPr>
          <p:cNvPr id="26" name="Picture 25" descr="A graph with red and green lines&#10;&#10;AI-generated content may be incorrect.">
            <a:extLst>
              <a:ext uri="{FF2B5EF4-FFF2-40B4-BE49-F238E27FC236}">
                <a16:creationId xmlns:a16="http://schemas.microsoft.com/office/drawing/2014/main" id="{3FDF2152-9291-C91D-118B-E0FCE2FA5F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1" y="2799618"/>
            <a:ext cx="1645957" cy="987574"/>
          </a:xfrm>
          <a:prstGeom prst="rect">
            <a:avLst/>
          </a:prstGeom>
        </p:spPr>
      </p:pic>
      <p:pic>
        <p:nvPicPr>
          <p:cNvPr id="28" name="Picture 27" descr="A graph with red lines and green dots&#10;&#10;AI-generated content may be incorrect.">
            <a:extLst>
              <a:ext uri="{FF2B5EF4-FFF2-40B4-BE49-F238E27FC236}">
                <a16:creationId xmlns:a16="http://schemas.microsoft.com/office/drawing/2014/main" id="{10A06604-6673-9793-1A1A-EEB849E54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71" y="2765662"/>
            <a:ext cx="1645958" cy="987575"/>
          </a:xfrm>
          <a:prstGeom prst="rect">
            <a:avLst/>
          </a:prstGeom>
        </p:spPr>
      </p:pic>
      <p:pic>
        <p:nvPicPr>
          <p:cNvPr id="30" name="Picture 29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83C95300-3B1B-C60E-9585-0515040B20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0" y="3826767"/>
            <a:ext cx="1638705" cy="983223"/>
          </a:xfrm>
          <a:prstGeom prst="rect">
            <a:avLst/>
          </a:prstGeom>
        </p:spPr>
      </p:pic>
      <p:pic>
        <p:nvPicPr>
          <p:cNvPr id="32" name="Picture 31" descr="A graph with red line and green line&#10;&#10;AI-generated content may be incorrect.">
            <a:extLst>
              <a:ext uri="{FF2B5EF4-FFF2-40B4-BE49-F238E27FC236}">
                <a16:creationId xmlns:a16="http://schemas.microsoft.com/office/drawing/2014/main" id="{F6FB473F-D5E1-A964-93A5-9DB32D2E82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75" y="3841115"/>
            <a:ext cx="1590881" cy="95452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E148E8D-14E6-80AF-7997-264DF875C4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25528" y="3893619"/>
            <a:ext cx="4566664" cy="75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96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6B4E9-A3FE-48AC-7CBE-BC6249C8C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74DD183D-FB2B-75BA-B77C-FC96EDF99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522287"/>
          </a:xfrm>
        </p:spPr>
        <p:txBody>
          <a:bodyPr/>
          <a:lstStyle/>
          <a:p>
            <a:r>
              <a:rPr lang="de-DE" altLang="de-DE" sz="2400" dirty="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Experimentelle Analyse</a:t>
            </a:r>
          </a:p>
        </p:txBody>
      </p:sp>
      <p:pic>
        <p:nvPicPr>
          <p:cNvPr id="3" name="Picture 2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2779BB5E-194E-7BDB-9FB0-3312E9EC0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60" y="60603"/>
            <a:ext cx="1728192" cy="1036915"/>
          </a:xfrm>
          <a:prstGeom prst="rect">
            <a:avLst/>
          </a:prstGeom>
        </p:spPr>
      </p:pic>
      <p:pic>
        <p:nvPicPr>
          <p:cNvPr id="11" name="Picture 10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2B89A8EA-3790-0B72-5F5A-F545563DC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1590"/>
            <a:ext cx="1645957" cy="987574"/>
          </a:xfrm>
          <a:prstGeom prst="rect">
            <a:avLst/>
          </a:prstGeom>
        </p:spPr>
      </p:pic>
      <p:pic>
        <p:nvPicPr>
          <p:cNvPr id="15" name="Picture 14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063AC5BD-465F-C27F-2736-EB613A812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57" y="1131590"/>
            <a:ext cx="1645956" cy="987574"/>
          </a:xfrm>
          <a:prstGeom prst="rect">
            <a:avLst/>
          </a:prstGeom>
        </p:spPr>
      </p:pic>
      <p:pic>
        <p:nvPicPr>
          <p:cNvPr id="19" name="Picture 18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10F3EBD8-3C91-6AB3-C78A-E662A2D2E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9702"/>
            <a:ext cx="1645957" cy="987574"/>
          </a:xfrm>
          <a:prstGeom prst="rect">
            <a:avLst/>
          </a:prstGeom>
        </p:spPr>
      </p:pic>
      <p:pic>
        <p:nvPicPr>
          <p:cNvPr id="21" name="Picture 20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97047376-7997-1613-D156-E2E08EB83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07" y="2139702"/>
            <a:ext cx="1730606" cy="1038364"/>
          </a:xfrm>
          <a:prstGeom prst="rect">
            <a:avLst/>
          </a:prstGeom>
        </p:spPr>
      </p:pic>
      <p:pic>
        <p:nvPicPr>
          <p:cNvPr id="25" name="Picture 24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89F5C5EC-1AC0-35AA-76FD-8E8F2A029F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7" y="3198604"/>
            <a:ext cx="1645957" cy="987574"/>
          </a:xfrm>
          <a:prstGeom prst="rect">
            <a:avLst/>
          </a:prstGeom>
        </p:spPr>
      </p:pic>
      <p:pic>
        <p:nvPicPr>
          <p:cNvPr id="29" name="Picture 28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C370E7A4-4EFA-F115-A771-61CBB990DD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33" y="3198605"/>
            <a:ext cx="1645955" cy="987573"/>
          </a:xfrm>
          <a:prstGeom prst="rect">
            <a:avLst/>
          </a:prstGeom>
        </p:spPr>
      </p:pic>
      <p:pic>
        <p:nvPicPr>
          <p:cNvPr id="33" name="Picture 32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D55B1AA0-7A06-B013-6D1E-64408EFBD5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562" y="1131590"/>
            <a:ext cx="1645957" cy="987574"/>
          </a:xfrm>
          <a:prstGeom prst="rect">
            <a:avLst/>
          </a:prstGeom>
        </p:spPr>
      </p:pic>
      <p:pic>
        <p:nvPicPr>
          <p:cNvPr id="35" name="Picture 34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8958975B-3C0B-0DF0-878A-6726E76319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14214"/>
            <a:ext cx="1645957" cy="987574"/>
          </a:xfrm>
          <a:prstGeom prst="rect">
            <a:avLst/>
          </a:prstGeom>
        </p:spPr>
      </p:pic>
      <p:pic>
        <p:nvPicPr>
          <p:cNvPr id="37" name="Picture 36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5A8DDFC8-B732-BBFB-75AF-67526F5199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13" y="2153832"/>
            <a:ext cx="1730606" cy="1038364"/>
          </a:xfrm>
          <a:prstGeom prst="rect">
            <a:avLst/>
          </a:prstGeom>
        </p:spPr>
      </p:pic>
      <p:pic>
        <p:nvPicPr>
          <p:cNvPr id="39" name="Picture 38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0B60E8E6-1F69-74B5-4DD3-4A5EB9B8FA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69" y="2118484"/>
            <a:ext cx="1765970" cy="1059582"/>
          </a:xfrm>
          <a:prstGeom prst="rect">
            <a:avLst/>
          </a:prstGeom>
        </p:spPr>
      </p:pic>
      <p:pic>
        <p:nvPicPr>
          <p:cNvPr id="41" name="Picture 40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D5E0542C-D0ED-A3CC-E380-5ECC63EDDD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47" y="3226864"/>
            <a:ext cx="1765972" cy="1059583"/>
          </a:xfrm>
          <a:prstGeom prst="rect">
            <a:avLst/>
          </a:prstGeom>
        </p:spPr>
      </p:pic>
      <p:pic>
        <p:nvPicPr>
          <p:cNvPr id="43" name="Picture 42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80E540A1-2DA4-A4A0-13A8-CD1C57D89A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247211"/>
            <a:ext cx="1698146" cy="101888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7427BE0-743F-107F-55D4-4BCDC8AD942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51720" y="4299942"/>
            <a:ext cx="3563755" cy="53146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C2FBD85-24C6-5E77-EBAF-9F72EF9484D9}"/>
              </a:ext>
            </a:extLst>
          </p:cNvPr>
          <p:cNvSpPr txBox="1"/>
          <p:nvPr/>
        </p:nvSpPr>
        <p:spPr>
          <a:xfrm>
            <a:off x="3579232" y="2176733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Beta: 40%</a:t>
            </a:r>
          </a:p>
        </p:txBody>
      </p:sp>
    </p:spTree>
    <p:extLst>
      <p:ext uri="{BB962C8B-B14F-4D97-AF65-F5344CB8AC3E}">
        <p14:creationId xmlns:p14="http://schemas.microsoft.com/office/powerpoint/2010/main" val="8012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3">
            <a:extLst>
              <a:ext uri="{FF2B5EF4-FFF2-40B4-BE49-F238E27FC236}">
                <a16:creationId xmlns:a16="http://schemas.microsoft.com/office/drawing/2014/main" id="{2A516347-51B2-F67B-7BEE-5B89D2D1E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430212"/>
          </a:xfrm>
        </p:spPr>
        <p:txBody>
          <a:bodyPr/>
          <a:lstStyle/>
          <a:p>
            <a: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Gliederung </a:t>
            </a:r>
            <a:b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</a:br>
            <a:endParaRPr lang="de-DE" altLang="de-DE">
              <a:solidFill>
                <a:srgbClr val="008D4F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F06130D-FC74-717A-7FB9-67BABF90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54138"/>
            <a:ext cx="7923213" cy="3097212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/>
              <a:t>Einführung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Problemstellung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Modellierung der Bestellmengenplanung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Lösung des Problems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Experimentelle Analyse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Modellierung der </a:t>
            </a:r>
            <a:r>
              <a:rPr lang="de-DE" altLang="de-DE" sz="1800" dirty="0" err="1">
                <a:solidFill>
                  <a:schemeClr val="bg1">
                    <a:lumMod val="75000"/>
                  </a:schemeClr>
                </a:solidFill>
              </a:rPr>
              <a:t>produktionsprogrammplanung</a:t>
            </a:r>
            <a:endParaRPr lang="de-DE" alt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Lösung des Problems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Experimentelle Analyse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Zusammenfassung und Ausblick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3">
            <a:extLst>
              <a:ext uri="{FF2B5EF4-FFF2-40B4-BE49-F238E27FC236}">
                <a16:creationId xmlns:a16="http://schemas.microsoft.com/office/drawing/2014/main" id="{A8BB1935-71B2-FB8D-8D4B-6C7F9CCA9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430212"/>
          </a:xfrm>
        </p:spPr>
        <p:txBody>
          <a:bodyPr/>
          <a:lstStyle/>
          <a:p>
            <a: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Gliederung </a:t>
            </a:r>
            <a:b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</a:br>
            <a:endParaRPr lang="de-DE" altLang="de-DE">
              <a:solidFill>
                <a:srgbClr val="008D4F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BD9902-5EC2-D18C-B4E0-459D44F1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54138"/>
            <a:ext cx="7923213" cy="3097212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Einführung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Problemstellung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Modellierung der Bestellmengenplanung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Lösung des Problems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Experimentelle Analyse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Modellierung der </a:t>
            </a:r>
            <a:r>
              <a:rPr lang="de-DE" altLang="de-DE" sz="1800" dirty="0" err="1">
                <a:solidFill>
                  <a:schemeClr val="bg1">
                    <a:lumMod val="75000"/>
                  </a:schemeClr>
                </a:solidFill>
              </a:rPr>
              <a:t>produktionsprogrammplanung</a:t>
            </a:r>
            <a:endParaRPr lang="de-DE" alt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Lösung des Problems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Experimentelle Analyse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/>
              <a:t>Zusammenfassung und Ausblick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Inhaltsplatzhalter 1">
            <a:extLst>
              <a:ext uri="{FF2B5EF4-FFF2-40B4-BE49-F238E27FC236}">
                <a16:creationId xmlns:a16="http://schemas.microsoft.com/office/drawing/2014/main" id="{9E01AF23-6388-2DE0-CD25-C6FE2D2EEE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425" y="1284288"/>
            <a:ext cx="7923213" cy="3232150"/>
          </a:xfrm>
        </p:spPr>
        <p:txBody>
          <a:bodyPr/>
          <a:lstStyle/>
          <a:p>
            <a:r>
              <a:rPr lang="de-DE" altLang="de-DE" sz="1000" dirty="0">
                <a:latin typeface="Arial Unicode MS"/>
                <a:ea typeface="Arial Unicode MS"/>
                <a:cs typeface="Arial Unicode MS"/>
              </a:rPr>
              <a:t>Zusammenfassung</a:t>
            </a:r>
          </a:p>
          <a:p>
            <a:pPr lvl="1"/>
            <a:r>
              <a:rPr lang="de-DE" altLang="de-DE" sz="800" dirty="0">
                <a:latin typeface="Arial Unicode MS"/>
              </a:rPr>
              <a:t>Modellierung von Beschaffungsplanung mithilfe von Diskretes MDP</a:t>
            </a:r>
          </a:p>
          <a:p>
            <a:pPr lvl="1"/>
            <a:r>
              <a:rPr lang="de-DE" altLang="de-DE" sz="800" dirty="0">
                <a:latin typeface="Arial Unicode MS"/>
              </a:rPr>
              <a:t>Optimale Politik ist insgesamt in einige Iterationen erreicht</a:t>
            </a:r>
          </a:p>
          <a:p>
            <a:pPr lvl="1"/>
            <a:r>
              <a:rPr lang="de-DE" altLang="de-DE" sz="800" dirty="0">
                <a:latin typeface="Arial Unicode MS"/>
              </a:rPr>
              <a:t>Insgesamt ergibt der Qualitativ Modell mehr gesamt kosten und  weniger bestand</a:t>
            </a:r>
          </a:p>
          <a:p>
            <a:pPr lvl="1"/>
            <a:r>
              <a:rPr lang="de-DE" altLang="de-DE" sz="800" dirty="0">
                <a:latin typeface="Arial Unicode MS"/>
              </a:rPr>
              <a:t>Für </a:t>
            </a:r>
            <a:r>
              <a:rPr lang="de-DE" altLang="de-DE" sz="800" dirty="0" err="1">
                <a:latin typeface="Arial Unicode MS"/>
              </a:rPr>
              <a:t>größe</a:t>
            </a:r>
            <a:r>
              <a:rPr lang="de-DE" altLang="de-DE" sz="800" dirty="0">
                <a:latin typeface="Arial Unicode MS"/>
              </a:rPr>
              <a:t> Instanzen (</a:t>
            </a:r>
            <a:r>
              <a:rPr lang="de-DE" altLang="de-DE" sz="800" dirty="0" err="1">
                <a:latin typeface="Arial Unicode MS"/>
              </a:rPr>
              <a:t>Bsp</a:t>
            </a:r>
            <a:r>
              <a:rPr lang="de-DE" altLang="de-DE" sz="800" dirty="0">
                <a:latin typeface="Arial Unicode MS"/>
              </a:rPr>
              <a:t>: </a:t>
            </a:r>
            <a:r>
              <a:rPr lang="de-DE" altLang="de-DE" sz="800" dirty="0" err="1">
                <a:latin typeface="Arial Unicode MS"/>
              </a:rPr>
              <a:t>d_max</a:t>
            </a:r>
            <a:r>
              <a:rPr lang="de-DE" altLang="de-DE" sz="800" dirty="0">
                <a:latin typeface="Arial Unicode MS"/>
              </a:rPr>
              <a:t> = 50, </a:t>
            </a:r>
            <a:r>
              <a:rPr lang="de-DE" altLang="de-DE" sz="800" dirty="0" err="1">
                <a:latin typeface="Arial Unicode MS"/>
              </a:rPr>
              <a:t>x_max</a:t>
            </a:r>
            <a:r>
              <a:rPr lang="de-DE" altLang="de-DE" sz="800" dirty="0">
                <a:latin typeface="Arial Unicode MS"/>
              </a:rPr>
              <a:t> = 100), kann der Solver nicht lösen</a:t>
            </a:r>
          </a:p>
          <a:p>
            <a:pPr lvl="1"/>
            <a:r>
              <a:rPr lang="de-DE" altLang="de-DE" sz="800" dirty="0">
                <a:latin typeface="Arial Unicode MS"/>
              </a:rPr>
              <a:t>Modellierung von Produktionsplanung mithilfe von zweistufige Stochastische Programmierung</a:t>
            </a:r>
          </a:p>
          <a:p>
            <a:pPr lvl="1"/>
            <a:r>
              <a:rPr lang="de-DE" altLang="de-DE" sz="800" dirty="0">
                <a:latin typeface="Arial Unicode MS"/>
              </a:rPr>
              <a:t>Non-</a:t>
            </a:r>
            <a:r>
              <a:rPr lang="de-DE" altLang="de-DE" sz="800" dirty="0" err="1">
                <a:latin typeface="Arial Unicode MS"/>
              </a:rPr>
              <a:t>Anticipativity</a:t>
            </a:r>
            <a:r>
              <a:rPr lang="de-DE" altLang="de-DE" sz="800" dirty="0">
                <a:latin typeface="Arial Unicode MS"/>
              </a:rPr>
              <a:t> Bedingung hilft Entscheidungen früher zu treffen und somit gute Produktionsplan zu erstellen</a:t>
            </a:r>
          </a:p>
          <a:p>
            <a:pPr lvl="1"/>
            <a:r>
              <a:rPr lang="de-DE" altLang="de-DE" sz="800" dirty="0">
                <a:latin typeface="Arial Unicode MS"/>
              </a:rPr>
              <a:t>Rollierende Planung verlängert die Lösungszeit</a:t>
            </a:r>
          </a:p>
          <a:p>
            <a:pPr lvl="1"/>
            <a:r>
              <a:rPr lang="de-DE" altLang="de-DE" sz="800" dirty="0">
                <a:latin typeface="Arial Unicode MS"/>
              </a:rPr>
              <a:t> Rollierende Planung zwar teuer aber hilfst das Modell vernünftige Entscheidungen zu nehmen</a:t>
            </a:r>
          </a:p>
          <a:p>
            <a:pPr lvl="1"/>
            <a:r>
              <a:rPr lang="de-DE" altLang="de-DE" sz="800" dirty="0" err="1">
                <a:latin typeface="Arial Unicode MS"/>
              </a:rPr>
              <a:t>Tradeoff</a:t>
            </a:r>
            <a:r>
              <a:rPr lang="de-DE" altLang="de-DE" sz="800" dirty="0">
                <a:latin typeface="Arial Unicode MS"/>
              </a:rPr>
              <a:t> zwischen Servicegrad und gewinn</a:t>
            </a:r>
          </a:p>
          <a:p>
            <a:pPr lvl="1"/>
            <a:endParaRPr lang="de-DE" altLang="de-DE" sz="800" dirty="0">
              <a:latin typeface="Arial Unicode MS"/>
              <a:ea typeface="Arial Unicode MS"/>
              <a:cs typeface="Arial Unicode MS"/>
            </a:endParaRPr>
          </a:p>
          <a:p>
            <a:r>
              <a:rPr lang="de-DE" altLang="de-DE" sz="1000" dirty="0">
                <a:latin typeface="Arial Unicode MS"/>
                <a:ea typeface="Arial Unicode MS"/>
                <a:cs typeface="Arial Unicode MS"/>
              </a:rPr>
              <a:t>Ausblick</a:t>
            </a:r>
          </a:p>
          <a:p>
            <a:pPr lvl="1"/>
            <a:r>
              <a:rPr lang="de-DE" altLang="de-DE" sz="800" dirty="0">
                <a:latin typeface="Arial Unicode MS"/>
              </a:rPr>
              <a:t>Benutzung von Künstlicher Intelligenz Methoden, um zu testen, ob Größe Instanzen da gelöst werden</a:t>
            </a:r>
          </a:p>
          <a:p>
            <a:pPr lvl="1"/>
            <a:r>
              <a:rPr lang="de-DE" altLang="de-DE" sz="800" dirty="0">
                <a:latin typeface="Arial Unicode MS"/>
                <a:ea typeface="Arial Unicode MS"/>
                <a:cs typeface="Arial Unicode MS"/>
              </a:rPr>
              <a:t>Erweiterung des Beschaffungsmodells zu mehreren Produkten</a:t>
            </a:r>
          </a:p>
          <a:p>
            <a:pPr lvl="1"/>
            <a:r>
              <a:rPr lang="de-DE" altLang="de-DE" sz="800" dirty="0">
                <a:latin typeface="Arial Unicode MS"/>
                <a:ea typeface="Arial Unicode MS"/>
                <a:cs typeface="Arial Unicode MS"/>
              </a:rPr>
              <a:t>Vergleich von zweistufigem Programm mit existierender Methode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428B29-87AC-E315-5B1C-2106F7A61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522287"/>
          </a:xfrm>
        </p:spPr>
        <p:txBody>
          <a:bodyPr/>
          <a:lstStyle/>
          <a:p>
            <a:r>
              <a:rPr lang="de-DE" altLang="de-DE" sz="2400" dirty="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Zusammenfassung und Ausblick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8A1DED-8CD7-1B2C-14FF-638E7BC25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339696"/>
            <a:ext cx="7923213" cy="46410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Vielen Dank für Ihre Aufmerksamkeit ! 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682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27C868-9600-844E-9659-0BB9A755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000" dirty="0"/>
              <a:t>K.-H. Waldmann und U. M. Stocker. Stochastische </a:t>
            </a:r>
            <a:r>
              <a:rPr lang="de-DE" sz="1000" dirty="0" err="1"/>
              <a:t>Modelle.Berlin</a:t>
            </a:r>
            <a:r>
              <a:rPr lang="de-DE" sz="1000" dirty="0"/>
              <a:t>, Heidelberg: Springer Berlin Heidelberg, 2004. </a:t>
            </a:r>
            <a:r>
              <a:rPr lang="de-DE" sz="1000" dirty="0" err="1"/>
              <a:t>isbn</a:t>
            </a:r>
            <a:r>
              <a:rPr lang="de-DE" sz="1000" dirty="0"/>
              <a:t>: 978-3-540-03241-0 978-3-642-17058-4. </a:t>
            </a:r>
            <a:r>
              <a:rPr lang="de-DE" sz="1000" dirty="0" err="1"/>
              <a:t>doi</a:t>
            </a:r>
            <a:r>
              <a:rPr lang="de-DE" sz="1000" dirty="0"/>
              <a:t>: 10.1007/ 978-3-642-17058-4. url: http://link.springer.com/10.1007/978-3-642-17058-4 (besucht am 18. 09. 2025).</a:t>
            </a:r>
          </a:p>
          <a:p>
            <a:r>
              <a:rPr lang="de-DE" sz="1000" dirty="0"/>
              <a:t>M. L. </a:t>
            </a:r>
            <a:r>
              <a:rPr lang="de-DE" sz="1000" dirty="0" err="1"/>
              <a:t>Puterman</a:t>
            </a:r>
            <a:r>
              <a:rPr lang="de-DE" sz="1000" dirty="0"/>
              <a:t>. Markov </a:t>
            </a:r>
            <a:r>
              <a:rPr lang="de-DE" sz="1000" dirty="0" err="1"/>
              <a:t>Decision</a:t>
            </a:r>
            <a:r>
              <a:rPr lang="de-DE" sz="1000" dirty="0"/>
              <a:t> </a:t>
            </a:r>
            <a:r>
              <a:rPr lang="de-DE" sz="1000" dirty="0" err="1"/>
              <a:t>Processes</a:t>
            </a:r>
            <a:r>
              <a:rPr lang="de-DE" sz="1000" dirty="0"/>
              <a:t>: </a:t>
            </a:r>
            <a:r>
              <a:rPr lang="de-DE" sz="1000" dirty="0" err="1"/>
              <a:t>Discrete</a:t>
            </a:r>
            <a:r>
              <a:rPr lang="de-DE" sz="1000" dirty="0"/>
              <a:t> </a:t>
            </a:r>
            <a:r>
              <a:rPr lang="de-DE" sz="1000" dirty="0" err="1"/>
              <a:t>Stochastic</a:t>
            </a:r>
            <a:r>
              <a:rPr lang="de-DE" sz="1000" dirty="0"/>
              <a:t> Dynamic </a:t>
            </a:r>
            <a:r>
              <a:rPr lang="de-DE" sz="1000" dirty="0" err="1"/>
              <a:t>Programming</a:t>
            </a:r>
            <a:r>
              <a:rPr lang="de-DE" sz="1000" dirty="0"/>
              <a:t>. en. Wiley Series in </a:t>
            </a:r>
            <a:r>
              <a:rPr lang="de-DE" sz="1000" dirty="0" err="1"/>
              <a:t>Probability</a:t>
            </a:r>
            <a:r>
              <a:rPr lang="de-DE" sz="1000" dirty="0"/>
              <a:t> and </a:t>
            </a:r>
            <a:r>
              <a:rPr lang="de-DE" sz="1000" dirty="0" err="1"/>
              <a:t>Statistics</a:t>
            </a:r>
            <a:r>
              <a:rPr lang="de-DE" sz="1000" dirty="0"/>
              <a:t> v.414. Hoboken: John Wiley &amp; </a:t>
            </a:r>
            <a:r>
              <a:rPr lang="de-DE" sz="1000" dirty="0" err="1"/>
              <a:t>Sons,Inc</a:t>
            </a:r>
            <a:r>
              <a:rPr lang="de-DE" sz="1000" dirty="0"/>
              <a:t>, 2009. </a:t>
            </a:r>
            <a:r>
              <a:rPr lang="de-DE" sz="1000" dirty="0" err="1"/>
              <a:t>isbn</a:t>
            </a:r>
            <a:r>
              <a:rPr lang="de-DE" sz="1000" dirty="0"/>
              <a:t>: 978-0-471-72782-8.</a:t>
            </a:r>
          </a:p>
          <a:p>
            <a:r>
              <a:rPr lang="de-DE" sz="1000" dirty="0"/>
              <a:t>J. R. Norris. Markov </a:t>
            </a:r>
            <a:r>
              <a:rPr lang="de-DE" sz="1000" dirty="0" err="1"/>
              <a:t>chains</a:t>
            </a:r>
            <a:r>
              <a:rPr lang="de-DE" sz="1000" dirty="0"/>
              <a:t>. First </a:t>
            </a:r>
            <a:r>
              <a:rPr lang="de-DE" sz="1000" dirty="0" err="1"/>
              <a:t>paperback</a:t>
            </a:r>
            <a:r>
              <a:rPr lang="de-DE" sz="1000" dirty="0"/>
              <a:t> </a:t>
            </a:r>
            <a:r>
              <a:rPr lang="de-DE" sz="1000" dirty="0" err="1"/>
              <a:t>edition</a:t>
            </a:r>
            <a:r>
              <a:rPr lang="de-DE" sz="1000" dirty="0"/>
              <a:t>, 15th </a:t>
            </a:r>
            <a:r>
              <a:rPr lang="de-DE" sz="1000" dirty="0" err="1"/>
              <a:t>printing</a:t>
            </a:r>
            <a:r>
              <a:rPr lang="de-DE" sz="1000" dirty="0"/>
              <a:t>. Cambridge </a:t>
            </a:r>
            <a:r>
              <a:rPr lang="de-DE" sz="1000" dirty="0" err="1"/>
              <a:t>series</a:t>
            </a:r>
            <a:r>
              <a:rPr lang="de-DE" sz="1000" dirty="0"/>
              <a:t> on </a:t>
            </a:r>
            <a:r>
              <a:rPr lang="de-DE" sz="1000" dirty="0" err="1"/>
              <a:t>statistical</a:t>
            </a:r>
            <a:r>
              <a:rPr lang="de-DE" sz="1000" dirty="0"/>
              <a:t> and </a:t>
            </a:r>
            <a:r>
              <a:rPr lang="de-DE" sz="1000" dirty="0" err="1"/>
              <a:t>probabilistic</a:t>
            </a:r>
            <a:r>
              <a:rPr lang="de-DE" sz="1000" dirty="0"/>
              <a:t> </a:t>
            </a:r>
            <a:r>
              <a:rPr lang="de-DE" sz="1000" dirty="0" err="1"/>
              <a:t>mathematics</a:t>
            </a:r>
            <a:r>
              <a:rPr lang="de-DE" sz="1000" dirty="0"/>
              <a:t> 2. Cambridge New York Melbourne Madrid Cape Town Singapore São Paulo Delhi Dubai Tokyo Mexico City: Cambridge University Press, 2009. 237 S. </a:t>
            </a:r>
            <a:r>
              <a:rPr lang="de-DE" sz="1000" dirty="0" err="1"/>
              <a:t>isbn</a:t>
            </a:r>
            <a:r>
              <a:rPr lang="de-DE" sz="1000" dirty="0"/>
              <a:t>: 978-0-521-48181</a:t>
            </a:r>
          </a:p>
          <a:p>
            <a:r>
              <a:rPr lang="de-DE" sz="1000" dirty="0"/>
              <a:t>A. Shapiro, D. </a:t>
            </a:r>
            <a:r>
              <a:rPr lang="de-DE" sz="1000" dirty="0" err="1"/>
              <a:t>Dentcheva</a:t>
            </a:r>
            <a:r>
              <a:rPr lang="de-DE" sz="1000" dirty="0"/>
              <a:t> und A. P. </a:t>
            </a:r>
            <a:r>
              <a:rPr lang="de-DE" sz="1000" dirty="0" err="1"/>
              <a:t>Ruszczy</a:t>
            </a:r>
            <a:r>
              <a:rPr lang="de-DE" sz="1000" dirty="0"/>
              <a:t> ´</a:t>
            </a:r>
            <a:r>
              <a:rPr lang="de-DE" sz="1000" dirty="0" err="1"/>
              <a:t>nski</a:t>
            </a:r>
            <a:r>
              <a:rPr lang="de-DE" sz="1000" dirty="0"/>
              <a:t>. Lectures on </a:t>
            </a:r>
            <a:r>
              <a:rPr lang="de-DE" sz="1000" dirty="0" err="1"/>
              <a:t>stochastic</a:t>
            </a:r>
            <a:r>
              <a:rPr lang="de-DE" sz="1000" dirty="0"/>
              <a:t> </a:t>
            </a:r>
            <a:r>
              <a:rPr lang="de-DE" sz="1000" dirty="0" err="1"/>
              <a:t>programming</a:t>
            </a:r>
            <a:r>
              <a:rPr lang="de-DE" sz="1000" dirty="0"/>
              <a:t>: </a:t>
            </a:r>
            <a:r>
              <a:rPr lang="de-DE" sz="1000" dirty="0" err="1"/>
              <a:t>modeling</a:t>
            </a:r>
            <a:r>
              <a:rPr lang="de-DE" sz="1000" dirty="0"/>
              <a:t> and </a:t>
            </a:r>
            <a:r>
              <a:rPr lang="de-DE" sz="1000" dirty="0" err="1"/>
              <a:t>theory</a:t>
            </a:r>
            <a:r>
              <a:rPr lang="de-DE" sz="1000" dirty="0"/>
              <a:t>. Unter </a:t>
            </a:r>
            <a:r>
              <a:rPr lang="de-DE" sz="1000" dirty="0" err="1"/>
              <a:t>Mitarb</a:t>
            </a:r>
            <a:r>
              <a:rPr lang="de-DE" sz="1000" dirty="0"/>
              <a:t>. von Society </a:t>
            </a:r>
            <a:r>
              <a:rPr lang="de-DE" sz="1000" dirty="0" err="1"/>
              <a:t>for</a:t>
            </a:r>
            <a:r>
              <a:rPr lang="de-DE" sz="1000" dirty="0"/>
              <a:t> Industrial and Applied </a:t>
            </a:r>
            <a:r>
              <a:rPr lang="de-DE" sz="1000" dirty="0" err="1"/>
              <a:t>Mathematics</a:t>
            </a:r>
            <a:r>
              <a:rPr lang="de-DE" sz="1000" dirty="0"/>
              <a:t>. MPS-SIAM </a:t>
            </a:r>
            <a:r>
              <a:rPr lang="de-DE" sz="1000" dirty="0" err="1"/>
              <a:t>series</a:t>
            </a:r>
            <a:r>
              <a:rPr lang="de-DE" sz="1000" dirty="0"/>
              <a:t> on </a:t>
            </a:r>
            <a:r>
              <a:rPr lang="de-DE" sz="1000" dirty="0" err="1"/>
              <a:t>optimization</a:t>
            </a:r>
            <a:r>
              <a:rPr lang="de-DE" sz="1000" dirty="0"/>
              <a:t> 9. Philadelphia, </a:t>
            </a:r>
            <a:r>
              <a:rPr lang="de-DE" sz="1000" dirty="0" err="1"/>
              <a:t>Pa</a:t>
            </a:r>
            <a:r>
              <a:rPr lang="de-DE" sz="1000" dirty="0"/>
              <a:t>: SIAM, 2009. 436 S. </a:t>
            </a:r>
            <a:r>
              <a:rPr lang="de-DE" sz="1000" dirty="0" err="1"/>
              <a:t>isbn</a:t>
            </a:r>
            <a:r>
              <a:rPr lang="de-DE" sz="1000" dirty="0"/>
              <a:t>: 978-0-89871-</a:t>
            </a:r>
          </a:p>
          <a:p>
            <a:r>
              <a:rPr lang="de-DE" sz="1000" dirty="0"/>
              <a:t>K. Schade. Stochastische Optimierung: Bestandsoptimierung in mehrstufigen Lagernetzwerken. </a:t>
            </a:r>
            <a:r>
              <a:rPr lang="de-DE" sz="1000" dirty="0" err="1"/>
              <a:t>SpringerLink</a:t>
            </a:r>
            <a:r>
              <a:rPr lang="de-DE" sz="1000" dirty="0"/>
              <a:t> Bücher. Wiesbaden: </a:t>
            </a:r>
            <a:r>
              <a:rPr lang="de-DE" sz="1000" dirty="0" err="1"/>
              <a:t>Vieweg+Teubner</a:t>
            </a:r>
            <a:r>
              <a:rPr lang="de-DE" sz="1000" dirty="0"/>
              <a:t> Verlag, 2012. 180 S. isbn:978-3-8348-1821-8 978-3-8348-8345-2. </a:t>
            </a:r>
            <a:r>
              <a:rPr lang="de-DE" sz="1000" dirty="0" err="1"/>
              <a:t>doi</a:t>
            </a:r>
            <a:r>
              <a:rPr lang="de-DE" sz="1000" dirty="0"/>
              <a:t>: 10.1007/978-3-8348-8345-2.687-0. </a:t>
            </a:r>
            <a:r>
              <a:rPr lang="de-DE" sz="1000" dirty="0" err="1"/>
              <a:t>doi</a:t>
            </a:r>
            <a:r>
              <a:rPr lang="de-DE" sz="1000" dirty="0"/>
              <a:t>: 10.1</a:t>
            </a:r>
          </a:p>
          <a:p>
            <a:r>
              <a:rPr lang="de-DE" sz="1000" dirty="0"/>
              <a:t>A. </a:t>
            </a:r>
            <a:r>
              <a:rPr lang="de-DE" sz="1000" dirty="0" err="1"/>
              <a:t>Bischi</a:t>
            </a:r>
            <a:r>
              <a:rPr lang="de-DE" sz="1000" dirty="0"/>
              <a:t>, L. </a:t>
            </a:r>
            <a:r>
              <a:rPr lang="de-DE" sz="1000" dirty="0" err="1"/>
              <a:t>Taccari</a:t>
            </a:r>
            <a:r>
              <a:rPr lang="de-DE" sz="1000" dirty="0"/>
              <a:t>, E. Martelli, E. </a:t>
            </a:r>
            <a:r>
              <a:rPr lang="de-DE" sz="1000" dirty="0" err="1"/>
              <a:t>Amaldi</a:t>
            </a:r>
            <a:r>
              <a:rPr lang="de-DE" sz="1000" dirty="0"/>
              <a:t>, G. </a:t>
            </a:r>
            <a:r>
              <a:rPr lang="de-DE" sz="1000" dirty="0" err="1"/>
              <a:t>Manzolini</a:t>
            </a:r>
            <a:r>
              <a:rPr lang="de-DE" sz="1000" dirty="0"/>
              <a:t>, P. Silva, S. </a:t>
            </a:r>
            <a:r>
              <a:rPr lang="de-DE" sz="1000" dirty="0" err="1"/>
              <a:t>Campanari</a:t>
            </a:r>
            <a:r>
              <a:rPr lang="de-DE" sz="1000" dirty="0"/>
              <a:t> und E. </a:t>
            </a:r>
            <a:r>
              <a:rPr lang="de-DE" sz="1000" dirty="0" err="1"/>
              <a:t>Macchi</a:t>
            </a:r>
            <a:r>
              <a:rPr lang="de-DE" sz="1000" dirty="0"/>
              <a:t>. „A </a:t>
            </a:r>
            <a:r>
              <a:rPr lang="de-DE" sz="1000" dirty="0" err="1"/>
              <a:t>rolling-horizon</a:t>
            </a:r>
            <a:r>
              <a:rPr lang="de-DE" sz="1000" dirty="0"/>
              <a:t> </a:t>
            </a:r>
            <a:r>
              <a:rPr lang="de-DE" sz="1000" dirty="0" err="1"/>
              <a:t>optimization</a:t>
            </a:r>
            <a:r>
              <a:rPr lang="de-DE" sz="1000" dirty="0"/>
              <a:t> </a:t>
            </a:r>
            <a:r>
              <a:rPr lang="de-DE" sz="1000" dirty="0" err="1"/>
              <a:t>algorithm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long</a:t>
            </a:r>
            <a:r>
              <a:rPr lang="de-DE" sz="1000" dirty="0"/>
              <a:t> </a:t>
            </a:r>
            <a:r>
              <a:rPr lang="de-DE" sz="1000" dirty="0" err="1"/>
              <a:t>term</a:t>
            </a:r>
            <a:r>
              <a:rPr lang="de-DE" sz="1000" dirty="0"/>
              <a:t> operational </a:t>
            </a:r>
            <a:r>
              <a:rPr lang="de-DE" sz="1000" dirty="0" err="1"/>
              <a:t>scheduling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cogeneration</a:t>
            </a:r>
            <a:r>
              <a:rPr lang="de-DE" sz="1000" dirty="0"/>
              <a:t> </a:t>
            </a:r>
            <a:r>
              <a:rPr lang="de-DE" sz="1000" dirty="0" err="1"/>
              <a:t>systems</a:t>
            </a:r>
            <a:r>
              <a:rPr lang="de-DE" sz="1000" dirty="0"/>
              <a:t>“. In: Energy 184 (Okt. 2019), S. 73–90. </a:t>
            </a:r>
            <a:r>
              <a:rPr lang="de-DE" sz="1000" dirty="0" err="1"/>
              <a:t>issn</a:t>
            </a:r>
            <a:r>
              <a:rPr lang="de-DE" sz="1000" dirty="0"/>
              <a:t>: 03605442. </a:t>
            </a:r>
            <a:r>
              <a:rPr lang="de-DE" sz="1000" dirty="0" err="1"/>
              <a:t>doi</a:t>
            </a:r>
            <a:r>
              <a:rPr lang="de-DE" sz="1000" dirty="0"/>
              <a:t>: 10.1016/</a:t>
            </a:r>
            <a:r>
              <a:rPr lang="de-DE" sz="1000" dirty="0" err="1"/>
              <a:t>j.energy</a:t>
            </a:r>
            <a:r>
              <a:rPr lang="de-DE" sz="1000" dirty="0"/>
              <a:t>. 2017 . 12 . 022. url: https : / / </a:t>
            </a:r>
            <a:r>
              <a:rPr lang="de-DE" sz="1000" dirty="0" err="1"/>
              <a:t>linkinghub</a:t>
            </a:r>
            <a:r>
              <a:rPr lang="de-DE" sz="1000" dirty="0"/>
              <a:t> . </a:t>
            </a:r>
            <a:r>
              <a:rPr lang="de-DE" sz="1000" dirty="0" err="1"/>
              <a:t>elsevier</a:t>
            </a:r>
            <a:r>
              <a:rPr lang="de-DE" sz="1000" dirty="0"/>
              <a:t> . </a:t>
            </a:r>
            <a:r>
              <a:rPr lang="de-DE" sz="1000" dirty="0" err="1"/>
              <a:t>com</a:t>
            </a:r>
            <a:r>
              <a:rPr lang="de-DE" sz="1000" dirty="0"/>
              <a:t> / </a:t>
            </a:r>
            <a:r>
              <a:rPr lang="de-DE" sz="1000" dirty="0" err="1"/>
              <a:t>retrieve</a:t>
            </a:r>
            <a:r>
              <a:rPr lang="de-DE" sz="1000" dirty="0"/>
              <a:t> / </a:t>
            </a:r>
            <a:r>
              <a:rPr lang="de-DE" sz="1000" dirty="0" err="1"/>
              <a:t>pii</a:t>
            </a:r>
            <a:r>
              <a:rPr lang="de-DE" sz="1000" dirty="0"/>
              <a:t> / S0360544217320418 (besucht am 24. 09. 2025).137/1.9780898718751.-6 978-0-521-63396-3.</a:t>
            </a:r>
          </a:p>
          <a:p>
            <a:r>
              <a:rPr lang="en-US" sz="1000" dirty="0"/>
              <a:t>W. B. Powell. Sequential Decision Analytics and Modeling.1st ed. Foundations and Trends® in Technology, Information and Operations Management Ser v.42. Norwell,  MA: Now Publishers, 2022. 1 S. </a:t>
            </a:r>
            <a:r>
              <a:rPr lang="en-US" sz="1000" dirty="0" err="1"/>
              <a:t>isbn</a:t>
            </a:r>
            <a:r>
              <a:rPr lang="en-US" sz="1000" dirty="0"/>
              <a:t>: 978-1-63828-083-5.</a:t>
            </a:r>
            <a:endParaRPr lang="de-DE" sz="10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A4A37BD-0A23-4A3C-5DBF-B779B8E10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522287"/>
          </a:xfrm>
        </p:spPr>
        <p:txBody>
          <a:bodyPr/>
          <a:lstStyle/>
          <a:p>
            <a:r>
              <a:rPr lang="de-DE" altLang="de-DE" sz="2400" dirty="0" err="1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Litteraturverzeichnis</a:t>
            </a:r>
            <a:endParaRPr lang="de-DE" altLang="de-DE" sz="2400" dirty="0">
              <a:solidFill>
                <a:srgbClr val="008D4F"/>
              </a:solidFill>
              <a:latin typeface="Arial Unicode MS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45619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>
            <a:extLst>
              <a:ext uri="{FF2B5EF4-FFF2-40B4-BE49-F238E27FC236}">
                <a16:creationId xmlns:a16="http://schemas.microsoft.com/office/drawing/2014/main" id="{E478F17F-F537-D147-690B-C5A6AAAC1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522287"/>
          </a:xfrm>
        </p:spPr>
        <p:txBody>
          <a:bodyPr/>
          <a:lstStyle/>
          <a:p>
            <a:r>
              <a:rPr lang="de-DE" altLang="de-DE" sz="240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Einführung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8BC3AE-4FE4-464D-0F9F-7C4F8F18BFA3}"/>
              </a:ext>
            </a:extLst>
          </p:cNvPr>
          <p:cNvSpPr/>
          <p:nvPr/>
        </p:nvSpPr>
        <p:spPr>
          <a:xfrm>
            <a:off x="500063" y="2109788"/>
            <a:ext cx="1008062" cy="358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196680-0F35-4872-618F-D3B29BD62A18}"/>
              </a:ext>
            </a:extLst>
          </p:cNvPr>
          <p:cNvSpPr/>
          <p:nvPr/>
        </p:nvSpPr>
        <p:spPr>
          <a:xfrm>
            <a:off x="1768475" y="2022475"/>
            <a:ext cx="1081088" cy="5222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/>
              <a:t>Beschaffung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881417-A913-5DE2-6909-F0725B2F18E4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1508125" y="2284413"/>
            <a:ext cx="260350" cy="4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83EB4AC-8538-B469-5319-5CFC4CC89FE3}"/>
              </a:ext>
            </a:extLst>
          </p:cNvPr>
          <p:cNvSpPr/>
          <p:nvPr/>
        </p:nvSpPr>
        <p:spPr>
          <a:xfrm>
            <a:off x="3143250" y="1928813"/>
            <a:ext cx="1528763" cy="7207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50" dirty="0"/>
              <a:t>Lieferung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5821A2-04EB-026F-22EA-1CEFA863039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849563" y="2284413"/>
            <a:ext cx="293687" cy="4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E84629F-7E4A-1BC8-5880-CD181EA53BDB}"/>
              </a:ext>
            </a:extLst>
          </p:cNvPr>
          <p:cNvCxnSpPr>
            <a:cxnSpLocks/>
            <a:stCxn id="9" idx="0"/>
            <a:endCxn id="5" idx="0"/>
          </p:cNvCxnSpPr>
          <p:nvPr/>
        </p:nvCxnSpPr>
        <p:spPr>
          <a:xfrm rot="16200000" flipH="1" flipV="1">
            <a:off x="3061494" y="1175544"/>
            <a:ext cx="93662" cy="1600200"/>
          </a:xfrm>
          <a:prstGeom prst="bentConnector3">
            <a:avLst>
              <a:gd name="adj1" fmla="val -244210"/>
            </a:avLst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479AF98-A173-E0CD-1BB8-79421AD74901}"/>
              </a:ext>
            </a:extLst>
          </p:cNvPr>
          <p:cNvSpPr txBox="1"/>
          <p:nvPr/>
        </p:nvSpPr>
        <p:spPr>
          <a:xfrm>
            <a:off x="2459038" y="1466850"/>
            <a:ext cx="13684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50" dirty="0">
                <a:latin typeface="+mn-lt"/>
              </a:rPr>
              <a:t>Fehlmenge Kosten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CF0B002-3F9A-0DAB-EDF3-A27913610FBA}"/>
              </a:ext>
            </a:extLst>
          </p:cNvPr>
          <p:cNvSpPr/>
          <p:nvPr/>
        </p:nvSpPr>
        <p:spPr>
          <a:xfrm>
            <a:off x="4911725" y="2068513"/>
            <a:ext cx="1228725" cy="441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/>
              <a:t>Produktion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CD350D-7A34-482F-51FE-A553B16A15A8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4672013" y="2289175"/>
            <a:ext cx="2397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8BD9285-F347-2D70-998F-0BD256AD5248}"/>
              </a:ext>
            </a:extLst>
          </p:cNvPr>
          <p:cNvSpPr/>
          <p:nvPr/>
        </p:nvSpPr>
        <p:spPr>
          <a:xfrm>
            <a:off x="6831013" y="3629025"/>
            <a:ext cx="1079500" cy="3238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/>
              <a:t>Ende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F2736276-0F35-E9AD-8824-D805B31B3F8E}"/>
              </a:ext>
            </a:extLst>
          </p:cNvPr>
          <p:cNvSpPr/>
          <p:nvPr/>
        </p:nvSpPr>
        <p:spPr>
          <a:xfrm>
            <a:off x="6607175" y="1924050"/>
            <a:ext cx="1527175" cy="71913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50" dirty="0"/>
              <a:t>Lieferung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82DA340-A992-0F0A-3094-965C9ED96C37}"/>
              </a:ext>
            </a:extLst>
          </p:cNvPr>
          <p:cNvCxnSpPr>
            <a:stCxn id="35" idx="3"/>
            <a:endCxn id="64" idx="1"/>
          </p:cNvCxnSpPr>
          <p:nvPr/>
        </p:nvCxnSpPr>
        <p:spPr>
          <a:xfrm flipV="1">
            <a:off x="6140450" y="2284413"/>
            <a:ext cx="466725" cy="4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BF2694A-B4DB-0F1F-A0C6-17594871D2A1}"/>
              </a:ext>
            </a:extLst>
          </p:cNvPr>
          <p:cNvCxnSpPr>
            <a:stCxn id="64" idx="2"/>
            <a:endCxn id="41" idx="0"/>
          </p:cNvCxnSpPr>
          <p:nvPr/>
        </p:nvCxnSpPr>
        <p:spPr>
          <a:xfrm>
            <a:off x="7370763" y="2643188"/>
            <a:ext cx="0" cy="985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5D60D28-CC6D-A1BD-B18B-B30392540520}"/>
              </a:ext>
            </a:extLst>
          </p:cNvPr>
          <p:cNvCxnSpPr>
            <a:stCxn id="64" idx="0"/>
            <a:endCxn id="35" idx="0"/>
          </p:cNvCxnSpPr>
          <p:nvPr/>
        </p:nvCxnSpPr>
        <p:spPr>
          <a:xfrm rot="16200000" flipH="1" flipV="1">
            <a:off x="6376194" y="1073944"/>
            <a:ext cx="144463" cy="1844675"/>
          </a:xfrm>
          <a:prstGeom prst="bentConnector3">
            <a:avLst>
              <a:gd name="adj1" fmla="val -157745"/>
            </a:avLst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7CF6E22-147E-FB79-6018-690E255C60DE}"/>
              </a:ext>
            </a:extLst>
          </p:cNvPr>
          <p:cNvSpPr txBox="1"/>
          <p:nvPr/>
        </p:nvSpPr>
        <p:spPr>
          <a:xfrm>
            <a:off x="5735638" y="1416050"/>
            <a:ext cx="13684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50" dirty="0">
                <a:latin typeface="+mn-lt"/>
              </a:rPr>
              <a:t>Fehlmenge Kosten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CB5C5158-9ACE-89B5-E034-AEE6DFC0E9D2}"/>
              </a:ext>
            </a:extLst>
          </p:cNvPr>
          <p:cNvCxnSpPr>
            <a:stCxn id="35" idx="2"/>
            <a:endCxn id="5" idx="2"/>
          </p:cNvCxnSpPr>
          <p:nvPr/>
        </p:nvCxnSpPr>
        <p:spPr>
          <a:xfrm rot="5400000">
            <a:off x="3899694" y="918369"/>
            <a:ext cx="34925" cy="3217863"/>
          </a:xfrm>
          <a:prstGeom prst="bentConnector3">
            <a:avLst>
              <a:gd name="adj1" fmla="val 13866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5BB220B-08D4-4562-2B94-A96146703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2735263"/>
            <a:ext cx="719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Unicode M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Unicode M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Unicode M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Unicode M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Unicode M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9pPr>
          </a:lstStyle>
          <a:p>
            <a:pPr eaLnBrk="1" hangingPunct="1"/>
            <a:r>
              <a:rPr lang="de-DE" altLang="de-DE" sz="1200"/>
              <a:t>Bedarf</a:t>
            </a:r>
          </a:p>
        </p:txBody>
      </p:sp>
      <p:sp>
        <p:nvSpPr>
          <p:cNvPr id="99" name="Flowchart: Document 98">
            <a:extLst>
              <a:ext uri="{FF2B5EF4-FFF2-40B4-BE49-F238E27FC236}">
                <a16:creationId xmlns:a16="http://schemas.microsoft.com/office/drawing/2014/main" id="{F3B571AC-92B1-5D2E-7813-161BCEA531A5}"/>
              </a:ext>
            </a:extLst>
          </p:cNvPr>
          <p:cNvSpPr/>
          <p:nvPr/>
        </p:nvSpPr>
        <p:spPr>
          <a:xfrm>
            <a:off x="5910263" y="2978150"/>
            <a:ext cx="1193800" cy="44132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/>
              <a:t>Bedarfsprognose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6FF1390-5EE3-C899-6DFA-1CD874223D50}"/>
              </a:ext>
            </a:extLst>
          </p:cNvPr>
          <p:cNvCxnSpPr>
            <a:cxnSpLocks/>
            <a:stCxn id="99" idx="1"/>
          </p:cNvCxnSpPr>
          <p:nvPr/>
        </p:nvCxnSpPr>
        <p:spPr>
          <a:xfrm rot="10800000">
            <a:off x="5741988" y="2509838"/>
            <a:ext cx="168275" cy="6889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E8186998-4DC8-5E73-2CD3-9BA2D3D71607}"/>
              </a:ext>
            </a:extLst>
          </p:cNvPr>
          <p:cNvSpPr/>
          <p:nvPr/>
        </p:nvSpPr>
        <p:spPr>
          <a:xfrm>
            <a:off x="1219200" y="3297238"/>
            <a:ext cx="288925" cy="515937"/>
          </a:xfrm>
          <a:prstGeom prst="leftBrace">
            <a:avLst>
              <a:gd name="adj1" fmla="val 3672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8EE4252-25F8-E96C-CFC0-F8BDD797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3094038"/>
            <a:ext cx="95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Unicode M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Unicode M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Unicode M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Unicode M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Unicode M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9pPr>
          </a:lstStyle>
          <a:p>
            <a:pPr eaLnBrk="1" hangingPunct="1"/>
            <a:r>
              <a:rPr lang="de-DE" altLang="de-DE" sz="1000"/>
              <a:t>Neue Komponente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CDA5C20-EA2D-F1CF-421A-E74F438AC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3590925"/>
            <a:ext cx="95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Unicode M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Unicode M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Unicode M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Unicode M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Unicode M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9pPr>
          </a:lstStyle>
          <a:p>
            <a:pPr eaLnBrk="1" hangingPunct="1"/>
            <a:r>
              <a:rPr lang="de-DE" altLang="de-DE" sz="1000"/>
              <a:t>Alte Komponente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7E2B320D-5FF4-BDDF-40F9-BF8809A71552}"/>
              </a:ext>
            </a:extLst>
          </p:cNvPr>
          <p:cNvCxnSpPr>
            <a:stCxn id="114" idx="1"/>
          </p:cNvCxnSpPr>
          <p:nvPr/>
        </p:nvCxnSpPr>
        <p:spPr>
          <a:xfrm rot="10800000" flipH="1">
            <a:off x="1219200" y="2527300"/>
            <a:ext cx="727075" cy="1028700"/>
          </a:xfrm>
          <a:prstGeom prst="bentConnector4">
            <a:avLst>
              <a:gd name="adj1" fmla="val -31464"/>
              <a:gd name="adj2" fmla="val 6256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27" grpId="0"/>
      <p:bldP spid="35" grpId="0" animBg="1"/>
      <p:bldP spid="41" grpId="0" animBg="1"/>
      <p:bldP spid="64" grpId="0" animBg="1"/>
      <p:bldP spid="73" grpId="0"/>
      <p:bldP spid="98" grpId="0"/>
      <p:bldP spid="99" grpId="0" animBg="1"/>
      <p:bldP spid="114" grpId="0" animBg="1"/>
      <p:bldP spid="115" grpId="0"/>
      <p:bldP spid="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>
            <a:extLst>
              <a:ext uri="{FF2B5EF4-FFF2-40B4-BE49-F238E27FC236}">
                <a16:creationId xmlns:a16="http://schemas.microsoft.com/office/drawing/2014/main" id="{543CAFED-EC3B-EA8E-A000-63BDC4088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2300" y="625475"/>
            <a:ext cx="7899400" cy="522288"/>
          </a:xfrm>
        </p:spPr>
        <p:txBody>
          <a:bodyPr/>
          <a:lstStyle/>
          <a:p>
            <a:r>
              <a:rPr lang="de-DE" altLang="de-DE" sz="240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Einführung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89D0D6-12DE-05FF-75E5-B734150C5561}"/>
              </a:ext>
            </a:extLst>
          </p:cNvPr>
          <p:cNvSpPr/>
          <p:nvPr/>
        </p:nvSpPr>
        <p:spPr>
          <a:xfrm>
            <a:off x="500063" y="2109788"/>
            <a:ext cx="1008062" cy="358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C3DE5F-A516-413E-4C94-37A99694DD79}"/>
              </a:ext>
            </a:extLst>
          </p:cNvPr>
          <p:cNvSpPr/>
          <p:nvPr/>
        </p:nvSpPr>
        <p:spPr>
          <a:xfrm>
            <a:off x="1768475" y="2022475"/>
            <a:ext cx="1081088" cy="5222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Beschaffung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6C15E7-62CD-85BE-4292-BDB6BEFDCA3F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1508125" y="2284413"/>
            <a:ext cx="260350" cy="4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64A13C80-6B1A-0A55-0F43-F5FB3E715CDD}"/>
              </a:ext>
            </a:extLst>
          </p:cNvPr>
          <p:cNvSpPr/>
          <p:nvPr/>
        </p:nvSpPr>
        <p:spPr>
          <a:xfrm>
            <a:off x="3143250" y="1928813"/>
            <a:ext cx="1528763" cy="7207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50" dirty="0"/>
              <a:t>Lieferung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BBFD73-19BC-F96D-98BB-307D59D8FD7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849563" y="2284413"/>
            <a:ext cx="293687" cy="4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1F55B07-0E69-BF20-F3D5-E66526305042}"/>
              </a:ext>
            </a:extLst>
          </p:cNvPr>
          <p:cNvCxnSpPr>
            <a:cxnSpLocks/>
            <a:stCxn id="9" idx="0"/>
            <a:endCxn id="5" idx="0"/>
          </p:cNvCxnSpPr>
          <p:nvPr/>
        </p:nvCxnSpPr>
        <p:spPr>
          <a:xfrm rot="16200000" flipH="1" flipV="1">
            <a:off x="3061494" y="1175544"/>
            <a:ext cx="93662" cy="1600200"/>
          </a:xfrm>
          <a:prstGeom prst="bentConnector3">
            <a:avLst>
              <a:gd name="adj1" fmla="val -244210"/>
            </a:avLst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CF33FE-E82E-048D-BDCF-434769A774DA}"/>
              </a:ext>
            </a:extLst>
          </p:cNvPr>
          <p:cNvSpPr txBox="1"/>
          <p:nvPr/>
        </p:nvSpPr>
        <p:spPr>
          <a:xfrm>
            <a:off x="2459038" y="1466850"/>
            <a:ext cx="13684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50" dirty="0">
                <a:latin typeface="+mn-lt"/>
              </a:rPr>
              <a:t>Fehlmenge Kosten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ECBE3AA-4F8A-A7BB-2280-3C4239083828}"/>
              </a:ext>
            </a:extLst>
          </p:cNvPr>
          <p:cNvSpPr/>
          <p:nvPr/>
        </p:nvSpPr>
        <p:spPr>
          <a:xfrm>
            <a:off x="4911725" y="2068513"/>
            <a:ext cx="1228725" cy="441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/>
              <a:t>Produktion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71D5BA-2DAE-A9A5-5974-9E1818846BB3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4672013" y="2289175"/>
            <a:ext cx="2397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C132771-FCDC-48E9-10AC-C9BA3EF21457}"/>
              </a:ext>
            </a:extLst>
          </p:cNvPr>
          <p:cNvSpPr/>
          <p:nvPr/>
        </p:nvSpPr>
        <p:spPr>
          <a:xfrm>
            <a:off x="6831013" y="3629025"/>
            <a:ext cx="1079500" cy="3238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/>
              <a:t>Ende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F84AEB8B-D03B-4269-20F4-DAA36399E801}"/>
              </a:ext>
            </a:extLst>
          </p:cNvPr>
          <p:cNvSpPr/>
          <p:nvPr/>
        </p:nvSpPr>
        <p:spPr>
          <a:xfrm>
            <a:off x="6607175" y="1924050"/>
            <a:ext cx="1527175" cy="71913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50" dirty="0"/>
              <a:t>Lieferung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69733B2-9538-D2EC-B6C9-627AC057C983}"/>
              </a:ext>
            </a:extLst>
          </p:cNvPr>
          <p:cNvCxnSpPr>
            <a:stCxn id="35" idx="3"/>
            <a:endCxn id="64" idx="1"/>
          </p:cNvCxnSpPr>
          <p:nvPr/>
        </p:nvCxnSpPr>
        <p:spPr>
          <a:xfrm flipV="1">
            <a:off x="6140450" y="2284413"/>
            <a:ext cx="466725" cy="4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FABF1FE-BE41-1FF2-758B-389C1B694F40}"/>
              </a:ext>
            </a:extLst>
          </p:cNvPr>
          <p:cNvCxnSpPr>
            <a:stCxn id="64" idx="2"/>
            <a:endCxn id="41" idx="0"/>
          </p:cNvCxnSpPr>
          <p:nvPr/>
        </p:nvCxnSpPr>
        <p:spPr>
          <a:xfrm>
            <a:off x="7370763" y="2643188"/>
            <a:ext cx="0" cy="985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B4C7666-612B-767A-4742-0AEC3C0A3FAF}"/>
              </a:ext>
            </a:extLst>
          </p:cNvPr>
          <p:cNvCxnSpPr>
            <a:stCxn id="64" idx="0"/>
            <a:endCxn id="35" idx="0"/>
          </p:cNvCxnSpPr>
          <p:nvPr/>
        </p:nvCxnSpPr>
        <p:spPr>
          <a:xfrm rot="16200000" flipH="1" flipV="1">
            <a:off x="6376194" y="1073944"/>
            <a:ext cx="144463" cy="1844675"/>
          </a:xfrm>
          <a:prstGeom prst="bentConnector3">
            <a:avLst>
              <a:gd name="adj1" fmla="val -157745"/>
            </a:avLst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CC26372-F1BF-A2AC-C01C-53F1E9A61A09}"/>
              </a:ext>
            </a:extLst>
          </p:cNvPr>
          <p:cNvSpPr txBox="1"/>
          <p:nvPr/>
        </p:nvSpPr>
        <p:spPr>
          <a:xfrm>
            <a:off x="5735638" y="1416050"/>
            <a:ext cx="13684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50" dirty="0">
                <a:latin typeface="+mn-lt"/>
              </a:rPr>
              <a:t>Fehlmenge Kosten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4F404BA-94EC-531F-DDC5-EAA46F3E1310}"/>
              </a:ext>
            </a:extLst>
          </p:cNvPr>
          <p:cNvCxnSpPr>
            <a:stCxn id="35" idx="2"/>
            <a:endCxn id="5" idx="2"/>
          </p:cNvCxnSpPr>
          <p:nvPr/>
        </p:nvCxnSpPr>
        <p:spPr>
          <a:xfrm rot="5400000">
            <a:off x="3899694" y="918369"/>
            <a:ext cx="34925" cy="3217863"/>
          </a:xfrm>
          <a:prstGeom prst="bentConnector3">
            <a:avLst>
              <a:gd name="adj1" fmla="val 13866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75" name="TextBox 97">
            <a:extLst>
              <a:ext uri="{FF2B5EF4-FFF2-40B4-BE49-F238E27FC236}">
                <a16:creationId xmlns:a16="http://schemas.microsoft.com/office/drawing/2014/main" id="{B4532CE4-4AFC-7DD8-33B2-D7C0CF6C4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2735263"/>
            <a:ext cx="719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Unicode M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Unicode M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Unicode M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Unicode M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Unicode M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9pPr>
          </a:lstStyle>
          <a:p>
            <a:pPr eaLnBrk="1" hangingPunct="1"/>
            <a:r>
              <a:rPr lang="de-DE" altLang="de-DE" sz="1200"/>
              <a:t>Bedarf</a:t>
            </a:r>
          </a:p>
        </p:txBody>
      </p:sp>
      <p:sp>
        <p:nvSpPr>
          <p:cNvPr id="99" name="Flowchart: Document 98">
            <a:extLst>
              <a:ext uri="{FF2B5EF4-FFF2-40B4-BE49-F238E27FC236}">
                <a16:creationId xmlns:a16="http://schemas.microsoft.com/office/drawing/2014/main" id="{4F77DF6D-65AE-EC16-E139-450D97F5B128}"/>
              </a:ext>
            </a:extLst>
          </p:cNvPr>
          <p:cNvSpPr/>
          <p:nvPr/>
        </p:nvSpPr>
        <p:spPr>
          <a:xfrm>
            <a:off x="5910263" y="2978150"/>
            <a:ext cx="1193800" cy="44132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/>
              <a:t>Bedarfsprognose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D7E9908-906F-4322-93EE-E7C859CE0448}"/>
              </a:ext>
            </a:extLst>
          </p:cNvPr>
          <p:cNvCxnSpPr>
            <a:cxnSpLocks/>
            <a:stCxn id="99" idx="1"/>
          </p:cNvCxnSpPr>
          <p:nvPr/>
        </p:nvCxnSpPr>
        <p:spPr>
          <a:xfrm rot="10800000">
            <a:off x="5741988" y="2509838"/>
            <a:ext cx="168275" cy="6889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4400B4A5-9A84-4D31-C6DB-4D2980D68C65}"/>
              </a:ext>
            </a:extLst>
          </p:cNvPr>
          <p:cNvSpPr/>
          <p:nvPr/>
        </p:nvSpPr>
        <p:spPr>
          <a:xfrm>
            <a:off x="1219200" y="3297238"/>
            <a:ext cx="288925" cy="515937"/>
          </a:xfrm>
          <a:prstGeom prst="leftBrace">
            <a:avLst>
              <a:gd name="adj1" fmla="val 3672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479" name="TextBox 114">
            <a:extLst>
              <a:ext uri="{FF2B5EF4-FFF2-40B4-BE49-F238E27FC236}">
                <a16:creationId xmlns:a16="http://schemas.microsoft.com/office/drawing/2014/main" id="{46254726-E928-4195-5F67-8EA2C9191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3094038"/>
            <a:ext cx="95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Unicode M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Unicode M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Unicode M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Unicode M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Unicode M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9pPr>
          </a:lstStyle>
          <a:p>
            <a:pPr eaLnBrk="1" hangingPunct="1"/>
            <a:r>
              <a:rPr lang="de-DE" altLang="de-DE" sz="1000">
                <a:solidFill>
                  <a:srgbClr val="FF0000"/>
                </a:solidFill>
              </a:rPr>
              <a:t>Neue</a:t>
            </a:r>
            <a:r>
              <a:rPr lang="de-DE" altLang="de-DE" sz="1000"/>
              <a:t> </a:t>
            </a:r>
            <a:r>
              <a:rPr lang="de-DE" altLang="de-DE" sz="1000">
                <a:solidFill>
                  <a:srgbClr val="FF0000"/>
                </a:solidFill>
              </a:rPr>
              <a:t>Komponente</a:t>
            </a:r>
          </a:p>
        </p:txBody>
      </p:sp>
      <p:sp>
        <p:nvSpPr>
          <p:cNvPr id="19480" name="TextBox 115">
            <a:extLst>
              <a:ext uri="{FF2B5EF4-FFF2-40B4-BE49-F238E27FC236}">
                <a16:creationId xmlns:a16="http://schemas.microsoft.com/office/drawing/2014/main" id="{54D8005E-77A4-FFB4-2A77-0F82D4CB9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3590925"/>
            <a:ext cx="95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Unicode M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Unicode M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Unicode M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Unicode M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Unicode M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9pPr>
          </a:lstStyle>
          <a:p>
            <a:pPr eaLnBrk="1" hangingPunct="1"/>
            <a:r>
              <a:rPr lang="de-DE" altLang="de-DE" sz="1000">
                <a:solidFill>
                  <a:srgbClr val="FF0000"/>
                </a:solidFill>
              </a:rPr>
              <a:t>Alte</a:t>
            </a:r>
            <a:r>
              <a:rPr lang="de-DE" altLang="de-DE" sz="1000"/>
              <a:t> </a:t>
            </a:r>
            <a:r>
              <a:rPr lang="de-DE" altLang="de-DE" sz="1000">
                <a:solidFill>
                  <a:srgbClr val="FF0000"/>
                </a:solidFill>
              </a:rPr>
              <a:t>Komponente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FCBBD94-87BE-96A5-CF40-9F572FD21973}"/>
              </a:ext>
            </a:extLst>
          </p:cNvPr>
          <p:cNvCxnSpPr>
            <a:stCxn id="114" idx="1"/>
          </p:cNvCxnSpPr>
          <p:nvPr/>
        </p:nvCxnSpPr>
        <p:spPr>
          <a:xfrm rot="10800000" flipH="1">
            <a:off x="1219200" y="2527300"/>
            <a:ext cx="727075" cy="1028700"/>
          </a:xfrm>
          <a:prstGeom prst="bentConnector4">
            <a:avLst>
              <a:gd name="adj1" fmla="val -31464"/>
              <a:gd name="adj2" fmla="val 6256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21570063-02AE-345F-F0B1-00FC0A1AB9E0}"/>
              </a:ext>
            </a:extLst>
          </p:cNvPr>
          <p:cNvSpPr/>
          <p:nvPr/>
        </p:nvSpPr>
        <p:spPr>
          <a:xfrm>
            <a:off x="2308225" y="3813175"/>
            <a:ext cx="493713" cy="4603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D90A6-2598-5A6D-6370-1E804CFFD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3706813"/>
            <a:ext cx="952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Unicode M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Unicode M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Unicode M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Unicode M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Unicode M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9pPr>
          </a:lstStyle>
          <a:p>
            <a:pPr eaLnBrk="1" hangingPunct="1"/>
            <a:r>
              <a:rPr lang="de-DE" altLang="de-DE" sz="1000">
                <a:solidFill>
                  <a:srgbClr val="FF0000"/>
                </a:solidFill>
              </a:rPr>
              <a:t>Unsicherheit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196E00C-A50B-32D9-9255-4C9FB793A65D}"/>
              </a:ext>
            </a:extLst>
          </p:cNvPr>
          <p:cNvSpPr/>
          <p:nvPr/>
        </p:nvSpPr>
        <p:spPr>
          <a:xfrm>
            <a:off x="3644900" y="3643313"/>
            <a:ext cx="384175" cy="371475"/>
          </a:xfrm>
          <a:prstGeom prst="leftBrace">
            <a:avLst>
              <a:gd name="adj1" fmla="val 3672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826AD-1CA4-31B0-B880-2F2B5BFEC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3" y="3505200"/>
            <a:ext cx="9509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Unicode M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Unicode M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Unicode M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Unicode M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Unicode M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9pPr>
          </a:lstStyle>
          <a:p>
            <a:pPr eaLnBrk="1" hangingPunct="1"/>
            <a:r>
              <a:rPr lang="de-DE" altLang="de-DE" sz="1000">
                <a:solidFill>
                  <a:srgbClr val="FF0000"/>
                </a:solidFill>
              </a:rPr>
              <a:t>Verfügbarkeit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18EF6-D6B4-07D1-FF80-962354828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3" y="3867150"/>
            <a:ext cx="9509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Unicode M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Unicode M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Unicode M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Unicode M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Unicode M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/>
              </a:defRPr>
            </a:lvl9pPr>
          </a:lstStyle>
          <a:p>
            <a:pPr eaLnBrk="1" hangingPunct="1"/>
            <a:r>
              <a:rPr lang="de-DE" altLang="de-DE" sz="1000">
                <a:solidFill>
                  <a:srgbClr val="FF0000"/>
                </a:solidFill>
              </a:rPr>
              <a:t>Qualität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 animBg="1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>
            <a:extLst>
              <a:ext uri="{FF2B5EF4-FFF2-40B4-BE49-F238E27FC236}">
                <a16:creationId xmlns:a16="http://schemas.microsoft.com/office/drawing/2014/main" id="{187E7B17-1CF3-9676-CDA2-D9E853546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430212"/>
          </a:xfrm>
        </p:spPr>
        <p:txBody>
          <a:bodyPr/>
          <a:lstStyle/>
          <a:p>
            <a: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Gliederung </a:t>
            </a:r>
            <a:b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</a:br>
            <a:endParaRPr lang="de-DE" altLang="de-DE">
              <a:solidFill>
                <a:srgbClr val="008D4F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781CC69-77AB-E634-754E-CF8A82E8F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54138"/>
            <a:ext cx="7923213" cy="3097212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Einführung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/>
              <a:t>Problemstellung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Modellierung der Bestellmengenplanung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Lösung des Problems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Experimentelle Analyse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Modellierung der </a:t>
            </a:r>
            <a:r>
              <a:rPr lang="de-DE" altLang="de-DE" sz="1800" dirty="0" err="1">
                <a:solidFill>
                  <a:schemeClr val="bg1">
                    <a:lumMod val="75000"/>
                  </a:schemeClr>
                </a:solidFill>
              </a:rPr>
              <a:t>produktionsprogrammplanung</a:t>
            </a:r>
            <a:endParaRPr lang="de-DE" alt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Lösung des Problems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Experimentelle Analyse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Zusammenfassung und Ausblick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16C0A1-C698-EC07-1E96-3465B85CA96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79425" y="1284288"/>
            <a:ext cx="3884613" cy="1503362"/>
          </a:xfrm>
        </p:spPr>
        <p:txBody>
          <a:bodyPr/>
          <a:lstStyle/>
          <a:p>
            <a:r>
              <a:rPr lang="de-DE" altLang="de-DE" sz="2000">
                <a:latin typeface="Arial Unicode MS"/>
                <a:ea typeface="Arial Unicode MS"/>
                <a:cs typeface="Arial Unicode MS"/>
              </a:rPr>
              <a:t> </a:t>
            </a:r>
            <a:r>
              <a:rPr lang="de-DE" altLang="de-DE" sz="2000" b="1">
                <a:latin typeface="Arial Unicode MS"/>
                <a:ea typeface="Arial Unicode MS"/>
                <a:cs typeface="Arial Unicode MS"/>
              </a:rPr>
              <a:t>Beschaffungsplanung</a:t>
            </a:r>
          </a:p>
          <a:p>
            <a:pPr lvl="1"/>
            <a:r>
              <a:rPr lang="de-DE" altLang="de-DE" sz="1600"/>
              <a:t>Ziel: Ermittlung der optimalen Bestellstrategie für eine Gesamtkosten Minimierung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AA65-7392-FA9A-80D8-72624F7895A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364038" y="1284288"/>
            <a:ext cx="4038600" cy="1503362"/>
          </a:xfrm>
        </p:spPr>
        <p:txBody>
          <a:bodyPr/>
          <a:lstStyle/>
          <a:p>
            <a:r>
              <a:rPr lang="de-DE" altLang="de-DE" sz="2000" b="1">
                <a:latin typeface="Arial Unicode MS"/>
                <a:ea typeface="Arial Unicode MS"/>
                <a:cs typeface="Arial Unicode MS"/>
              </a:rPr>
              <a:t>Produktionsplanung</a:t>
            </a:r>
          </a:p>
          <a:p>
            <a:pPr lvl="1"/>
            <a:r>
              <a:rPr lang="de-DE" altLang="de-DE" sz="1600"/>
              <a:t>Ziel: Ermittlung des optimalen Produktionsprogramms für die Maximierung des Deckungsbeitrags</a:t>
            </a:r>
          </a:p>
        </p:txBody>
      </p:sp>
      <p:sp>
        <p:nvSpPr>
          <p:cNvPr id="21508" name="Title 3">
            <a:extLst>
              <a:ext uri="{FF2B5EF4-FFF2-40B4-BE49-F238E27FC236}">
                <a16:creationId xmlns:a16="http://schemas.microsoft.com/office/drawing/2014/main" id="{97D34DCE-8DBD-AAF9-4771-30E34CC2B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522287"/>
          </a:xfrm>
        </p:spPr>
        <p:txBody>
          <a:bodyPr/>
          <a:lstStyle/>
          <a:p>
            <a:r>
              <a:rPr lang="de-DE" altLang="de-DE" sz="240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Problemstellung</a:t>
            </a:r>
            <a:br>
              <a:rPr lang="de-DE" altLang="de-DE" sz="2400">
                <a:latin typeface="Arial Unicode MS"/>
                <a:ea typeface="Arial Unicode MS"/>
                <a:cs typeface="Arial Unicode MS"/>
              </a:rPr>
            </a:br>
            <a:endParaRPr lang="de-DE" altLang="de-DE" sz="2400"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6D881-A5E7-B12D-517D-3BB96D3191D0}"/>
              </a:ext>
            </a:extLst>
          </p:cNvPr>
          <p:cNvSpPr txBox="1"/>
          <p:nvPr/>
        </p:nvSpPr>
        <p:spPr>
          <a:xfrm>
            <a:off x="482600" y="2859088"/>
            <a:ext cx="78994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>
                <a:latin typeface="+mn-lt"/>
              </a:rPr>
              <a:t>Herausforderung</a:t>
            </a:r>
            <a:r>
              <a:rPr lang="de-DE" dirty="0">
                <a:latin typeface="+mn-lt"/>
              </a:rPr>
              <a:t>: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8D4F"/>
              </a:buClr>
              <a:buFont typeface="Wingdings" panose="05000000000000000000" pitchFamily="2" charset="2"/>
              <a:buChar char="§"/>
              <a:defRPr/>
            </a:pPr>
            <a:r>
              <a:rPr lang="de-DE" dirty="0">
                <a:latin typeface="+mn-lt"/>
              </a:rPr>
              <a:t>Unsicherheit hinsichtlich der Verfügbarkeit von Vorprodukten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8D4F"/>
              </a:buClr>
              <a:buFont typeface="Wingdings" panose="05000000000000000000" pitchFamily="2" charset="2"/>
              <a:buChar char="§"/>
              <a:defRPr/>
            </a:pPr>
            <a:r>
              <a:rPr lang="de-DE" dirty="0">
                <a:latin typeface="+mn-lt"/>
              </a:rPr>
              <a:t>Unsicherheit hinsichtlich der Qualität von Vorprodukten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>
            <a:extLst>
              <a:ext uri="{FF2B5EF4-FFF2-40B4-BE49-F238E27FC236}">
                <a16:creationId xmlns:a16="http://schemas.microsoft.com/office/drawing/2014/main" id="{4BD7FC55-9994-7DD6-ACBC-A5D7E969CA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2066925"/>
            <a:ext cx="7402512" cy="12969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altLang="de-DE" sz="1800">
                <a:latin typeface="Arial Unicode MS"/>
                <a:ea typeface="Arial Unicode MS"/>
                <a:cs typeface="Arial Unicode MS"/>
              </a:rPr>
              <a:t> Wie lassen sich Unsicherheiten hinsichtlich der Verfügbarkeit von Vorprodukten bei der Beschaffungs- und Produktionsplanung modellieren und wie sehen die Ergebnisse bei der Berücksichtigung dieser Unsicherheiten aus ?</a:t>
            </a:r>
          </a:p>
        </p:txBody>
      </p:sp>
      <p:sp>
        <p:nvSpPr>
          <p:cNvPr id="22531" name="Title 2">
            <a:extLst>
              <a:ext uri="{FF2B5EF4-FFF2-40B4-BE49-F238E27FC236}">
                <a16:creationId xmlns:a16="http://schemas.microsoft.com/office/drawing/2014/main" id="{09FACC85-EA69-A1F8-3DC7-F2959FDAC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522287"/>
          </a:xfrm>
        </p:spPr>
        <p:txBody>
          <a:bodyPr/>
          <a:lstStyle/>
          <a:p>
            <a:r>
              <a:rPr lang="de-DE" altLang="de-DE" sz="2400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Problemstellung</a:t>
            </a:r>
            <a:endParaRPr lang="de-DE" altLang="de-DE" sz="2400">
              <a:latin typeface="Arial Unicode MS"/>
              <a:ea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3">
            <a:extLst>
              <a:ext uri="{FF2B5EF4-FFF2-40B4-BE49-F238E27FC236}">
                <a16:creationId xmlns:a16="http://schemas.microsoft.com/office/drawing/2014/main" id="{ADDE2BF7-AE72-A618-3F85-4274941D3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00088"/>
            <a:ext cx="7899400" cy="430212"/>
          </a:xfrm>
        </p:spPr>
        <p:txBody>
          <a:bodyPr/>
          <a:lstStyle/>
          <a:p>
            <a: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  <a:t>Gliederung </a:t>
            </a:r>
            <a:br>
              <a:rPr lang="de-DE" altLang="de-DE">
                <a:solidFill>
                  <a:srgbClr val="008D4F"/>
                </a:solidFill>
                <a:latin typeface="Arial Unicode MS"/>
                <a:ea typeface="Arial Unicode MS"/>
                <a:cs typeface="Arial Unicode MS"/>
              </a:rPr>
            </a:br>
            <a:endParaRPr lang="de-DE" altLang="de-DE">
              <a:solidFill>
                <a:srgbClr val="008D4F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196CEEE-1AB6-FF72-33D2-09283B1B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54138"/>
            <a:ext cx="7923213" cy="3097212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Einführung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Problemstellung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/>
              <a:t>Modellierung der Bestellmengenplanung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Lösung des Problems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Experimentelle Analyse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Modellierung der </a:t>
            </a:r>
            <a:r>
              <a:rPr lang="de-DE" altLang="de-DE" sz="1800" dirty="0" err="1">
                <a:solidFill>
                  <a:schemeClr val="bg1">
                    <a:lumMod val="75000"/>
                  </a:schemeClr>
                </a:solidFill>
              </a:rPr>
              <a:t>produktionsprogrammplanung</a:t>
            </a:r>
            <a:endParaRPr lang="de-DE" alt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Lösung des Problems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Experimentelle Analyse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de-DE" altLang="de-DE" sz="1800" dirty="0">
                <a:solidFill>
                  <a:schemeClr val="bg1">
                    <a:lumMod val="75000"/>
                  </a:schemeClr>
                </a:solidFill>
              </a:rPr>
              <a:t>Zusammenfassung und Ausblick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</Template>
  <TotalTime>0</TotalTime>
  <Words>1619</Words>
  <Application>Microsoft Office PowerPoint</Application>
  <PresentationFormat>On-screen Show (16:9)</PresentationFormat>
  <Paragraphs>291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 Unicode MS</vt:lpstr>
      <vt:lpstr>Arial</vt:lpstr>
      <vt:lpstr>Wingdings</vt:lpstr>
      <vt:lpstr>Symbol</vt:lpstr>
      <vt:lpstr>Calibri</vt:lpstr>
      <vt:lpstr>en_tuc_vorlage_test</vt:lpstr>
      <vt:lpstr>MODELLE FÜR DIE BESCHAFFUNGS - UND PRODUKTIONSPLANUNG IN REVERSE SUPPLY CHAINS</vt:lpstr>
      <vt:lpstr>Gliederung  </vt:lpstr>
      <vt:lpstr>Gliederung  </vt:lpstr>
      <vt:lpstr>Einführung</vt:lpstr>
      <vt:lpstr>Einführung</vt:lpstr>
      <vt:lpstr>Gliederung  </vt:lpstr>
      <vt:lpstr>Problemstellung </vt:lpstr>
      <vt:lpstr>Problemstellung</vt:lpstr>
      <vt:lpstr>Gliederung  </vt:lpstr>
      <vt:lpstr>Modellierung der Bestellmengenplanung</vt:lpstr>
      <vt:lpstr>Modellierung der Bestellmengenplanung</vt:lpstr>
      <vt:lpstr>Modellierung der Bestellmengenplanung</vt:lpstr>
      <vt:lpstr>Modellierung der Bestellmengenplanung</vt:lpstr>
      <vt:lpstr>Gliederung  </vt:lpstr>
      <vt:lpstr>Lösung des Problems</vt:lpstr>
      <vt:lpstr>Gliederung  </vt:lpstr>
      <vt:lpstr>Experimentelle Analyse</vt:lpstr>
      <vt:lpstr>Gliederung  </vt:lpstr>
      <vt:lpstr>Modellierung der produktionsprogrammplanung</vt:lpstr>
      <vt:lpstr>Modellierung der produktionsprogrammplanung</vt:lpstr>
      <vt:lpstr>Modellierung der produktionsprogrammplanung</vt:lpstr>
      <vt:lpstr>Modellierung der produktionsprogrammplanung</vt:lpstr>
      <vt:lpstr>Gliederung  </vt:lpstr>
      <vt:lpstr>Lösung des Problems</vt:lpstr>
      <vt:lpstr>Modellierung der produktionsprogrammplanung</vt:lpstr>
      <vt:lpstr>Lösung des Problems</vt:lpstr>
      <vt:lpstr>Gliederung  </vt:lpstr>
      <vt:lpstr>Experimentelle Analyse</vt:lpstr>
      <vt:lpstr>Experimentelle Analyse</vt:lpstr>
      <vt:lpstr>Gliederung  </vt:lpstr>
      <vt:lpstr>Zusammenfassung und Ausblick</vt:lpstr>
      <vt:lpstr>PowerPoint Presentation</vt:lpstr>
      <vt:lpstr>Litteraturverzeichnis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Brice Kamga Nana</dc:creator>
  <cp:lastModifiedBy>Daniel Brice Kamga Nana</cp:lastModifiedBy>
  <cp:revision>68</cp:revision>
  <dcterms:created xsi:type="dcterms:W3CDTF">2025-10-02T07:54:37Z</dcterms:created>
  <dcterms:modified xsi:type="dcterms:W3CDTF">2025-10-07T10:24:23Z</dcterms:modified>
</cp:coreProperties>
</file>