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2" r:id="rId8"/>
    <p:sldId id="263" r:id="rId9"/>
    <p:sldId id="264" r:id="rId10"/>
    <p:sldId id="300" r:id="rId11"/>
    <p:sldId id="311" r:id="rId12"/>
    <p:sldId id="275" r:id="rId13"/>
    <p:sldId id="268" r:id="rId14"/>
    <p:sldId id="276" r:id="rId15"/>
    <p:sldId id="274" r:id="rId16"/>
    <p:sldId id="301" r:id="rId17"/>
    <p:sldId id="267" r:id="rId18"/>
    <p:sldId id="313" r:id="rId19"/>
    <p:sldId id="277" r:id="rId20"/>
    <p:sldId id="269" r:id="rId21"/>
    <p:sldId id="287" r:id="rId22"/>
    <p:sldId id="288" r:id="rId23"/>
    <p:sldId id="289" r:id="rId24"/>
    <p:sldId id="271" r:id="rId25"/>
    <p:sldId id="294" r:id="rId26"/>
    <p:sldId id="295" r:id="rId27"/>
    <p:sldId id="296" r:id="rId28"/>
    <p:sldId id="297" r:id="rId29"/>
    <p:sldId id="307" r:id="rId30"/>
    <p:sldId id="308" r:id="rId31"/>
    <p:sldId id="298" r:id="rId32"/>
    <p:sldId id="286" r:id="rId33"/>
    <p:sldId id="30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y"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302F"/>
    <a:srgbClr val="FFD966"/>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12" autoAdjust="0"/>
    <p:restoredTop sz="94660"/>
  </p:normalViewPr>
  <p:slideViewPr>
    <p:cSldViewPr snapToGrid="0">
      <p:cViewPr varScale="1">
        <p:scale>
          <a:sx n="81" d="100"/>
          <a:sy n="81" d="100"/>
        </p:scale>
        <p:origin x="100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oey\Documents\Project%20Tabl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oey\Documents\Project%20Table.xlsx" TargetMode="External"/></Relationships>
</file>

<file path=ppt/charts/_rels/chart3.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77334946990028"/>
          <c:y val="0.0133744888470453"/>
          <c:w val="0.84300275116469"/>
          <c:h val="0.986625511152955"/>
        </c:manualLayout>
      </c:layout>
      <c:doughnutChart>
        <c:varyColors val="1"/>
        <c:ser>
          <c:idx val="0"/>
          <c:order val="0"/>
          <c:spPr>
            <a:solidFill>
              <a:schemeClr val="accent1">
                <a:lumMod val="60000"/>
                <a:lumOff val="40000"/>
              </a:schemeClr>
            </a:solidFill>
          </c:spPr>
          <c:explosion val="0"/>
          <c:dPt>
            <c:idx val="0"/>
            <c:bubble3D val="0"/>
            <c:spPr>
              <a:solidFill>
                <a:schemeClr val="accent1">
                  <a:lumMod val="60000"/>
                  <a:lumOff val="40000"/>
                </a:schemeClr>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0164143584547269"/>
                  <c:y val="-0.00668724442352267"/>
                </c:manualLayout>
              </c:layout>
              <c:tx>
                <c:rich>
                  <a:bodyPr rot="0" spcFirstLastPara="1" vertOverflow="ellipsis" vert="horz" wrap="square" lIns="38100" tIns="19050" rIns="38100" bIns="19050" anchor="ctr" anchorCtr="1">
                    <a:noAutofit/>
                  </a:bodyPr>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r>
                      <a:rPr lang="en-US" baseline="0" dirty="0"/>
                      <a:t> </a:t>
                    </a:r>
                    <a:r>
                      <a:rPr lang="en-US" sz="1600" baseline="0" dirty="0"/>
                      <a:t>39%</a:t>
                    </a:r>
                    <a:endParaRPr lang="en-US" sz="1600" baseline="0" dirty="0"/>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p>
              </c:txPr>
              <c:showLegendKey val="0"/>
              <c:showVal val="1"/>
              <c:showCatName val="1"/>
              <c:showSerName val="0"/>
              <c:showPercent val="0"/>
              <c:showBubbleSize val="0"/>
              <c:extLst>
                <c:ext xmlns:c15="http://schemas.microsoft.com/office/drawing/2012/chart" uri="{CE6537A1-D6FC-4f65-9D91-7224C49458BB}">
                  <c15:layout>
                    <c:manualLayout>
                      <c:w val="0.228703726441289"/>
                      <c:h val="0.367129718851395"/>
                    </c:manualLayout>
                  </c15:layout>
                </c:ext>
              </c:extLst>
            </c:dLbl>
            <c:dLbl>
              <c:idx val="1"/>
              <c:layout>
                <c:manualLayout>
                  <c:x val="-0.00614134474172744"/>
                  <c:y val="-0.0577775111304715"/>
                </c:manualLayout>
              </c:layout>
              <c:tx>
                <c:rich>
                  <a:bodyPr rot="0" spcFirstLastPara="1" vertOverflow="ellipsis" vert="horz" wrap="square" lIns="38100" tIns="19050" rIns="38100" bIns="19050" anchor="ctr" anchorCtr="1"/>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r>
                      <a:rPr lang="en-US" sz="1600" dirty="0"/>
                      <a:t>69%</a:t>
                    </a:r>
                    <a:endParaRPr lang="en-US" sz="1600" dirty="0"/>
                  </a:p>
                </c:rich>
              </c:tx>
              <c:showLegendKey val="0"/>
              <c:showVal val="1"/>
              <c:showCatName val="0"/>
              <c:showSerName val="0"/>
              <c:showPercent val="0"/>
              <c:showBubbleSize val="0"/>
              <c:extLst>
                <c:ext xmlns:c15="http://schemas.microsoft.com/office/drawing/2012/chart" uri="{CE6537A1-D6FC-4f65-9D91-7224C49458BB}">
                  <c15:layout>
                    <c:manualLayout>
                      <c:w val="0.304426458847429"/>
                      <c:h val="0.254222300068071"/>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p>
            </c:txPr>
            <c:showLegendKey val="0"/>
            <c:showVal val="1"/>
            <c:showCatName val="1"/>
            <c:showSerName val="0"/>
            <c:showPercent val="0"/>
            <c:showBubbleSize val="0"/>
            <c:showLeaderLines val="0"/>
            <c:extLst>
              <c:ext xmlns:c15="http://schemas.microsoft.com/office/drawing/2012/chart" uri="{CE6537A1-D6FC-4f65-9D91-7224C49458BB}">
                <c15:layout/>
                <c15:showLeaderLines val="0"/>
                <c15:leaderLines/>
              </c:ext>
            </c:extLst>
          </c:dLbls>
          <c:val>
            <c:numRef>
              <c:f>Sheet1!$D$2:$E$2</c:f>
              <c:numCache>
                <c:formatCode>General</c:formatCode>
                <c:ptCount val="2"/>
                <c:pt idx="0">
                  <c:v>77</c:v>
                </c:pt>
                <c:pt idx="1">
                  <c:v>122</c:v>
                </c:pt>
              </c:numCache>
            </c:numRef>
          </c:val>
        </c:ser>
        <c:dLbls>
          <c:showLegendKey val="0"/>
          <c:showVal val="0"/>
          <c:showCatName val="1"/>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0164947732551"/>
          <c:y val="0.00013941916427063"/>
          <c:w val="0.885034511682791"/>
          <c:h val="0.992356209244628"/>
        </c:manualLayout>
      </c:layout>
      <c:doughnutChart>
        <c:varyColors val="1"/>
        <c:ser>
          <c:idx val="0"/>
          <c:order val="0"/>
          <c:explosion val="0"/>
          <c:dPt>
            <c:idx val="0"/>
            <c:bubble3D val="0"/>
            <c:spPr>
              <a:solidFill>
                <a:schemeClr val="accent2">
                  <a:lumMod val="60000"/>
                  <a:lumOff val="40000"/>
                </a:schemeClr>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00616854005713914"/>
                  <c:y val="-0.00702628327871834"/>
                </c:manualLayout>
              </c:layout>
              <c:tx>
                <c:rich>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r>
                      <a:rPr lang="en-US" sz="1600" b="1" dirty="0">
                        <a:latin typeface="Arial" panose="020B0604020202020204" pitchFamily="34" charset="0"/>
                        <a:cs typeface="Arial" panose="020B0604020202020204" pitchFamily="34" charset="0"/>
                      </a:rPr>
                      <a:t>45%</a:t>
                    </a:r>
                    <a:endParaRPr lang="en-US" sz="1600" b="1" dirty="0">
                      <a:latin typeface="Arial" panose="020B0604020202020204" pitchFamily="34" charset="0"/>
                      <a:cs typeface="Arial" panose="020B0604020202020204" pitchFamily="34" charset="0"/>
                    </a:endParaRPr>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p>
              </c:txPr>
              <c:showLegendKey val="0"/>
              <c:showVal val="0"/>
              <c:showCatName val="1"/>
              <c:showSerName val="0"/>
              <c:showPercent val="0"/>
              <c:showBubbleSize val="0"/>
              <c:extLst>
                <c:ext xmlns:c15="http://schemas.microsoft.com/office/drawing/2012/chart" uri="{CE6537A1-D6FC-4f65-9D91-7224C49458BB}">
                  <c15:layout>
                    <c:manualLayout>
                      <c:w val="0.296443520944379"/>
                      <c:h val="0.189604530901539"/>
                    </c:manualLayout>
                  </c15:layout>
                </c:ext>
              </c:extLst>
            </c:dLbl>
            <c:dLbl>
              <c:idx val="1"/>
              <c:layout/>
              <c:tx>
                <c:rich>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r>
                      <a:rPr lang="en-US" b="1" dirty="0">
                        <a:latin typeface="Arial" panose="020B0604020202020204" pitchFamily="34" charset="0"/>
                        <a:cs typeface="Arial" panose="020B0604020202020204" pitchFamily="34" charset="0"/>
                      </a:rPr>
                      <a:t>55%</a:t>
                    </a:r>
                    <a:endParaRPr lang="en-US" b="1" dirty="0">
                      <a:latin typeface="Arial" panose="020B0604020202020204" pitchFamily="34" charset="0"/>
                      <a:cs typeface="Arial" panose="020B0604020202020204" pitchFamily="34" charset="0"/>
                    </a:endParaRPr>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p>
              </c:txPr>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chemeClr val="tx1">
                        <a:lumMod val="75000"/>
                        <a:lumOff val="25000"/>
                      </a:schemeClr>
                    </a:solidFill>
                    <a:latin typeface="+mn-lt"/>
                    <a:ea typeface="+mn-ea"/>
                    <a:cs typeface="+mn-cs"/>
                  </a:defRPr>
                </a:pPr>
              </a:p>
            </c:txPr>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val>
            <c:numRef>
              <c:f>Sheet1!$D$3:$E$3</c:f>
              <c:numCache>
                <c:formatCode>General</c:formatCode>
                <c:ptCount val="2"/>
                <c:pt idx="0">
                  <c:v>90</c:v>
                </c:pt>
                <c:pt idx="1">
                  <c:v>109</c:v>
                </c:pt>
              </c:numCache>
            </c:numRef>
          </c:val>
        </c:ser>
        <c:dLbls>
          <c:showLegendKey val="0"/>
          <c:showVal val="0"/>
          <c:showCatName val="1"/>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2">
                <a:lumMod val="60000"/>
                <a:lumOff val="40000"/>
              </a:schemeClr>
            </a:solidFill>
            <a:ln>
              <a:noFill/>
            </a:ln>
            <a:effectLst/>
            <a:sp3d/>
          </c:spPr>
          <c:invertIfNegative val="0"/>
          <c:dLbls>
            <c:dLbl>
              <c:idx val="0"/>
              <c:layout>
                <c:manualLayout>
                  <c:x val="-0.00381023364844381"/>
                  <c:y val="0.267341615465593"/>
                </c:manualLayout>
              </c:layout>
              <c:tx>
                <c:rich>
                  <a:bodyPr rot="0" spcFirstLastPara="1" vertOverflow="ellipsis" vert="horz" wrap="square" lIns="38100" tIns="19050" rIns="38100" bIns="19050" anchor="ctr" anchorCtr="1">
                    <a:noAutofit/>
                  </a:bodyPr>
                  <a:lstStyle/>
                  <a:p>
                    <a:fld id="{b687bf46-3cea-43bd-8b75-54509a7669c2}" type="VALUE">
                      <a:t>[VALUE]</a:t>
                    </a:fld>
                    <a:endParaRPr b="0" i="0" u="none" strike="noStrike" baseline="0">
                      <a:latin typeface="Arial" panose="020B0604020202020204" pitchFamily="34" charset="0"/>
                      <a:ea typeface="Arial" panose="020B0604020202020204" pitchFamily="34" charset="0"/>
                      <a:cs typeface="+mn-ea"/>
                    </a:endParaRPr>
                  </a:p>
                </c:rich>
              </c:tx>
              <c:numFmt formatCode="General" sourceLinked="1"/>
              <c:spPr>
                <a:solidFill>
                  <a:schemeClr val="bg1"/>
                </a:solidFill>
                <a:ln>
                  <a:noFill/>
                </a:ln>
                <a:effectLst/>
              </c:spPr>
              <c:txPr>
                <a:bodyPr rot="0" spcFirstLastPara="1" vertOverflow="ellipsis" vert="horz" wrap="square" lIns="38100" tIns="19050" rIns="38100" bIns="19050" anchor="ctr" anchorCtr="1">
                  <a:no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extLst>
                <c:ext xmlns:c15="http://schemas.microsoft.com/office/drawing/2012/chart" uri="{CE6537A1-D6FC-4f65-9D91-7224C49458BB}">
                  <c15:layout>
                    <c:manualLayout>
                      <c:w val="0.0855097551814261"/>
                      <c:h val="0.120758989778239"/>
                    </c:manualLayout>
                  </c15:layout>
                </c:ext>
              </c:extLst>
            </c:dLbl>
            <c:dLbl>
              <c:idx val="1"/>
              <c:layout>
                <c:manualLayout>
                  <c:x val="0.00156096668823341"/>
                  <c:y val="0.285703071545409"/>
                </c:manualLayout>
              </c:layout>
              <c:tx>
                <c:rich>
                  <a:bodyPr rot="0" spcFirstLastPara="1" vertOverflow="ellipsis" vert="horz" wrap="square" lIns="38100" tIns="19050" rIns="38100" bIns="19050" anchor="ctr" anchorCtr="1">
                    <a:noAutofit/>
                  </a:bodyPr>
                  <a:lstStyle/>
                  <a:p>
                    <a:fld id="{37fcf253-b514-475f-995d-3396dc743ad8}" type="VALUE">
                      <a:t>[VALUE]</a:t>
                    </a:fld>
                    <a:endParaRPr b="0" i="0" u="none" strike="noStrike" baseline="0">
                      <a:latin typeface="Arial" panose="020B0604020202020204" pitchFamily="34" charset="0"/>
                      <a:ea typeface="Arial" panose="020B0604020202020204" pitchFamily="34" charset="0"/>
                      <a:cs typeface="+mn-ea"/>
                    </a:endParaRPr>
                  </a:p>
                </c:rich>
              </c:tx>
              <c:numFmt formatCode="General" sourceLinked="1"/>
              <c:spPr>
                <a:solidFill>
                  <a:sysClr val="window" lastClr="FFFFFF"/>
                </a:solidFill>
                <a:ln>
                  <a:noFill/>
                </a:ln>
                <a:effectLst/>
              </c:spPr>
              <c:txPr>
                <a:bodyPr rot="0" spcFirstLastPara="1" vertOverflow="ellipsis" vert="horz" wrap="square" lIns="38100" tIns="19050" rIns="38100" bIns="19050" anchor="ctr" anchorCtr="1">
                  <a:no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extLst>
                <c:ext xmlns:c15="http://schemas.microsoft.com/office/drawing/2012/chart" uri="{CE6537A1-D6FC-4f65-9D91-7224C49458BB}">
                  <c15:layout>
                    <c:manualLayout>
                      <c:w val="0.121599305013383"/>
                      <c:h val="0.115266209540483"/>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Sheet3!$B$1:$C$1</c:f>
              <c:strCache>
                <c:ptCount val="2"/>
                <c:pt idx="0">
                  <c:v>male</c:v>
                </c:pt>
                <c:pt idx="1">
                  <c:v>female</c:v>
                </c:pt>
              </c:strCache>
            </c:strRef>
          </c:cat>
          <c:val>
            <c:numRef>
              <c:f>Sheet3!$B$2:$C$2</c:f>
              <c:numCache>
                <c:formatCode>General</c:formatCode>
                <c:ptCount val="2"/>
                <c:pt idx="0">
                  <c:v>1.7</c:v>
                </c:pt>
                <c:pt idx="1">
                  <c:v>2.41</c:v>
                </c:pt>
              </c:numCache>
            </c:numRef>
          </c:val>
        </c:ser>
        <c:dLbls>
          <c:showLegendKey val="0"/>
          <c:showVal val="0"/>
          <c:showCatName val="0"/>
          <c:showSerName val="0"/>
          <c:showPercent val="0"/>
          <c:showBubbleSize val="0"/>
        </c:dLbls>
        <c:gapWidth val="150"/>
        <c:axId val="386309424"/>
        <c:axId val="386302208"/>
      </c:barChart>
      <c:catAx>
        <c:axId val="3863094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386302208"/>
        <c:crosses val="autoZero"/>
        <c:auto val="1"/>
        <c:lblAlgn val="ctr"/>
        <c:lblOffset val="100"/>
        <c:noMultiLvlLbl val="0"/>
      </c:catAx>
      <c:valAx>
        <c:axId val="386302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8630942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5A1AA-CB9F-4B94-8398-302410157D9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B7CAD-9D52-4EBD-B27C-12BA412FB3F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470BE4-4D8B-4A84-9D97-865499B192A4}"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470BE4-4D8B-4A84-9D97-865499B192A4}"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E0B7CAD-9D52-4EBD-B27C-12BA412FB3F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91774C3-DA68-4102-8BC5-7440BFB898A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91774C3-DA68-4102-8BC5-7440BFB898A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91774C3-DA68-4102-8BC5-7440BFB898A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774C3-DA68-4102-8BC5-7440BFB898A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91774C3-DA68-4102-8BC5-7440BFB898A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91774C3-DA68-4102-8BC5-7440BFB898A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774C3-DA68-4102-8BC5-7440BFB898A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3E439-F4B0-4826-B882-D9CBA89095F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chart" Target="../charts/chart2.xml"/><Relationship Id="rId1"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 y="28575"/>
            <a:ext cx="12191999" cy="6858000"/>
          </a:xfrm>
          <a:prstGeom prst="rect">
            <a:avLst/>
          </a:prstGeom>
        </p:spPr>
      </p:pic>
      <p:sp>
        <p:nvSpPr>
          <p:cNvPr id="8" name="Rectangle 7"/>
          <p:cNvSpPr/>
          <p:nvPr/>
        </p:nvSpPr>
        <p:spPr>
          <a:xfrm>
            <a:off x="801858" y="1139484"/>
            <a:ext cx="10522634" cy="2025748"/>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 Identity and Discrimination in the Rental Housing Market</a:t>
            </a:r>
            <a:r>
              <a:rPr lang="en-US" sz="4000" dirty="0"/>
              <a:t>: An Experiment Based in Kolkata, India</a:t>
            </a:r>
            <a:endParaRPr lang="en-IN" sz="4000" dirty="0"/>
          </a:p>
        </p:txBody>
      </p:sp>
      <p:sp>
        <p:nvSpPr>
          <p:cNvPr id="2" name="Rectangle 1"/>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1</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055077" y="0"/>
            <a:ext cx="0" cy="6858000"/>
          </a:xfrm>
          <a:prstGeom prst="line">
            <a:avLst/>
          </a:prstGeom>
          <a:solidFill>
            <a:srgbClr val="0E302F"/>
          </a:solidFill>
          <a:ln w="57150">
            <a:solidFill>
              <a:schemeClr val="tx1">
                <a:alpha val="54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54777" y="1760360"/>
            <a:ext cx="7846423" cy="646331"/>
          </a:xfrm>
          <a:prstGeom prst="rect">
            <a:avLst/>
          </a:prstGeom>
        </p:spPr>
        <p:txBody>
          <a:bodyPr wrap="square">
            <a:spAutoFit/>
          </a:bodyPr>
          <a:lstStyle/>
          <a:p>
            <a:pPr lvl="0"/>
            <a:r>
              <a:rPr lang="en-US" dirty="0"/>
              <a:t>Data collection process :May- July 2022.  </a:t>
            </a:r>
            <a:endParaRPr lang="en-US" dirty="0"/>
          </a:p>
          <a:p>
            <a:pPr lvl="0"/>
            <a:r>
              <a:rPr lang="en-US" dirty="0"/>
              <a:t>398 Applications sent out to the landlord</a:t>
            </a:r>
            <a:endParaRPr lang="en-US" dirty="0"/>
          </a:p>
        </p:txBody>
      </p:sp>
      <p:pic>
        <p:nvPicPr>
          <p:cNvPr id="7" name="Picture 6"/>
          <p:cNvPicPr>
            <a:picLocks noChangeAspect="1"/>
          </p:cNvPicPr>
          <p:nvPr/>
        </p:nvPicPr>
        <p:blipFill rotWithShape="1">
          <a:blip r:embed="rId1"/>
          <a:srcRect t="6262" b="12954"/>
          <a:stretch>
            <a:fillRect/>
          </a:stretch>
        </p:blipFill>
        <p:spPr>
          <a:xfrm>
            <a:off x="392976" y="1597218"/>
            <a:ext cx="1200693" cy="936976"/>
          </a:xfrm>
          <a:prstGeom prst="rect">
            <a:avLst/>
          </a:prstGeom>
        </p:spPr>
      </p:pic>
      <p:pic>
        <p:nvPicPr>
          <p:cNvPr id="8" name="Picture 7"/>
          <p:cNvPicPr>
            <a:picLocks noChangeAspect="1"/>
          </p:cNvPicPr>
          <p:nvPr/>
        </p:nvPicPr>
        <p:blipFill>
          <a:blip r:embed="rId2"/>
          <a:stretch>
            <a:fillRect/>
          </a:stretch>
        </p:blipFill>
        <p:spPr>
          <a:xfrm>
            <a:off x="413250" y="3201500"/>
            <a:ext cx="1182596" cy="1182596"/>
          </a:xfrm>
          <a:prstGeom prst="rect">
            <a:avLst/>
          </a:prstGeom>
        </p:spPr>
      </p:pic>
      <p:sp>
        <p:nvSpPr>
          <p:cNvPr id="9" name="Rectangle 8"/>
          <p:cNvSpPr/>
          <p:nvPr/>
        </p:nvSpPr>
        <p:spPr>
          <a:xfrm>
            <a:off x="1696635" y="3315412"/>
            <a:ext cx="7448101" cy="923330"/>
          </a:xfrm>
          <a:prstGeom prst="rect">
            <a:avLst/>
          </a:prstGeom>
        </p:spPr>
        <p:txBody>
          <a:bodyPr wrap="square">
            <a:spAutoFit/>
          </a:bodyPr>
          <a:lstStyle/>
          <a:p>
            <a:r>
              <a:rPr lang="en-IN" dirty="0"/>
              <a:t>Divided ourselves into 2 groups- Male and Female.</a:t>
            </a:r>
            <a:endParaRPr lang="en-IN" dirty="0"/>
          </a:p>
          <a:p>
            <a:r>
              <a:rPr lang="en-IN" b="1" dirty="0"/>
              <a:t> </a:t>
            </a:r>
            <a:r>
              <a:rPr lang="en-IN" dirty="0"/>
              <a:t>We 18</a:t>
            </a:r>
            <a:r>
              <a:rPr lang="en-IN" b="1" dirty="0"/>
              <a:t> fictitious applicants </a:t>
            </a:r>
            <a:r>
              <a:rPr lang="en-IN" dirty="0"/>
              <a:t>signed up on an </a:t>
            </a:r>
            <a:r>
              <a:rPr lang="en-IN" b="1" dirty="0"/>
              <a:t>Online</a:t>
            </a:r>
            <a:r>
              <a:rPr lang="en-IN" dirty="0"/>
              <a:t> </a:t>
            </a:r>
            <a:r>
              <a:rPr lang="en-IN" b="1" dirty="0"/>
              <a:t>Property portal </a:t>
            </a:r>
            <a:r>
              <a:rPr lang="en-IN" dirty="0"/>
              <a:t>using our </a:t>
            </a:r>
            <a:r>
              <a:rPr lang="en-IN" b="1" dirty="0"/>
              <a:t>personal contact number.</a:t>
            </a:r>
            <a:endParaRPr lang="en-IN" dirty="0"/>
          </a:p>
        </p:txBody>
      </p:sp>
      <p:sp>
        <p:nvSpPr>
          <p:cNvPr id="10" name="Rectangle 9"/>
          <p:cNvSpPr/>
          <p:nvPr/>
        </p:nvSpPr>
        <p:spPr>
          <a:xfrm>
            <a:off x="1689462" y="5091389"/>
            <a:ext cx="6096000" cy="646331"/>
          </a:xfrm>
          <a:prstGeom prst="rect">
            <a:avLst/>
          </a:prstGeom>
        </p:spPr>
        <p:txBody>
          <a:bodyPr>
            <a:spAutoFit/>
          </a:bodyPr>
          <a:lstStyle/>
          <a:p>
            <a:r>
              <a:rPr lang="en-US" dirty="0"/>
              <a:t>Formulated an </a:t>
            </a:r>
            <a:r>
              <a:rPr lang="en-US" b="1" dirty="0"/>
              <a:t>SMS template </a:t>
            </a:r>
            <a:r>
              <a:rPr lang="en-US" dirty="0"/>
              <a:t>which was used to contact the owner of rental property.</a:t>
            </a:r>
            <a:endParaRPr lang="en-IN" dirty="0"/>
          </a:p>
        </p:txBody>
      </p:sp>
      <p:pic>
        <p:nvPicPr>
          <p:cNvPr id="11" name="Picture 10"/>
          <p:cNvPicPr>
            <a:picLocks noChangeAspect="1"/>
          </p:cNvPicPr>
          <p:nvPr/>
        </p:nvPicPr>
        <p:blipFill>
          <a:blip r:embed="rId3"/>
          <a:stretch>
            <a:fillRect/>
          </a:stretch>
        </p:blipFill>
        <p:spPr>
          <a:xfrm>
            <a:off x="792345" y="5020116"/>
            <a:ext cx="722946" cy="883205"/>
          </a:xfrm>
          <a:prstGeom prst="rect">
            <a:avLst/>
          </a:prstGeom>
        </p:spPr>
      </p:pic>
      <p:sp>
        <p:nvSpPr>
          <p:cNvPr id="12" name="Rectangle 11"/>
          <p:cNvSpPr/>
          <p:nvPr/>
        </p:nvSpPr>
        <p:spPr>
          <a:xfrm>
            <a:off x="2591948" y="347672"/>
            <a:ext cx="7245248"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n-cs"/>
              </a:rPr>
              <a:t>Experimental Design</a:t>
            </a:r>
            <a:endParaRPr kumimoji="0" lang="en-IN" sz="2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Rectangle 13"/>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10</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cxnSp>
        <p:nvCxnSpPr>
          <p:cNvPr id="20" name="Straight Connector 19"/>
          <p:cNvCxnSpPr/>
          <p:nvPr/>
        </p:nvCxnSpPr>
        <p:spPr>
          <a:xfrm>
            <a:off x="1055077" y="0"/>
            <a:ext cx="0" cy="829994"/>
          </a:xfrm>
          <a:prstGeom prst="line">
            <a:avLst/>
          </a:prstGeom>
          <a:solidFill>
            <a:srgbClr val="0E302F"/>
          </a:solidFill>
          <a:ln w="57150">
            <a:solidFill>
              <a:schemeClr val="bg1">
                <a:alpha val="54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69816" y="2222695"/>
            <a:ext cx="11874139" cy="4220308"/>
            <a:chOff x="169816" y="2545424"/>
            <a:chExt cx="11874139" cy="4220308"/>
          </a:xfrm>
        </p:grpSpPr>
        <p:sp>
          <p:nvSpPr>
            <p:cNvPr id="4" name="Rounded Rectangle 3"/>
            <p:cNvSpPr/>
            <p:nvPr/>
          </p:nvSpPr>
          <p:spPr>
            <a:xfrm>
              <a:off x="3122022" y="2599508"/>
              <a:ext cx="2899956" cy="41278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a:t>
              </a:r>
              <a:r>
                <a:rPr lang="en-IN" b="1" dirty="0">
                  <a:solidFill>
                    <a:srgbClr val="0E302F"/>
                  </a:solidFill>
                </a:rPr>
                <a:t>, I am BAPAN BISWAS. </a:t>
              </a:r>
              <a:r>
                <a:rPr lang="en-IN" dirty="0">
                  <a:solidFill>
                    <a:srgbClr val="0E302F"/>
                  </a:solidFill>
                </a:rPr>
                <a:t>I got your number from*Portal*. I urgently need a rented house exactly in your locality. I am very much interested in renting your property. </a:t>
              </a:r>
              <a:r>
                <a:rPr lang="en-IN" b="1" dirty="0">
                  <a:solidFill>
                    <a:srgbClr val="0E302F"/>
                  </a:solidFill>
                </a:rPr>
                <a:t>IF YOU WANT, I CAN PAY SOME EXTRA </a:t>
              </a:r>
              <a:r>
                <a:rPr lang="en-IN" dirty="0">
                  <a:solidFill>
                    <a:srgbClr val="0E302F"/>
                  </a:solidFill>
                </a:rPr>
                <a:t>If you are interested then give me a suitable time so that I can contact you.</a:t>
              </a:r>
              <a:endParaRPr lang="en-IN" dirty="0">
                <a:solidFill>
                  <a:srgbClr val="0E302F"/>
                </a:solidFill>
              </a:endParaRPr>
            </a:p>
          </p:txBody>
        </p:sp>
        <p:sp>
          <p:nvSpPr>
            <p:cNvPr id="5" name="Rounded Rectangle 4"/>
            <p:cNvSpPr/>
            <p:nvPr/>
          </p:nvSpPr>
          <p:spPr>
            <a:xfrm>
              <a:off x="9196252" y="2573383"/>
              <a:ext cx="2847703" cy="41278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 </a:t>
              </a:r>
              <a:r>
                <a:rPr lang="en-IN" b="1" dirty="0">
                  <a:solidFill>
                    <a:srgbClr val="0E302F"/>
                  </a:solidFill>
                </a:rPr>
                <a:t>I am BAPAN BISWAS, Ph.D. IN ECONOMICS </a:t>
              </a:r>
              <a:r>
                <a:rPr lang="en-IN" dirty="0">
                  <a:solidFill>
                    <a:srgbClr val="0E302F"/>
                  </a:solidFill>
                </a:rPr>
                <a:t>. I got your number from *Portal*. I urgently need a rented house exactly in your locality. I am very much interested in renting your property</a:t>
              </a:r>
              <a:r>
                <a:rPr lang="en-IN" b="1" dirty="0">
                  <a:solidFill>
                    <a:srgbClr val="0E302F"/>
                  </a:solidFill>
                </a:rPr>
                <a:t>. IF YOU WANT I CAN PAY SOME EXTRA </a:t>
              </a:r>
              <a:r>
                <a:rPr lang="en-IN" dirty="0">
                  <a:solidFill>
                    <a:srgbClr val="0E302F"/>
                  </a:solidFill>
                </a:rPr>
                <a:t>. If you are interested then give me a suitable time so that I can contact you</a:t>
              </a:r>
              <a:r>
                <a:rPr lang="en-IN" dirty="0"/>
                <a:t>.</a:t>
              </a:r>
              <a:endParaRPr lang="en-IN" dirty="0"/>
            </a:p>
          </p:txBody>
        </p:sp>
        <p:sp>
          <p:nvSpPr>
            <p:cNvPr id="6" name="Rounded Rectangle 5"/>
            <p:cNvSpPr/>
            <p:nvPr/>
          </p:nvSpPr>
          <p:spPr>
            <a:xfrm>
              <a:off x="6191796" y="2612571"/>
              <a:ext cx="2873828" cy="41017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 </a:t>
              </a:r>
              <a:r>
                <a:rPr lang="en-IN" b="1" dirty="0">
                  <a:solidFill>
                    <a:srgbClr val="0E302F"/>
                  </a:solidFill>
                </a:rPr>
                <a:t>I am BAPAN BISWAS, Ph.D. IN ECONOMICS . </a:t>
              </a:r>
              <a:r>
                <a:rPr lang="en-IN" dirty="0">
                  <a:solidFill>
                    <a:srgbClr val="0E302F"/>
                  </a:solidFill>
                </a:rPr>
                <a:t>I got your number from *Portal*. I need a rented house in your locality. I am interested in renting your property. If you are interested then give me a suitable time so that I can contact you.</a:t>
              </a:r>
              <a:endParaRPr lang="en-IN" dirty="0">
                <a:solidFill>
                  <a:srgbClr val="0E302F"/>
                </a:solidFill>
              </a:endParaRPr>
            </a:p>
          </p:txBody>
        </p:sp>
        <p:sp>
          <p:nvSpPr>
            <p:cNvPr id="7" name="Rounded Rectangle 6"/>
            <p:cNvSpPr/>
            <p:nvPr/>
          </p:nvSpPr>
          <p:spPr>
            <a:xfrm>
              <a:off x="169816" y="2545424"/>
              <a:ext cx="2854737" cy="4220308"/>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a:t>
              </a:r>
              <a:r>
                <a:rPr lang="en-IN" b="1" dirty="0">
                  <a:solidFill>
                    <a:srgbClr val="0E302F"/>
                  </a:solidFill>
                </a:rPr>
                <a:t>, I am BAPAN BISWAS</a:t>
              </a:r>
              <a:r>
                <a:rPr lang="en-IN" dirty="0">
                  <a:solidFill>
                    <a:srgbClr val="0E302F"/>
                  </a:solidFill>
                </a:rPr>
                <a:t>. I got your number from *Portal*. I need a rented house in your locality. I am interested in renting your property. If you are interested then give me a suitable time so that I can contact you.</a:t>
              </a:r>
              <a:endParaRPr lang="en-IN" dirty="0">
                <a:solidFill>
                  <a:srgbClr val="0E302F"/>
                </a:solidFill>
              </a:endParaRPr>
            </a:p>
          </p:txBody>
        </p:sp>
      </p:grpSp>
      <p:grpSp>
        <p:nvGrpSpPr>
          <p:cNvPr id="12" name="Group 11"/>
          <p:cNvGrpSpPr/>
          <p:nvPr/>
        </p:nvGrpSpPr>
        <p:grpSpPr>
          <a:xfrm>
            <a:off x="260487" y="337714"/>
            <a:ext cx="11931513" cy="1920240"/>
            <a:chOff x="394958" y="1023514"/>
            <a:chExt cx="11931513" cy="1920240"/>
          </a:xfrm>
        </p:grpSpPr>
        <p:sp>
          <p:nvSpPr>
            <p:cNvPr id="8" name="Rectangle 7"/>
            <p:cNvSpPr/>
            <p:nvPr/>
          </p:nvSpPr>
          <p:spPr>
            <a:xfrm>
              <a:off x="394958" y="1208314"/>
              <a:ext cx="2808516" cy="1102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T⁰(baseline treatment)</a:t>
              </a:r>
              <a:endParaRPr lang="en-IN" b="1" dirty="0"/>
            </a:p>
            <a:p>
              <a:pPr algn="ctr"/>
              <a:r>
                <a:rPr lang="en-IN" b="1" dirty="0"/>
                <a:t>= </a:t>
              </a:r>
              <a:r>
                <a:rPr lang="en-IN" b="1" dirty="0">
                  <a:solidFill>
                    <a:srgbClr val="92D050"/>
                  </a:solidFill>
                  <a:latin typeface="Arial" panose="020B0604020202020204" pitchFamily="34" charset="0"/>
                  <a:cs typeface="Arial" panose="020B0604020202020204" pitchFamily="34" charset="0"/>
                </a:rPr>
                <a:t>Name</a:t>
              </a:r>
              <a:endParaRPr lang="en-IN" dirty="0">
                <a:solidFill>
                  <a:srgbClr val="92D050"/>
                </a:solidFill>
                <a:latin typeface="Arial" panose="020B0604020202020204" pitchFamily="34" charset="0"/>
                <a:cs typeface="Arial" panose="020B0604020202020204" pitchFamily="34" charset="0"/>
              </a:endParaRPr>
            </a:p>
          </p:txBody>
        </p:sp>
        <p:sp>
          <p:nvSpPr>
            <p:cNvPr id="9" name="Rectangle 8"/>
            <p:cNvSpPr/>
            <p:nvPr/>
          </p:nvSpPr>
          <p:spPr>
            <a:xfrm>
              <a:off x="3017009" y="1804213"/>
              <a:ext cx="3369576" cy="44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T¹</a:t>
              </a:r>
              <a:endParaRPr lang="en-IN" b="1" dirty="0"/>
            </a:p>
            <a:p>
              <a:pPr algn="ctr"/>
              <a:r>
                <a:rPr lang="en-IN" b="1" dirty="0"/>
                <a:t> </a:t>
              </a:r>
              <a:r>
                <a:rPr lang="en-IN" b="1" dirty="0">
                  <a:latin typeface="Arial" panose="020B0604020202020204" pitchFamily="34" charset="0"/>
                  <a:cs typeface="Arial" panose="020B0604020202020204" pitchFamily="34" charset="0"/>
                </a:rPr>
                <a:t>= </a:t>
              </a:r>
              <a:r>
                <a:rPr lang="en-IN" b="1" dirty="0">
                  <a:solidFill>
                    <a:srgbClr val="92D050"/>
                  </a:solidFill>
                  <a:latin typeface="Arial" panose="020B0604020202020204" pitchFamily="34" charset="0"/>
                  <a:cs typeface="Arial" panose="020B0604020202020204" pitchFamily="34" charset="0"/>
                </a:rPr>
                <a:t>Name</a:t>
              </a:r>
              <a:r>
                <a:rPr lang="en-IN" b="1" dirty="0">
                  <a:latin typeface="Arial" panose="020B0604020202020204" pitchFamily="34" charset="0"/>
                  <a:cs typeface="Arial" panose="020B0604020202020204" pitchFamily="34" charset="0"/>
                </a:rPr>
                <a:t>+ </a:t>
              </a:r>
              <a:r>
                <a:rPr lang="en-US" b="1" dirty="0">
                  <a:solidFill>
                    <a:schemeClr val="accent4">
                      <a:lumMod val="60000"/>
                      <a:lumOff val="40000"/>
                    </a:schemeClr>
                  </a:solidFill>
                  <a:latin typeface="Arial" panose="020B0604020202020204" pitchFamily="34" charset="0"/>
                  <a:cs typeface="Arial" panose="020B0604020202020204" pitchFamily="34" charset="0"/>
                </a:rPr>
                <a:t>Monetary incentives.</a:t>
              </a:r>
              <a:endParaRPr lang="en-US" b="1" dirty="0">
                <a:solidFill>
                  <a:schemeClr val="accent4">
                    <a:lumMod val="60000"/>
                    <a:lumOff val="40000"/>
                  </a:schemeClr>
                </a:solidFill>
                <a:latin typeface="Arial" panose="020B0604020202020204" pitchFamily="34" charset="0"/>
                <a:cs typeface="Arial" panose="020B0604020202020204" pitchFamily="34" charset="0"/>
              </a:endParaRPr>
            </a:p>
            <a:p>
              <a:pPr algn="ctr"/>
              <a:endParaRPr lang="en-IN" dirty="0">
                <a:solidFill>
                  <a:schemeClr val="accent4">
                    <a:lumMod val="60000"/>
                    <a:lumOff val="40000"/>
                  </a:schemeClr>
                </a:solidFill>
              </a:endParaRPr>
            </a:p>
            <a:p>
              <a:pPr algn="ctr"/>
              <a:endParaRPr lang="en-IN" dirty="0"/>
            </a:p>
          </p:txBody>
        </p:sp>
        <p:sp>
          <p:nvSpPr>
            <p:cNvPr id="10" name="Rectangle 9"/>
            <p:cNvSpPr/>
            <p:nvPr/>
          </p:nvSpPr>
          <p:spPr>
            <a:xfrm>
              <a:off x="5858816" y="1373136"/>
              <a:ext cx="3570644" cy="1147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T²</a:t>
              </a:r>
              <a:endParaRPr lang="en-IN" b="1" dirty="0"/>
            </a:p>
            <a:p>
              <a:pPr algn="ctr"/>
              <a:r>
                <a:rPr lang="en-IN" b="1" dirty="0"/>
                <a:t>= </a:t>
              </a:r>
              <a:r>
                <a:rPr lang="en-US" b="1" dirty="0">
                  <a:solidFill>
                    <a:srgbClr val="92D050"/>
                  </a:solidFill>
                  <a:latin typeface="Arial" panose="020B0604020202020204" pitchFamily="34" charset="0"/>
                  <a:cs typeface="Arial" panose="020B0604020202020204" pitchFamily="34" charset="0"/>
                </a:rPr>
                <a:t>Name</a:t>
              </a:r>
              <a:r>
                <a:rPr lang="en-US" b="1" dirty="0">
                  <a:latin typeface="Arial" panose="020B0604020202020204" pitchFamily="34" charset="0"/>
                  <a:cs typeface="Arial" panose="020B0604020202020204" pitchFamily="34" charset="0"/>
                </a:rPr>
                <a:t> + </a:t>
              </a:r>
              <a:r>
                <a:rPr lang="en-US" b="1" dirty="0">
                  <a:solidFill>
                    <a:schemeClr val="accent4">
                      <a:lumMod val="60000"/>
                      <a:lumOff val="40000"/>
                    </a:schemeClr>
                  </a:solidFill>
                  <a:latin typeface="Arial" panose="020B0604020202020204" pitchFamily="34" charset="0"/>
                  <a:cs typeface="Arial" panose="020B0604020202020204" pitchFamily="34" charset="0"/>
                </a:rPr>
                <a:t>Educational information</a:t>
              </a:r>
              <a:endParaRPr lang="en-US" b="1" dirty="0">
                <a:solidFill>
                  <a:schemeClr val="accent4">
                    <a:lumMod val="60000"/>
                    <a:lumOff val="40000"/>
                  </a:schemeClr>
                </a:solidFill>
                <a:latin typeface="Arial" panose="020B0604020202020204" pitchFamily="34" charset="0"/>
                <a:cs typeface="Arial" panose="020B0604020202020204" pitchFamily="34" charset="0"/>
              </a:endParaRPr>
            </a:p>
            <a:p>
              <a:endParaRPr lang="en-IN" dirty="0"/>
            </a:p>
          </p:txBody>
        </p:sp>
        <p:sp>
          <p:nvSpPr>
            <p:cNvPr id="11" name="Rectangle 10"/>
            <p:cNvSpPr/>
            <p:nvPr/>
          </p:nvSpPr>
          <p:spPr>
            <a:xfrm>
              <a:off x="8942295" y="1023514"/>
              <a:ext cx="3384176" cy="192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T³</a:t>
              </a:r>
              <a:endParaRPr lang="en-IN" b="1" dirty="0"/>
            </a:p>
            <a:p>
              <a:pPr algn="ctr"/>
              <a:r>
                <a:rPr lang="en-IN" b="1" dirty="0"/>
                <a:t>= </a:t>
              </a:r>
              <a:r>
                <a:rPr lang="en-US" b="1" dirty="0">
                  <a:solidFill>
                    <a:srgbClr val="92D050"/>
                  </a:solidFill>
                  <a:latin typeface="Arial" panose="020B0604020202020204" pitchFamily="34" charset="0"/>
                  <a:cs typeface="Arial" panose="020B0604020202020204" pitchFamily="34" charset="0"/>
                </a:rPr>
                <a:t>Name</a:t>
              </a:r>
              <a:r>
                <a:rPr lang="en-US" b="1" dirty="0">
                  <a:latin typeface="Arial" panose="020B0604020202020204" pitchFamily="34" charset="0"/>
                  <a:cs typeface="Arial" panose="020B0604020202020204" pitchFamily="34" charset="0"/>
                </a:rPr>
                <a:t> + </a:t>
              </a:r>
              <a:r>
                <a:rPr lang="en-US" b="1" dirty="0">
                  <a:solidFill>
                    <a:schemeClr val="accent4">
                      <a:lumMod val="60000"/>
                      <a:lumOff val="40000"/>
                    </a:schemeClr>
                  </a:solidFill>
                  <a:latin typeface="Arial" panose="020B0604020202020204" pitchFamily="34" charset="0"/>
                  <a:cs typeface="Arial" panose="020B0604020202020204" pitchFamily="34" charset="0"/>
                </a:rPr>
                <a:t>Monetary Incentive + Educational Information</a:t>
              </a:r>
              <a:endParaRPr lang="en-US" b="1" dirty="0">
                <a:solidFill>
                  <a:schemeClr val="accent4">
                    <a:lumMod val="60000"/>
                    <a:lumOff val="40000"/>
                  </a:schemeClr>
                </a:solidFill>
                <a:latin typeface="Arial" panose="020B0604020202020204" pitchFamily="34" charset="0"/>
                <a:cs typeface="Arial" panose="020B0604020202020204" pitchFamily="34" charset="0"/>
              </a:endParaRPr>
            </a:p>
            <a:p>
              <a:endParaRPr lang="en-IN" dirty="0"/>
            </a:p>
          </p:txBody>
        </p:sp>
      </p:grpSp>
      <p:sp>
        <p:nvSpPr>
          <p:cNvPr id="15" name="Down Arrow 14"/>
          <p:cNvSpPr/>
          <p:nvPr/>
        </p:nvSpPr>
        <p:spPr>
          <a:xfrm>
            <a:off x="1331259" y="1613647"/>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4320988" y="1645023"/>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7404848" y="1676400"/>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10394576" y="1653988"/>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flipH="1">
            <a:off x="1055688" y="6443003"/>
            <a:ext cx="12896" cy="414997"/>
          </a:xfrm>
          <a:prstGeom prst="line">
            <a:avLst/>
          </a:prstGeom>
          <a:solidFill>
            <a:srgbClr val="0E302F"/>
          </a:solidFill>
          <a:ln w="57150">
            <a:solidFill>
              <a:schemeClr val="bg1">
                <a:alpha val="54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66800" y="1109003"/>
            <a:ext cx="0" cy="1127760"/>
          </a:xfrm>
          <a:prstGeom prst="line">
            <a:avLst/>
          </a:prstGeom>
          <a:solidFill>
            <a:srgbClr val="0E302F"/>
          </a:solidFill>
          <a:ln w="57150">
            <a:solidFill>
              <a:schemeClr val="bg1">
                <a:alpha val="54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11</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055077" y="0"/>
            <a:ext cx="0" cy="6858000"/>
          </a:xfrm>
          <a:prstGeom prst="line">
            <a:avLst/>
          </a:prstGeom>
          <a:solidFill>
            <a:srgbClr val="0E302F"/>
          </a:solidFill>
          <a:ln w="57150">
            <a:solidFill>
              <a:schemeClr val="tx1">
                <a:alpha val="54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
          <a:stretch>
            <a:fillRect/>
          </a:stretch>
        </p:blipFill>
        <p:spPr>
          <a:xfrm>
            <a:off x="677522" y="331690"/>
            <a:ext cx="807794" cy="807794"/>
          </a:xfrm>
          <a:prstGeom prst="rect">
            <a:avLst/>
          </a:prstGeom>
        </p:spPr>
      </p:pic>
      <p:sp>
        <p:nvSpPr>
          <p:cNvPr id="7" name="Rectangle 6"/>
          <p:cNvSpPr/>
          <p:nvPr/>
        </p:nvSpPr>
        <p:spPr>
          <a:xfrm>
            <a:off x="1561512" y="1727202"/>
            <a:ext cx="10925908" cy="646331"/>
          </a:xfrm>
          <a:prstGeom prst="rect">
            <a:avLst/>
          </a:prstGeom>
        </p:spPr>
        <p:txBody>
          <a:bodyPr wrap="square">
            <a:spAutoFit/>
          </a:bodyPr>
          <a:lstStyle/>
          <a:p>
            <a:r>
              <a:rPr lang="en-IN" dirty="0"/>
              <a:t>We also </a:t>
            </a:r>
            <a:r>
              <a:rPr lang="en-IN" b="1" dirty="0"/>
              <a:t>eliminated all the ads where the owner’s gender was not revealed . </a:t>
            </a:r>
            <a:r>
              <a:rPr lang="en-IN" dirty="0"/>
              <a:t>As well as ,considered only the properties that were </a:t>
            </a:r>
            <a:r>
              <a:rPr lang="en-IN" b="1" dirty="0"/>
              <a:t>available for both men and women or family.</a:t>
            </a:r>
            <a:endParaRPr lang="en-IN" b="1" dirty="0"/>
          </a:p>
        </p:txBody>
      </p:sp>
      <p:pic>
        <p:nvPicPr>
          <p:cNvPr id="8" name="Picture 7"/>
          <p:cNvPicPr>
            <a:picLocks noChangeAspect="1"/>
          </p:cNvPicPr>
          <p:nvPr/>
        </p:nvPicPr>
        <p:blipFill>
          <a:blip r:embed="rId2"/>
          <a:stretch>
            <a:fillRect/>
          </a:stretch>
        </p:blipFill>
        <p:spPr>
          <a:xfrm>
            <a:off x="747859" y="1682190"/>
            <a:ext cx="658910" cy="658910"/>
          </a:xfrm>
          <a:prstGeom prst="rect">
            <a:avLst/>
          </a:prstGeom>
        </p:spPr>
      </p:pic>
      <p:sp>
        <p:nvSpPr>
          <p:cNvPr id="9" name="Rectangle 8"/>
          <p:cNvSpPr/>
          <p:nvPr/>
        </p:nvSpPr>
        <p:spPr>
          <a:xfrm>
            <a:off x="1570890" y="2852615"/>
            <a:ext cx="9795803" cy="369332"/>
          </a:xfrm>
          <a:prstGeom prst="rect">
            <a:avLst/>
          </a:prstGeom>
        </p:spPr>
        <p:txBody>
          <a:bodyPr wrap="square">
            <a:spAutoFit/>
          </a:bodyPr>
          <a:lstStyle/>
          <a:p>
            <a:r>
              <a:rPr lang="en-IN" b="1" dirty="0"/>
              <a:t>SMS enquiry for the rental property </a:t>
            </a:r>
            <a:r>
              <a:rPr lang="en-IN" dirty="0"/>
              <a:t>was sent  through </a:t>
            </a:r>
            <a:r>
              <a:rPr lang="en-IN" b="1" dirty="0"/>
              <a:t>our personal contact number .</a:t>
            </a:r>
            <a:endParaRPr lang="en-IN" dirty="0"/>
          </a:p>
        </p:txBody>
      </p:sp>
      <p:pic>
        <p:nvPicPr>
          <p:cNvPr id="10" name="Picture 9"/>
          <p:cNvPicPr>
            <a:picLocks noChangeAspect="1"/>
          </p:cNvPicPr>
          <p:nvPr/>
        </p:nvPicPr>
        <p:blipFill>
          <a:blip r:embed="rId3"/>
          <a:stretch>
            <a:fillRect/>
          </a:stretch>
        </p:blipFill>
        <p:spPr>
          <a:xfrm>
            <a:off x="804131" y="2828779"/>
            <a:ext cx="603738" cy="603738"/>
          </a:xfrm>
          <a:prstGeom prst="rect">
            <a:avLst/>
          </a:prstGeom>
        </p:spPr>
      </p:pic>
      <p:grpSp>
        <p:nvGrpSpPr>
          <p:cNvPr id="12" name="Group 11"/>
          <p:cNvGrpSpPr/>
          <p:nvPr/>
        </p:nvGrpSpPr>
        <p:grpSpPr>
          <a:xfrm>
            <a:off x="1603717" y="126609"/>
            <a:ext cx="10128738" cy="1509819"/>
            <a:chOff x="1603717" y="126609"/>
            <a:chExt cx="10128738" cy="1509819"/>
          </a:xfrm>
        </p:grpSpPr>
        <p:sp>
          <p:nvSpPr>
            <p:cNvPr id="6" name="Rectangle 5"/>
            <p:cNvSpPr/>
            <p:nvPr/>
          </p:nvSpPr>
          <p:spPr>
            <a:xfrm>
              <a:off x="1603717" y="126609"/>
              <a:ext cx="4614203" cy="1200329"/>
            </a:xfrm>
            <a:prstGeom prst="rect">
              <a:avLst/>
            </a:prstGeom>
          </p:spPr>
          <p:txBody>
            <a:bodyPr wrap="square">
              <a:spAutoFit/>
            </a:bodyPr>
            <a:lstStyle/>
            <a:p>
              <a:r>
                <a:rPr lang="en-IN" dirty="0"/>
                <a:t>Ads on the online rental portal were filtered by:</a:t>
              </a:r>
              <a:endParaRPr lang="en-IN" dirty="0"/>
            </a:p>
            <a:p>
              <a:pPr marL="285750" indent="-285750">
                <a:buFont typeface="Arial" panose="020B0604020202020204" pitchFamily="34" charset="0"/>
                <a:buChar char="•"/>
              </a:pPr>
              <a:r>
                <a:rPr lang="en-IN" b="1" dirty="0"/>
                <a:t>Rental facilities only, Location </a:t>
              </a:r>
              <a:r>
                <a:rPr lang="en-IN" dirty="0"/>
                <a:t>(Kolkata-all)</a:t>
              </a:r>
              <a:endParaRPr lang="en-IN" dirty="0"/>
            </a:p>
            <a:p>
              <a:pPr marL="285750" indent="-285750">
                <a:buFont typeface="Arial" panose="020B0604020202020204" pitchFamily="34" charset="0"/>
                <a:buChar char="•"/>
              </a:pPr>
              <a:r>
                <a:rPr lang="en-IN" b="1" dirty="0"/>
                <a:t>Rental amount </a:t>
              </a:r>
              <a:r>
                <a:rPr lang="en-IN" dirty="0"/>
                <a:t>(0-50k)</a:t>
              </a:r>
              <a:endParaRPr lang="en-IN" dirty="0"/>
            </a:p>
            <a:p>
              <a:pPr marL="285750" indent="-285750">
                <a:buFont typeface="Arial" panose="020B0604020202020204" pitchFamily="34" charset="0"/>
                <a:buChar char="•"/>
              </a:pPr>
              <a:r>
                <a:rPr lang="en-IN" b="1" dirty="0"/>
                <a:t>Number of bedroom </a:t>
              </a:r>
              <a:r>
                <a:rPr lang="en-IN" dirty="0"/>
                <a:t>(1,2,3,4 BHK)</a:t>
              </a:r>
              <a:endParaRPr lang="en-IN" dirty="0"/>
            </a:p>
          </p:txBody>
        </p:sp>
        <p:sp>
          <p:nvSpPr>
            <p:cNvPr id="11" name="TextBox 10"/>
            <p:cNvSpPr txBox="1"/>
            <p:nvPr/>
          </p:nvSpPr>
          <p:spPr>
            <a:xfrm>
              <a:off x="6077243" y="436099"/>
              <a:ext cx="5655212"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t>Type of rental facility </a:t>
              </a:r>
              <a:r>
                <a:rPr lang="en-IN" dirty="0"/>
                <a:t>(Apartment, Independent House) </a:t>
              </a:r>
              <a:endParaRPr lang="en-IN" dirty="0"/>
            </a:p>
            <a:p>
              <a:pPr marL="285750" indent="-285750">
                <a:buFont typeface="Arial" panose="020B0604020202020204" pitchFamily="34" charset="0"/>
                <a:buChar char="•"/>
              </a:pPr>
              <a:r>
                <a:rPr lang="en-IN" b="1" dirty="0"/>
                <a:t>Posted by</a:t>
              </a:r>
              <a:r>
                <a:rPr lang="en-IN" dirty="0"/>
                <a:t>(owner).</a:t>
              </a:r>
              <a:endParaRPr lang="en-IN" dirty="0"/>
            </a:p>
            <a:p>
              <a:pPr marL="285750" indent="-285750">
                <a:buFont typeface="Arial" panose="020B0604020202020204" pitchFamily="34" charset="0"/>
                <a:buChar char="•"/>
              </a:pPr>
              <a:r>
                <a:rPr lang="en-IN" b="1" dirty="0"/>
                <a:t>Newest first </a:t>
              </a:r>
              <a:r>
                <a:rPr lang="en-IN" dirty="0"/>
                <a:t>(ads posted within 24 hrs)</a:t>
              </a:r>
              <a:endParaRPr lang="en-IN" dirty="0"/>
            </a:p>
            <a:p>
              <a:r>
                <a:rPr lang="en-IN" dirty="0"/>
                <a:t> </a:t>
              </a:r>
              <a:endParaRPr lang="en-IN" dirty="0"/>
            </a:p>
          </p:txBody>
        </p:sp>
      </p:grpSp>
      <p:sp>
        <p:nvSpPr>
          <p:cNvPr id="13" name="Rectangle 12"/>
          <p:cNvSpPr/>
          <p:nvPr/>
        </p:nvSpPr>
        <p:spPr>
          <a:xfrm>
            <a:off x="1556823" y="3978031"/>
            <a:ext cx="8839201" cy="369332"/>
          </a:xfrm>
          <a:prstGeom prst="rect">
            <a:avLst/>
          </a:prstGeom>
        </p:spPr>
        <p:txBody>
          <a:bodyPr wrap="square">
            <a:spAutoFit/>
          </a:bodyPr>
          <a:lstStyle/>
          <a:p>
            <a:r>
              <a:rPr lang="en-IN" b="1" dirty="0"/>
              <a:t>One applicant </a:t>
            </a:r>
            <a:r>
              <a:rPr lang="en-IN" dirty="0"/>
              <a:t>sent only </a:t>
            </a:r>
            <a:r>
              <a:rPr lang="en-IN" b="1" dirty="0"/>
              <a:t>one application</a:t>
            </a:r>
            <a:r>
              <a:rPr lang="en-IN" dirty="0"/>
              <a:t>/ message to </a:t>
            </a:r>
            <a:r>
              <a:rPr lang="en-IN" b="1" dirty="0"/>
              <a:t>one landlord</a:t>
            </a:r>
            <a:r>
              <a:rPr lang="en-IN" dirty="0"/>
              <a:t>.</a:t>
            </a:r>
            <a:endParaRPr lang="en-IN" dirty="0"/>
          </a:p>
        </p:txBody>
      </p:sp>
      <p:pic>
        <p:nvPicPr>
          <p:cNvPr id="14" name="Picture 13"/>
          <p:cNvPicPr>
            <a:picLocks noChangeAspect="1"/>
          </p:cNvPicPr>
          <p:nvPr/>
        </p:nvPicPr>
        <p:blipFill rotWithShape="1">
          <a:blip r:embed="rId4"/>
          <a:srcRect l="7771" t="12749" r="6239" b="12421"/>
          <a:stretch>
            <a:fillRect/>
          </a:stretch>
        </p:blipFill>
        <p:spPr>
          <a:xfrm>
            <a:off x="731520" y="3854548"/>
            <a:ext cx="695115" cy="604910"/>
          </a:xfrm>
          <a:prstGeom prst="rect">
            <a:avLst/>
          </a:prstGeom>
        </p:spPr>
      </p:pic>
      <p:sp>
        <p:nvSpPr>
          <p:cNvPr id="15" name="Rectangle 14"/>
          <p:cNvSpPr/>
          <p:nvPr/>
        </p:nvSpPr>
        <p:spPr>
          <a:xfrm>
            <a:off x="1570893" y="4979016"/>
            <a:ext cx="9894276" cy="646331"/>
          </a:xfrm>
          <a:prstGeom prst="rect">
            <a:avLst/>
          </a:prstGeom>
        </p:spPr>
        <p:txBody>
          <a:bodyPr wrap="square">
            <a:spAutoFit/>
          </a:bodyPr>
          <a:lstStyle/>
          <a:p>
            <a:pPr algn="just"/>
            <a:r>
              <a:rPr lang="en-IN" dirty="0"/>
              <a:t>Their responses in the form of </a:t>
            </a:r>
            <a:r>
              <a:rPr lang="en-IN" b="1" dirty="0"/>
              <a:t>callback rates </a:t>
            </a:r>
            <a:r>
              <a:rPr lang="en-IN" dirty="0"/>
              <a:t>were recorded, implying any </a:t>
            </a:r>
            <a:r>
              <a:rPr lang="en-IN" b="1" dirty="0"/>
              <a:t>reply in the form of SMS, WhatsApp message, or phone-call, missed call.</a:t>
            </a:r>
            <a:endParaRPr lang="en-IN" b="1" dirty="0"/>
          </a:p>
        </p:txBody>
      </p:sp>
      <p:pic>
        <p:nvPicPr>
          <p:cNvPr id="1026" name="Picture 2" descr="111,000+ History Icon Illustrations, Royalty-Free Vector Graphics &amp; Clip  Art - iStock | History icon vector, Family history icon, Medical history  icon"/>
          <p:cNvPicPr>
            <a:picLocks noChangeAspect="1" noChangeArrowheads="1"/>
          </p:cNvPicPr>
          <p:nvPr/>
        </p:nvPicPr>
        <p:blipFill rotWithShape="1">
          <a:blip r:embed="rId5">
            <a:extLst>
              <a:ext uri="{28A0092B-C50C-407E-A947-70E740481C1C}">
                <a14:useLocalDpi xmlns:a14="http://schemas.microsoft.com/office/drawing/2010/main" val="0"/>
              </a:ext>
            </a:extLst>
          </a:blip>
          <a:srcRect t="19360" r="7916" b="16640"/>
          <a:stretch>
            <a:fillRect/>
          </a:stretch>
        </p:blipFill>
        <p:spPr bwMode="auto">
          <a:xfrm>
            <a:off x="563538" y="4937760"/>
            <a:ext cx="1012043" cy="70338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601943" y="6156347"/>
            <a:ext cx="5557034" cy="369332"/>
          </a:xfrm>
          <a:prstGeom prst="rect">
            <a:avLst/>
          </a:prstGeom>
        </p:spPr>
        <p:txBody>
          <a:bodyPr wrap="none">
            <a:spAutoFit/>
          </a:bodyPr>
          <a:lstStyle/>
          <a:p>
            <a:r>
              <a:rPr lang="en-US" dirty="0"/>
              <a:t>Waiting period: mostly </a:t>
            </a:r>
            <a:r>
              <a:rPr lang="en-US" b="1" dirty="0"/>
              <a:t>24 hrs</a:t>
            </a:r>
            <a:r>
              <a:rPr lang="en-US" dirty="0"/>
              <a:t>. Thus the experiments end.</a:t>
            </a:r>
            <a:endParaRPr lang="en-IN" dirty="0"/>
          </a:p>
        </p:txBody>
      </p:sp>
      <p:pic>
        <p:nvPicPr>
          <p:cNvPr id="17" name="Picture 16"/>
          <p:cNvPicPr>
            <a:picLocks noChangeAspect="1"/>
          </p:cNvPicPr>
          <p:nvPr/>
        </p:nvPicPr>
        <p:blipFill>
          <a:blip r:embed="rId6"/>
          <a:stretch>
            <a:fillRect/>
          </a:stretch>
        </p:blipFill>
        <p:spPr>
          <a:xfrm>
            <a:off x="617073" y="5987927"/>
            <a:ext cx="1000711" cy="635203"/>
          </a:xfrm>
          <a:prstGeom prst="rect">
            <a:avLst/>
          </a:prstGeom>
        </p:spPr>
      </p:pic>
      <p:sp>
        <p:nvSpPr>
          <p:cNvPr id="18" name="Rectangle 17"/>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12</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18027" y="2135114"/>
            <a:ext cx="10515600" cy="2617127"/>
          </a:xfrm>
          <a:prstGeom prst="rect">
            <a:avLst/>
          </a:prstGeom>
        </p:spPr>
        <p:txBody>
          <a:bodyPr wrap="square">
            <a:spAutoFit/>
          </a:bodyPr>
          <a:lstStyle/>
          <a:p>
            <a:pPr marL="0" indent="0" algn="just">
              <a:buNone/>
            </a:pPr>
            <a:r>
              <a:rPr lang="en-US" sz="1800" b="1" dirty="0"/>
              <a:t>DEPENDENT VARIABLE:</a:t>
            </a:r>
            <a:endParaRPr lang="en-US" sz="1800" b="1" dirty="0"/>
          </a:p>
          <a:p>
            <a:pPr algn="just"/>
            <a:r>
              <a:rPr lang="en-US" sz="1800" dirty="0"/>
              <a:t>Callback : </a:t>
            </a:r>
            <a:r>
              <a:rPr lang="en-IN" sz="1800" dirty="0"/>
              <a:t>Callback implies the willingness of the landlords expressed through their reply to the application   via </a:t>
            </a:r>
            <a:r>
              <a:rPr lang="en-IN" sz="1800" b="1" dirty="0"/>
              <a:t>SMS, WhatsApp message, phone-call received , or missed call.</a:t>
            </a:r>
            <a:endParaRPr lang="en-IN" sz="1800" b="1" dirty="0"/>
          </a:p>
          <a:p>
            <a:pPr marL="0" indent="0" algn="just">
              <a:buNone/>
            </a:pPr>
            <a:r>
              <a:rPr lang="en-US" sz="1800" dirty="0"/>
              <a:t>                                Callback= 1 is response received, 0 otherwise (dependent variable)</a:t>
            </a:r>
            <a:endParaRPr lang="en-US" sz="1800" dirty="0"/>
          </a:p>
          <a:p>
            <a:pPr marL="0" indent="0" algn="just">
              <a:buNone/>
            </a:pPr>
            <a:endParaRPr lang="en-US" sz="1800" dirty="0"/>
          </a:p>
          <a:p>
            <a:pPr algn="just"/>
            <a:r>
              <a:rPr lang="en-US" sz="1800" dirty="0"/>
              <a:t>Callback frequency : Total number of responses an applicant received from the landlord .</a:t>
            </a:r>
            <a:endParaRPr lang="en-IN" sz="1800" dirty="0"/>
          </a:p>
          <a:p>
            <a:pPr algn="just"/>
            <a:endParaRPr lang="en-IN" dirty="0">
              <a:solidFill>
                <a:schemeClr val="bg1"/>
              </a:solidFill>
            </a:endParaRPr>
          </a:p>
        </p:txBody>
      </p:sp>
      <p:sp>
        <p:nvSpPr>
          <p:cNvPr id="5" name="Rectangle 4"/>
          <p:cNvSpPr/>
          <p:nvPr/>
        </p:nvSpPr>
        <p:spPr>
          <a:xfrm>
            <a:off x="2366865" y="544620"/>
            <a:ext cx="7245248"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dirty="0"/>
              <a:t>Definition of the Key variables</a:t>
            </a:r>
            <a:endParaRPr kumimoji="0" lang="en-IN" sz="2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cxnSp>
        <p:nvCxnSpPr>
          <p:cNvPr id="6" name="Straight Connector 5"/>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13</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12192000" cy="6857999"/>
        </p:xfrm>
        <a:graphic>
          <a:graphicData uri="http://schemas.openxmlformats.org/drawingml/2006/table">
            <a:tbl>
              <a:tblPr firstRow="1">
                <a:tableStyleId>{5C22544A-7EE6-4342-B048-85BDC9FD1C3A}</a:tableStyleId>
              </a:tblPr>
              <a:tblGrid>
                <a:gridCol w="3654185"/>
                <a:gridCol w="8537815"/>
              </a:tblGrid>
              <a:tr h="616054">
                <a:tc>
                  <a:txBody>
                    <a:bodyPr/>
                    <a:lstStyle/>
                    <a:p>
                      <a:pPr algn="ctr"/>
                      <a:r>
                        <a:rPr lang="en-US" dirty="0">
                          <a:solidFill>
                            <a:schemeClr val="tx1"/>
                          </a:solidFill>
                        </a:rPr>
                        <a:t>Explanatory Variables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Arial" panose="020B0604020202020204" pitchFamily="34" charset="0"/>
                          <a:cs typeface="Arial" panose="020B0604020202020204" pitchFamily="34" charset="0"/>
                        </a:rPr>
                        <a:t>Definition of variables</a:t>
                      </a:r>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1043292">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Applicant's gender</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Female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=0</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 M</a:t>
                      </a: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ale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43292">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Property type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if</a:t>
                      </a:r>
                      <a:r>
                        <a:rPr lang="en-IN" sz="1800" b="0" i="0" u="none" strike="noStrike" baseline="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Independent house</a:t>
                      </a:r>
                      <a:endPar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a:t>
                      </a:r>
                      <a:r>
                        <a:rPr lang="en-IN" sz="1800" b="0" i="0" u="none" strike="noStrike" baseline="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if </a:t>
                      </a: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Apartment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766">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Rent / sq.</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ft.</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total rent per month/ area</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43292">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Furnishing status</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if Unfurnished,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 if semi furnished,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=3, if furnished</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5153">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Property age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if 0-5 years,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if </a:t>
                      </a: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5-10 years,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=3, if10+ years.</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94150">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Treatment</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Baseline</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treatment,</a:t>
                      </a:r>
                      <a:endPar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 if monetary incentive treatment,</a:t>
                      </a:r>
                      <a:endPar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=3, if educational information treatment,</a:t>
                      </a:r>
                      <a:endPar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=4, if both 2 and 3 are provided.</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1748655" y="6400800"/>
            <a:ext cx="443345"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14</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3" name="Rectangle 2"/>
          <p:cNvSpPr/>
          <p:nvPr/>
        </p:nvSpPr>
        <p:spPr>
          <a:xfrm>
            <a:off x="2124222" y="2532185"/>
            <a:ext cx="8510953" cy="1195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sz="4000" dirty="0">
                <a:solidFill>
                  <a:srgbClr val="0E302F"/>
                </a:solidFill>
              </a:rPr>
              <a:t>Empirical</a:t>
            </a:r>
            <a:r>
              <a:rPr lang="en-US" sz="2800" dirty="0">
                <a:solidFill>
                  <a:srgbClr val="0E302F"/>
                </a:solidFill>
                <a:latin typeface="Calibri" panose="020F0502020204030204"/>
              </a:rPr>
              <a:t> </a:t>
            </a:r>
            <a:r>
              <a:rPr lang="en-US" sz="4000" dirty="0">
                <a:solidFill>
                  <a:srgbClr val="0E302F"/>
                </a:solidFill>
                <a:latin typeface="Calibri" panose="020F0502020204030204"/>
              </a:rPr>
              <a:t>Findings</a:t>
            </a:r>
            <a:endParaRPr kumimoji="0" lang="en-IN" sz="4000" b="0" i="0" u="none" strike="noStrike" kern="1200" cap="none" spc="0" normalizeH="0" baseline="0" noProof="0" dirty="0">
              <a:ln>
                <a:noFill/>
              </a:ln>
              <a:solidFill>
                <a:srgbClr val="0E302F"/>
              </a:solidFill>
              <a:effectLst/>
              <a:uLnTx/>
              <a:uFillTx/>
              <a:latin typeface="Calibri" panose="020F0502020204030204"/>
            </a:endParaRPr>
          </a:p>
        </p:txBody>
      </p:sp>
      <p:cxnSp>
        <p:nvCxnSpPr>
          <p:cNvPr id="5" name="Straight Connector 4"/>
          <p:cNvCxnSpPr/>
          <p:nvPr/>
        </p:nvCxnSpPr>
        <p:spPr>
          <a:xfrm>
            <a:off x="1083212" y="0"/>
            <a:ext cx="0" cy="68580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53290"/>
            <a:ext cx="11944662" cy="4274127"/>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20" y="4851821"/>
            <a:ext cx="11729489" cy="1687525"/>
          </a:xfrm>
          <a:prstGeom prst="rect">
            <a:avLst/>
          </a:prstGeom>
        </p:spPr>
      </p:pic>
      <p:sp>
        <p:nvSpPr>
          <p:cNvPr id="7" name="Rectangle 6"/>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15</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
          <a:srcRect l="28270" t="28566" r="31247" b="11626"/>
          <a:stretch>
            <a:fillRect/>
          </a:stretch>
        </p:blipFill>
        <p:spPr>
          <a:xfrm>
            <a:off x="2847703" y="1497571"/>
            <a:ext cx="7798526" cy="5217774"/>
          </a:xfrm>
          <a:prstGeom prst="rect">
            <a:avLst/>
          </a:prstGeom>
        </p:spPr>
      </p:pic>
      <p:cxnSp>
        <p:nvCxnSpPr>
          <p:cNvPr id="8" name="Straight Connector 7"/>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24297" y="309488"/>
            <a:ext cx="9836332"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a:lnSpc>
                <a:spcPct val="150000"/>
              </a:lnSpc>
              <a:spcBef>
                <a:spcPts val="600"/>
              </a:spcBef>
              <a:spcAft>
                <a:spcPts val="1200"/>
              </a:spcAft>
            </a:pPr>
            <a:r>
              <a:rPr lang="en-CA" sz="2000" b="1" dirty="0">
                <a:latin typeface="Arial" panose="020B0604020202020204" pitchFamily="34" charset="0"/>
                <a:ea typeface="Calibri" panose="020F0502020204030204" pitchFamily="34" charset="0"/>
                <a:cs typeface="Times New Roman" panose="02020603050405020304" pitchFamily="18" charset="0"/>
              </a:rPr>
              <a:t>Summary of Property and Owners’ Characteristics in the sample.</a:t>
            </a:r>
            <a:endParaRPr lang="en-IN" sz="2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16</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911288" y="1580028"/>
            <a:ext cx="1949824" cy="147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cs typeface="Arial" panose="020B0604020202020204" pitchFamily="34" charset="0"/>
              </a:rPr>
              <a:t>Landlord’s identity</a:t>
            </a:r>
            <a:endParaRPr lang="en-IN" sz="1400" b="1" dirty="0">
              <a:solidFill>
                <a:schemeClr val="tx1"/>
              </a:solidFill>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hart 39"/>
          <p:cNvGraphicFramePr/>
          <p:nvPr/>
        </p:nvGraphicFramePr>
        <p:xfrm>
          <a:off x="1392702" y="2222697"/>
          <a:ext cx="2321169" cy="189913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 name="Chart 40"/>
          <p:cNvGraphicFramePr/>
          <p:nvPr/>
        </p:nvGraphicFramePr>
        <p:xfrm>
          <a:off x="1457328" y="4304710"/>
          <a:ext cx="2340948" cy="1899141"/>
        </p:xfrm>
        <a:graphic>
          <a:graphicData uri="http://schemas.openxmlformats.org/drawingml/2006/chart">
            <c:chart xmlns:c="http://schemas.openxmlformats.org/drawingml/2006/chart" xmlns:r="http://schemas.openxmlformats.org/officeDocument/2006/relationships" r:id="rId2"/>
          </a:graphicData>
        </a:graphic>
      </p:graphicFrame>
      <p:sp>
        <p:nvSpPr>
          <p:cNvPr id="42" name="TextBox 16"/>
          <p:cNvSpPr txBox="1"/>
          <p:nvPr/>
        </p:nvSpPr>
        <p:spPr>
          <a:xfrm>
            <a:off x="295424" y="2628388"/>
            <a:ext cx="1217440" cy="447676"/>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600" b="0" dirty="0"/>
              <a:t>No </a:t>
            </a:r>
            <a:r>
              <a:rPr lang="en-IN" sz="1600" b="0" dirty="0">
                <a:latin typeface="Arial" panose="020B0604020202020204" pitchFamily="34" charset="0"/>
                <a:cs typeface="Arial" panose="020B0604020202020204" pitchFamily="34" charset="0"/>
              </a:rPr>
              <a:t>Response</a:t>
            </a:r>
            <a:endParaRPr lang="en-IN" sz="1600" b="0" dirty="0">
              <a:latin typeface="Arial" panose="020B0604020202020204" pitchFamily="34" charset="0"/>
              <a:cs typeface="Arial" panose="020B0604020202020204" pitchFamily="34" charset="0"/>
            </a:endParaRPr>
          </a:p>
        </p:txBody>
      </p:sp>
      <p:sp>
        <p:nvSpPr>
          <p:cNvPr id="43" name="TextBox 16"/>
          <p:cNvSpPr txBox="1"/>
          <p:nvPr/>
        </p:nvSpPr>
        <p:spPr>
          <a:xfrm>
            <a:off x="194608" y="4848736"/>
            <a:ext cx="1251172" cy="47813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600" b="0" dirty="0"/>
              <a:t>No </a:t>
            </a:r>
            <a:r>
              <a:rPr lang="en-IN" sz="1600" b="0" dirty="0">
                <a:latin typeface="Arial" panose="020B0604020202020204" pitchFamily="34" charset="0"/>
                <a:cs typeface="Arial" panose="020B0604020202020204" pitchFamily="34" charset="0"/>
              </a:rPr>
              <a:t>Response</a:t>
            </a:r>
            <a:endParaRPr lang="en-IN" sz="1600" b="0" dirty="0">
              <a:latin typeface="Arial" panose="020B0604020202020204" pitchFamily="34" charset="0"/>
              <a:cs typeface="Arial" panose="020B0604020202020204" pitchFamily="34" charset="0"/>
            </a:endParaRPr>
          </a:p>
        </p:txBody>
      </p:sp>
      <p:sp>
        <p:nvSpPr>
          <p:cNvPr id="44" name="TextBox 3"/>
          <p:cNvSpPr txBox="1"/>
          <p:nvPr/>
        </p:nvSpPr>
        <p:spPr>
          <a:xfrm>
            <a:off x="3943206" y="4535510"/>
            <a:ext cx="3075075" cy="671417"/>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a:t>Response received</a:t>
            </a:r>
            <a:endParaRPr lang="en-IN" sz="1800" dirty="0"/>
          </a:p>
        </p:txBody>
      </p:sp>
      <p:sp>
        <p:nvSpPr>
          <p:cNvPr id="45" name="TextBox 3"/>
          <p:cNvSpPr txBox="1"/>
          <p:nvPr/>
        </p:nvSpPr>
        <p:spPr>
          <a:xfrm>
            <a:off x="3757979" y="2521487"/>
            <a:ext cx="2992169" cy="320188"/>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a:t>Response received</a:t>
            </a:r>
            <a:endParaRPr lang="en-IN" sz="1800" dirty="0"/>
          </a:p>
        </p:txBody>
      </p:sp>
      <p:cxnSp>
        <p:nvCxnSpPr>
          <p:cNvPr id="46" name="Straight Connector 45"/>
          <p:cNvCxnSpPr/>
          <p:nvPr/>
        </p:nvCxnSpPr>
        <p:spPr>
          <a:xfrm>
            <a:off x="872198" y="2785405"/>
            <a:ext cx="787791"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12681" y="5022165"/>
            <a:ext cx="954194"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277775" y="2686931"/>
            <a:ext cx="506435"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446585" y="4754290"/>
            <a:ext cx="523652"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graphicFrame>
        <p:nvGraphicFramePr>
          <p:cNvPr id="60" name="Table 59"/>
          <p:cNvGraphicFramePr>
            <a:graphicFrameLocks noGrp="1"/>
          </p:cNvGraphicFramePr>
          <p:nvPr/>
        </p:nvGraphicFramePr>
        <p:xfrm>
          <a:off x="6063175" y="1772528"/>
          <a:ext cx="5824026" cy="1930479"/>
        </p:xfrm>
        <a:graphic>
          <a:graphicData uri="http://schemas.openxmlformats.org/drawingml/2006/table">
            <a:tbl>
              <a:tblPr/>
              <a:tblGrid>
                <a:gridCol w="1453731"/>
                <a:gridCol w="1047865"/>
                <a:gridCol w="1661215"/>
                <a:gridCol w="1661215"/>
              </a:tblGrid>
              <a:tr h="262090">
                <a:tc gridSpan="4">
                  <a:txBody>
                    <a:bodyPr/>
                    <a:lstStyle/>
                    <a:p>
                      <a:pPr algn="ctr" fontAlgn="b"/>
                      <a:endParaRPr lang="en-IN" sz="1600" b="1" i="0" u="none"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hMerge="1">
                  <a:tcPr/>
                </a:tc>
                <a:tc hMerge="1">
                  <a:tcPr/>
                </a:tc>
                <a:tc hMerge="1">
                  <a:tcPr/>
                </a:tc>
              </a:tr>
              <a:tr h="262090">
                <a:tc>
                  <a:txBody>
                    <a:bodyPr/>
                    <a:lstStyle/>
                    <a:p>
                      <a:pPr algn="ctr" fontAlgn="b"/>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IN" sz="1600" b="1" i="0" u="none" strike="noStrike">
                          <a:solidFill>
                            <a:srgbClr val="000000"/>
                          </a:solidFill>
                          <a:effectLst/>
                          <a:latin typeface="Arial" panose="020B0604020202020204" pitchFamily="34" charset="0"/>
                          <a:cs typeface="Arial" panose="020B0604020202020204" pitchFamily="34" charset="0"/>
                        </a:rPr>
                        <a:t>Applicant's Gender</a:t>
                      </a:r>
                      <a:endParaRPr lang="en-IN" sz="16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ctr" fontAlgn="b"/>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305522">
                <a:tc>
                  <a:txBody>
                    <a:bodyPr/>
                    <a:lstStyle/>
                    <a:p>
                      <a:pPr algn="ctr" fontAlgn="b"/>
                      <a:r>
                        <a:rPr lang="en-IN" sz="1600" b="1" i="0" u="none" strike="noStrike" dirty="0">
                          <a:solidFill>
                            <a:srgbClr val="000000"/>
                          </a:solidFill>
                          <a:effectLst/>
                          <a:latin typeface="Arial" panose="020B0604020202020204" pitchFamily="34" charset="0"/>
                          <a:cs typeface="Arial" panose="020B0604020202020204" pitchFamily="34" charset="0"/>
                        </a:rPr>
                        <a:t>Callback</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Male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Female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Arial" panose="020B0604020202020204" pitchFamily="34" charset="0"/>
                          <a:cs typeface="Arial" panose="020B0604020202020204" pitchFamily="34" charset="0"/>
                        </a:rPr>
                        <a:t>Total</a:t>
                      </a:r>
                      <a:endParaRPr lang="en-IN" sz="16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94">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No Response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122</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109</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231</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299">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Response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77</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90</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Arial" panose="020B0604020202020204" pitchFamily="34" charset="0"/>
                          <a:cs typeface="Arial" panose="020B0604020202020204" pitchFamily="34" charset="0"/>
                        </a:rPr>
                        <a:t>167</a:t>
                      </a:r>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275194">
                <a:tc>
                  <a:txBody>
                    <a:bodyPr/>
                    <a:lstStyle/>
                    <a:p>
                      <a:pPr algn="ctr" fontAlgn="b"/>
                      <a:r>
                        <a:rPr lang="en-IN" sz="1600" b="1" i="0" u="none" strike="noStrike">
                          <a:solidFill>
                            <a:srgbClr val="000000"/>
                          </a:solidFill>
                          <a:effectLst/>
                          <a:latin typeface="Arial" panose="020B0604020202020204" pitchFamily="34" charset="0"/>
                          <a:cs typeface="Arial" panose="020B0604020202020204" pitchFamily="34" charset="0"/>
                        </a:rPr>
                        <a:t>Total</a:t>
                      </a:r>
                      <a:endParaRPr lang="en-IN" sz="16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199</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199</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398</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090">
                <a:tc>
                  <a:txBody>
                    <a:bodyPr/>
                    <a:lstStyle/>
                    <a:p>
                      <a:pPr algn="l" fontAlgn="b"/>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pic>
        <p:nvPicPr>
          <p:cNvPr id="1037"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3500" y="26804938"/>
            <a:ext cx="55354538" cy="40646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TextBox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9450" y="41243250"/>
            <a:ext cx="17419638" cy="3967163"/>
          </a:xfrm>
          <a:prstGeom prst="rect">
            <a:avLst/>
          </a:prstGeom>
          <a:noFill/>
          <a:extLst>
            <a:ext uri="{909E8E84-426E-40DD-AFC4-6F175D3DCCD1}">
              <a14:hiddenFill xmlns:a14="http://schemas.microsoft.com/office/drawing/2010/main">
                <a:solidFill>
                  <a:srgbClr val="FFFFFF"/>
                </a:solidFill>
              </a14:hiddenFill>
            </a:ext>
          </a:extLst>
        </p:spPr>
      </p:pic>
      <p:pic>
        <p:nvPicPr>
          <p:cNvPr id="1050"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3500" y="26804938"/>
            <a:ext cx="55354538" cy="406463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TextBox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9450" y="41243250"/>
            <a:ext cx="17419638" cy="39671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49472" y="3694411"/>
            <a:ext cx="6454587" cy="3416320"/>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1.7436. The </a:t>
            </a:r>
            <a:r>
              <a:rPr lang="en-IN" b="1" i="1" dirty="0"/>
              <a:t>p</a:t>
            </a:r>
            <a:r>
              <a:rPr lang="en-IN" b="1" dirty="0"/>
              <a:t>-value is 0.187</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chi-square statistic with </a:t>
            </a:r>
            <a:r>
              <a:rPr lang="en-IN" b="1" dirty="0"/>
              <a:t>Yates correction </a:t>
            </a:r>
            <a:r>
              <a:rPr lang="en-IN" dirty="0"/>
              <a:t>is 1.4857. The </a:t>
            </a:r>
            <a:r>
              <a:rPr lang="en-IN" b="1" i="1" dirty="0"/>
              <a:t>p</a:t>
            </a:r>
            <a:r>
              <a:rPr lang="en-IN" b="1" dirty="0"/>
              <a:t>-value is 0.223</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b="1" dirty="0"/>
              <a:t>No statistical significant association b/w callback received and applicants gender.</a:t>
            </a:r>
            <a:r>
              <a:rPr lang="en-IN" dirty="0"/>
              <a:t> In other words, </a:t>
            </a:r>
            <a:r>
              <a:rPr lang="en-IN" b="1" dirty="0"/>
              <a:t>gender does not matter in getting callback.</a:t>
            </a:r>
            <a:endParaRPr lang="en-IN" b="1" dirty="0"/>
          </a:p>
          <a:p>
            <a:pPr marL="285750" indent="-285750">
              <a:buFont typeface="Wingdings" panose="05000000000000000000" pitchFamily="2" charset="2"/>
              <a:buChar char="q"/>
            </a:pPr>
            <a:endParaRPr lang="en-IN" dirty="0"/>
          </a:p>
          <a:p>
            <a:pPr algn="just"/>
            <a:endParaRPr lang="en-IN" b="1" dirty="0"/>
          </a:p>
          <a:p>
            <a:pPr algn="just"/>
            <a:endParaRPr lang="en-IN" dirty="0"/>
          </a:p>
        </p:txBody>
      </p:sp>
      <p:sp>
        <p:nvSpPr>
          <p:cNvPr id="16" name="TextBox 15"/>
          <p:cNvSpPr txBox="1"/>
          <p:nvPr/>
        </p:nvSpPr>
        <p:spPr>
          <a:xfrm>
            <a:off x="5807130" y="1454972"/>
            <a:ext cx="6384870" cy="830997"/>
          </a:xfrm>
          <a:prstGeom prst="rect">
            <a:avLst/>
          </a:prstGeom>
          <a:noFill/>
        </p:spPr>
        <p:txBody>
          <a:bodyPr wrap="square" rtlCol="0">
            <a:spAutoFit/>
          </a:bodyPr>
          <a:lstStyle/>
          <a:p>
            <a:r>
              <a:rPr lang="en-US" b="1" u="sng" dirty="0">
                <a:solidFill>
                  <a:schemeClr val="accent1"/>
                </a:solidFill>
                <a:latin typeface="Arial" panose="020B0604020202020204" pitchFamily="34" charset="0"/>
                <a:cs typeface="Arial" panose="020B0604020202020204" pitchFamily="34" charset="0"/>
              </a:rPr>
              <a:t>Chi</a:t>
            </a:r>
            <a:r>
              <a:rPr lang="en-US" sz="2400" b="1" u="sng" dirty="0">
                <a:solidFill>
                  <a:schemeClr val="accent1"/>
                </a:solidFill>
                <a:latin typeface="Arial" panose="020B0604020202020204" pitchFamily="34" charset="0"/>
                <a:cs typeface="Arial" panose="020B0604020202020204" pitchFamily="34" charset="0"/>
              </a:rPr>
              <a:t> </a:t>
            </a:r>
            <a:r>
              <a:rPr lang="en-US" b="1" u="sng" dirty="0">
                <a:solidFill>
                  <a:schemeClr val="accent1"/>
                </a:solidFill>
                <a:latin typeface="Arial" panose="020B0604020202020204" pitchFamily="34" charset="0"/>
                <a:cs typeface="Arial" panose="020B0604020202020204" pitchFamily="34" charset="0"/>
              </a:rPr>
              <a:t>squared Test  for Callback and Applicants Gender.</a:t>
            </a:r>
            <a:endParaRPr lang="en-IN" b="1" u="sng" dirty="0">
              <a:solidFill>
                <a:schemeClr val="accent1"/>
              </a:solidFill>
              <a:latin typeface="Arial" panose="020B0604020202020204" pitchFamily="34" charset="0"/>
              <a:cs typeface="Arial" panose="020B0604020202020204" pitchFamily="34" charset="0"/>
            </a:endParaRPr>
          </a:p>
          <a:p>
            <a:endParaRPr lang="en-IN" sz="2400" u="sng" dirty="0">
              <a:solidFill>
                <a:schemeClr val="accent1"/>
              </a:solidFill>
            </a:endParaRPr>
          </a:p>
        </p:txBody>
      </p:sp>
      <p:sp>
        <p:nvSpPr>
          <p:cNvPr id="19" name="Rectangle 18"/>
          <p:cNvSpPr/>
          <p:nvPr/>
        </p:nvSpPr>
        <p:spPr>
          <a:xfrm>
            <a:off x="3671668" y="3193366"/>
            <a:ext cx="182880" cy="1828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3753729" y="5287108"/>
            <a:ext cx="182880" cy="182880"/>
          </a:xfrm>
          <a:prstGeom prst="rect">
            <a:avLst/>
          </a:prstGeom>
          <a:solidFill>
            <a:srgbClr val="F4B1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3896751" y="3108960"/>
            <a:ext cx="1414837" cy="923330"/>
          </a:xfrm>
          <a:prstGeom prst="rect">
            <a:avLst/>
          </a:prstGeom>
          <a:noFill/>
        </p:spPr>
        <p:txBody>
          <a:bodyPr wrap="square" rtlCol="0">
            <a:spAutoFit/>
          </a:bodyPr>
          <a:lstStyle/>
          <a:p>
            <a:r>
              <a:rPr lang="en-US" b="1" dirty="0"/>
              <a:t>Response to</a:t>
            </a:r>
            <a:r>
              <a:rPr lang="en-US" b="1" dirty="0">
                <a:solidFill>
                  <a:schemeClr val="accent1">
                    <a:lumMod val="50000"/>
                  </a:schemeClr>
                </a:solidFill>
              </a:rPr>
              <a:t> MALE </a:t>
            </a:r>
            <a:r>
              <a:rPr lang="en-US" b="1" dirty="0"/>
              <a:t>Applicant</a:t>
            </a:r>
            <a:endParaRPr lang="en-IN" b="1" dirty="0"/>
          </a:p>
        </p:txBody>
      </p:sp>
      <p:sp>
        <p:nvSpPr>
          <p:cNvPr id="39" name="TextBox 38"/>
          <p:cNvSpPr txBox="1"/>
          <p:nvPr/>
        </p:nvSpPr>
        <p:spPr>
          <a:xfrm>
            <a:off x="4021015" y="5216770"/>
            <a:ext cx="1599856" cy="1200329"/>
          </a:xfrm>
          <a:prstGeom prst="rect">
            <a:avLst/>
          </a:prstGeom>
          <a:noFill/>
        </p:spPr>
        <p:txBody>
          <a:bodyPr wrap="square" rtlCol="0">
            <a:spAutoFit/>
          </a:bodyPr>
          <a:lstStyle/>
          <a:p>
            <a:r>
              <a:rPr lang="en-US" b="1" dirty="0"/>
              <a:t>Response to </a:t>
            </a:r>
            <a:r>
              <a:rPr lang="en-US" b="1" dirty="0">
                <a:solidFill>
                  <a:srgbClr val="F4B183"/>
                </a:solidFill>
              </a:rPr>
              <a:t>FEMALE </a:t>
            </a:r>
            <a:r>
              <a:rPr lang="en-US" b="1" dirty="0"/>
              <a:t>Applicant</a:t>
            </a:r>
            <a:endParaRPr lang="en-IN" b="1" dirty="0"/>
          </a:p>
          <a:p>
            <a:endParaRPr lang="en-IN" b="1" dirty="0">
              <a:solidFill>
                <a:srgbClr val="F4B183"/>
              </a:solidFill>
            </a:endParaRPr>
          </a:p>
        </p:txBody>
      </p:sp>
      <p:sp>
        <p:nvSpPr>
          <p:cNvPr id="21" name="TextBox 20"/>
          <p:cNvSpPr txBox="1"/>
          <p:nvPr/>
        </p:nvSpPr>
        <p:spPr>
          <a:xfrm>
            <a:off x="618978" y="1378634"/>
            <a:ext cx="2926080" cy="400110"/>
          </a:xfrm>
          <a:prstGeom prst="rect">
            <a:avLst/>
          </a:prstGeom>
          <a:noFill/>
        </p:spPr>
        <p:txBody>
          <a:bodyPr wrap="square" rtlCol="0">
            <a:spAutoFit/>
          </a:bodyPr>
          <a:lstStyle/>
          <a:p>
            <a:r>
              <a:rPr lang="en-US" sz="2000" b="1" u="sng" dirty="0"/>
              <a:t>Case 1: Callback</a:t>
            </a:r>
            <a:endParaRPr lang="en-IN" sz="2000" u="sng" dirty="0"/>
          </a:p>
        </p:txBody>
      </p:sp>
      <p:sp>
        <p:nvSpPr>
          <p:cNvPr id="47" name="Rectangle 46"/>
          <p:cNvSpPr/>
          <p:nvPr/>
        </p:nvSpPr>
        <p:spPr>
          <a:xfrm>
            <a:off x="675250" y="221062"/>
            <a:ext cx="10958732"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C000"/>
                </a:solidFill>
              </a:rPr>
              <a:t>1(A) </a:t>
            </a:r>
            <a:r>
              <a:rPr lang="en-IN" sz="2800" b="1" dirty="0"/>
              <a:t>Who is more likely to get Rental Property: Male or Female?</a:t>
            </a:r>
            <a:endParaRPr lang="en-IN" sz="2800" b="1" dirty="0"/>
          </a:p>
        </p:txBody>
      </p:sp>
      <p:sp>
        <p:nvSpPr>
          <p:cNvPr id="25" name="Rectangle 24"/>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17</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3417" y="766690"/>
            <a:ext cx="6189784" cy="400110"/>
          </a:xfrm>
          <a:prstGeom prst="rect">
            <a:avLst/>
          </a:prstGeom>
          <a:noFill/>
        </p:spPr>
        <p:txBody>
          <a:bodyPr wrap="square" rtlCol="0">
            <a:spAutoFit/>
          </a:bodyPr>
          <a:lstStyle/>
          <a:p>
            <a:r>
              <a:rPr lang="en-US" sz="2000" b="1" u="sng" dirty="0"/>
              <a:t>Case 2: Callback Frequency </a:t>
            </a:r>
            <a:endParaRPr lang="en-IN" sz="2000" b="1" u="sng" dirty="0"/>
          </a:p>
        </p:txBody>
      </p:sp>
      <p:graphicFrame>
        <p:nvGraphicFramePr>
          <p:cNvPr id="5" name="Table 4"/>
          <p:cNvGraphicFramePr>
            <a:graphicFrameLocks noGrp="1"/>
          </p:cNvGraphicFramePr>
          <p:nvPr/>
        </p:nvGraphicFramePr>
        <p:xfrm>
          <a:off x="2347142" y="1789868"/>
          <a:ext cx="6809922" cy="1075707"/>
        </p:xfrm>
        <a:graphic>
          <a:graphicData uri="http://schemas.openxmlformats.org/drawingml/2006/table">
            <a:tbl>
              <a:tblPr firstRow="1" firstCol="1" bandRow="1"/>
              <a:tblGrid>
                <a:gridCol w="913456"/>
                <a:gridCol w="527578"/>
                <a:gridCol w="977571"/>
                <a:gridCol w="915503"/>
                <a:gridCol w="884470"/>
                <a:gridCol w="636200"/>
                <a:gridCol w="868953"/>
                <a:gridCol w="1086191"/>
              </a:tblGrid>
              <a:tr h="626761">
                <a:tc>
                  <a:txBody>
                    <a:bodyPr/>
                    <a:lstStyle/>
                    <a:p>
                      <a:pPr>
                        <a:lnSpc>
                          <a:spcPct val="115000"/>
                        </a:lnSpc>
                      </a:pPr>
                      <a:endParaRPr lang="en-IN" sz="1400" dirty="0">
                        <a:effectLst/>
                        <a:latin typeface="Arial" panose="020B060402020202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Callback</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Median 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Mean Count</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S.D</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 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Max. 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410">
                <a:tc>
                  <a:txBody>
                    <a:bodyPr/>
                    <a:lstStyle/>
                    <a:p>
                      <a:pP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Male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131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glow rad="127000">
                              <a:schemeClr val="bg1"/>
                            </a:glow>
                          </a:effectLst>
                          <a:latin typeface="Arial" panose="020B0604020202020204" pitchFamily="34" charset="0"/>
                          <a:ea typeface="Times New Roman" panose="02020603050405020304" pitchFamily="18" charset="0"/>
                          <a:cs typeface="Arial" panose="020B0604020202020204" pitchFamily="34" charset="0"/>
                        </a:rPr>
                        <a:t>0.66</a:t>
                      </a:r>
                      <a:endParaRPr lang="en-IN" sz="1400" dirty="0">
                        <a:effectLst>
                          <a:glow rad="127000">
                            <a:schemeClr val="bg1"/>
                          </a:glow>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1.29</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410">
                <a:tc>
                  <a:txBody>
                    <a:bodyPr/>
                    <a:lstStyle/>
                    <a:p>
                      <a:pPr>
                        <a:lnSpc>
                          <a:spcPct val="115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Female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199</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218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glow rad="127000">
                              <a:schemeClr val="bg1"/>
                            </a:glow>
                          </a:effectLst>
                          <a:latin typeface="Arial" panose="020B0604020202020204" pitchFamily="34" charset="0"/>
                          <a:ea typeface="Times New Roman" panose="02020603050405020304" pitchFamily="18" charset="0"/>
                          <a:cs typeface="Arial" panose="020B0604020202020204" pitchFamily="34" charset="0"/>
                        </a:rPr>
                        <a:t>1.1</a:t>
                      </a:r>
                      <a:endParaRPr lang="en-IN" sz="1400" dirty="0">
                        <a:effectLst>
                          <a:glow rad="127000">
                            <a:schemeClr val="bg1"/>
                          </a:glow>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1.73</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3317966" y="3030583"/>
            <a:ext cx="5538652" cy="369332"/>
          </a:xfrm>
          <a:prstGeom prst="rect">
            <a:avLst/>
          </a:prstGeom>
          <a:noFill/>
        </p:spPr>
        <p:txBody>
          <a:bodyPr wrap="square" rtlCol="0">
            <a:spAutoFit/>
          </a:bodyPr>
          <a:lstStyle/>
          <a:p>
            <a:r>
              <a:rPr lang="en-US" b="1" u="sng" dirty="0">
                <a:solidFill>
                  <a:schemeClr val="accent1">
                    <a:lumMod val="75000"/>
                  </a:schemeClr>
                </a:solidFill>
              </a:rPr>
              <a:t>Summary statistics of callback frequency for the sample</a:t>
            </a:r>
            <a:endParaRPr lang="en-IN" b="1" u="sng" dirty="0">
              <a:solidFill>
                <a:schemeClr val="accent1">
                  <a:lumMod val="75000"/>
                </a:schemeClr>
              </a:solidFill>
            </a:endParaRPr>
          </a:p>
        </p:txBody>
      </p:sp>
      <p:sp>
        <p:nvSpPr>
          <p:cNvPr id="7" name="Rectangle 6"/>
          <p:cNvSpPr/>
          <p:nvPr/>
        </p:nvSpPr>
        <p:spPr>
          <a:xfrm>
            <a:off x="1116705" y="3804303"/>
            <a:ext cx="10671016" cy="646331"/>
          </a:xfrm>
          <a:prstGeom prst="rect">
            <a:avLst/>
          </a:prstGeom>
        </p:spPr>
        <p:txBody>
          <a:bodyPr wrap="square">
            <a:spAutoFit/>
          </a:bodyPr>
          <a:lstStyle/>
          <a:p>
            <a:pPr marL="285750" indent="-285750" algn="just">
              <a:buFont typeface="Wingdings" panose="05000000000000000000" pitchFamily="2" charset="2"/>
              <a:buChar char="q"/>
            </a:pPr>
            <a:r>
              <a:rPr lang="en-IN" dirty="0"/>
              <a:t>The </a:t>
            </a:r>
            <a:r>
              <a:rPr lang="en-IN" b="1" dirty="0"/>
              <a:t>outcome variable here, ‘frequency’</a:t>
            </a:r>
            <a:r>
              <a:rPr lang="en-IN" dirty="0"/>
              <a:t> does not follow normal distribution hence we make use of non-parametric tests</a:t>
            </a:r>
            <a:endParaRPr lang="en-IN" dirty="0"/>
          </a:p>
        </p:txBody>
      </p:sp>
      <p:cxnSp>
        <p:nvCxnSpPr>
          <p:cNvPr id="16" name="Straight Connector 15"/>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18</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1394" y="420794"/>
            <a:ext cx="6296513" cy="846303"/>
          </a:xfrm>
          <a:prstGeom prst="rect">
            <a:avLst/>
          </a:prstGeom>
          <a:solidFill>
            <a:srgbClr val="0E3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Rounded MT Bold" panose="020F0704030504030204" pitchFamily="34" charset="0"/>
              </a:rPr>
              <a:t>Group Members</a:t>
            </a:r>
            <a:endParaRPr lang="en-IN" sz="2800" dirty="0">
              <a:solidFill>
                <a:schemeClr val="bg1"/>
              </a:solidFill>
              <a:latin typeface="Arial Rounded MT Bold" panose="020F0704030504030204" pitchFamily="34" charset="0"/>
            </a:endParaRPr>
          </a:p>
        </p:txBody>
      </p:sp>
      <p:cxnSp>
        <p:nvCxnSpPr>
          <p:cNvPr id="5" name="Straight Connector 4"/>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477491" y="1555272"/>
            <a:ext cx="7647709" cy="5068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b="1" dirty="0">
                <a:solidFill>
                  <a:srgbClr val="0E302F"/>
                </a:solidFill>
              </a:rPr>
              <a:t>MOHAMMAD MASOOD RAZA     C93/ECO/211116</a:t>
            </a:r>
            <a:endParaRPr lang="en-IN" b="1" dirty="0">
              <a:solidFill>
                <a:srgbClr val="0E302F"/>
              </a:solidFill>
            </a:endParaRPr>
          </a:p>
          <a:p>
            <a:pPr marL="342900" indent="-342900">
              <a:buFont typeface="+mj-lt"/>
              <a:buAutoNum type="arabicPeriod"/>
            </a:pPr>
            <a:r>
              <a:rPr lang="en-IN" b="1" dirty="0">
                <a:solidFill>
                  <a:srgbClr val="0E302F"/>
                </a:solidFill>
              </a:rPr>
              <a:t> ERAM FEROZ                                   C93/ECO/211089 </a:t>
            </a:r>
            <a:endParaRPr lang="en-IN" b="1" dirty="0">
              <a:solidFill>
                <a:srgbClr val="0E302F"/>
              </a:solidFill>
            </a:endParaRPr>
          </a:p>
          <a:p>
            <a:pPr marL="342900" indent="-342900">
              <a:buFont typeface="+mj-lt"/>
              <a:buAutoNum type="arabicPeriod"/>
            </a:pPr>
            <a:r>
              <a:rPr lang="en-IN" b="1" dirty="0">
                <a:solidFill>
                  <a:srgbClr val="0E302F"/>
                </a:solidFill>
              </a:rPr>
              <a:t>SAMIUL GAZI                                   C93/ECO/211163</a:t>
            </a:r>
            <a:endParaRPr lang="en-IN" b="1" dirty="0">
              <a:solidFill>
                <a:srgbClr val="0E302F"/>
              </a:solidFill>
            </a:endParaRPr>
          </a:p>
          <a:p>
            <a:pPr marL="342900" indent="-342900">
              <a:buFont typeface="+mj-lt"/>
              <a:buAutoNum type="arabicPeriod"/>
            </a:pPr>
            <a:r>
              <a:rPr lang="en-IN" b="1" dirty="0">
                <a:solidFill>
                  <a:srgbClr val="0E302F"/>
                </a:solidFill>
              </a:rPr>
              <a:t>IESHA TANDON                               C93/ECO/211095</a:t>
            </a:r>
            <a:endParaRPr lang="en-IN" b="1" dirty="0">
              <a:solidFill>
                <a:srgbClr val="0E302F"/>
              </a:solidFill>
            </a:endParaRPr>
          </a:p>
          <a:p>
            <a:pPr marL="342900" indent="-342900">
              <a:buFont typeface="+mj-lt"/>
              <a:buAutoNum type="arabicPeriod"/>
            </a:pPr>
            <a:r>
              <a:rPr lang="en-IN" b="1" dirty="0">
                <a:solidFill>
                  <a:srgbClr val="0E302F"/>
                </a:solidFill>
              </a:rPr>
              <a:t>AHANA PAL                                      C93/ECO/211020</a:t>
            </a:r>
            <a:endParaRPr lang="en-IN" b="1" dirty="0">
              <a:solidFill>
                <a:srgbClr val="0E302F"/>
              </a:solidFill>
            </a:endParaRPr>
          </a:p>
          <a:p>
            <a:pPr marL="342900" indent="-342900">
              <a:buFont typeface="+mj-lt"/>
              <a:buAutoNum type="arabicPeriod"/>
            </a:pPr>
            <a:r>
              <a:rPr lang="en-IN" b="1" dirty="0">
                <a:solidFill>
                  <a:srgbClr val="0E302F"/>
                </a:solidFill>
              </a:rPr>
              <a:t>SHRESTHA ROY                                C93/ECO/211187</a:t>
            </a:r>
            <a:endParaRPr lang="en-IN" b="1" dirty="0">
              <a:solidFill>
                <a:srgbClr val="0E302F"/>
              </a:solidFill>
            </a:endParaRPr>
          </a:p>
          <a:p>
            <a:pPr marL="342900" indent="-342900">
              <a:buFont typeface="+mj-lt"/>
              <a:buAutoNum type="arabicPeriod"/>
            </a:pPr>
            <a:r>
              <a:rPr lang="en-IN" b="1" dirty="0">
                <a:solidFill>
                  <a:srgbClr val="0E302F"/>
                </a:solidFill>
              </a:rPr>
              <a:t>ANISH MAJHI                                   C93/ECO/211033 </a:t>
            </a:r>
            <a:endParaRPr lang="en-IN" b="1" dirty="0">
              <a:solidFill>
                <a:srgbClr val="0E302F"/>
              </a:solidFill>
            </a:endParaRPr>
          </a:p>
          <a:p>
            <a:pPr marL="342900" indent="-342900">
              <a:buFont typeface="+mj-lt"/>
              <a:buAutoNum type="arabicPeriod"/>
            </a:pPr>
            <a:r>
              <a:rPr lang="en-IN" b="1" dirty="0">
                <a:solidFill>
                  <a:srgbClr val="0E302F"/>
                </a:solidFill>
              </a:rPr>
              <a:t>BANASHREE SARKAR                      C93/ECO/211066 </a:t>
            </a:r>
            <a:endParaRPr lang="en-IN" b="1" dirty="0">
              <a:solidFill>
                <a:srgbClr val="0E302F"/>
              </a:solidFill>
            </a:endParaRPr>
          </a:p>
          <a:p>
            <a:pPr marL="342900" indent="-342900">
              <a:buFont typeface="+mj-lt"/>
              <a:buAutoNum type="arabicPeriod"/>
            </a:pPr>
            <a:r>
              <a:rPr lang="en-IN" b="1" dirty="0">
                <a:solidFill>
                  <a:srgbClr val="0E302F"/>
                </a:solidFill>
              </a:rPr>
              <a:t>TIYASA DAW                                     C93/ECO/211256 </a:t>
            </a:r>
            <a:endParaRPr lang="en-IN" b="1" dirty="0">
              <a:solidFill>
                <a:srgbClr val="0E302F"/>
              </a:solidFill>
            </a:endParaRPr>
          </a:p>
          <a:p>
            <a:pPr marL="342900" indent="-342900">
              <a:buFont typeface="+mj-lt"/>
              <a:buAutoNum type="arabicPeriod"/>
            </a:pPr>
            <a:r>
              <a:rPr lang="en-IN" b="1" dirty="0">
                <a:solidFill>
                  <a:srgbClr val="0E302F"/>
                </a:solidFill>
              </a:rPr>
              <a:t>IFRAH ARFEEN                                 C93/ECO/211096 </a:t>
            </a:r>
            <a:endParaRPr lang="en-IN" b="1" dirty="0">
              <a:solidFill>
                <a:srgbClr val="0E302F"/>
              </a:solidFill>
            </a:endParaRPr>
          </a:p>
          <a:p>
            <a:pPr marL="342900" indent="-342900">
              <a:buFont typeface="+mj-lt"/>
              <a:buAutoNum type="arabicPeriod"/>
            </a:pPr>
            <a:r>
              <a:rPr lang="en-IN" b="1" dirty="0">
                <a:solidFill>
                  <a:srgbClr val="0E302F"/>
                </a:solidFill>
              </a:rPr>
              <a:t>SOUVIK SARKAR                              C93/ECO/211216</a:t>
            </a:r>
            <a:endParaRPr lang="en-IN" b="1" dirty="0">
              <a:solidFill>
                <a:srgbClr val="0E302F"/>
              </a:solidFill>
            </a:endParaRPr>
          </a:p>
          <a:p>
            <a:pPr marL="342900" indent="-342900">
              <a:buFont typeface="+mj-lt"/>
              <a:buAutoNum type="arabicPeriod"/>
            </a:pPr>
            <a:r>
              <a:rPr lang="en-IN" b="1" dirty="0">
                <a:solidFill>
                  <a:srgbClr val="0E302F"/>
                </a:solidFill>
              </a:rPr>
              <a:t>DOLLY ROY                                        C93/ECO/211088</a:t>
            </a:r>
            <a:endParaRPr lang="en-IN" b="1" dirty="0">
              <a:solidFill>
                <a:srgbClr val="0E302F"/>
              </a:solidFill>
            </a:endParaRPr>
          </a:p>
          <a:p>
            <a:pPr marL="342900" indent="-342900">
              <a:buFont typeface="+mj-lt"/>
              <a:buAutoNum type="arabicPeriod"/>
            </a:pPr>
            <a:r>
              <a:rPr lang="en-IN" b="1" dirty="0">
                <a:solidFill>
                  <a:srgbClr val="0E302F"/>
                </a:solidFill>
              </a:rPr>
              <a:t> SURAJIT PAUL                                 C93/ECO/211240</a:t>
            </a:r>
            <a:endParaRPr lang="en-IN" b="1" dirty="0">
              <a:solidFill>
                <a:srgbClr val="0E302F"/>
              </a:solidFill>
            </a:endParaRPr>
          </a:p>
          <a:p>
            <a:pPr marL="342900" indent="-342900">
              <a:buFont typeface="+mj-lt"/>
              <a:buAutoNum type="arabicPeriod"/>
            </a:pPr>
            <a:r>
              <a:rPr lang="en-IN" b="1" dirty="0">
                <a:solidFill>
                  <a:srgbClr val="0E302F"/>
                </a:solidFill>
              </a:rPr>
              <a:t>ANAM JAWED                                  C93/ECO/211026</a:t>
            </a:r>
            <a:endParaRPr lang="en-IN" b="1" dirty="0">
              <a:solidFill>
                <a:srgbClr val="0E302F"/>
              </a:solidFill>
            </a:endParaRPr>
          </a:p>
          <a:p>
            <a:pPr marL="342900" indent="-342900">
              <a:buFont typeface="+mj-lt"/>
              <a:buAutoNum type="arabicPeriod"/>
            </a:pPr>
            <a:r>
              <a:rPr lang="en-IN" b="1" dirty="0">
                <a:solidFill>
                  <a:srgbClr val="0E302F"/>
                </a:solidFill>
              </a:rPr>
              <a:t>DIVYA CHARAN                                C93/ECO/211087</a:t>
            </a:r>
            <a:endParaRPr lang="en-IN" b="1" dirty="0">
              <a:solidFill>
                <a:srgbClr val="0E302F"/>
              </a:solidFill>
            </a:endParaRPr>
          </a:p>
          <a:p>
            <a:pPr marL="342900" indent="-342900">
              <a:buFont typeface="+mj-lt"/>
              <a:buAutoNum type="arabicPeriod"/>
            </a:pPr>
            <a:r>
              <a:rPr lang="en-IN" b="1" dirty="0">
                <a:solidFill>
                  <a:srgbClr val="0E302F"/>
                </a:solidFill>
              </a:rPr>
              <a:t>ANIKET DAS                                      C93/ECO/211031</a:t>
            </a:r>
            <a:endParaRPr lang="en-IN" b="1" dirty="0">
              <a:solidFill>
                <a:srgbClr val="0E302F"/>
              </a:solidFill>
            </a:endParaRPr>
          </a:p>
          <a:p>
            <a:pPr marL="342900" indent="-342900">
              <a:buFont typeface="+mj-lt"/>
              <a:buAutoNum type="arabicPeriod"/>
            </a:pPr>
            <a:r>
              <a:rPr lang="en-IN" b="1" dirty="0">
                <a:solidFill>
                  <a:srgbClr val="0E302F"/>
                </a:solidFill>
              </a:rPr>
              <a:t> SIMRAN AGARWAL                        C93/ECO/211197</a:t>
            </a:r>
            <a:endParaRPr lang="en-IN" b="1" dirty="0">
              <a:solidFill>
                <a:srgbClr val="0E302F"/>
              </a:solidFill>
            </a:endParaRPr>
          </a:p>
          <a:p>
            <a:pPr marL="342900" indent="-342900">
              <a:buFont typeface="+mj-lt"/>
              <a:buAutoNum type="arabicPeriod"/>
            </a:pPr>
            <a:r>
              <a:rPr lang="en-IN" b="1" dirty="0">
                <a:solidFill>
                  <a:srgbClr val="0E302F"/>
                </a:solidFill>
              </a:rPr>
              <a:t>BAPAN BISWAS                                C93/ECO/211067</a:t>
            </a:r>
            <a:endParaRPr lang="en-IN" b="1" dirty="0">
              <a:solidFill>
                <a:srgbClr val="0E302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34945" y="1322364"/>
            <a:ext cx="8820442" cy="615553"/>
          </a:xfrm>
          <a:prstGeom prst="rect">
            <a:avLst/>
          </a:prstGeom>
          <a:noFill/>
        </p:spPr>
        <p:txBody>
          <a:bodyPr wrap="square" rtlCol="0">
            <a:spAutoFit/>
          </a:bodyPr>
          <a:lstStyle/>
          <a:p>
            <a:pPr marL="285750" indent="-285750">
              <a:buFont typeface="Wingdings" panose="05000000000000000000" pitchFamily="2" charset="2"/>
              <a:buChar char="q"/>
            </a:pPr>
            <a:r>
              <a:rPr lang="en-IN" sz="1600" dirty="0">
                <a:solidFill>
                  <a:srgbClr val="000000"/>
                </a:solidFill>
                <a:latin typeface="Arial" panose="020B0604020202020204" pitchFamily="34" charset="0"/>
                <a:cs typeface="Arial" panose="020B0604020202020204" pitchFamily="34" charset="0"/>
              </a:rPr>
              <a:t>We conduct a </a:t>
            </a:r>
            <a:r>
              <a:rPr lang="en-IN" sz="1600" b="1" u="sng" dirty="0">
                <a:solidFill>
                  <a:schemeClr val="accent1">
                    <a:lumMod val="75000"/>
                  </a:schemeClr>
                </a:solidFill>
                <a:latin typeface="Arial" panose="020B0604020202020204" pitchFamily="34" charset="0"/>
                <a:cs typeface="Arial" panose="020B0604020202020204" pitchFamily="34" charset="0"/>
              </a:rPr>
              <a:t>Two-sample Wilcoxon rank-sum (Mann-Whitney) test</a:t>
            </a:r>
            <a:r>
              <a:rPr lang="en-IN" sz="1600" dirty="0">
                <a:solidFill>
                  <a:srgbClr val="000000"/>
                </a:solidFill>
                <a:latin typeface="Arial" panose="020B0604020202020204" pitchFamily="34" charset="0"/>
                <a:cs typeface="Arial" panose="020B0604020202020204" pitchFamily="34" charset="0"/>
              </a:rPr>
              <a:t> with Null Hypothesis:</a:t>
            </a:r>
            <a:endParaRPr lang="en-IN" sz="1600" dirty="0">
              <a:solidFill>
                <a:srgbClr val="000000"/>
              </a:solidFill>
              <a:latin typeface="Arial" panose="020B0604020202020204" pitchFamily="34" charset="0"/>
              <a:cs typeface="Arial" panose="020B0604020202020204" pitchFamily="34" charset="0"/>
            </a:endParaRPr>
          </a:p>
          <a:p>
            <a:endParaRPr lang="en-IN" dirty="0"/>
          </a:p>
        </p:txBody>
      </p:sp>
      <p:sp>
        <p:nvSpPr>
          <p:cNvPr id="6" name="TextBox 5"/>
          <p:cNvSpPr txBox="1"/>
          <p:nvPr/>
        </p:nvSpPr>
        <p:spPr>
          <a:xfrm>
            <a:off x="2022733" y="2060917"/>
            <a:ext cx="7990449" cy="369332"/>
          </a:xfrm>
          <a:prstGeom prst="rect">
            <a:avLst/>
          </a:prstGeom>
          <a:noFill/>
        </p:spPr>
        <p:txBody>
          <a:bodyPr wrap="square" rtlCol="0">
            <a:spAutoFit/>
          </a:bodyPr>
          <a:lstStyle/>
          <a:p>
            <a:pPr fontAlgn="b"/>
            <a:r>
              <a:rPr lang="en-IN" b="1" dirty="0">
                <a:solidFill>
                  <a:srgbClr val="000000"/>
                </a:solidFill>
                <a:effectLst>
                  <a:glow rad="127000">
                    <a:srgbClr val="FFFF00"/>
                  </a:glow>
                </a:effectLst>
                <a:latin typeface="Arial" panose="020B0604020202020204" pitchFamily="34" charset="0"/>
                <a:cs typeface="Arial" panose="020B0604020202020204" pitchFamily="34" charset="0"/>
              </a:rPr>
              <a:t>Ho: frequency(applicant gender==1) = frequency(applicant gender==2)</a:t>
            </a:r>
            <a:endParaRPr lang="en-IN" b="1" dirty="0">
              <a:solidFill>
                <a:srgbClr val="000000"/>
              </a:solidFill>
              <a:effectLst>
                <a:glow rad="127000">
                  <a:srgbClr val="FFFF00"/>
                </a:glow>
              </a:effectLst>
              <a:latin typeface="Arial" panose="020B0604020202020204" pitchFamily="34" charset="0"/>
              <a:cs typeface="Arial" panose="020B0604020202020204" pitchFamily="34" charset="0"/>
            </a:endParaRPr>
          </a:p>
        </p:txBody>
      </p:sp>
      <p:sp>
        <p:nvSpPr>
          <p:cNvPr id="7" name="TextBox 6"/>
          <p:cNvSpPr txBox="1"/>
          <p:nvPr/>
        </p:nvSpPr>
        <p:spPr>
          <a:xfrm>
            <a:off x="4850339" y="2704012"/>
            <a:ext cx="2982351" cy="369332"/>
          </a:xfrm>
          <a:prstGeom prst="rect">
            <a:avLst/>
          </a:prstGeom>
          <a:noFill/>
        </p:spPr>
        <p:txBody>
          <a:bodyPr wrap="square" rtlCol="0">
            <a:spAutoFit/>
          </a:bodyPr>
          <a:lstStyle/>
          <a:p>
            <a:r>
              <a:rPr lang="en-IN" b="1" dirty="0">
                <a:effectLst>
                  <a:glow rad="127000">
                    <a:srgbClr val="FFFF00"/>
                  </a:glow>
                </a:effectLst>
              </a:rPr>
              <a:t>Prob &gt; |z| =   0.0013</a:t>
            </a:r>
            <a:endParaRPr lang="en-IN" dirty="0"/>
          </a:p>
        </p:txBody>
      </p:sp>
      <p:sp>
        <p:nvSpPr>
          <p:cNvPr id="8" name="Rectangle 7"/>
          <p:cNvSpPr/>
          <p:nvPr/>
        </p:nvSpPr>
        <p:spPr>
          <a:xfrm>
            <a:off x="1246333" y="3464669"/>
            <a:ext cx="6891827" cy="646331"/>
          </a:xfrm>
          <a:prstGeom prst="rect">
            <a:avLst/>
          </a:prstGeom>
        </p:spPr>
        <p:txBody>
          <a:bodyPr wrap="square">
            <a:spAutoFit/>
          </a:bodyPr>
          <a:lstStyle/>
          <a:p>
            <a:pPr marL="285750" indent="-285750" algn="just">
              <a:buFont typeface="Wingdings" panose="05000000000000000000" pitchFamily="2" charset="2"/>
              <a:buChar char="q"/>
            </a:pPr>
            <a:r>
              <a:rPr lang="en-IN" dirty="0"/>
              <a:t>p-value =0.0013 (&lt; 0.05) </a:t>
            </a:r>
            <a:r>
              <a:rPr lang="en-IN" dirty="0">
                <a:sym typeface="Wingdings" panose="05000000000000000000" pitchFamily="2" charset="2"/>
              </a:rPr>
              <a:t> </a:t>
            </a:r>
            <a:r>
              <a:rPr lang="en-IN" b="1" dirty="0"/>
              <a:t>statistically significant difference in the intensities of callback across gender.</a:t>
            </a:r>
            <a:endParaRPr lang="en-IN" b="1" dirty="0"/>
          </a:p>
        </p:txBody>
      </p:sp>
      <p:graphicFrame>
        <p:nvGraphicFramePr>
          <p:cNvPr id="9" name="Chart 8"/>
          <p:cNvGraphicFramePr/>
          <p:nvPr/>
        </p:nvGraphicFramePr>
        <p:xfrm>
          <a:off x="8228511" y="3317965"/>
          <a:ext cx="4067992" cy="2312126"/>
        </p:xfrm>
        <a:graphic>
          <a:graphicData uri="http://schemas.openxmlformats.org/drawingml/2006/chart">
            <c:chart xmlns:c="http://schemas.openxmlformats.org/drawingml/2006/chart" xmlns:r="http://schemas.openxmlformats.org/officeDocument/2006/relationships" r:id="rId1"/>
          </a:graphicData>
        </a:graphic>
      </p:graphicFrame>
      <p:sp>
        <p:nvSpPr>
          <p:cNvPr id="10" name="Rectangle 9"/>
          <p:cNvSpPr/>
          <p:nvPr/>
        </p:nvSpPr>
        <p:spPr>
          <a:xfrm>
            <a:off x="1222216" y="4341001"/>
            <a:ext cx="7072699" cy="1200329"/>
          </a:xfrm>
          <a:prstGeom prst="rect">
            <a:avLst/>
          </a:prstGeom>
        </p:spPr>
        <p:txBody>
          <a:bodyPr wrap="square">
            <a:spAutoFit/>
          </a:bodyPr>
          <a:lstStyle/>
          <a:p>
            <a:pPr marL="285750" indent="-285750" algn="just">
              <a:buFont typeface="Wingdings" panose="05000000000000000000" pitchFamily="2" charset="2"/>
              <a:buChar char="q"/>
            </a:pPr>
            <a:r>
              <a:rPr lang="en-IN" dirty="0"/>
              <a:t>Females get a higher mean response compared to males. </a:t>
            </a:r>
            <a:endParaRPr lang="en-IN" dirty="0"/>
          </a:p>
          <a:p>
            <a:pPr algn="just"/>
            <a:endParaRPr lang="en-IN" dirty="0"/>
          </a:p>
          <a:p>
            <a:pPr marL="285750" indent="-285750" algn="just">
              <a:buFont typeface="Wingdings" panose="05000000000000000000" pitchFamily="2" charset="2"/>
              <a:buChar char="q"/>
            </a:pPr>
            <a:r>
              <a:rPr lang="en-US" dirty="0"/>
              <a:t>Differential treatment on the basis of gender identity exists- Callback frequency is higher in case of female tenants.</a:t>
            </a:r>
            <a:endParaRPr lang="en-IN" dirty="0"/>
          </a:p>
        </p:txBody>
      </p:sp>
      <p:sp>
        <p:nvSpPr>
          <p:cNvPr id="11" name="TextBox 10"/>
          <p:cNvSpPr txBox="1"/>
          <p:nvPr/>
        </p:nvSpPr>
        <p:spPr>
          <a:xfrm>
            <a:off x="1085222" y="505433"/>
            <a:ext cx="6189784" cy="400110"/>
          </a:xfrm>
          <a:prstGeom prst="rect">
            <a:avLst/>
          </a:prstGeom>
          <a:noFill/>
        </p:spPr>
        <p:txBody>
          <a:bodyPr wrap="square" rtlCol="0">
            <a:spAutoFit/>
          </a:bodyPr>
          <a:lstStyle/>
          <a:p>
            <a:r>
              <a:rPr lang="en-US" sz="2000" b="1" u="sng" dirty="0"/>
              <a:t>Callback Frequency: when positive response </a:t>
            </a:r>
            <a:endParaRPr lang="en-IN" sz="2000" b="1" u="sng" dirty="0"/>
          </a:p>
        </p:txBody>
      </p:sp>
      <p:cxnSp>
        <p:nvCxnSpPr>
          <p:cNvPr id="12" name="Straight Connector 11"/>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19</a:t>
            </a:r>
            <a:endParaRPr lang="en-IN"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8173329" y="5711483"/>
            <a:ext cx="4290646" cy="369332"/>
          </a:xfrm>
          <a:prstGeom prst="rect">
            <a:avLst/>
          </a:prstGeom>
          <a:noFill/>
        </p:spPr>
        <p:txBody>
          <a:bodyPr wrap="square" rtlCol="0">
            <a:spAutoFit/>
          </a:bodyPr>
          <a:lstStyle/>
          <a:p>
            <a:r>
              <a:rPr lang="en-US" b="1" u="sng" dirty="0">
                <a:solidFill>
                  <a:schemeClr val="accent1">
                    <a:lumMod val="75000"/>
                  </a:schemeClr>
                </a:solidFill>
              </a:rPr>
              <a:t>Mean of Frequency for Male and Female</a:t>
            </a:r>
            <a:endParaRPr lang="en-IN" b="1" u="sng" dirty="0">
              <a:solidFill>
                <a:schemeClr val="accent1">
                  <a:lumMod val="7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3531" y="338627"/>
            <a:ext cx="9595841"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2800" dirty="0">
              <a:solidFill>
                <a:schemeClr val="bg1"/>
              </a:solidFill>
            </a:endParaRPr>
          </a:p>
          <a:p>
            <a:pPr algn="ctr">
              <a:buClr>
                <a:schemeClr val="bg1"/>
              </a:buClr>
            </a:pPr>
            <a:r>
              <a:rPr lang="en-US" sz="2800" dirty="0">
                <a:solidFill>
                  <a:srgbClr val="FFC000"/>
                </a:solidFill>
              </a:rPr>
              <a:t>1(B) </a:t>
            </a:r>
            <a:r>
              <a:rPr lang="en-US" sz="2800" dirty="0">
                <a:solidFill>
                  <a:schemeClr val="bg1"/>
                </a:solidFill>
              </a:rPr>
              <a:t>Is the Landlord biased towards the same gender?</a:t>
            </a:r>
            <a:endParaRPr lang="en-US" sz="2800" dirty="0">
              <a:solidFill>
                <a:schemeClr val="bg1"/>
              </a:solidFill>
            </a:endParaRPr>
          </a:p>
          <a:p>
            <a:pPr>
              <a:buClr>
                <a:schemeClr val="bg1"/>
              </a:buClr>
            </a:pPr>
            <a:endParaRPr lang="en-US" sz="2800" dirty="0">
              <a:solidFill>
                <a:schemeClr val="bg1"/>
              </a:solidFill>
            </a:endParaRPr>
          </a:p>
        </p:txBody>
      </p:sp>
      <p:graphicFrame>
        <p:nvGraphicFramePr>
          <p:cNvPr id="8" name="Table 7"/>
          <p:cNvGraphicFramePr>
            <a:graphicFrameLocks noGrp="1"/>
          </p:cNvGraphicFramePr>
          <p:nvPr/>
        </p:nvGraphicFramePr>
        <p:xfrm>
          <a:off x="6485207" y="1692144"/>
          <a:ext cx="5430124" cy="899411"/>
        </p:xfrm>
        <a:graphic>
          <a:graphicData uri="http://schemas.openxmlformats.org/drawingml/2006/table">
            <a:tbl>
              <a:tblPr firstRow="1" firstCol="1" bandRow="1"/>
              <a:tblGrid>
                <a:gridCol w="1226834"/>
                <a:gridCol w="840658"/>
                <a:gridCol w="840658"/>
                <a:gridCol w="840658"/>
                <a:gridCol w="840658"/>
                <a:gridCol w="840658"/>
              </a:tblGrid>
              <a:tr h="236728">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Mean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Min</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Max</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728">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Matching</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1.32</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8</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451">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Mismatching</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197</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1.73</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2" name="Straight Connector 11"/>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20</a:t>
            </a:r>
            <a:endParaRPr lang="en-IN" dirty="0">
              <a:solidFill>
                <a:schemeClr val="bg1"/>
              </a:solidFill>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nvGraphicFramePr>
        <p:xfrm>
          <a:off x="6646986" y="3670526"/>
          <a:ext cx="5297349" cy="1818811"/>
        </p:xfrm>
        <a:graphic>
          <a:graphicData uri="http://schemas.openxmlformats.org/drawingml/2006/table">
            <a:tbl>
              <a:tblPr/>
              <a:tblGrid>
                <a:gridCol w="1736548"/>
                <a:gridCol w="1315567"/>
                <a:gridCol w="1122617"/>
                <a:gridCol w="1122617"/>
              </a:tblGrid>
              <a:tr h="368913">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Gender Matching</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484369">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Callback</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Mismatch</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Arial" panose="020B0604020202020204" pitchFamily="34" charset="0"/>
                          <a:cs typeface="Arial" panose="020B0604020202020204" pitchFamily="34" charset="0"/>
                        </a:rPr>
                        <a:t>Match</a:t>
                      </a:r>
                      <a:endParaRPr lang="en-IN"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Arial" panose="020B0604020202020204" pitchFamily="34" charset="0"/>
                          <a:cs typeface="Arial" panose="020B0604020202020204" pitchFamily="34" charset="0"/>
                        </a:rPr>
                        <a:t>Total</a:t>
                      </a:r>
                      <a:endParaRPr lang="en-IN"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360">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No Response</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Arial" panose="020B0604020202020204" pitchFamily="34" charset="0"/>
                          <a:cs typeface="Arial" panose="020B0604020202020204" pitchFamily="34" charset="0"/>
                        </a:rPr>
                        <a:t>116</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glow rad="127000">
                              <a:schemeClr val="bg1"/>
                            </a:glow>
                          </a:effectLst>
                          <a:latin typeface="Arial" panose="020B0604020202020204" pitchFamily="34" charset="0"/>
                          <a:cs typeface="Arial" panose="020B0604020202020204" pitchFamily="34" charset="0"/>
                        </a:rPr>
                        <a:t>115</a:t>
                      </a:r>
                      <a:endParaRPr lang="en-IN" sz="1400" b="0" i="0" u="none" strike="noStrike" dirty="0">
                        <a:solidFill>
                          <a:srgbClr val="000000"/>
                        </a:solidFill>
                        <a:effectLst>
                          <a:glow rad="127000">
                            <a:schemeClr val="bg1"/>
                          </a:glow>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231</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697">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Response</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rPr>
                        <a:t>81</a:t>
                      </a:r>
                      <a:endPar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rPr>
                        <a:t>86</a:t>
                      </a:r>
                      <a:endPar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167</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472">
                <a:tc>
                  <a:txBody>
                    <a:bodyPr/>
                    <a:lstStyle/>
                    <a:p>
                      <a:pPr algn="ctr" fontAlgn="ctr"/>
                      <a:r>
                        <a:rPr lang="en-IN" sz="1400" b="1" i="0" u="none" strike="noStrike">
                          <a:solidFill>
                            <a:srgbClr val="000000"/>
                          </a:solidFill>
                          <a:effectLst/>
                          <a:latin typeface="Arial" panose="020B0604020202020204" pitchFamily="34" charset="0"/>
                          <a:cs typeface="Arial" panose="020B0604020202020204" pitchFamily="34" charset="0"/>
                        </a:rPr>
                        <a:t>Total</a:t>
                      </a:r>
                      <a:endParaRPr lang="en-IN"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197</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Arial" panose="020B0604020202020204" pitchFamily="34" charset="0"/>
                          <a:cs typeface="Arial" panose="020B0604020202020204" pitchFamily="34" charset="0"/>
                        </a:rPr>
                        <a:t>201</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Arial" panose="020B0604020202020204" pitchFamily="34" charset="0"/>
                          <a:cs typeface="Arial" panose="020B0604020202020204" pitchFamily="34" charset="0"/>
                        </a:rPr>
                        <a:t>398</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3" name="TextBox 12"/>
          <p:cNvSpPr txBox="1"/>
          <p:nvPr/>
        </p:nvSpPr>
        <p:spPr>
          <a:xfrm>
            <a:off x="1768509" y="1391696"/>
            <a:ext cx="2926080" cy="400110"/>
          </a:xfrm>
          <a:prstGeom prst="rect">
            <a:avLst/>
          </a:prstGeom>
          <a:noFill/>
        </p:spPr>
        <p:txBody>
          <a:bodyPr wrap="square" rtlCol="0">
            <a:spAutoFit/>
          </a:bodyPr>
          <a:lstStyle/>
          <a:p>
            <a:r>
              <a:rPr lang="en-US" b="1" dirty="0"/>
              <a:t> </a:t>
            </a:r>
            <a:r>
              <a:rPr lang="en-US" sz="2000" b="1" u="sng" dirty="0"/>
              <a:t>Case 1: Callback</a:t>
            </a:r>
            <a:endParaRPr lang="en-IN" u="sng" dirty="0"/>
          </a:p>
        </p:txBody>
      </p:sp>
      <p:sp>
        <p:nvSpPr>
          <p:cNvPr id="16" name="Rectangle 15"/>
          <p:cNvSpPr/>
          <p:nvPr/>
        </p:nvSpPr>
        <p:spPr>
          <a:xfrm>
            <a:off x="1185038" y="2202655"/>
            <a:ext cx="5257966" cy="3970318"/>
          </a:xfrm>
          <a:prstGeom prst="rect">
            <a:avLst/>
          </a:prstGeom>
        </p:spPr>
        <p:txBody>
          <a:bodyPr wrap="square">
            <a:spAutoFit/>
          </a:bodyPr>
          <a:lstStyle/>
          <a:p>
            <a:endParaRPr lang="en-IN" b="1" dirty="0"/>
          </a:p>
          <a:p>
            <a:pPr marL="285750" indent="-285750">
              <a:buFont typeface="Wingdings" panose="05000000000000000000" pitchFamily="2" charset="2"/>
              <a:buChar char="q"/>
            </a:pPr>
            <a:r>
              <a:rPr lang="en-IN" dirty="0"/>
              <a:t>The chi-square statistic is 0.1138. The </a:t>
            </a:r>
            <a:r>
              <a:rPr lang="en-IN" b="1" i="1" dirty="0"/>
              <a:t>p</a:t>
            </a:r>
            <a:r>
              <a:rPr lang="en-IN" b="1" dirty="0"/>
              <a:t>-value is .735814</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IN" dirty="0"/>
              <a:t> The chi-square statistic with Yates correction is 0.0556. The </a:t>
            </a:r>
            <a:r>
              <a:rPr lang="en-IN" b="1" i="1" dirty="0"/>
              <a:t>p</a:t>
            </a:r>
            <a:r>
              <a:rPr lang="en-IN" b="1" dirty="0"/>
              <a:t>-value is .813569</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IN" dirty="0"/>
              <a:t>We fail to reject the null hypothesis. </a:t>
            </a:r>
            <a:r>
              <a:rPr lang="en-IN" b="1" dirty="0"/>
              <a:t>No statistical difference in callback when the landlord and the applicant share the same  gender vs. when they do not</a:t>
            </a:r>
            <a:endParaRPr lang="en-IN" b="1" dirty="0"/>
          </a:p>
          <a:p>
            <a:pPr marL="285750" indent="-285750">
              <a:buFont typeface="Wingdings" panose="05000000000000000000" pitchFamily="2" charset="2"/>
              <a:buChar char="q"/>
            </a:pPr>
            <a:endParaRPr lang="en-IN" b="1" dirty="0"/>
          </a:p>
        </p:txBody>
      </p:sp>
      <p:sp>
        <p:nvSpPr>
          <p:cNvPr id="15" name="Rectangle 14"/>
          <p:cNvSpPr/>
          <p:nvPr/>
        </p:nvSpPr>
        <p:spPr>
          <a:xfrm>
            <a:off x="6441708" y="2763687"/>
            <a:ext cx="5750292" cy="369332"/>
          </a:xfrm>
          <a:prstGeom prst="rect">
            <a:avLst/>
          </a:prstGeom>
        </p:spPr>
        <p:txBody>
          <a:bodyPr wrap="none">
            <a:spAutoFit/>
          </a:bodyPr>
          <a:lstStyle/>
          <a:p>
            <a:r>
              <a:rPr lang="en-US" b="1" u="sng" dirty="0">
                <a:solidFill>
                  <a:schemeClr val="accent1"/>
                </a:solidFill>
                <a:latin typeface="Arial" panose="020B0604020202020204" pitchFamily="34" charset="0"/>
                <a:cs typeface="Arial" panose="020B0604020202020204" pitchFamily="34" charset="0"/>
              </a:rPr>
              <a:t>Summary Statistics for Match and mismatch cases</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3742064"/>
            <a:ext cx="10972800" cy="2400657"/>
          </a:xfrm>
          <a:prstGeom prst="rect">
            <a:avLst/>
          </a:prstGeom>
        </p:spPr>
        <p:txBody>
          <a:bodyPr wrap="square">
            <a:spAutoFit/>
          </a:bodyPr>
          <a:lstStyle/>
          <a:p>
            <a:pPr marL="285750" indent="-285750">
              <a:buFont typeface="Wingdings" panose="05000000000000000000" pitchFamily="2" charset="2"/>
              <a:buChar char="q"/>
            </a:pPr>
            <a:r>
              <a:rPr lang="en-IN" dirty="0"/>
              <a:t>p-value 0.1896 (&gt; 0.05).</a:t>
            </a:r>
            <a:r>
              <a:rPr lang="en-US" dirty="0"/>
              <a:t> We fail to reject the null hypothesis.</a:t>
            </a:r>
            <a:r>
              <a:rPr lang="en-IN" dirty="0"/>
              <a:t> </a:t>
            </a:r>
            <a:r>
              <a:rPr lang="en-IN" b="1" dirty="0"/>
              <a:t>No statistical significant association b/w frequency of callback received and case of gender matching of landlord and applicant.</a:t>
            </a:r>
            <a:endParaRPr lang="en-IN" b="1"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endParaRPr lang="en-IN" b="1" dirty="0">
              <a:effectLst>
                <a:glow rad="127000">
                  <a:schemeClr val="bg1"/>
                </a:glow>
              </a:effectLst>
            </a:endParaRPr>
          </a:p>
          <a:p>
            <a:r>
              <a:rPr lang="en-US" sz="2000" b="1" dirty="0">
                <a:effectLst>
                  <a:glow rad="127000">
                    <a:schemeClr val="bg1"/>
                  </a:glow>
                </a:effectLst>
              </a:rPr>
              <a:t>                Gender difference between the prospective tenant and the landlord does not affect both the possibility of callback and callback frequency. In other words, the Landlords do not seem to be biased towards the same gender.</a:t>
            </a:r>
            <a:endParaRPr lang="en-IN" sz="2000" b="1" dirty="0">
              <a:effectLst>
                <a:glow rad="127000">
                  <a:schemeClr val="bg1"/>
                </a:glow>
              </a:effectLst>
            </a:endParaRPr>
          </a:p>
          <a:p>
            <a:endParaRPr lang="en-IN" b="1" dirty="0"/>
          </a:p>
        </p:txBody>
      </p:sp>
      <p:sp>
        <p:nvSpPr>
          <p:cNvPr id="11" name="Rectangle 10"/>
          <p:cNvSpPr/>
          <p:nvPr/>
        </p:nvSpPr>
        <p:spPr>
          <a:xfrm>
            <a:off x="1092536" y="1376345"/>
            <a:ext cx="10977544" cy="369332"/>
          </a:xfrm>
          <a:prstGeom prst="rect">
            <a:avLst/>
          </a:prstGeom>
        </p:spPr>
        <p:txBody>
          <a:bodyPr wrap="square">
            <a:spAutoFit/>
          </a:bodyPr>
          <a:lstStyle/>
          <a:p>
            <a:pPr marL="285750" indent="-285750">
              <a:buFont typeface="Wingdings" panose="05000000000000000000" pitchFamily="2" charset="2"/>
              <a:buChar char="q"/>
            </a:pPr>
            <a:r>
              <a:rPr lang="en-IN" dirty="0"/>
              <a:t>We conduct a </a:t>
            </a:r>
            <a:r>
              <a:rPr lang="en-IN" b="1" u="sng" dirty="0">
                <a:solidFill>
                  <a:schemeClr val="accent1">
                    <a:lumMod val="75000"/>
                  </a:schemeClr>
                </a:solidFill>
              </a:rPr>
              <a:t>Two-sample Wilcoxon rank-sum (Mann-Whitney) test </a:t>
            </a:r>
            <a:r>
              <a:rPr lang="en-IN" dirty="0"/>
              <a:t>with null hypothesis:</a:t>
            </a:r>
            <a:endParaRPr lang="en-IN" dirty="0"/>
          </a:p>
        </p:txBody>
      </p:sp>
      <p:sp>
        <p:nvSpPr>
          <p:cNvPr id="12" name="TextBox 11"/>
          <p:cNvSpPr txBox="1"/>
          <p:nvPr/>
        </p:nvSpPr>
        <p:spPr>
          <a:xfrm>
            <a:off x="1797651" y="2135275"/>
            <a:ext cx="7990449" cy="369332"/>
          </a:xfrm>
          <a:prstGeom prst="rect">
            <a:avLst/>
          </a:prstGeom>
          <a:noFill/>
        </p:spPr>
        <p:txBody>
          <a:bodyPr wrap="square" rtlCol="0">
            <a:spAutoFit/>
          </a:bodyPr>
          <a:lstStyle/>
          <a:p>
            <a:pPr fontAlgn="b"/>
            <a:r>
              <a:rPr lang="en-IN" b="1" dirty="0">
                <a:solidFill>
                  <a:srgbClr val="000000"/>
                </a:solidFill>
                <a:effectLst>
                  <a:glow rad="127000">
                    <a:srgbClr val="FFFF00"/>
                  </a:glow>
                </a:effectLst>
                <a:latin typeface="Arial" panose="020B0604020202020204" pitchFamily="34" charset="0"/>
                <a:cs typeface="Arial" panose="020B0604020202020204" pitchFamily="34" charset="0"/>
              </a:rPr>
              <a:t>Ho: frequency(</a:t>
            </a:r>
            <a:r>
              <a:rPr lang="en-IN" b="1" dirty="0" err="1">
                <a:solidFill>
                  <a:srgbClr val="000000"/>
                </a:solidFill>
                <a:effectLst>
                  <a:glow rad="127000">
                    <a:srgbClr val="FFFF00"/>
                  </a:glow>
                </a:effectLst>
                <a:latin typeface="Arial" panose="020B0604020202020204" pitchFamily="34" charset="0"/>
                <a:cs typeface="Arial" panose="020B0604020202020204" pitchFamily="34" charset="0"/>
              </a:rPr>
              <a:t>gender_matching</a:t>
            </a:r>
            <a:r>
              <a:rPr lang="en-IN" b="1" dirty="0">
                <a:solidFill>
                  <a:srgbClr val="000000"/>
                </a:solidFill>
                <a:effectLst>
                  <a:glow rad="127000">
                    <a:srgbClr val="FFFF00"/>
                  </a:glow>
                </a:effectLst>
                <a:latin typeface="Arial" panose="020B0604020202020204" pitchFamily="34" charset="0"/>
                <a:cs typeface="Arial" panose="020B0604020202020204" pitchFamily="34" charset="0"/>
              </a:rPr>
              <a:t>==0) = frequency(</a:t>
            </a:r>
            <a:r>
              <a:rPr lang="en-IN" b="1" dirty="0" err="1">
                <a:solidFill>
                  <a:srgbClr val="000000"/>
                </a:solidFill>
                <a:effectLst>
                  <a:glow rad="127000">
                    <a:srgbClr val="FFFF00"/>
                  </a:glow>
                </a:effectLst>
                <a:latin typeface="Arial" panose="020B0604020202020204" pitchFamily="34" charset="0"/>
                <a:cs typeface="Arial" panose="020B0604020202020204" pitchFamily="34" charset="0"/>
              </a:rPr>
              <a:t>gender_matching</a:t>
            </a:r>
            <a:r>
              <a:rPr lang="en-IN" b="1" dirty="0">
                <a:solidFill>
                  <a:srgbClr val="000000"/>
                </a:solidFill>
                <a:effectLst>
                  <a:glow rad="127000">
                    <a:srgbClr val="FFFF00"/>
                  </a:glow>
                </a:effectLst>
                <a:latin typeface="Arial" panose="020B0604020202020204" pitchFamily="34" charset="0"/>
                <a:cs typeface="Arial" panose="020B0604020202020204" pitchFamily="34" charset="0"/>
              </a:rPr>
              <a:t>==</a:t>
            </a:r>
            <a:r>
              <a:rPr lang="en-IN" sz="1600" b="1" dirty="0">
                <a:solidFill>
                  <a:srgbClr val="000000"/>
                </a:solidFill>
                <a:effectLst>
                  <a:glow rad="127000">
                    <a:srgbClr val="FFFF00"/>
                  </a:glow>
                </a:effectLst>
                <a:latin typeface="Arial" panose="020B0604020202020204" pitchFamily="34" charset="0"/>
                <a:cs typeface="Arial" panose="020B0604020202020204" pitchFamily="34" charset="0"/>
              </a:rPr>
              <a:t>1)</a:t>
            </a:r>
            <a:endParaRPr lang="en-IN" sz="1600" b="1" dirty="0">
              <a:solidFill>
                <a:srgbClr val="000000"/>
              </a:solidFill>
              <a:effectLst>
                <a:glow rad="127000">
                  <a:srgbClr val="FFFF00"/>
                </a:glow>
              </a:effectLst>
              <a:latin typeface="Arial" panose="020B0604020202020204" pitchFamily="34" charset="0"/>
              <a:cs typeface="Arial" panose="020B0604020202020204" pitchFamily="34" charset="0"/>
            </a:endParaRPr>
          </a:p>
        </p:txBody>
      </p:sp>
      <p:sp>
        <p:nvSpPr>
          <p:cNvPr id="13" name="Rectangle 12"/>
          <p:cNvSpPr/>
          <p:nvPr/>
        </p:nvSpPr>
        <p:spPr>
          <a:xfrm>
            <a:off x="4466862" y="2878572"/>
            <a:ext cx="2082621" cy="338554"/>
          </a:xfrm>
          <a:prstGeom prst="rect">
            <a:avLst/>
          </a:prstGeom>
        </p:spPr>
        <p:txBody>
          <a:bodyPr wrap="none">
            <a:spAutoFit/>
          </a:bodyPr>
          <a:lstStyle/>
          <a:p>
            <a:pPr algn="ctr" fontAlgn="b"/>
            <a:r>
              <a:rPr lang="en-IN" sz="1600" b="1" dirty="0">
                <a:solidFill>
                  <a:srgbClr val="000000"/>
                </a:solidFill>
                <a:effectLst>
                  <a:glow rad="127000">
                    <a:srgbClr val="FFFF00"/>
                  </a:glow>
                </a:effectLst>
                <a:latin typeface="Arial" panose="020B0604020202020204" pitchFamily="34" charset="0"/>
                <a:cs typeface="Arial" panose="020B0604020202020204" pitchFamily="34" charset="0"/>
              </a:rPr>
              <a:t>Prob &gt; |z| =   0.1896</a:t>
            </a:r>
            <a:endParaRPr lang="en-IN" sz="1600" b="1" dirty="0">
              <a:solidFill>
                <a:srgbClr val="000000"/>
              </a:solidFill>
              <a:effectLst>
                <a:glow rad="127000">
                  <a:srgbClr val="FFFF00"/>
                </a:glow>
              </a:effectLst>
              <a:latin typeface="Arial" panose="020B0604020202020204" pitchFamily="34" charset="0"/>
              <a:cs typeface="Arial" panose="020B0604020202020204" pitchFamily="34" charset="0"/>
            </a:endParaRPr>
          </a:p>
        </p:txBody>
      </p:sp>
      <p:sp>
        <p:nvSpPr>
          <p:cNvPr id="14" name="TextBox 13"/>
          <p:cNvSpPr txBox="1"/>
          <p:nvPr/>
        </p:nvSpPr>
        <p:spPr>
          <a:xfrm>
            <a:off x="1019909" y="596872"/>
            <a:ext cx="6189784" cy="400110"/>
          </a:xfrm>
          <a:prstGeom prst="rect">
            <a:avLst/>
          </a:prstGeom>
          <a:noFill/>
        </p:spPr>
        <p:txBody>
          <a:bodyPr wrap="square" rtlCol="0">
            <a:spAutoFit/>
          </a:bodyPr>
          <a:lstStyle/>
          <a:p>
            <a:r>
              <a:rPr lang="en-US" b="1" dirty="0"/>
              <a:t> </a:t>
            </a:r>
            <a:r>
              <a:rPr lang="en-US" sz="2000" b="1" u="sng" dirty="0"/>
              <a:t>Case 2: Callback Frequency </a:t>
            </a:r>
            <a:endParaRPr lang="en-IN" b="1" u="sng" dirty="0"/>
          </a:p>
        </p:txBody>
      </p:sp>
      <p:sp>
        <p:nvSpPr>
          <p:cNvPr id="15" name="Rectangle 14"/>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21</a:t>
            </a:r>
            <a:endParaRPr lang="en-IN" dirty="0">
              <a:solidFill>
                <a:schemeClr val="bg1"/>
              </a:solidFill>
              <a:latin typeface="Arial" panose="020B0604020202020204" pitchFamily="34" charset="0"/>
              <a:cs typeface="Arial" panose="020B0604020202020204" pitchFamily="34" charset="0"/>
            </a:endParaRPr>
          </a:p>
        </p:txBody>
      </p:sp>
      <p:cxnSp>
        <p:nvCxnSpPr>
          <p:cNvPr id="16" name="Straight Connector 15"/>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9753" y="248194"/>
            <a:ext cx="10846191"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2 (A) </a:t>
            </a:r>
            <a:r>
              <a:rPr lang="en-US" sz="2400" dirty="0">
                <a:solidFill>
                  <a:schemeClr val="bg1"/>
                </a:solidFill>
              </a:rPr>
              <a:t>Can providing Monetary Incentive reduce the Gender gap</a:t>
            </a:r>
            <a:r>
              <a:rPr lang="en-US" sz="2400" dirty="0">
                <a:solidFill>
                  <a:schemeClr val="bg1"/>
                </a:solidFill>
                <a:latin typeface="Arial Rounded MT Bold" panose="020F0704030504030204" pitchFamily="34" charset="0"/>
              </a:rPr>
              <a:t>?</a:t>
            </a:r>
            <a:endParaRPr lang="en-IN" sz="2400" dirty="0"/>
          </a:p>
        </p:txBody>
      </p:sp>
      <p:graphicFrame>
        <p:nvGraphicFramePr>
          <p:cNvPr id="7" name="Table 6"/>
          <p:cNvGraphicFramePr>
            <a:graphicFrameLocks noGrp="1"/>
          </p:cNvGraphicFramePr>
          <p:nvPr/>
        </p:nvGraphicFramePr>
        <p:xfrm>
          <a:off x="2003864" y="2113150"/>
          <a:ext cx="8128000" cy="1107440"/>
        </p:xfrm>
        <a:graphic>
          <a:graphicData uri="http://schemas.openxmlformats.org/drawingml/2006/table">
            <a:tbl>
              <a:tblPr firstRow="1" firstCol="1">
                <a:tableStyleId>{793D81CF-94F2-401A-BA57-92F5A7B2D0C5}</a:tableStyleId>
              </a:tblPr>
              <a:tblGrid>
                <a:gridCol w="2032000"/>
                <a:gridCol w="2032000"/>
                <a:gridCol w="2032000"/>
                <a:gridCol w="2032000"/>
              </a:tblGrid>
              <a:tr h="0">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Female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Gender gap</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a:t>
                      </a:r>
                      <a:r>
                        <a:rPr lang="en-US" baseline="0" dirty="0"/>
                        <a:t> in 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 in 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2180492" y="1641901"/>
            <a:ext cx="7498079" cy="400110"/>
          </a:xfrm>
          <a:prstGeom prst="rect">
            <a:avLst/>
          </a:prstGeom>
          <a:noFill/>
        </p:spPr>
        <p:txBody>
          <a:bodyPr wrap="square" rtlCol="0">
            <a:spAutoFit/>
          </a:bodyPr>
          <a:lstStyle/>
          <a:p>
            <a:r>
              <a:rPr lang="en-US" b="1" dirty="0">
                <a:solidFill>
                  <a:schemeClr val="accent1">
                    <a:lumMod val="75000"/>
                  </a:schemeClr>
                </a:solidFill>
              </a:rPr>
              <a:t> </a:t>
            </a:r>
            <a:r>
              <a:rPr lang="en-US" sz="2000" b="1" dirty="0">
                <a:solidFill>
                  <a:schemeClr val="accent1">
                    <a:lumMod val="75000"/>
                  </a:schemeClr>
                </a:solidFill>
              </a:rPr>
              <a:t>Gender gap in  Baseline (T0) and Monetary incentive (T1) Treatment</a:t>
            </a:r>
            <a:endParaRPr lang="en-IN" sz="2000" b="1" dirty="0">
              <a:solidFill>
                <a:schemeClr val="accent1">
                  <a:lumMod val="75000"/>
                </a:schemeClr>
              </a:solidFill>
            </a:endParaRPr>
          </a:p>
        </p:txBody>
      </p:sp>
      <p:sp>
        <p:nvSpPr>
          <p:cNvPr id="10" name="Rectangle 9"/>
          <p:cNvSpPr/>
          <p:nvPr/>
        </p:nvSpPr>
        <p:spPr>
          <a:xfrm>
            <a:off x="1139483" y="3911045"/>
            <a:ext cx="10311619" cy="2031325"/>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0.202. The p-value is </a:t>
            </a:r>
            <a:r>
              <a:rPr lang="en-IN" b="1" dirty="0"/>
              <a:t>0.653095</a:t>
            </a:r>
            <a:r>
              <a:rPr lang="en-IN" dirty="0"/>
              <a:t>. Not significant at p &lt; .05.</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chi-square statistic with Yates correction is 0.0505. The p-value is </a:t>
            </a:r>
            <a:r>
              <a:rPr lang="en-IN" b="1" dirty="0"/>
              <a:t>0.822187</a:t>
            </a:r>
            <a:r>
              <a:rPr lang="en-IN" dirty="0"/>
              <a:t>. Not significant at p &lt; .05.</a:t>
            </a:r>
            <a:endParaRPr lang="en-IN" dirty="0"/>
          </a:p>
          <a:p>
            <a:endParaRPr lang="en-IN" dirty="0"/>
          </a:p>
          <a:p>
            <a:pPr marL="285750" indent="-285750">
              <a:buFont typeface="Wingdings" panose="05000000000000000000" pitchFamily="2" charset="2"/>
              <a:buChar char="q"/>
            </a:pPr>
            <a:r>
              <a:rPr lang="en-IN" dirty="0"/>
              <a:t>Monetary incentive is reducing gender gap in callback compared to the baseline scenario but not statistically significantly.</a:t>
            </a:r>
            <a:br>
              <a:rPr lang="en-IN" dirty="0"/>
            </a:br>
            <a:endParaRPr lang="en-IN" dirty="0"/>
          </a:p>
        </p:txBody>
      </p:sp>
      <p:sp>
        <p:nvSpPr>
          <p:cNvPr id="6" name="Rectangle 5"/>
          <p:cNvSpPr/>
          <p:nvPr/>
        </p:nvSpPr>
        <p:spPr>
          <a:xfrm>
            <a:off x="11671199" y="6414868"/>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22</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9753" y="248194"/>
            <a:ext cx="10846191"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2 (B) </a:t>
            </a:r>
            <a:r>
              <a:rPr lang="en-US" sz="2400" dirty="0">
                <a:solidFill>
                  <a:schemeClr val="bg1"/>
                </a:solidFill>
              </a:rPr>
              <a:t>Can providing Educational  Information reduce the Gender gap</a:t>
            </a:r>
            <a:r>
              <a:rPr lang="en-US" sz="2400" dirty="0">
                <a:solidFill>
                  <a:schemeClr val="bg1"/>
                </a:solidFill>
                <a:latin typeface="Arial Rounded MT Bold" panose="020F0704030504030204" pitchFamily="34" charset="0"/>
              </a:rPr>
              <a:t>?</a:t>
            </a:r>
            <a:endParaRPr lang="en-IN" sz="2400" dirty="0"/>
          </a:p>
        </p:txBody>
      </p:sp>
      <p:graphicFrame>
        <p:nvGraphicFramePr>
          <p:cNvPr id="7" name="Table 6"/>
          <p:cNvGraphicFramePr>
            <a:graphicFrameLocks noGrp="1"/>
          </p:cNvGraphicFramePr>
          <p:nvPr/>
        </p:nvGraphicFramePr>
        <p:xfrm>
          <a:off x="2003864" y="2113150"/>
          <a:ext cx="8128000" cy="1107440"/>
        </p:xfrm>
        <a:graphic>
          <a:graphicData uri="http://schemas.openxmlformats.org/drawingml/2006/table">
            <a:tbl>
              <a:tblPr firstRow="1" firstCol="1">
                <a:tableStyleId>{793D81CF-94F2-401A-BA57-92F5A7B2D0C5}</a:tableStyleId>
              </a:tblPr>
              <a:tblGrid>
                <a:gridCol w="2032000"/>
                <a:gridCol w="2032000"/>
                <a:gridCol w="2032000"/>
                <a:gridCol w="2032000"/>
              </a:tblGrid>
              <a:tr h="0">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Female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Gender gap</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a:t>
                      </a:r>
                      <a:r>
                        <a:rPr lang="en-US" baseline="0" dirty="0"/>
                        <a:t> in 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 in 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1997612" y="1628838"/>
            <a:ext cx="8060788" cy="400110"/>
          </a:xfrm>
          <a:prstGeom prst="rect">
            <a:avLst/>
          </a:prstGeom>
          <a:noFill/>
        </p:spPr>
        <p:txBody>
          <a:bodyPr wrap="square" rtlCol="0">
            <a:spAutoFit/>
          </a:bodyPr>
          <a:lstStyle/>
          <a:p>
            <a:r>
              <a:rPr lang="en-US" b="1" dirty="0">
                <a:solidFill>
                  <a:schemeClr val="accent1">
                    <a:lumMod val="75000"/>
                  </a:schemeClr>
                </a:solidFill>
              </a:rPr>
              <a:t> </a:t>
            </a:r>
            <a:r>
              <a:rPr lang="en-US" sz="2000" b="1" dirty="0">
                <a:solidFill>
                  <a:schemeClr val="accent1">
                    <a:lumMod val="75000"/>
                  </a:schemeClr>
                </a:solidFill>
              </a:rPr>
              <a:t>Gender gap in  Baseline (T0) and Educational Information (T2) Treatment</a:t>
            </a:r>
            <a:endParaRPr lang="en-IN" sz="2000" b="1" dirty="0">
              <a:solidFill>
                <a:schemeClr val="accent1">
                  <a:lumMod val="75000"/>
                </a:schemeClr>
              </a:solidFill>
            </a:endParaRPr>
          </a:p>
        </p:txBody>
      </p:sp>
      <p:sp>
        <p:nvSpPr>
          <p:cNvPr id="10" name="Rectangle 9"/>
          <p:cNvSpPr/>
          <p:nvPr/>
        </p:nvSpPr>
        <p:spPr>
          <a:xfrm>
            <a:off x="1139483" y="3911045"/>
            <a:ext cx="10311619" cy="2031325"/>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0.8032. The p-value is </a:t>
            </a:r>
            <a:r>
              <a:rPr lang="en-IN" b="1" dirty="0"/>
              <a:t>0.370146</a:t>
            </a:r>
            <a:r>
              <a:rPr lang="en-IN" dirty="0"/>
              <a:t>. Not significant at p &lt; .05.</a:t>
            </a:r>
            <a:endParaRPr lang="en-IN" dirty="0"/>
          </a:p>
          <a:p>
            <a:endParaRPr lang="en-IN" dirty="0"/>
          </a:p>
          <a:p>
            <a:pPr marL="285750" indent="-285750">
              <a:buFont typeface="Wingdings" panose="05000000000000000000" pitchFamily="2" charset="2"/>
              <a:buChar char="q"/>
            </a:pPr>
            <a:r>
              <a:rPr lang="en-IN" dirty="0"/>
              <a:t>The chi-square statistic with Yates correction is 0.465. The p-value is</a:t>
            </a:r>
            <a:r>
              <a:rPr lang="en-IN" b="1" dirty="0"/>
              <a:t> 0.495308</a:t>
            </a:r>
            <a:r>
              <a:rPr lang="en-IN" dirty="0"/>
              <a:t>. Not significant at p &lt; .05.</a:t>
            </a:r>
            <a:endParaRPr lang="en-IN" dirty="0"/>
          </a:p>
          <a:p>
            <a:endParaRPr lang="en-IN" dirty="0"/>
          </a:p>
          <a:p>
            <a:pPr marL="285750" indent="-285750">
              <a:buFont typeface="Wingdings" panose="05000000000000000000" pitchFamily="2" charset="2"/>
              <a:buChar char="q"/>
            </a:pPr>
            <a:r>
              <a:rPr lang="en-IN" dirty="0"/>
              <a:t>Educational information is reducing gender gap in callback compared to the baseline scenario but not statistically significantly.</a:t>
            </a:r>
            <a:br>
              <a:rPr lang="en-IN" dirty="0"/>
            </a:br>
            <a:endParaRPr lang="en-IN" dirty="0"/>
          </a:p>
        </p:txBody>
      </p:sp>
      <p:sp>
        <p:nvSpPr>
          <p:cNvPr id="6" name="Rectangle 5"/>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23</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030" y="269966"/>
            <a:ext cx="11625944"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2 (C) </a:t>
            </a:r>
            <a:r>
              <a:rPr lang="en-US" sz="2400" dirty="0">
                <a:solidFill>
                  <a:schemeClr val="bg1"/>
                </a:solidFill>
              </a:rPr>
              <a:t>Can providing both monetary incentive and Educational info. reduce the Gender gap</a:t>
            </a:r>
            <a:r>
              <a:rPr lang="en-US" sz="2400" dirty="0">
                <a:solidFill>
                  <a:schemeClr val="bg1"/>
                </a:solidFill>
                <a:latin typeface="Arial Rounded MT Bold" panose="020F0704030504030204" pitchFamily="34" charset="0"/>
              </a:rPr>
              <a:t>?</a:t>
            </a:r>
            <a:endParaRPr lang="en-IN" sz="2400" dirty="0"/>
          </a:p>
        </p:txBody>
      </p:sp>
      <p:graphicFrame>
        <p:nvGraphicFramePr>
          <p:cNvPr id="7" name="Table 6"/>
          <p:cNvGraphicFramePr>
            <a:graphicFrameLocks noGrp="1"/>
          </p:cNvGraphicFramePr>
          <p:nvPr/>
        </p:nvGraphicFramePr>
        <p:xfrm>
          <a:off x="1964676" y="2348282"/>
          <a:ext cx="8128000" cy="1107440"/>
        </p:xfrm>
        <a:graphic>
          <a:graphicData uri="http://schemas.openxmlformats.org/drawingml/2006/table">
            <a:tbl>
              <a:tblPr firstRow="1" firstCol="1">
                <a:tableStyleId>{793D81CF-94F2-401A-BA57-92F5A7B2D0C5}</a:tableStyleId>
              </a:tblPr>
              <a:tblGrid>
                <a:gridCol w="2032000"/>
                <a:gridCol w="2032000"/>
                <a:gridCol w="2032000"/>
                <a:gridCol w="2032000"/>
              </a:tblGrid>
              <a:tr h="0">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Female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Gender gap</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a:t>
                      </a:r>
                      <a:r>
                        <a:rPr lang="en-US" baseline="0" dirty="0"/>
                        <a:t> in 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 in 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956603" y="1698171"/>
            <a:ext cx="10241279" cy="400110"/>
          </a:xfrm>
          <a:prstGeom prst="rect">
            <a:avLst/>
          </a:prstGeom>
          <a:noFill/>
        </p:spPr>
        <p:txBody>
          <a:bodyPr wrap="square" rtlCol="0">
            <a:spAutoFit/>
          </a:bodyPr>
          <a:lstStyle/>
          <a:p>
            <a:r>
              <a:rPr lang="en-US" b="1" dirty="0">
                <a:solidFill>
                  <a:schemeClr val="accent1">
                    <a:lumMod val="75000"/>
                  </a:schemeClr>
                </a:solidFill>
              </a:rPr>
              <a:t> </a:t>
            </a:r>
            <a:r>
              <a:rPr lang="en-US" sz="2000" b="1" dirty="0">
                <a:solidFill>
                  <a:schemeClr val="accent1">
                    <a:lumMod val="75000"/>
                  </a:schemeClr>
                </a:solidFill>
              </a:rPr>
              <a:t>Gender gap in  Baseline (T0) and Monetary incentive+ educational information(T3) Treatment</a:t>
            </a:r>
            <a:endParaRPr lang="en-IN" sz="2000" b="1" dirty="0">
              <a:solidFill>
                <a:schemeClr val="accent1">
                  <a:lumMod val="75000"/>
                </a:schemeClr>
              </a:solidFill>
            </a:endParaRPr>
          </a:p>
        </p:txBody>
      </p:sp>
      <p:sp>
        <p:nvSpPr>
          <p:cNvPr id="10" name="Rectangle 9"/>
          <p:cNvSpPr/>
          <p:nvPr/>
        </p:nvSpPr>
        <p:spPr>
          <a:xfrm>
            <a:off x="1139483" y="3911045"/>
            <a:ext cx="10311619" cy="2031325"/>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0.0176. The </a:t>
            </a:r>
            <a:r>
              <a:rPr lang="en-IN" i="1" dirty="0"/>
              <a:t>p</a:t>
            </a:r>
            <a:r>
              <a:rPr lang="en-IN" dirty="0"/>
              <a:t>-value is </a:t>
            </a:r>
            <a:r>
              <a:rPr lang="en-IN" b="1" dirty="0"/>
              <a:t>0.894316</a:t>
            </a:r>
            <a:r>
              <a:rPr lang="en-IN" dirty="0"/>
              <a:t>. </a:t>
            </a:r>
            <a:r>
              <a:rPr lang="en-IN" i="1" dirty="0"/>
              <a:t>Not</a:t>
            </a:r>
            <a:r>
              <a:rPr lang="en-IN" dirty="0"/>
              <a:t> significant at </a:t>
            </a:r>
            <a:r>
              <a:rPr lang="en-IN" i="1" dirty="0"/>
              <a:t>p</a:t>
            </a:r>
            <a:r>
              <a:rPr lang="en-IN" dirty="0"/>
              <a:t> &lt; .05.</a:t>
            </a:r>
            <a:endParaRPr lang="en-IN" dirty="0"/>
          </a:p>
          <a:p>
            <a:endParaRPr lang="en-IN" dirty="0"/>
          </a:p>
          <a:p>
            <a:pPr marL="285750" indent="-285750">
              <a:buFont typeface="Wingdings" panose="05000000000000000000" pitchFamily="2" charset="2"/>
              <a:buChar char="q"/>
            </a:pPr>
            <a:r>
              <a:rPr lang="en-IN" dirty="0"/>
              <a:t>The chi-square statistic with Yates correction is 0.0091. The </a:t>
            </a:r>
            <a:r>
              <a:rPr lang="en-IN" i="1" dirty="0"/>
              <a:t>p</a:t>
            </a:r>
            <a:r>
              <a:rPr lang="en-IN" dirty="0"/>
              <a:t>-value is </a:t>
            </a:r>
            <a:r>
              <a:rPr lang="en-IN" b="1" dirty="0"/>
              <a:t>0.924075. </a:t>
            </a:r>
            <a:r>
              <a:rPr lang="en-IN" i="1" dirty="0"/>
              <a:t>Not</a:t>
            </a:r>
            <a:r>
              <a:rPr lang="en-IN" dirty="0"/>
              <a:t> significant at </a:t>
            </a:r>
            <a:r>
              <a:rPr lang="en-IN" i="1" dirty="0"/>
              <a:t>p</a:t>
            </a:r>
            <a:r>
              <a:rPr lang="en-IN" dirty="0"/>
              <a:t> &lt; .05</a:t>
            </a:r>
            <a:endParaRPr lang="en-IN" dirty="0"/>
          </a:p>
          <a:p>
            <a:endParaRPr lang="en-IN" dirty="0"/>
          </a:p>
          <a:p>
            <a:pPr marL="285750" indent="-285750">
              <a:buFont typeface="Wingdings" panose="05000000000000000000" pitchFamily="2" charset="2"/>
              <a:buChar char="q"/>
            </a:pPr>
            <a:r>
              <a:rPr lang="en-IN" dirty="0"/>
              <a:t>Monetary incentive + Educational information increases  gender gap in callback compared to the baseline scenario but not statistically significantly.</a:t>
            </a:r>
            <a:br>
              <a:rPr lang="en-IN" dirty="0"/>
            </a:br>
            <a:endParaRPr lang="en-IN" dirty="0"/>
          </a:p>
        </p:txBody>
      </p:sp>
      <p:sp>
        <p:nvSpPr>
          <p:cNvPr id="6" name="Rectangle 5"/>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24</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6904" y="439783"/>
            <a:ext cx="11625944"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3. </a:t>
            </a:r>
            <a:r>
              <a:rPr lang="en-US" sz="2400" dirty="0">
                <a:solidFill>
                  <a:schemeClr val="bg1"/>
                </a:solidFill>
              </a:rPr>
              <a:t>What are the factors affecting callback frequency? Are monetary incentive and/or Educational info. Important determinant of increasing callback frequency</a:t>
            </a:r>
            <a:r>
              <a:rPr lang="en-US" sz="2400" dirty="0">
                <a:solidFill>
                  <a:schemeClr val="bg1"/>
                </a:solidFill>
                <a:latin typeface="Arial Rounded MT Bold" panose="020F0704030504030204" pitchFamily="34" charset="0"/>
              </a:rPr>
              <a:t>?</a:t>
            </a:r>
            <a:endParaRPr lang="en-IN" sz="2400" dirty="0"/>
          </a:p>
        </p:txBody>
      </p:sp>
      <p:pic>
        <p:nvPicPr>
          <p:cNvPr id="3" name="Picture 2"/>
          <p:cNvPicPr>
            <a:picLocks noChangeAspect="1"/>
          </p:cNvPicPr>
          <p:nvPr/>
        </p:nvPicPr>
        <p:blipFill>
          <a:blip r:embed="rId1"/>
          <a:stretch>
            <a:fillRect/>
          </a:stretch>
        </p:blipFill>
        <p:spPr>
          <a:xfrm>
            <a:off x="1397725" y="1998620"/>
            <a:ext cx="4663442" cy="2834639"/>
          </a:xfrm>
          <a:prstGeom prst="rect">
            <a:avLst/>
          </a:prstGeom>
        </p:spPr>
      </p:pic>
      <p:sp>
        <p:nvSpPr>
          <p:cNvPr id="5" name="TextBox 4"/>
          <p:cNvSpPr txBox="1"/>
          <p:nvPr/>
        </p:nvSpPr>
        <p:spPr>
          <a:xfrm>
            <a:off x="2063933" y="4859383"/>
            <a:ext cx="4310742" cy="369332"/>
          </a:xfrm>
          <a:prstGeom prst="rect">
            <a:avLst/>
          </a:prstGeom>
          <a:noFill/>
        </p:spPr>
        <p:txBody>
          <a:bodyPr wrap="square" rtlCol="0">
            <a:spAutoFit/>
          </a:bodyPr>
          <a:lstStyle/>
          <a:p>
            <a:r>
              <a:rPr lang="en-US" b="1" u="sng" dirty="0">
                <a:solidFill>
                  <a:schemeClr val="accent1">
                    <a:lumMod val="75000"/>
                  </a:schemeClr>
                </a:solidFill>
              </a:rPr>
              <a:t>Callback Frequency Histogram</a:t>
            </a:r>
            <a:endParaRPr lang="en-IN" b="1" u="sng" dirty="0">
              <a:solidFill>
                <a:schemeClr val="accent1">
                  <a:lumMod val="75000"/>
                </a:schemeClr>
              </a:solidFill>
            </a:endParaRPr>
          </a:p>
        </p:txBody>
      </p:sp>
      <p:sp>
        <p:nvSpPr>
          <p:cNvPr id="6" name="Down Arrow 5"/>
          <p:cNvSpPr/>
          <p:nvPr/>
        </p:nvSpPr>
        <p:spPr>
          <a:xfrm rot="16200000">
            <a:off x="6505303" y="2899953"/>
            <a:ext cx="339634" cy="561703"/>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615648" y="2965268"/>
            <a:ext cx="3383278" cy="646331"/>
          </a:xfrm>
          <a:prstGeom prst="rect">
            <a:avLst/>
          </a:prstGeom>
          <a:noFill/>
        </p:spPr>
        <p:txBody>
          <a:bodyPr wrap="square" rtlCol="0">
            <a:spAutoFit/>
          </a:bodyPr>
          <a:lstStyle/>
          <a:p>
            <a:pPr algn="ctr"/>
            <a:r>
              <a:rPr lang="en-US" dirty="0"/>
              <a:t>Data is not normally distributed </a:t>
            </a:r>
            <a:r>
              <a:rPr lang="en-US" dirty="0">
                <a:sym typeface="Wingdings" panose="05000000000000000000" pitchFamily="2" charset="2"/>
              </a:rPr>
              <a:t>with count outcome</a:t>
            </a:r>
            <a:endParaRPr lang="en-IN" dirty="0"/>
          </a:p>
        </p:txBody>
      </p:sp>
      <p:sp>
        <p:nvSpPr>
          <p:cNvPr id="8" name="TextBox 7"/>
          <p:cNvSpPr txBox="1"/>
          <p:nvPr/>
        </p:nvSpPr>
        <p:spPr>
          <a:xfrm>
            <a:off x="7903029" y="4572000"/>
            <a:ext cx="2834640" cy="646331"/>
          </a:xfrm>
          <a:prstGeom prst="rect">
            <a:avLst/>
          </a:prstGeom>
          <a:noFill/>
        </p:spPr>
        <p:txBody>
          <a:bodyPr wrap="square" rtlCol="0">
            <a:spAutoFit/>
          </a:bodyPr>
          <a:lstStyle/>
          <a:p>
            <a:pPr algn="ctr"/>
            <a:r>
              <a:rPr lang="en-US" dirty="0">
                <a:sym typeface="Wingdings" panose="05000000000000000000" pitchFamily="2" charset="2"/>
              </a:rPr>
              <a:t>Poisson Regression and negative binomial</a:t>
            </a:r>
            <a:endParaRPr lang="en-IN" dirty="0"/>
          </a:p>
        </p:txBody>
      </p:sp>
      <p:sp>
        <p:nvSpPr>
          <p:cNvPr id="9" name="Down Arrow 8"/>
          <p:cNvSpPr/>
          <p:nvPr/>
        </p:nvSpPr>
        <p:spPr>
          <a:xfrm>
            <a:off x="9052557" y="3788228"/>
            <a:ext cx="339634" cy="561703"/>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25</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8" y="182881"/>
            <a:ext cx="11216975"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The causal relationship between Callback frequency and the gender identity of applicant and other property characteristics can be specified as:</a:t>
            </a:r>
            <a:endParaRPr lang="en-US" dirty="0"/>
          </a:p>
          <a:p>
            <a:pPr marL="285750" indent="-285750">
              <a:buFont typeface="Wingdings" panose="05000000000000000000" pitchFamily="2" charset="2"/>
              <a:buChar char="q"/>
            </a:pPr>
            <a:endParaRPr lang="en-US" dirty="0"/>
          </a:p>
        </p:txBody>
      </p:sp>
      <p:sp>
        <p:nvSpPr>
          <p:cNvPr id="5" name="TextBox 4"/>
          <p:cNvSpPr txBox="1"/>
          <p:nvPr/>
        </p:nvSpPr>
        <p:spPr>
          <a:xfrm>
            <a:off x="6967981" y="2159490"/>
            <a:ext cx="1384663" cy="369332"/>
          </a:xfrm>
          <a:prstGeom prst="rect">
            <a:avLst/>
          </a:prstGeom>
          <a:noFill/>
        </p:spPr>
        <p:txBody>
          <a:bodyPr wrap="square" rtlCol="0">
            <a:spAutoFit/>
          </a:bodyPr>
          <a:lstStyle/>
          <a:p>
            <a:r>
              <a:rPr lang="en-US" b="1" dirty="0">
                <a:effectLst>
                  <a:glow rad="127000">
                    <a:schemeClr val="bg1"/>
                  </a:glow>
                </a:effectLst>
              </a:rPr>
              <a:t>Frequency=</a:t>
            </a:r>
            <a:endParaRPr lang="en-IN" sz="1200" b="1" dirty="0">
              <a:solidFill>
                <a:schemeClr val="accent1">
                  <a:lumMod val="75000"/>
                </a:schemeClr>
              </a:solidFill>
              <a:effectLst>
                <a:glow rad="127000">
                  <a:schemeClr val="bg1"/>
                </a:glow>
              </a:effectLst>
            </a:endParaRPr>
          </a:p>
        </p:txBody>
      </p:sp>
      <p:graphicFrame>
        <p:nvGraphicFramePr>
          <p:cNvPr id="6" name="Table 5"/>
          <p:cNvGraphicFramePr>
            <a:graphicFrameLocks noGrp="1"/>
          </p:cNvGraphicFramePr>
          <p:nvPr/>
        </p:nvGraphicFramePr>
        <p:xfrm>
          <a:off x="0" y="1139294"/>
          <a:ext cx="6439989" cy="5718706"/>
        </p:xfrm>
        <a:graphic>
          <a:graphicData uri="http://schemas.openxmlformats.org/drawingml/2006/table">
            <a:tbl>
              <a:tblPr firstRow="1" bandRow="1">
                <a:tableStyleId>{5C22544A-7EE6-4342-B048-85BDC9FD1C3A}</a:tableStyleId>
              </a:tblPr>
              <a:tblGrid>
                <a:gridCol w="1358538"/>
                <a:gridCol w="535577"/>
                <a:gridCol w="1371600"/>
                <a:gridCol w="1645920"/>
                <a:gridCol w="1528354"/>
              </a:tblGrid>
              <a:tr h="581674">
                <a:tc grid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gridSpan="3">
                  <a:txBody>
                    <a:bodyPr/>
                    <a:lstStyle/>
                    <a:p>
                      <a:pPr algn="ctr"/>
                      <a:r>
                        <a:rPr lang="en-US" sz="2800" dirty="0"/>
                        <a:t>Baseline Model</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856172">
                <a:tc gridSpan="2">
                  <a:txBody>
                    <a:bodyPr/>
                    <a:lstStyle/>
                    <a:p>
                      <a:pPr algn="ctr"/>
                      <a:r>
                        <a:rPr lang="en-US" b="1" u="sng" dirty="0"/>
                        <a:t>Frequency</a:t>
                      </a:r>
                      <a:endParaRPr lang="en-IN" b="1"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pPr algn="ctr"/>
                      <a:r>
                        <a:rPr lang="en-US" b="1" dirty="0"/>
                        <a:t>IRR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Std. Err.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P&gt;|z|</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Applicant's gender</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r>
                        <a:rPr lang="en-US" dirty="0"/>
                        <a:t> 1.912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a:t>
                      </a:r>
                      <a:r>
                        <a:rPr lang="en-IN" dirty="0">
                          <a:effectLst>
                            <a:glow rad="127000">
                              <a:srgbClr val="FFFF00"/>
                            </a:glow>
                          </a:effectLst>
                        </a:rPr>
                        <a:t>0.025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856172">
                <a:tc grid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type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r>
                        <a:rPr lang="en-US" dirty="0"/>
                        <a:t> .996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0.282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0.934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Rent / sq.</a:t>
                      </a:r>
                      <a:r>
                        <a:rPr lang="en-IN" sz="1400" b="1" i="0" u="sng" strike="noStrike" baseline="0" dirty="0">
                          <a:solidFill>
                            <a:srgbClr val="000000"/>
                          </a:solidFill>
                          <a:effectLst>
                            <a:glow rad="127000">
                              <a:srgbClr val="FFFF00"/>
                            </a:glow>
                          </a:effectLst>
                          <a:latin typeface="Arial" panose="020B0604020202020204" pitchFamily="34" charset="0"/>
                          <a:cs typeface="Arial" panose="020B0604020202020204" pitchFamily="34" charset="0"/>
                        </a:rPr>
                        <a:t> </a:t>
                      </a: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ft.</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r>
                        <a:rPr lang="en-US" dirty="0"/>
                        <a:t> 1.06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 0.000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row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Furnishing status</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0.526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0.1737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 0.052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0.197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a:t>
                      </a:r>
                      <a:r>
                        <a:rPr lang="en-IN" dirty="0">
                          <a:effectLst>
                            <a:glow rad="127000">
                              <a:srgbClr val="FFFF00"/>
                            </a:glow>
                          </a:effectLst>
                        </a:rPr>
                        <a:t>0.068</a:t>
                      </a:r>
                      <a:r>
                        <a:rPr lang="en-IN"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row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age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0.291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0.609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0.304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 name="TextBox 6"/>
          <p:cNvSpPr txBox="1"/>
          <p:nvPr/>
        </p:nvSpPr>
        <p:spPr>
          <a:xfrm>
            <a:off x="6561909" y="1021432"/>
            <a:ext cx="5630091" cy="923330"/>
          </a:xfrm>
          <a:prstGeom prst="rect">
            <a:avLst/>
          </a:prstGeom>
          <a:noFill/>
        </p:spPr>
        <p:txBody>
          <a:bodyPr wrap="square" rtlCol="0">
            <a:spAutoFit/>
          </a:bodyPr>
          <a:lstStyle/>
          <a:p>
            <a:r>
              <a:rPr lang="en-US" dirty="0"/>
              <a:t> 1)</a:t>
            </a:r>
            <a:r>
              <a:rPr lang="en-US" u="sng" dirty="0"/>
              <a:t> Baseline Model:</a:t>
            </a:r>
            <a:endParaRPr lang="en-US" u="sng" dirty="0"/>
          </a:p>
          <a:p>
            <a:r>
              <a:rPr lang="en-US" i="1" dirty="0"/>
              <a:t>          Frequency=  f(Applicants gender, Property Type, Rent per sq. ft., Furnishing status, Property Age)</a:t>
            </a:r>
            <a:endParaRPr lang="en-IN" dirty="0"/>
          </a:p>
        </p:txBody>
      </p:sp>
      <p:sp>
        <p:nvSpPr>
          <p:cNvPr id="8" name="Rectangle 7"/>
          <p:cNvSpPr/>
          <p:nvPr/>
        </p:nvSpPr>
        <p:spPr>
          <a:xfrm>
            <a:off x="8322866" y="2141326"/>
            <a:ext cx="4336868" cy="1631216"/>
          </a:xfrm>
          <a:prstGeom prst="rect">
            <a:avLst/>
          </a:prstGeom>
        </p:spPr>
        <p:txBody>
          <a:bodyPr wrap="square">
            <a:spAutoFit/>
          </a:bodyPr>
          <a:lstStyle/>
          <a:p>
            <a:r>
              <a:rPr lang="en-IN" sz="2000" b="1" dirty="0">
                <a:solidFill>
                  <a:schemeClr val="accent1">
                    <a:lumMod val="75000"/>
                  </a:schemeClr>
                </a:solidFill>
                <a:effectLst>
                  <a:glow rad="127000">
                    <a:schemeClr val="bg1"/>
                  </a:glow>
                </a:effectLst>
              </a:rPr>
              <a:t>Exp(</a:t>
            </a:r>
            <a:r>
              <a:rPr lang="el-GR" sz="2000" b="1" dirty="0">
                <a:solidFill>
                  <a:schemeClr val="accent1">
                    <a:lumMod val="75000"/>
                  </a:schemeClr>
                </a:solidFill>
                <a:effectLst>
                  <a:glow rad="127000">
                    <a:schemeClr val="bg1"/>
                  </a:glow>
                </a:effectLst>
              </a:rPr>
              <a:t>β0 + β1*</a:t>
            </a:r>
            <a:r>
              <a:rPr lang="en-US" sz="2000" b="1" dirty="0">
                <a:solidFill>
                  <a:schemeClr val="accent1">
                    <a:lumMod val="75000"/>
                  </a:schemeClr>
                </a:solidFill>
                <a:effectLst>
                  <a:glow rad="127000">
                    <a:schemeClr val="bg1"/>
                  </a:glow>
                </a:effectLst>
              </a:rPr>
              <a:t>Applicants gender</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2</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Property Type</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3</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Rent per sq. ft.</a:t>
            </a:r>
            <a:r>
              <a:rPr lang="el-GR" sz="2000" b="1" dirty="0">
                <a:solidFill>
                  <a:schemeClr val="accent1">
                    <a:lumMod val="75000"/>
                  </a:schemeClr>
                </a:solidFill>
                <a:effectLst>
                  <a:glow rad="127000">
                    <a:schemeClr val="bg1"/>
                  </a:glow>
                </a:effectLst>
              </a:rPr>
              <a:t>+</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4</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Furnishing status +</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5</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Property Age+ </a:t>
            </a:r>
            <a:r>
              <a:rPr lang="el-GR" sz="2000" b="1" dirty="0">
                <a:solidFill>
                  <a:schemeClr val="accent1">
                    <a:lumMod val="75000"/>
                  </a:schemeClr>
                </a:solidFill>
                <a:effectLst>
                  <a:glow rad="127000">
                    <a:schemeClr val="bg1"/>
                  </a:glow>
                </a:effectLst>
              </a:rPr>
              <a:t>ε0</a:t>
            </a:r>
            <a:r>
              <a:rPr lang="en-IN" sz="2000" b="1" dirty="0">
                <a:solidFill>
                  <a:schemeClr val="accent1">
                    <a:lumMod val="75000"/>
                  </a:schemeClr>
                </a:solidFill>
                <a:effectLst>
                  <a:glow rad="127000">
                    <a:schemeClr val="bg1"/>
                  </a:glow>
                </a:effectLst>
              </a:rPr>
              <a:t>)</a:t>
            </a:r>
            <a:endParaRPr lang="en-IN" sz="2000" b="1" dirty="0">
              <a:solidFill>
                <a:schemeClr val="accent1">
                  <a:lumMod val="75000"/>
                </a:schemeClr>
              </a:solidFill>
              <a:effectLst>
                <a:glow rad="127000">
                  <a:schemeClr val="bg1"/>
                </a:glow>
              </a:effectLst>
            </a:endParaRPr>
          </a:p>
        </p:txBody>
      </p:sp>
      <p:sp>
        <p:nvSpPr>
          <p:cNvPr id="9" name="Rectangle 8"/>
          <p:cNvSpPr/>
          <p:nvPr/>
        </p:nvSpPr>
        <p:spPr>
          <a:xfrm>
            <a:off x="6645763" y="4118402"/>
            <a:ext cx="3176663" cy="646331"/>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Number of obs. =     98</a:t>
            </a:r>
            <a:endParaRPr lang="en-IN" dirty="0">
              <a:effectLst>
                <a:glow rad="127000">
                  <a:srgbClr val="FFFF00"/>
                </a:glow>
              </a:effectLst>
            </a:endParaRPr>
          </a:p>
          <a:p>
            <a:pPr marL="285750" indent="-285750">
              <a:buFont typeface="Wingdings" panose="05000000000000000000" pitchFamily="2" charset="2"/>
              <a:buChar char="q"/>
            </a:pPr>
            <a:r>
              <a:rPr lang="en-IN" dirty="0"/>
              <a:t>LR chi2(7)           =    43.85</a:t>
            </a:r>
            <a:endParaRPr lang="en-IN" dirty="0"/>
          </a:p>
        </p:txBody>
      </p:sp>
      <p:sp>
        <p:nvSpPr>
          <p:cNvPr id="10" name="Rectangle 9"/>
          <p:cNvSpPr/>
          <p:nvPr/>
        </p:nvSpPr>
        <p:spPr>
          <a:xfrm>
            <a:off x="9445226" y="4093977"/>
            <a:ext cx="3470787" cy="646331"/>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Prob &gt; chi2      =  0.0000</a:t>
            </a:r>
            <a:endParaRPr lang="en-IN" dirty="0">
              <a:effectLst>
                <a:glow rad="127000">
                  <a:srgbClr val="FFFF00"/>
                </a:glow>
              </a:effectLst>
            </a:endParaRPr>
          </a:p>
          <a:p>
            <a:pPr marL="285750" indent="-285750">
              <a:buFont typeface="Wingdings" panose="05000000000000000000" pitchFamily="2" charset="2"/>
              <a:buChar char="q"/>
            </a:pPr>
            <a:r>
              <a:rPr lang="en-IN" dirty="0"/>
              <a:t>Pseudo R2       =  0.1924</a:t>
            </a:r>
            <a:endParaRPr lang="en-IN" dirty="0"/>
          </a:p>
        </p:txBody>
      </p:sp>
      <p:sp>
        <p:nvSpPr>
          <p:cNvPr id="11" name="Rectangle 10"/>
          <p:cNvSpPr/>
          <p:nvPr/>
        </p:nvSpPr>
        <p:spPr>
          <a:xfrm>
            <a:off x="7270509" y="4999989"/>
            <a:ext cx="6096000" cy="1754326"/>
          </a:xfrm>
          <a:prstGeom prst="rect">
            <a:avLst/>
          </a:prstGeom>
        </p:spPr>
        <p:txBody>
          <a:bodyPr>
            <a:spAutoFit/>
          </a:bodyPr>
          <a:lstStyle/>
          <a:p>
            <a:pPr marL="285750" indent="-285750">
              <a:buFont typeface="Wingdings" panose="05000000000000000000" pitchFamily="2" charset="2"/>
              <a:buChar char="q"/>
            </a:pPr>
            <a:r>
              <a:rPr lang="en-IN" dirty="0"/>
              <a:t>Deviance goodness-of-fit =  94.39783</a:t>
            </a:r>
            <a:endParaRPr lang="en-IN" dirty="0"/>
          </a:p>
          <a:p>
            <a:r>
              <a:rPr lang="en-IN" dirty="0"/>
              <a:t>      Prob &gt; chi2(90)          =    0.3549</a:t>
            </a:r>
            <a:endParaRPr lang="en-IN" dirty="0"/>
          </a:p>
          <a:p>
            <a:endParaRPr lang="en-IN" dirty="0"/>
          </a:p>
          <a:p>
            <a:pPr marL="285750" indent="-285750">
              <a:buFont typeface="Wingdings" panose="05000000000000000000" pitchFamily="2" charset="2"/>
              <a:buChar char="q"/>
            </a:pPr>
            <a:r>
              <a:rPr lang="en-IN" dirty="0"/>
              <a:t>Pearson goodness-of-fit  =  96.64436</a:t>
            </a:r>
            <a:endParaRPr lang="en-IN" dirty="0"/>
          </a:p>
          <a:p>
            <a:r>
              <a:rPr lang="en-IN" dirty="0"/>
              <a:t>      Prob &gt; chi2(90)          =    0.2970</a:t>
            </a:r>
            <a:endParaRPr lang="en-IN" dirty="0"/>
          </a:p>
          <a:p>
            <a:endParaRPr lang="en-IN" dirty="0"/>
          </a:p>
        </p:txBody>
      </p:sp>
      <p:sp>
        <p:nvSpPr>
          <p:cNvPr id="2" name="Rectangle 1"/>
          <p:cNvSpPr/>
          <p:nvPr/>
        </p:nvSpPr>
        <p:spPr>
          <a:xfrm>
            <a:off x="6695767" y="4100051"/>
            <a:ext cx="5383162" cy="67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661354" y="4886630"/>
            <a:ext cx="5383162" cy="1823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26</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83228" y="0"/>
          <a:ext cx="4230189" cy="6857998"/>
        </p:xfrm>
        <a:graphic>
          <a:graphicData uri="http://schemas.openxmlformats.org/drawingml/2006/table">
            <a:tbl>
              <a:tblPr firstRow="1" bandRow="1">
                <a:tableStyleId>{5C22544A-7EE6-4342-B048-85BDC9FD1C3A}</a:tableStyleId>
              </a:tblPr>
              <a:tblGrid>
                <a:gridCol w="1382486"/>
                <a:gridCol w="1423852"/>
                <a:gridCol w="1423851"/>
              </a:tblGrid>
              <a:tr h="581674">
                <a:tc gridSpan="3">
                  <a:txBody>
                    <a:bodyPr/>
                    <a:lstStyle/>
                    <a:p>
                      <a:pPr algn="ctr"/>
                      <a:r>
                        <a:rPr lang="en-US" sz="2800" dirty="0"/>
                        <a:t>Full Model</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856172">
                <a:tc>
                  <a:txBody>
                    <a:bodyPr/>
                    <a:lstStyle/>
                    <a:p>
                      <a:pPr algn="ctr"/>
                      <a:r>
                        <a:rPr lang="en-US" b="1" dirty="0"/>
                        <a:t>IRR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Std. Err.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P&gt;|z|</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a:txBody>
                    <a:bodyPr/>
                    <a:lstStyle/>
                    <a:p>
                      <a:r>
                        <a:rPr lang="en-IN" dirty="0"/>
                        <a:t>1.727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0.186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0.001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856172">
                <a:tc>
                  <a:txBody>
                    <a:bodyPr/>
                    <a:lstStyle/>
                    <a:p>
                      <a:r>
                        <a:rPr lang="en-IN" dirty="0"/>
                        <a:t>  1.171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0.423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a:txBody>
                    <a:bodyPr/>
                    <a:lstStyle/>
                    <a:p>
                      <a:r>
                        <a:rPr lang="en-IN" dirty="0"/>
                        <a:t> 1.019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0.0073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0.092</a:t>
                      </a:r>
                      <a:r>
                        <a:rPr lang="en-IN"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a:txBody>
                    <a:bodyPr/>
                    <a:lstStyle/>
                    <a:p>
                      <a:r>
                        <a:rPr lang="en-IN" dirty="0"/>
                        <a:t>0.743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0.121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a:txBody>
                    <a:bodyPr/>
                    <a:lstStyle/>
                    <a:p>
                      <a:r>
                        <a:rPr lang="en-IN" dirty="0"/>
                        <a:t>1.124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a:txBody>
                    <a:bodyPr/>
                    <a:lstStyle/>
                    <a:p>
                      <a:r>
                        <a:rPr lang="en-IN" dirty="0"/>
                        <a:t>1.318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a:txBody>
                    <a:bodyPr/>
                    <a:lstStyle/>
                    <a:p>
                      <a:r>
                        <a:rPr lang="en-IN" dirty="0"/>
                        <a:t>0.836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0.427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79764">
                <a:tc>
                  <a:txBody>
                    <a:bodyPr/>
                    <a:lstStyle/>
                    <a:p>
                      <a:r>
                        <a:rPr lang="en-IN" dirty="0"/>
                        <a:t>1.752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0.022</a:t>
                      </a:r>
                      <a:r>
                        <a:rPr lang="en-IN"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379764">
                <a:tc>
                  <a:txBody>
                    <a:bodyPr/>
                    <a:lstStyle/>
                    <a:p>
                      <a:r>
                        <a:rPr lang="en-IN" dirty="0"/>
                        <a:t>1.668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0.040</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79764">
                <a:tc>
                  <a:txBody>
                    <a:bodyPr/>
                    <a:lstStyle/>
                    <a:p>
                      <a:r>
                        <a:rPr lang="en-IN" dirty="0"/>
                        <a:t>1.368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0.337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bl>
          </a:graphicData>
        </a:graphic>
      </p:graphicFrame>
      <p:graphicFrame>
        <p:nvGraphicFramePr>
          <p:cNvPr id="5" name="Table 4"/>
          <p:cNvGraphicFramePr>
            <a:graphicFrameLocks noGrp="1"/>
          </p:cNvGraphicFramePr>
          <p:nvPr/>
        </p:nvGraphicFramePr>
        <p:xfrm>
          <a:off x="0" y="2"/>
          <a:ext cx="1894115" cy="6857998"/>
        </p:xfrm>
        <a:graphic>
          <a:graphicData uri="http://schemas.openxmlformats.org/drawingml/2006/table">
            <a:tbl>
              <a:tblPr firstRow="1" bandRow="1">
                <a:tableStyleId>{5C22544A-7EE6-4342-B048-85BDC9FD1C3A}</a:tableStyleId>
              </a:tblPr>
              <a:tblGrid>
                <a:gridCol w="1358538"/>
                <a:gridCol w="535577"/>
              </a:tblGrid>
              <a:tr h="581674">
                <a:tc grid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a:r>
                        <a:rPr lang="en-US" b="1" u="sng" dirty="0"/>
                        <a:t>Frequency</a:t>
                      </a:r>
                      <a:endParaRPr lang="en-IN" b="1"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Applicant's gender</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type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Rent / sq.</a:t>
                      </a:r>
                      <a:r>
                        <a:rPr lang="en-IN" sz="1400" b="1" i="0" u="sng" strike="noStrike" baseline="0" dirty="0">
                          <a:solidFill>
                            <a:srgbClr val="000000"/>
                          </a:solidFill>
                          <a:effectLst>
                            <a:glow rad="127000">
                              <a:srgbClr val="FFFF00"/>
                            </a:glow>
                          </a:effectLst>
                          <a:latin typeface="Arial" panose="020B0604020202020204" pitchFamily="34" charset="0"/>
                          <a:cs typeface="Arial" panose="020B0604020202020204" pitchFamily="34" charset="0"/>
                        </a:rPr>
                        <a:t> </a:t>
                      </a: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ft.</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28086">
                <a:tc row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Furnishing status</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086">
                <a:tc row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age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764">
                <a:tc rowSpan="3">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Treatment</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2</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764">
                <a:tc vMerge="1">
                  <a:tcPr/>
                </a:tc>
                <a:tc>
                  <a:txBody>
                    <a:bodyPr/>
                    <a:lstStyle/>
                    <a:p>
                      <a:pPr algn="ctr" fontAlgn="ctr"/>
                      <a:r>
                        <a:rPr lang="en-US"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3</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764">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4</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6216235" y="355606"/>
            <a:ext cx="5791199" cy="923330"/>
          </a:xfrm>
          <a:prstGeom prst="rect">
            <a:avLst/>
          </a:prstGeom>
        </p:spPr>
        <p:txBody>
          <a:bodyPr wrap="square">
            <a:spAutoFit/>
          </a:bodyPr>
          <a:lstStyle/>
          <a:p>
            <a:r>
              <a:rPr lang="en-US" dirty="0"/>
              <a:t> 2)</a:t>
            </a:r>
            <a:r>
              <a:rPr lang="en-US" u="sng" dirty="0"/>
              <a:t> Full Model:</a:t>
            </a:r>
            <a:endParaRPr lang="en-US" u="sng" dirty="0"/>
          </a:p>
          <a:p>
            <a:pPr algn="ctr"/>
            <a:r>
              <a:rPr lang="en-US" i="1" dirty="0"/>
              <a:t> Frequency=  f(Applicants gender, Property Type, Rent per sq. ft., Furnishing status, Property Age, Treatments)</a:t>
            </a:r>
            <a:endParaRPr lang="en-IN" dirty="0"/>
          </a:p>
        </p:txBody>
      </p:sp>
      <p:sp>
        <p:nvSpPr>
          <p:cNvPr id="7" name="TextBox 6"/>
          <p:cNvSpPr txBox="1"/>
          <p:nvPr/>
        </p:nvSpPr>
        <p:spPr>
          <a:xfrm flipH="1">
            <a:off x="6838094" y="1576194"/>
            <a:ext cx="2155371" cy="369332"/>
          </a:xfrm>
          <a:prstGeom prst="rect">
            <a:avLst/>
          </a:prstGeom>
          <a:noFill/>
        </p:spPr>
        <p:txBody>
          <a:bodyPr wrap="square" rtlCol="0">
            <a:spAutoFit/>
          </a:bodyPr>
          <a:lstStyle/>
          <a:p>
            <a:r>
              <a:rPr lang="en-US" b="1" dirty="0">
                <a:effectLst>
                  <a:glow rad="127000">
                    <a:schemeClr val="bg1"/>
                  </a:glow>
                </a:effectLst>
              </a:rPr>
              <a:t>Frequency=</a:t>
            </a:r>
            <a:endParaRPr lang="en-IN" sz="1200" b="1" dirty="0">
              <a:solidFill>
                <a:schemeClr val="accent1">
                  <a:lumMod val="75000"/>
                </a:schemeClr>
              </a:solidFill>
              <a:effectLst>
                <a:glow rad="127000">
                  <a:schemeClr val="bg1"/>
                </a:glow>
              </a:effectLst>
            </a:endParaRPr>
          </a:p>
        </p:txBody>
      </p:sp>
      <p:sp>
        <p:nvSpPr>
          <p:cNvPr id="8" name="Rectangle 7"/>
          <p:cNvSpPr/>
          <p:nvPr/>
        </p:nvSpPr>
        <p:spPr>
          <a:xfrm>
            <a:off x="8318141" y="1546582"/>
            <a:ext cx="3362148" cy="2246769"/>
          </a:xfrm>
          <a:prstGeom prst="rect">
            <a:avLst/>
          </a:prstGeom>
        </p:spPr>
        <p:txBody>
          <a:bodyPr wrap="square">
            <a:spAutoFit/>
          </a:bodyPr>
          <a:lstStyle/>
          <a:p>
            <a:r>
              <a:rPr lang="en-IN" sz="2000" b="1" dirty="0">
                <a:solidFill>
                  <a:schemeClr val="accent1">
                    <a:lumMod val="75000"/>
                  </a:schemeClr>
                </a:solidFill>
                <a:effectLst>
                  <a:glow rad="127000">
                    <a:schemeClr val="bg1"/>
                  </a:glow>
                </a:effectLst>
              </a:rPr>
              <a:t>Exp(</a:t>
            </a:r>
            <a:r>
              <a:rPr lang="el-GR" sz="2000" b="1" dirty="0">
                <a:solidFill>
                  <a:schemeClr val="accent1">
                    <a:lumMod val="75000"/>
                  </a:schemeClr>
                </a:solidFill>
                <a:effectLst>
                  <a:glow rad="127000">
                    <a:schemeClr val="bg1"/>
                  </a:glow>
                </a:effectLst>
              </a:rPr>
              <a:t>β0 + β1*</a:t>
            </a:r>
            <a:r>
              <a:rPr lang="en-US" sz="2000" b="1" dirty="0">
                <a:solidFill>
                  <a:schemeClr val="accent1">
                    <a:lumMod val="75000"/>
                  </a:schemeClr>
                </a:solidFill>
                <a:effectLst>
                  <a:glow rad="127000">
                    <a:schemeClr val="bg1"/>
                  </a:glow>
                </a:effectLst>
              </a:rPr>
              <a:t>Applicants gender</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2</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Property Type</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3</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Rent per sq. ft.</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4</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Furnishing status</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5</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Property Age</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6</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Treatment +</a:t>
            </a:r>
            <a:r>
              <a:rPr lang="el-GR" sz="2000" b="1" dirty="0">
                <a:solidFill>
                  <a:schemeClr val="accent1">
                    <a:lumMod val="75000"/>
                  </a:schemeClr>
                </a:solidFill>
                <a:effectLst>
                  <a:glow rad="127000">
                    <a:schemeClr val="bg1"/>
                  </a:glow>
                </a:effectLst>
              </a:rPr>
              <a:t>ε0</a:t>
            </a:r>
            <a:r>
              <a:rPr lang="en-IN" sz="2000" b="1" dirty="0">
                <a:solidFill>
                  <a:schemeClr val="accent1">
                    <a:lumMod val="75000"/>
                  </a:schemeClr>
                </a:solidFill>
                <a:effectLst>
                  <a:glow rad="127000">
                    <a:schemeClr val="bg1"/>
                  </a:glow>
                </a:effectLst>
              </a:rPr>
              <a:t>)</a:t>
            </a:r>
            <a:endParaRPr lang="en-IN" sz="2000" b="1" dirty="0">
              <a:solidFill>
                <a:schemeClr val="accent1">
                  <a:lumMod val="75000"/>
                </a:schemeClr>
              </a:solidFill>
              <a:effectLst>
                <a:glow rad="127000">
                  <a:schemeClr val="bg1"/>
                </a:glow>
              </a:effectLst>
            </a:endParaRPr>
          </a:p>
        </p:txBody>
      </p:sp>
      <p:sp>
        <p:nvSpPr>
          <p:cNvPr id="9" name="Rectangle 8"/>
          <p:cNvSpPr/>
          <p:nvPr/>
        </p:nvSpPr>
        <p:spPr>
          <a:xfrm>
            <a:off x="6429172" y="3921022"/>
            <a:ext cx="3172028" cy="923330"/>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Number of obs. =     398</a:t>
            </a:r>
            <a:endParaRPr lang="en-IN" dirty="0">
              <a:effectLst>
                <a:glow rad="127000">
                  <a:srgbClr val="FFFF00"/>
                </a:glow>
              </a:effectLst>
            </a:endParaRPr>
          </a:p>
          <a:p>
            <a:pPr marL="285750" indent="-285750">
              <a:buFont typeface="Wingdings" panose="05000000000000000000" pitchFamily="2" charset="2"/>
              <a:buChar char="q"/>
            </a:pPr>
            <a:r>
              <a:rPr lang="en-IN" dirty="0"/>
              <a:t>LR chi2(10)         =    27.19</a:t>
            </a:r>
            <a:endParaRPr lang="en-IN" dirty="0"/>
          </a:p>
          <a:p>
            <a:endParaRPr lang="en-IN" dirty="0"/>
          </a:p>
        </p:txBody>
      </p:sp>
      <p:sp>
        <p:nvSpPr>
          <p:cNvPr id="10" name="Rectangle 9"/>
          <p:cNvSpPr/>
          <p:nvPr/>
        </p:nvSpPr>
        <p:spPr>
          <a:xfrm>
            <a:off x="9194950" y="3927273"/>
            <a:ext cx="3367548" cy="646331"/>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Prob &gt; chi2     =   0.0024</a:t>
            </a:r>
            <a:endParaRPr lang="en-IN" dirty="0">
              <a:effectLst>
                <a:glow rad="127000">
                  <a:srgbClr val="FFFF00"/>
                </a:glow>
              </a:effectLst>
            </a:endParaRPr>
          </a:p>
          <a:p>
            <a:pPr marL="285750" indent="-285750">
              <a:buFont typeface="Wingdings" panose="05000000000000000000" pitchFamily="2" charset="2"/>
              <a:buChar char="q"/>
            </a:pPr>
            <a:r>
              <a:rPr lang="en-IN" dirty="0"/>
              <a:t>Pseudo R2      =   0.0267</a:t>
            </a:r>
            <a:endParaRPr lang="en-IN" dirty="0"/>
          </a:p>
        </p:txBody>
      </p:sp>
      <p:sp>
        <p:nvSpPr>
          <p:cNvPr id="11" name="Rectangle 10"/>
          <p:cNvSpPr/>
          <p:nvPr/>
        </p:nvSpPr>
        <p:spPr>
          <a:xfrm>
            <a:off x="7461343" y="5111615"/>
            <a:ext cx="6096000" cy="923330"/>
          </a:xfrm>
          <a:prstGeom prst="rect">
            <a:avLst/>
          </a:prstGeom>
        </p:spPr>
        <p:txBody>
          <a:bodyPr>
            <a:spAutoFit/>
          </a:bodyPr>
          <a:lstStyle/>
          <a:p>
            <a:pPr marL="285750" indent="-285750">
              <a:buFont typeface="Wingdings" panose="05000000000000000000" pitchFamily="2" charset="2"/>
              <a:buChar char="q"/>
            </a:pPr>
            <a:r>
              <a:rPr lang="en-IN" dirty="0"/>
              <a:t>Likelihood-ratio test of alpha=0:  </a:t>
            </a:r>
            <a:endParaRPr lang="en-IN" dirty="0"/>
          </a:p>
          <a:p>
            <a:r>
              <a:rPr lang="en-IN" dirty="0"/>
              <a:t>      chibar2(01) =  144.78 </a:t>
            </a:r>
            <a:endParaRPr lang="en-IN" dirty="0"/>
          </a:p>
          <a:p>
            <a:r>
              <a:rPr lang="en-IN" dirty="0"/>
              <a:t>       Prob&gt;=chibar2 = 0.000</a:t>
            </a:r>
            <a:endParaRPr lang="en-IN" dirty="0"/>
          </a:p>
        </p:txBody>
      </p:sp>
      <p:sp>
        <p:nvSpPr>
          <p:cNvPr id="12" name="Rectangle 11"/>
          <p:cNvSpPr/>
          <p:nvPr/>
        </p:nvSpPr>
        <p:spPr>
          <a:xfrm>
            <a:off x="6253315" y="3878826"/>
            <a:ext cx="5781368" cy="796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268064" y="4837471"/>
            <a:ext cx="5766620" cy="1489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27</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2366865" y="544620"/>
            <a:ext cx="7245248" cy="775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2800" b="0" i="0" u="none" strike="noStrike" kern="1200" cap="none" spc="0" normalizeH="0" baseline="0" noProof="0" dirty="0">
                <a:ln>
                  <a:noFill/>
                </a:ln>
                <a:solidFill>
                  <a:srgbClr val="0E302F"/>
                </a:solidFill>
                <a:effectLst/>
                <a:uLnTx/>
                <a:uFillTx/>
                <a:latin typeface="Calibri" panose="020F0502020204030204"/>
              </a:rPr>
              <a:t>Limitation</a:t>
            </a:r>
            <a:endParaRPr kumimoji="0" lang="en-IN" sz="2800" b="0" i="0" u="none" strike="noStrike" kern="1200" cap="none" spc="0" normalizeH="0" baseline="0" noProof="0" dirty="0">
              <a:ln>
                <a:noFill/>
              </a:ln>
              <a:solidFill>
                <a:srgbClr val="0E302F"/>
              </a:solidFill>
              <a:effectLst/>
              <a:uLnTx/>
              <a:uFillTx/>
              <a:latin typeface="Calibri" panose="020F0502020204030204"/>
            </a:endParaRPr>
          </a:p>
        </p:txBody>
      </p:sp>
      <p:sp>
        <p:nvSpPr>
          <p:cNvPr id="3" name="Rectangle 2"/>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E302F"/>
                </a:solidFill>
                <a:latin typeface="Arial" panose="020B0604020202020204" pitchFamily="34" charset="0"/>
                <a:cs typeface="Arial" panose="020B0604020202020204" pitchFamily="34" charset="0"/>
              </a:rPr>
              <a:t>28</a:t>
            </a:r>
            <a:endParaRPr lang="en-IN" dirty="0">
              <a:solidFill>
                <a:srgbClr val="0E302F"/>
              </a:solidFill>
              <a:latin typeface="Arial" panose="020B0604020202020204" pitchFamily="34" charset="0"/>
              <a:cs typeface="Arial" panose="020B0604020202020204" pitchFamily="34" charset="0"/>
            </a:endParaRPr>
          </a:p>
        </p:txBody>
      </p:sp>
      <p:sp>
        <p:nvSpPr>
          <p:cNvPr id="5" name="Rectangle 4"/>
          <p:cNvSpPr/>
          <p:nvPr/>
        </p:nvSpPr>
        <p:spPr>
          <a:xfrm>
            <a:off x="757646" y="2143546"/>
            <a:ext cx="10580914" cy="3416320"/>
          </a:xfrm>
          <a:prstGeom prst="rect">
            <a:avLst/>
          </a:prstGeom>
        </p:spPr>
        <p:txBody>
          <a:bodyPr wrap="square">
            <a:spAutoFit/>
          </a:bodyPr>
          <a:lstStyle/>
          <a:p>
            <a:pPr marL="285750" indent="-285750">
              <a:buFont typeface="Wingdings" panose="05000000000000000000" pitchFamily="2" charset="2"/>
              <a:buChar char="q"/>
            </a:pPr>
            <a:r>
              <a:rPr lang="en-IN" dirty="0">
                <a:solidFill>
                  <a:schemeClr val="bg1"/>
                </a:solidFill>
              </a:rPr>
              <a:t>We did not directly indicate gender, but signalled them through the names that we had created for our testers. There is  a possibility that some landlords may not have noticed the names  that was used as our signal. </a:t>
            </a:r>
            <a:endParaRPr lang="en-IN" dirty="0">
              <a:solidFill>
                <a:schemeClr val="bg1"/>
              </a:solidFill>
            </a:endParaRPr>
          </a:p>
          <a:p>
            <a:endParaRPr lang="en-IN" dirty="0">
              <a:solidFill>
                <a:schemeClr val="bg1"/>
              </a:solidFill>
            </a:endParaRPr>
          </a:p>
          <a:p>
            <a:pPr marL="285750" indent="-285750">
              <a:buFont typeface="Wingdings" panose="05000000000000000000" pitchFamily="2" charset="2"/>
              <a:buChar char="q"/>
            </a:pPr>
            <a:r>
              <a:rPr lang="en-IN" dirty="0">
                <a:solidFill>
                  <a:schemeClr val="bg1"/>
                </a:solidFill>
              </a:rPr>
              <a:t>The anonymity granted by the Internet means that landlords  could have advertised vacant apartments or have artificial identities. </a:t>
            </a:r>
            <a:endParaRPr lang="en-IN" dirty="0">
              <a:solidFill>
                <a:schemeClr val="bg1"/>
              </a:solidFill>
            </a:endParaRPr>
          </a:p>
          <a:p>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Since the pool of buyers  for any landlord is unknown to us, we cannot explicitly claim that a landlords response is completely guided by our signal.</a:t>
            </a:r>
            <a:endParaRPr lang="en-US" dirty="0">
              <a:solidFill>
                <a:schemeClr val="bg1"/>
              </a:solidFill>
            </a:endParaRPr>
          </a:p>
          <a:p>
            <a:endParaRPr lang="en-IN" dirty="0">
              <a:solidFill>
                <a:schemeClr val="bg1"/>
              </a:solidFill>
            </a:endParaRPr>
          </a:p>
          <a:p>
            <a:pPr marL="285750" indent="-285750">
              <a:buFont typeface="Wingdings" panose="05000000000000000000" pitchFamily="2" charset="2"/>
              <a:buChar char="q"/>
            </a:pPr>
            <a:r>
              <a:rPr lang="en-IN" dirty="0">
                <a:solidFill>
                  <a:schemeClr val="bg1"/>
                </a:solidFill>
              </a:rPr>
              <a:t>Offline property hunts through - newspaper ads and social networks  were not considered  due to  the appearance bias . This exclusion could have qualitatively influenced  our results.</a:t>
            </a:r>
            <a:endParaRPr lang="en-IN"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2" name="Rectangle 1"/>
          <p:cNvSpPr/>
          <p:nvPr/>
        </p:nvSpPr>
        <p:spPr>
          <a:xfrm>
            <a:off x="2954216" y="0"/>
            <a:ext cx="9237784" cy="6858000"/>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Arial Rounded MT Bold" panose="020F0704030504030204" pitchFamily="34" charset="0"/>
                <a:cs typeface="Arial" panose="020B0604020202020204" pitchFamily="34" charset="0"/>
              </a:rPr>
              <a:t>What is discrimination?</a:t>
            </a:r>
            <a:endParaRPr lang="en-US" sz="2400" dirty="0">
              <a:latin typeface="Arial Rounded MT Bold" panose="020F0704030504030204" pitchFamily="34" charset="0"/>
              <a:cs typeface="Arial" panose="020B0604020202020204" pitchFamily="34" charset="0"/>
            </a:endParaRPr>
          </a:p>
          <a:p>
            <a:endParaRPr lang="en-US" dirty="0"/>
          </a:p>
          <a:p>
            <a:r>
              <a:rPr lang="en-IN" dirty="0">
                <a:latin typeface="Arial Rounded MT Bold" panose="020F0704030504030204" pitchFamily="34" charset="0"/>
                <a:ea typeface="Calibri" panose="020F0502020204030204" pitchFamily="34" charset="0"/>
                <a:cs typeface="Times New Roman" panose="02020603050405020304" pitchFamily="18" charset="0"/>
              </a:rPr>
              <a:t>Discrimination lies in the recognition that individuals are treated differently because of the perceived characteristics of a group with which they are identified rather than their individual capabilities </a:t>
            </a:r>
            <a:r>
              <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rPr>
              <a:t>(Ruwanpura,2008)</a:t>
            </a:r>
            <a:endPar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pPr lvl="0"/>
            <a:r>
              <a:rPr lang="en-IN" dirty="0">
                <a:latin typeface="Arial Rounded MT Bold" panose="020F0704030504030204" pitchFamily="34" charset="0"/>
                <a:cs typeface="Times New Roman" panose="02020603050405020304" pitchFamily="18" charset="0"/>
              </a:rPr>
              <a:t>Individuals’ social attributes such as </a:t>
            </a:r>
            <a:r>
              <a:rPr lang="en-IN" dirty="0">
                <a:latin typeface="Arial Rounded MT Bold" panose="020F0704030504030204" pitchFamily="34" charset="0"/>
                <a:ea typeface="Calibri" panose="020F0502020204030204" pitchFamily="34" charset="0"/>
                <a:cs typeface="Times New Roman" panose="02020603050405020304" pitchFamily="18" charset="0"/>
              </a:rPr>
              <a:t>class, race, gender, ethnicity, religion, caste, nationality, disability, age, and many other characteristics; are the bases of discrimination.</a:t>
            </a:r>
            <a:r>
              <a:rPr lang="en-IN" sz="1400" dirty="0">
                <a:solidFill>
                  <a:srgbClr val="FFC000">
                    <a:lumMod val="40000"/>
                    <a:lumOff val="60000"/>
                  </a:srgbClr>
                </a:solidFill>
                <a:latin typeface="Arial Rounded MT Bold" panose="020F0704030504030204" pitchFamily="34" charset="0"/>
                <a:ea typeface="Calibri" panose="020F0502020204030204" pitchFamily="34" charset="0"/>
                <a:cs typeface="Times New Roman" panose="02020603050405020304" pitchFamily="18" charset="0"/>
              </a:rPr>
              <a:t> </a:t>
            </a:r>
            <a:r>
              <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rPr>
              <a:t>(E.g. Murchie and Pang  ,2018)</a:t>
            </a:r>
            <a:endPar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pPr lvl="0"/>
            <a:r>
              <a:rPr lang="en-IN" dirty="0">
                <a:latin typeface="Arial Rounded MT Bold" panose="020F0704030504030204" pitchFamily="34" charset="0"/>
                <a:cs typeface="Times New Roman" panose="02020603050405020304" pitchFamily="18" charset="0"/>
              </a:rPr>
              <a:t>Discriminatory experiences are faced by individuals in various places like labour market</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(E.g. Bertrand and Mullainathan,2003), </a:t>
            </a:r>
            <a:r>
              <a:rPr lang="en-IN" dirty="0">
                <a:latin typeface="Arial Rounded MT Bold" panose="020F0704030504030204" pitchFamily="34" charset="0"/>
                <a:cs typeface="Times New Roman" panose="02020603050405020304" pitchFamily="18" charset="0"/>
              </a:rPr>
              <a:t>rental market</a:t>
            </a:r>
            <a:r>
              <a:rPr lang="en-IN" sz="1400" dirty="0">
                <a:solidFill>
                  <a:schemeClr val="accent4">
                    <a:lumMod val="40000"/>
                    <a:lumOff val="60000"/>
                  </a:schemeClr>
                </a:solidFill>
                <a:latin typeface="Arial Rounded MT Bold" panose="020F0704030504030204" pitchFamily="34" charset="0"/>
                <a:cs typeface="Times New Roman" panose="02020603050405020304" pitchFamily="18" charset="0"/>
              </a:rPr>
              <a:t>(</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E.g. Carpusor &amp; Loges ,2006) ,</a:t>
            </a:r>
            <a:r>
              <a:rPr lang="en-IN" dirty="0">
                <a:solidFill>
                  <a:schemeClr val="accent4">
                    <a:lumMod val="60000"/>
                    <a:lumOff val="40000"/>
                  </a:schemeClr>
                </a:solidFill>
                <a:latin typeface="Arial Rounded MT Bold" panose="020F0704030504030204" pitchFamily="34" charset="0"/>
                <a:cs typeface="Times New Roman" panose="02020603050405020304" pitchFamily="18" charset="0"/>
              </a:rPr>
              <a:t> </a:t>
            </a:r>
            <a:r>
              <a:rPr lang="en-IN" dirty="0">
                <a:latin typeface="Arial Rounded MT Bold" panose="020F0704030504030204" pitchFamily="34" charset="0"/>
                <a:cs typeface="Times New Roman" panose="02020603050405020304" pitchFamily="18" charset="0"/>
              </a:rPr>
              <a:t>education </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(Govindasamy,2003), </a:t>
            </a:r>
            <a:r>
              <a:rPr lang="en-IN" dirty="0">
                <a:latin typeface="Arial Rounded MT Bold" panose="020F0704030504030204" pitchFamily="34" charset="0"/>
                <a:cs typeface="Times New Roman" panose="02020603050405020304" pitchFamily="18" charset="0"/>
              </a:rPr>
              <a:t>vocational training </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(Imdorf,2017)</a:t>
            </a:r>
            <a:r>
              <a:rPr lang="en-IN" dirty="0">
                <a:solidFill>
                  <a:schemeClr val="accent4">
                    <a:lumMod val="60000"/>
                    <a:lumOff val="40000"/>
                  </a:schemeClr>
                </a:solidFill>
                <a:latin typeface="Arial Rounded MT Bold" panose="020F0704030504030204" pitchFamily="34" charset="0"/>
                <a:cs typeface="Times New Roman" panose="02020603050405020304" pitchFamily="18" charset="0"/>
              </a:rPr>
              <a:t>, </a:t>
            </a:r>
            <a:r>
              <a:rPr lang="en-IN" dirty="0">
                <a:latin typeface="Arial Rounded MT Bold" panose="020F0704030504030204" pitchFamily="34" charset="0"/>
                <a:cs typeface="Times New Roman" panose="02020603050405020304" pitchFamily="18" charset="0"/>
              </a:rPr>
              <a:t>media</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(Haraldsson,2021) </a:t>
            </a:r>
            <a:r>
              <a:rPr lang="en-IN" dirty="0">
                <a:latin typeface="Arial Rounded MT Bold" panose="020F0704030504030204" pitchFamily="34" charset="0"/>
                <a:cs typeface="Times New Roman" panose="02020603050405020304" pitchFamily="18" charset="0"/>
              </a:rPr>
              <a:t>etc.</a:t>
            </a:r>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p>
        </p:txBody>
      </p:sp>
      <p:grpSp>
        <p:nvGrpSpPr>
          <p:cNvPr id="3" name="Group 2"/>
          <p:cNvGrpSpPr/>
          <p:nvPr/>
        </p:nvGrpSpPr>
        <p:grpSpPr>
          <a:xfrm>
            <a:off x="-8600951" y="0"/>
            <a:ext cx="11561854" cy="6858001"/>
            <a:chOff x="-8600951" y="0"/>
            <a:chExt cx="11561854" cy="6858001"/>
          </a:xfrm>
        </p:grpSpPr>
        <p:grpSp>
          <p:nvGrpSpPr>
            <p:cNvPr id="66" name="Group 65"/>
            <p:cNvGrpSpPr/>
            <p:nvPr/>
          </p:nvGrpSpPr>
          <p:grpSpPr>
            <a:xfrm>
              <a:off x="-8600951" y="0"/>
              <a:ext cx="11561854" cy="6858001"/>
              <a:chOff x="-1169636" y="0"/>
              <a:chExt cx="11561854" cy="6858001"/>
            </a:xfrm>
          </p:grpSpPr>
          <p:grpSp>
            <p:nvGrpSpPr>
              <p:cNvPr id="67" name="Group 66"/>
              <p:cNvGrpSpPr/>
              <p:nvPr/>
            </p:nvGrpSpPr>
            <p:grpSpPr>
              <a:xfrm>
                <a:off x="-1169636" y="0"/>
                <a:ext cx="11561854" cy="6858001"/>
                <a:chOff x="-8598972" y="-116114"/>
                <a:chExt cx="11561854" cy="6858001"/>
              </a:xfrm>
            </p:grpSpPr>
            <p:grpSp>
              <p:nvGrpSpPr>
                <p:cNvPr id="69" name="Group 68"/>
                <p:cNvGrpSpPr/>
                <p:nvPr/>
              </p:nvGrpSpPr>
              <p:grpSpPr>
                <a:xfrm>
                  <a:off x="-8598972" y="-116114"/>
                  <a:ext cx="11561854" cy="6858001"/>
                  <a:chOff x="-6801169" y="-1"/>
                  <a:chExt cx="11561854" cy="6858001"/>
                </a:xfrm>
                <a:effectLst>
                  <a:outerShdw blurRad="50800" dist="88900" algn="ctr" rotWithShape="0">
                    <a:srgbClr val="000000">
                      <a:alpha val="51000"/>
                    </a:srgbClr>
                  </a:outerShdw>
                </a:effectLst>
              </p:grpSpPr>
              <p:grpSp>
                <p:nvGrpSpPr>
                  <p:cNvPr id="84" name="Group 83"/>
                  <p:cNvGrpSpPr/>
                  <p:nvPr/>
                </p:nvGrpSpPr>
                <p:grpSpPr>
                  <a:xfrm>
                    <a:off x="-6801169" y="-1"/>
                    <a:ext cx="10986868" cy="6858001"/>
                    <a:chOff x="417343" y="-1"/>
                    <a:chExt cx="10986868" cy="6858001"/>
                  </a:xfrm>
                </p:grpSpPr>
                <p:sp>
                  <p:nvSpPr>
                    <p:cNvPr id="86" name="Rectangle 85"/>
                    <p:cNvSpPr/>
                    <p:nvPr/>
                  </p:nvSpPr>
                  <p:spPr>
                    <a:xfrm>
                      <a:off x="417343" y="-1"/>
                      <a:ext cx="10986868" cy="6858000"/>
                    </a:xfrm>
                    <a:prstGeom prst="rect">
                      <a:avLst/>
                    </a:prstGeom>
                    <a:solidFill>
                      <a:srgbClr val="075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105631" y="0"/>
                      <a:ext cx="9101797" cy="6858000"/>
                    </a:xfrm>
                    <a:prstGeom prst="rect">
                      <a:avLst/>
                    </a:prstGeom>
                    <a:solidFill>
                      <a:srgbClr val="075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accent4">
                            <a:lumMod val="40000"/>
                            <a:lumOff val="60000"/>
                          </a:schemeClr>
                        </a:solidFill>
                        <a:latin typeface="Arial Rounded MT Bold" panose="020F0704030504030204" pitchFamily="34" charset="0"/>
                        <a:ea typeface="Calibri" panose="020F0502020204030204" pitchFamily="34" charset="0"/>
                        <a:cs typeface="Times New Roman" panose="02020603050405020304" pitchFamily="18" charset="0"/>
                      </a:endParaRPr>
                    </a:p>
                  </p:txBody>
                </p:sp>
              </p:grpSp>
              <p:sp>
                <p:nvSpPr>
                  <p:cNvPr id="85" name="Rounded Rectangle 84"/>
                  <p:cNvSpPr/>
                  <p:nvPr/>
                </p:nvSpPr>
                <p:spPr>
                  <a:xfrm rot="5400000">
                    <a:off x="2032000" y="3643087"/>
                    <a:ext cx="4688114" cy="769257"/>
                  </a:xfrm>
                  <a:prstGeom prst="roundRect">
                    <a:avLst/>
                  </a:prstGeom>
                  <a:solidFill>
                    <a:srgbClr val="075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Types of discrimination</a:t>
                    </a:r>
                    <a:endParaRPr lang="en-IN"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endParaRPr>
                  </a:p>
                </p:txBody>
              </p:sp>
            </p:grpSp>
            <p:grpSp>
              <p:nvGrpSpPr>
                <p:cNvPr id="70" name="Group 69"/>
                <p:cNvGrpSpPr/>
                <p:nvPr/>
              </p:nvGrpSpPr>
              <p:grpSpPr>
                <a:xfrm>
                  <a:off x="-6872206" y="43543"/>
                  <a:ext cx="8921132" cy="6582228"/>
                  <a:chOff x="-6872206" y="43543"/>
                  <a:chExt cx="8921132" cy="6582228"/>
                </a:xfrm>
              </p:grpSpPr>
              <p:pic>
                <p:nvPicPr>
                  <p:cNvPr id="71" name="Picture 70"/>
                  <p:cNvPicPr>
                    <a:picLocks noChangeAspect="1"/>
                  </p:cNvPicPr>
                  <p:nvPr/>
                </p:nvPicPr>
                <p:blipFill>
                  <a:blip r:embed="rId1"/>
                  <a:stretch>
                    <a:fillRect/>
                  </a:stretch>
                </p:blipFill>
                <p:spPr>
                  <a:xfrm>
                    <a:off x="-6664227" y="43543"/>
                    <a:ext cx="3466221" cy="2119087"/>
                  </a:xfrm>
                  <a:prstGeom prst="rect">
                    <a:avLst/>
                  </a:prstGeom>
                </p:spPr>
              </p:pic>
              <p:sp>
                <p:nvSpPr>
                  <p:cNvPr id="72" name="Rectangle 71"/>
                  <p:cNvSpPr/>
                  <p:nvPr/>
                </p:nvSpPr>
                <p:spPr>
                  <a:xfrm>
                    <a:off x="-6686000" y="2227941"/>
                    <a:ext cx="3606800" cy="609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Simple Discrimination: Purely on a simple Ground</a:t>
                    </a:r>
                    <a:endParaRPr lang="en-IN" dirty="0">
                      <a:solidFill>
                        <a:srgbClr val="FFD966"/>
                      </a:solidFill>
                      <a:latin typeface="Arial Rounded MT Bold" panose="020F0704030504030204" pitchFamily="34" charset="0"/>
                    </a:endParaRPr>
                  </a:p>
                </p:txBody>
              </p:sp>
              <p:pic>
                <p:nvPicPr>
                  <p:cNvPr id="73" name="Picture 2" descr="166 Cartoon Of The Arab Sheikh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t="14532" b="14778"/>
                  <a:stretch>
                    <a:fillRect/>
                  </a:stretch>
                </p:blipFill>
                <p:spPr bwMode="auto">
                  <a:xfrm>
                    <a:off x="-6504572" y="4622801"/>
                    <a:ext cx="3485601" cy="1988456"/>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6872206" y="3852234"/>
                    <a:ext cx="4467498" cy="646331"/>
                  </a:xfrm>
                  <a:prstGeom prst="rect">
                    <a:avLst/>
                  </a:prstGeom>
                  <a:ln>
                    <a:noFill/>
                  </a:ln>
                </p:spPr>
                <p:txBody>
                  <a:bodyPr wrap="square">
                    <a:spAutoFit/>
                  </a:bodyPr>
                  <a:lstStyle/>
                  <a:p>
                    <a:pPr algn="ctr"/>
                    <a:r>
                      <a:rPr lang="en-US" dirty="0">
                        <a:solidFill>
                          <a:srgbClr val="FFD966"/>
                        </a:solidFill>
                        <a:latin typeface="Arial Rounded MT Bold" panose="020F0704030504030204" pitchFamily="34" charset="0"/>
                      </a:rPr>
                      <a:t>Intersectional Discrimination: Multiple grounds at a particular point of time </a:t>
                    </a:r>
                    <a:endParaRPr lang="en-IN" dirty="0">
                      <a:solidFill>
                        <a:srgbClr val="FFD966"/>
                      </a:solidFill>
                      <a:latin typeface="Arial Rounded MT Bold" panose="020F0704030504030204" pitchFamily="34" charset="0"/>
                    </a:endParaRPr>
                  </a:p>
                </p:txBody>
              </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6394" y="4637158"/>
                    <a:ext cx="3302519" cy="1988613"/>
                  </a:xfrm>
                  <a:prstGeom prst="rect">
                    <a:avLst/>
                  </a:prstGeom>
                </p:spPr>
              </p:pic>
              <p:sp>
                <p:nvSpPr>
                  <p:cNvPr id="76" name="Rectangle 75"/>
                  <p:cNvSpPr/>
                  <p:nvPr/>
                </p:nvSpPr>
                <p:spPr>
                  <a:xfrm>
                    <a:off x="-4531666" y="3126377"/>
                    <a:ext cx="4151085" cy="508000"/>
                  </a:xfrm>
                  <a:prstGeom prst="rect">
                    <a:avLst/>
                  </a:prstGeom>
                  <a:solidFill>
                    <a:srgbClr val="07524B"/>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Types Of Discrimination</a:t>
                    </a:r>
                    <a:endParaRPr lang="en-IN" dirty="0">
                      <a:solidFill>
                        <a:srgbClr val="FFD966"/>
                      </a:solidFill>
                      <a:latin typeface="Arial Rounded MT Bold" panose="020F0704030504030204" pitchFamily="34" charset="0"/>
                    </a:endParaRPr>
                  </a:p>
                </p:txBody>
              </p:sp>
              <p:sp>
                <p:nvSpPr>
                  <p:cNvPr id="77" name="Rectangle 76"/>
                  <p:cNvSpPr/>
                  <p:nvPr/>
                </p:nvSpPr>
                <p:spPr>
                  <a:xfrm>
                    <a:off x="-1971531" y="2276449"/>
                    <a:ext cx="4020457" cy="624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Multiple Discrimination: Different grounds at different point of time</a:t>
                    </a:r>
                    <a:endParaRPr lang="en-IN" dirty="0">
                      <a:solidFill>
                        <a:srgbClr val="FFD966"/>
                      </a:solidFill>
                      <a:latin typeface="Arial Rounded MT Bold" panose="020F0704030504030204" pitchFamily="34" charset="0"/>
                    </a:endParaRPr>
                  </a:p>
                </p:txBody>
              </p:sp>
              <p:sp>
                <p:nvSpPr>
                  <p:cNvPr id="78" name="Rectangle 77"/>
                  <p:cNvSpPr/>
                  <p:nvPr/>
                </p:nvSpPr>
                <p:spPr>
                  <a:xfrm>
                    <a:off x="-1868590" y="3949836"/>
                    <a:ext cx="3644538" cy="587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Compound Discrimination: Several Grounds accumulate</a:t>
                    </a:r>
                    <a:endParaRPr lang="en-IN" dirty="0">
                      <a:solidFill>
                        <a:srgbClr val="FFD966"/>
                      </a:solidFill>
                      <a:latin typeface="Arial Rounded MT Bold" panose="020F0704030504030204" pitchFamily="34" charset="0"/>
                    </a:endParaRPr>
                  </a:p>
                </p:txBody>
              </p:sp>
              <p:cxnSp>
                <p:nvCxnSpPr>
                  <p:cNvPr id="79" name="Elbow Connector 78"/>
                  <p:cNvCxnSpPr>
                    <a:stCxn id="76" idx="3"/>
                  </p:cNvCxnSpPr>
                  <p:nvPr/>
                </p:nvCxnSpPr>
                <p:spPr>
                  <a:xfrm flipV="1">
                    <a:off x="-380581" y="2891581"/>
                    <a:ext cx="382557" cy="488796"/>
                  </a:xfrm>
                  <a:prstGeom prst="bentConnector2">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6" idx="1"/>
                  </p:cNvCxnSpPr>
                  <p:nvPr/>
                </p:nvCxnSpPr>
                <p:spPr>
                  <a:xfrm rot="10800000">
                    <a:off x="-4873306" y="2977139"/>
                    <a:ext cx="341641" cy="403238"/>
                  </a:xfrm>
                  <a:prstGeom prst="bentConnector2">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6" idx="1"/>
                  </p:cNvCxnSpPr>
                  <p:nvPr/>
                </p:nvCxnSpPr>
                <p:spPr>
                  <a:xfrm rot="10800000" flipV="1">
                    <a:off x="-4879512" y="3380376"/>
                    <a:ext cx="347847" cy="411537"/>
                  </a:xfrm>
                  <a:prstGeom prst="bentConnector2">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6200000" flipH="1">
                    <a:off x="-405988" y="3426153"/>
                    <a:ext cx="450170" cy="365764"/>
                  </a:xfrm>
                  <a:prstGeom prst="bentConnector3">
                    <a:avLst>
                      <a:gd name="adj1" fmla="val 3125"/>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pic>
                <p:nvPicPr>
                  <p:cNvPr id="83" name="Content Placeholder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5392" y="49960"/>
                    <a:ext cx="3694741" cy="2114630"/>
                  </a:xfrm>
                  <a:prstGeom prst="rect">
                    <a:avLst/>
                  </a:prstGeom>
                </p:spPr>
              </p:pic>
            </p:grpSp>
          </p:grpSp>
          <p:sp>
            <p:nvSpPr>
              <p:cNvPr id="68" name="Rectangle 67"/>
              <p:cNvSpPr/>
              <p:nvPr/>
            </p:nvSpPr>
            <p:spPr>
              <a:xfrm>
                <a:off x="9253173"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3</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39" name="TextBox 38"/>
            <p:cNvSpPr txBox="1"/>
            <p:nvPr/>
          </p:nvSpPr>
          <p:spPr>
            <a:xfrm>
              <a:off x="-3609516" y="2892419"/>
              <a:ext cx="2194560" cy="369332"/>
            </a:xfrm>
            <a:prstGeom prst="rect">
              <a:avLst/>
            </a:prstGeom>
            <a:noFill/>
          </p:spPr>
          <p:txBody>
            <a:bodyPr wrap="square" rtlCol="0">
              <a:spAutoFit/>
            </a:bodyPr>
            <a:lstStyle/>
            <a:p>
              <a:r>
                <a:rPr lang="en-US" b="1" dirty="0">
                  <a:solidFill>
                    <a:srgbClr val="FFD966"/>
                  </a:solidFill>
                </a:rPr>
                <a:t>(Makkonen, 2002)</a:t>
              </a:r>
              <a:endParaRPr lang="en-IN" b="1" dirty="0">
                <a:solidFill>
                  <a:srgbClr val="FFD966"/>
                </a:solidFill>
              </a:endParaRPr>
            </a:p>
          </p:txBody>
        </p:sp>
      </p:grpSp>
      <p:sp>
        <p:nvSpPr>
          <p:cNvPr id="25" name="Rectangle 24"/>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2</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grpSp>
        <p:nvGrpSpPr>
          <p:cNvPr id="29" name="Group 28"/>
          <p:cNvGrpSpPr/>
          <p:nvPr/>
        </p:nvGrpSpPr>
        <p:grpSpPr>
          <a:xfrm>
            <a:off x="-9362975" y="1"/>
            <a:ext cx="11663488" cy="6858000"/>
            <a:chOff x="-9362975" y="1"/>
            <a:chExt cx="11663488" cy="6858000"/>
          </a:xfrm>
        </p:grpSpPr>
        <p:grpSp>
          <p:nvGrpSpPr>
            <p:cNvPr id="17" name="Group 16"/>
            <p:cNvGrpSpPr/>
            <p:nvPr/>
          </p:nvGrpSpPr>
          <p:grpSpPr>
            <a:xfrm>
              <a:off x="-9362975" y="1"/>
              <a:ext cx="11663488" cy="6858000"/>
              <a:chOff x="-9362975" y="1"/>
              <a:chExt cx="11663488" cy="6858000"/>
            </a:xfrm>
          </p:grpSpPr>
          <p:grpSp>
            <p:nvGrpSpPr>
              <p:cNvPr id="13" name="Group 12"/>
              <p:cNvGrpSpPr/>
              <p:nvPr/>
            </p:nvGrpSpPr>
            <p:grpSpPr>
              <a:xfrm>
                <a:off x="-9362975" y="1"/>
                <a:ext cx="11663488" cy="6858000"/>
                <a:chOff x="-9362975" y="1"/>
                <a:chExt cx="11663488" cy="6858000"/>
              </a:xfrm>
            </p:grpSpPr>
            <p:grpSp>
              <p:nvGrpSpPr>
                <p:cNvPr id="35" name="Group 34"/>
                <p:cNvGrpSpPr/>
                <p:nvPr/>
              </p:nvGrpSpPr>
              <p:grpSpPr>
                <a:xfrm>
                  <a:off x="-9362975" y="1"/>
                  <a:ext cx="11663488" cy="6858000"/>
                  <a:chOff x="-217991" y="0"/>
                  <a:chExt cx="11663488" cy="6858000"/>
                </a:xfrm>
                <a:effectLst>
                  <a:outerShdw blurRad="50800" dist="88900" algn="ctr" rotWithShape="0">
                    <a:srgbClr val="000000">
                      <a:alpha val="51000"/>
                    </a:srgbClr>
                  </a:outerShdw>
                </a:effectLst>
              </p:grpSpPr>
              <p:sp>
                <p:nvSpPr>
                  <p:cNvPr id="12" name="Rectangle 11"/>
                  <p:cNvSpPr/>
                  <p:nvPr/>
                </p:nvSpPr>
                <p:spPr>
                  <a:xfrm>
                    <a:off x="-217991" y="0"/>
                    <a:ext cx="10986868" cy="6858000"/>
                  </a:xfrm>
                  <a:prstGeom prst="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rot="5400000">
                    <a:off x="8716812" y="3292409"/>
                    <a:ext cx="4688114" cy="769257"/>
                  </a:xfrm>
                  <a:prstGeom prst="round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Theories  of discrimination</a:t>
                    </a:r>
                    <a:endParaRPr lang="en-IN"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endParaRPr>
                  </a:p>
                </p:txBody>
              </p:sp>
            </p:grpSp>
            <p:pic>
              <p:nvPicPr>
                <p:cNvPr id="5" name="Picture 4"/>
                <p:cNvPicPr>
                  <a:picLocks noChangeAspect="1"/>
                </p:cNvPicPr>
                <p:nvPr/>
              </p:nvPicPr>
              <p:blipFill rotWithShape="1">
                <a:blip r:embed="rId5"/>
                <a:srcRect t="15476"/>
                <a:stretch>
                  <a:fillRect/>
                </a:stretch>
              </p:blipFill>
              <p:spPr>
                <a:xfrm>
                  <a:off x="-8135469" y="4020410"/>
                  <a:ext cx="3711387" cy="26270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6"/>
                <a:stretch>
                  <a:fillRect/>
                </a:stretch>
              </p:blipFill>
              <p:spPr>
                <a:xfrm>
                  <a:off x="-2649071" y="1264022"/>
                  <a:ext cx="3712112" cy="26205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Rectangle 6"/>
                <p:cNvSpPr/>
                <p:nvPr/>
              </p:nvSpPr>
              <p:spPr>
                <a:xfrm>
                  <a:off x="-8256494" y="1438835"/>
                  <a:ext cx="5204012" cy="2339788"/>
                </a:xfrm>
                <a:prstGeom prst="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Rounded MT Bold" panose="020F0704030504030204" pitchFamily="34" charset="0"/>
                    </a:rPr>
                    <a:t>1. </a:t>
                  </a:r>
                  <a:r>
                    <a:rPr lang="en-US" dirty="0">
                      <a:solidFill>
                        <a:schemeClr val="accent4">
                          <a:lumMod val="60000"/>
                          <a:lumOff val="40000"/>
                        </a:schemeClr>
                      </a:solidFill>
                      <a:latin typeface="Arial Rounded MT Bold" panose="020F0704030504030204" pitchFamily="34" charset="0"/>
                    </a:rPr>
                    <a:t>Statistical Discrimination: </a:t>
                  </a:r>
                  <a:r>
                    <a:rPr lang="en-US" dirty="0">
                      <a:latin typeface="Arial Rounded MT Bold" panose="020F0704030504030204" pitchFamily="34" charset="0"/>
                    </a:rPr>
                    <a:t>Discrimination arising from the profit motivated behavior of an individual while facing uncertainties accompanying selection decisions. </a:t>
                  </a:r>
                  <a:endParaRPr lang="en-US" dirty="0">
                    <a:latin typeface="Arial Rounded MT Bold" panose="020F0704030504030204" pitchFamily="34" charset="0"/>
                  </a:endParaRPr>
                </a:p>
                <a:p>
                  <a:r>
                    <a:rPr lang="en-US" sz="1600" dirty="0">
                      <a:solidFill>
                        <a:schemeClr val="accent4">
                          <a:lumMod val="60000"/>
                          <a:lumOff val="40000"/>
                        </a:schemeClr>
                      </a:solidFill>
                      <a:latin typeface="Arial Rounded MT Bold" panose="020F0704030504030204" pitchFamily="34" charset="0"/>
                    </a:rPr>
                    <a:t>(Phelps, 1972 and Arrow, 1973)</a:t>
                  </a:r>
                  <a:endParaRPr lang="en-IN" sz="1600" dirty="0">
                    <a:solidFill>
                      <a:schemeClr val="accent4">
                        <a:lumMod val="60000"/>
                        <a:lumOff val="40000"/>
                      </a:schemeClr>
                    </a:solidFill>
                    <a:latin typeface="Arial Rounded MT Bold" panose="020F0704030504030204" pitchFamily="34" charset="0"/>
                  </a:endParaRPr>
                </a:p>
              </p:txBody>
            </p:sp>
            <p:sp>
              <p:nvSpPr>
                <p:cNvPr id="8" name="Rectangle 7"/>
                <p:cNvSpPr/>
                <p:nvPr/>
              </p:nvSpPr>
              <p:spPr>
                <a:xfrm>
                  <a:off x="-4101353" y="4087906"/>
                  <a:ext cx="5298142" cy="2420470"/>
                </a:xfrm>
                <a:prstGeom prst="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Rounded MT Bold" panose="020F0704030504030204" pitchFamily="34" charset="0"/>
                    </a:rPr>
                    <a:t>2. </a:t>
                  </a:r>
                  <a:r>
                    <a:rPr lang="en-US" dirty="0">
                      <a:solidFill>
                        <a:schemeClr val="accent4">
                          <a:lumMod val="60000"/>
                          <a:lumOff val="40000"/>
                        </a:schemeClr>
                      </a:solidFill>
                      <a:latin typeface="Arial Rounded MT Bold" panose="020F0704030504030204" pitchFamily="34" charset="0"/>
                    </a:rPr>
                    <a:t>Taste Based Discrimination: </a:t>
                  </a:r>
                  <a:r>
                    <a:rPr lang="en-US" dirty="0">
                      <a:latin typeface="Arial Rounded MT Bold" panose="020F0704030504030204" pitchFamily="34" charset="0"/>
                    </a:rPr>
                    <a:t>an individual’s prejudice based discrimination, governs the idea of Taste Based Discrimination. </a:t>
                  </a:r>
                  <a:r>
                    <a:rPr lang="en-US" dirty="0">
                      <a:solidFill>
                        <a:schemeClr val="accent4">
                          <a:lumMod val="60000"/>
                          <a:lumOff val="40000"/>
                        </a:schemeClr>
                      </a:solidFill>
                      <a:latin typeface="Arial Rounded MT Bold" panose="020F0704030504030204" pitchFamily="34" charset="0"/>
                    </a:rPr>
                    <a:t>(Becker,1957) </a:t>
                  </a:r>
                  <a:endParaRPr lang="en-IN" dirty="0">
                    <a:solidFill>
                      <a:schemeClr val="accent4">
                        <a:lumMod val="60000"/>
                        <a:lumOff val="40000"/>
                      </a:schemeClr>
                    </a:solidFill>
                    <a:latin typeface="Arial Rounded MT Bold" panose="020F0704030504030204" pitchFamily="34" charset="0"/>
                  </a:endParaRPr>
                </a:p>
              </p:txBody>
            </p:sp>
          </p:grpSp>
          <p:sp>
            <p:nvSpPr>
              <p:cNvPr id="28" name="Rectangle 27"/>
              <p:cNvSpPr/>
              <p:nvPr/>
            </p:nvSpPr>
            <p:spPr>
              <a:xfrm>
                <a:off x="1092846"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4</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27" name="Rectangle 26"/>
            <p:cNvSpPr/>
            <p:nvPr/>
          </p:nvSpPr>
          <p:spPr>
            <a:xfrm>
              <a:off x="-7153836" y="403411"/>
              <a:ext cx="6145307"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60000"/>
                      <a:lumOff val="40000"/>
                    </a:schemeClr>
                  </a:solidFill>
                  <a:latin typeface="Arial Rounded MT Bold" panose="020F0704030504030204" pitchFamily="34" charset="0"/>
                </a:rPr>
                <a:t>Theories of Discrimination</a:t>
              </a:r>
              <a:endParaRPr lang="en-IN" sz="2800" dirty="0">
                <a:solidFill>
                  <a:schemeClr val="accent4">
                    <a:lumMod val="60000"/>
                    <a:lumOff val="40000"/>
                  </a:schemeClr>
                </a:solidFill>
                <a:latin typeface="Arial Rounded MT Bold" panose="020F07040305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77556E-17 0 L 0.75404 0.00972 " pathEditMode="relative" rAng="0" ptsTypes="AA">
                                      <p:cBhvr>
                                        <p:cTn id="6" dur="2000" fill="hold"/>
                                        <p:tgtEl>
                                          <p:spTgt spid="3"/>
                                        </p:tgtEl>
                                        <p:attrNameLst>
                                          <p:attrName>ppt_x</p:attrName>
                                          <p:attrName>ppt_y</p:attrName>
                                        </p:attrNameLst>
                                      </p:cBhvr>
                                      <p:rCtr x="37695" y="486"/>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33333E-6 0 L 0.80573 0.00972 " pathEditMode="relative" rAng="0" ptsTypes="AA">
                                      <p:cBhvr>
                                        <p:cTn id="10" dur="2000" fill="hold"/>
                                        <p:tgtEl>
                                          <p:spTgt spid="29"/>
                                        </p:tgtEl>
                                        <p:attrNameLst>
                                          <p:attrName>ppt_x</p:attrName>
                                          <p:attrName>ppt_y</p:attrName>
                                        </p:attrNameLst>
                                      </p:cBhvr>
                                      <p:rCtr x="40286"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2463847" y="322947"/>
            <a:ext cx="7245248" cy="775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dirty="0">
                <a:solidFill>
                  <a:srgbClr val="0E302F"/>
                </a:solidFill>
              </a:rPr>
              <a:t>Conclusion</a:t>
            </a:r>
            <a:endParaRPr kumimoji="0" lang="en-IN" sz="2800" b="0" i="0" u="none" strike="noStrike" kern="1200" cap="none" spc="0" normalizeH="0" baseline="0" noProof="0" dirty="0">
              <a:ln>
                <a:noFill/>
              </a:ln>
              <a:solidFill>
                <a:srgbClr val="0E302F"/>
              </a:solidFill>
              <a:effectLst/>
              <a:uLnTx/>
              <a:uFillTx/>
              <a:latin typeface="Calibri" panose="020F0502020204030204"/>
            </a:endParaRPr>
          </a:p>
        </p:txBody>
      </p:sp>
      <p:sp>
        <p:nvSpPr>
          <p:cNvPr id="3" name="Rectangle 2"/>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E302F"/>
                </a:solidFill>
                <a:latin typeface="Arial" panose="020B0604020202020204" pitchFamily="34" charset="0"/>
                <a:cs typeface="Arial" panose="020B0604020202020204" pitchFamily="34" charset="0"/>
              </a:rPr>
              <a:t>29</a:t>
            </a:r>
            <a:endParaRPr lang="en-IN" dirty="0">
              <a:solidFill>
                <a:srgbClr val="0E302F"/>
              </a:solidFill>
              <a:latin typeface="Arial" panose="020B0604020202020204" pitchFamily="34" charset="0"/>
              <a:cs typeface="Arial" panose="020B0604020202020204" pitchFamily="34" charset="0"/>
            </a:endParaRPr>
          </a:p>
        </p:txBody>
      </p:sp>
      <p:sp>
        <p:nvSpPr>
          <p:cNvPr id="7" name="TextBox 6"/>
          <p:cNvSpPr txBox="1"/>
          <p:nvPr/>
        </p:nvSpPr>
        <p:spPr>
          <a:xfrm>
            <a:off x="668185" y="1338746"/>
            <a:ext cx="10763794"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rPr>
              <a:t>Our project employs a signaling strategy to provide evidence on how landlord treatment of rental housing applicants varies for different  gender.</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Name, Monetary incentive, Educational information are used to convey the characteristic of applicants through a randomized correspondence audit design.</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Findings suggest a somewhat differential treatment to  different genders.</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In all the studies  we have reviewed so far the sellers  perspective was silent. We partially answered it by involving sellers identity through matching and mismatching. Here, no in-group favoritism/out-group derogation- as the landlord may assume by default that a tenant will live with his/her family.</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Monetary incentive and Educational information affects the frequency of calls received </a:t>
            </a:r>
            <a:r>
              <a:rPr lang="en-US">
                <a:solidFill>
                  <a:schemeClr val="bg1"/>
                </a:solidFill>
              </a:rPr>
              <a:t>per applicant.</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Applicants’ gender and rent per sq. ft. are robust  factors that affect the chances of getting higher frequency of calls from a landlord.</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Moving forward, future research on post-experiment survey can be done to understand the sellers mind.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1561512" y="2039815"/>
            <a:ext cx="8356209" cy="2166424"/>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latin typeface="Sitka Small" pitchFamily="2" charset="0"/>
              </a:rPr>
              <a:t>Thank You</a:t>
            </a:r>
            <a:endParaRPr lang="en-IN" sz="8800" dirty="0">
              <a:latin typeface="Sitka Small"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194560" y="2531516"/>
            <a:ext cx="8408013" cy="1196422"/>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Literature Review</a:t>
            </a:r>
            <a:endParaRPr lang="en-IN" sz="4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89649" y="266617"/>
            <a:ext cx="9294279" cy="732189"/>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Studies based on discrimination in the Rental Housing Market</a:t>
            </a:r>
            <a:endParaRPr lang="en-IN" sz="2800" dirty="0">
              <a:solidFill>
                <a:schemeClr val="bg1"/>
              </a:solidFill>
            </a:endParaRPr>
          </a:p>
        </p:txBody>
      </p:sp>
      <p:graphicFrame>
        <p:nvGraphicFramePr>
          <p:cNvPr id="6" name="Table 5"/>
          <p:cNvGraphicFramePr>
            <a:graphicFrameLocks noGrp="1"/>
          </p:cNvGraphicFramePr>
          <p:nvPr/>
        </p:nvGraphicFramePr>
        <p:xfrm>
          <a:off x="0" y="1162856"/>
          <a:ext cx="12192000" cy="5695144"/>
        </p:xfrm>
        <a:graphic>
          <a:graphicData uri="http://schemas.openxmlformats.org/drawingml/2006/table">
            <a:tbl>
              <a:tblPr>
                <a:tableStyleId>{D7AC3CCA-C797-4891-BE02-D94E43425B78}</a:tableStyleId>
              </a:tblPr>
              <a:tblGrid>
                <a:gridCol w="2588454"/>
                <a:gridCol w="9603546"/>
              </a:tblGrid>
              <a:tr h="969938">
                <a:tc>
                  <a:txBody>
                    <a:bodyPr/>
                    <a:lstStyle/>
                    <a:p>
                      <a:pPr algn="ctr"/>
                      <a:r>
                        <a:rPr lang="en-US" sz="2000" b="0" dirty="0">
                          <a:solidFill>
                            <a:schemeClr val="bg1"/>
                          </a:solidFill>
                          <a:latin typeface="+mn-lt"/>
                        </a:rPr>
                        <a:t>Studies</a:t>
                      </a:r>
                      <a:endParaRPr lang="en-IN" sz="2000" b="0" dirty="0">
                        <a:solidFill>
                          <a:schemeClr val="bg1"/>
                        </a:solidFill>
                        <a:latin typeface="+mn-lt"/>
                      </a:endParaRPr>
                    </a:p>
                  </a:txBody>
                  <a:tcPr anchor="ctr">
                    <a:solidFill>
                      <a:srgbClr val="0E302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n-lt"/>
                        <a:ea typeface="Arial Unicode MS" panose="020B0604020202020204" pitchFamily="34" charset="-128"/>
                        <a:cs typeface="Arial Unicode MS" panose="020B060402020202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bg1"/>
                          </a:solidFill>
                          <a:effectLst/>
                          <a:uLnTx/>
                          <a:uFillTx/>
                          <a:latin typeface="+mn-lt"/>
                          <a:ea typeface="Arial Unicode MS" panose="020B0604020202020204" pitchFamily="34" charset="-128"/>
                          <a:cs typeface="Arial Unicode MS" panose="020B0604020202020204" pitchFamily="34" charset="-128"/>
                        </a:rPr>
                        <a:t>Basic Findings and Proposition</a:t>
                      </a:r>
                      <a:endParaRPr kumimoji="0" lang="en-IN" sz="2000" b="0" i="0" u="none" strike="noStrike" kern="1200" cap="none" spc="0" normalizeH="0" baseline="0" noProof="0" dirty="0">
                        <a:ln>
                          <a:noFill/>
                        </a:ln>
                        <a:solidFill>
                          <a:schemeClr val="bg1"/>
                        </a:solidFill>
                        <a:effectLst/>
                        <a:uLnTx/>
                        <a:uFillTx/>
                        <a:latin typeface="+mn-lt"/>
                        <a:ea typeface="Arial Unicode MS" panose="020B0604020202020204" pitchFamily="34" charset="-128"/>
                        <a:cs typeface="Arial Unicode MS" panose="020B060402020202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IN" sz="2000" b="0" dirty="0">
                        <a:solidFill>
                          <a:schemeClr val="bg1"/>
                        </a:solidFill>
                        <a:latin typeface="+mn-lt"/>
                      </a:endParaRPr>
                    </a:p>
                  </a:txBody>
                  <a:tcPr anchor="ctr">
                    <a:solidFill>
                      <a:srgbClr val="0E302F"/>
                    </a:solidFill>
                  </a:tcPr>
                </a:tc>
              </a:tr>
              <a:tr h="61723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0" dirty="0">
                          <a:solidFill>
                            <a:schemeClr val="tx1"/>
                          </a:solidFill>
                          <a:latin typeface="+mn-lt"/>
                        </a:rPr>
                        <a:t>Flage,2018</a:t>
                      </a:r>
                      <a:endParaRPr lang="en-IN"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IN" b="0" dirty="0">
                          <a:solidFill>
                            <a:schemeClr val="tx1"/>
                          </a:solidFill>
                          <a:latin typeface="+mn-lt"/>
                        </a:rPr>
                        <a:t>(OECD)</a:t>
                      </a:r>
                      <a:endParaRPr lang="en-US" sz="1800" b="0" dirty="0">
                        <a:solidFill>
                          <a:schemeClr val="tx1"/>
                        </a:solidFill>
                        <a:latin typeface="+mn-lt"/>
                      </a:endParaRPr>
                    </a:p>
                  </a:txBody>
                  <a:tcPr>
                    <a:noFill/>
                  </a:tcPr>
                </a:tc>
                <a:tc>
                  <a:txBody>
                    <a:bodyPr/>
                    <a:lstStyle/>
                    <a:p>
                      <a:pPr algn="just"/>
                      <a:r>
                        <a:rPr lang="en-IN" sz="1800" b="1" kern="1200" dirty="0">
                          <a:solidFill>
                            <a:schemeClr val="dk1"/>
                          </a:solidFill>
                          <a:effectLst/>
                          <a:latin typeface="+mn-lt"/>
                          <a:ea typeface="+mn-ea"/>
                          <a:cs typeface="+mn-cs"/>
                        </a:rPr>
                        <a:t>Ethnic and Gender discrimination </a:t>
                      </a:r>
                      <a:r>
                        <a:rPr lang="en-IN" sz="1800" b="0" kern="1200" dirty="0">
                          <a:solidFill>
                            <a:schemeClr val="dk1"/>
                          </a:solidFill>
                          <a:effectLst/>
                          <a:latin typeface="+mn-lt"/>
                          <a:ea typeface="+mn-ea"/>
                          <a:cs typeface="+mn-cs"/>
                        </a:rPr>
                        <a:t>does exist, favourable</a:t>
                      </a:r>
                      <a:r>
                        <a:rPr lang="en-IN" sz="1800" b="0" kern="1200" baseline="0" dirty="0">
                          <a:solidFill>
                            <a:schemeClr val="dk1"/>
                          </a:solidFill>
                          <a:effectLst/>
                          <a:latin typeface="+mn-lt"/>
                          <a:ea typeface="+mn-ea"/>
                          <a:cs typeface="+mn-cs"/>
                        </a:rPr>
                        <a:t> towards females</a:t>
                      </a:r>
                      <a:endParaRPr lang="en-IN" sz="1800" dirty="0">
                        <a:solidFill>
                          <a:schemeClr val="bg1"/>
                        </a:solidFill>
                        <a:latin typeface="+mn-lt"/>
                        <a:ea typeface="Arial Unicode MS" panose="020B0604020202020204" pitchFamily="34" charset="-128"/>
                        <a:cs typeface="Arial Unicode MS" panose="020B0604020202020204" pitchFamily="34" charset="-128"/>
                      </a:endParaRPr>
                    </a:p>
                  </a:txBody>
                  <a:tcPr>
                    <a:noFill/>
                  </a:tcPr>
                </a:tc>
              </a:tr>
              <a:tr h="203754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b="0" dirty="0">
                          <a:solidFill>
                            <a:schemeClr val="tx1"/>
                          </a:solidFill>
                          <a:latin typeface="+mn-lt"/>
                        </a:rPr>
                        <a:t>Acolin</a:t>
                      </a:r>
                      <a:r>
                        <a:rPr lang="en-US" b="0" baseline="0" dirty="0">
                          <a:solidFill>
                            <a:schemeClr val="tx1"/>
                          </a:solidFill>
                          <a:latin typeface="+mn-lt"/>
                        </a:rPr>
                        <a:t> et al. ,</a:t>
                      </a:r>
                      <a:r>
                        <a:rPr lang="en-US" b="0" dirty="0">
                          <a:solidFill>
                            <a:schemeClr val="tx1"/>
                          </a:solidFill>
                          <a:latin typeface="+mn-lt"/>
                        </a:rPr>
                        <a:t>2016;</a:t>
                      </a:r>
                      <a:endParaRPr lang="en-US" b="0" dirty="0">
                        <a:solidFill>
                          <a:schemeClr val="tx1"/>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b="0" dirty="0">
                          <a:solidFill>
                            <a:schemeClr val="tx1"/>
                          </a:solidFill>
                          <a:latin typeface="+mn-lt"/>
                        </a:rPr>
                        <a:t>Flage,2018;</a:t>
                      </a:r>
                      <a:r>
                        <a:rPr lang="de-DE" b="0" dirty="0">
                          <a:solidFill>
                            <a:schemeClr val="tx1"/>
                          </a:solidFill>
                          <a:latin typeface="+mn-lt"/>
                        </a:rPr>
                        <a:t> </a:t>
                      </a:r>
                      <a:endParaRPr lang="de-DE" b="0" dirty="0">
                        <a:solidFill>
                          <a:schemeClr val="tx1"/>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de-DE" b="0" dirty="0">
                          <a:solidFill>
                            <a:schemeClr val="tx1"/>
                          </a:solidFill>
                          <a:latin typeface="+mn-lt"/>
                        </a:rPr>
                        <a:t>Auspurg</a:t>
                      </a:r>
                      <a:r>
                        <a:rPr lang="de-DE" b="0" baseline="0" dirty="0">
                          <a:solidFill>
                            <a:schemeClr val="tx1"/>
                          </a:solidFill>
                          <a:latin typeface="+mn-lt"/>
                        </a:rPr>
                        <a:t> et al. </a:t>
                      </a:r>
                      <a:r>
                        <a:rPr lang="de-DE" b="0" dirty="0">
                          <a:solidFill>
                            <a:schemeClr val="tx1"/>
                          </a:solidFill>
                          <a:latin typeface="+mn-lt"/>
                        </a:rPr>
                        <a:t>,2017 </a:t>
                      </a:r>
                      <a:endParaRPr lang="de-DE"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de-DE" b="0" dirty="0">
                          <a:solidFill>
                            <a:schemeClr val="tx1"/>
                          </a:solidFill>
                          <a:latin typeface="+mn-lt"/>
                        </a:rPr>
                        <a:t>(USA)</a:t>
                      </a:r>
                      <a:endParaRPr lang="en-IN"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b="0" dirty="0">
                        <a:solidFill>
                          <a:schemeClr val="tx1"/>
                        </a:solidFill>
                        <a:latin typeface="+mn-lt"/>
                      </a:endParaRPr>
                    </a:p>
                    <a:p>
                      <a:pPr algn="l"/>
                      <a:r>
                        <a:rPr lang="en-US" b="0" dirty="0">
                          <a:solidFill>
                            <a:schemeClr val="tx1"/>
                          </a:solidFill>
                          <a:latin typeface="+mn-lt"/>
                        </a:rPr>
                        <a:t> </a:t>
                      </a:r>
                      <a:endParaRPr lang="en-IN" b="0" dirty="0">
                        <a:solidFill>
                          <a:schemeClr val="tx1"/>
                        </a:solidFill>
                        <a:latin typeface="+mn-lt"/>
                      </a:endParaRPr>
                    </a:p>
                  </a:txBody>
                  <a:tcPr>
                    <a:noFill/>
                  </a:tcPr>
                </a:tc>
                <a:tc>
                  <a:txBody>
                    <a:bodyPr/>
                    <a:lstStyle/>
                    <a:p>
                      <a:pPr algn="l"/>
                      <a:r>
                        <a:rPr lang="en-US" b="1" dirty="0">
                          <a:solidFill>
                            <a:schemeClr val="accent5">
                              <a:lumMod val="75000"/>
                            </a:schemeClr>
                          </a:solidFill>
                          <a:latin typeface="+mn-lt"/>
                        </a:rPr>
                        <a:t>-</a:t>
                      </a:r>
                      <a:r>
                        <a:rPr lang="en-US" sz="1800" kern="1200" dirty="0">
                          <a:solidFill>
                            <a:schemeClr val="dk1"/>
                          </a:solidFill>
                          <a:effectLst/>
                          <a:latin typeface="+mn-lt"/>
                          <a:ea typeface="+mn-ea"/>
                          <a:cs typeface="+mn-cs"/>
                        </a:rPr>
                        <a:t>Blacks are discriminated in the rental housing market, consistent with previous studies</a:t>
                      </a:r>
                      <a:endParaRPr lang="en-US"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kern="1200" dirty="0">
                          <a:solidFill>
                            <a:schemeClr val="dk1"/>
                          </a:solidFill>
                          <a:effectLst/>
                          <a:latin typeface="+mn-lt"/>
                          <a:ea typeface="+mn-ea"/>
                          <a:cs typeface="+mn-cs"/>
                        </a:rPr>
                        <a:t>-Females received more responses than</a:t>
                      </a:r>
                      <a:r>
                        <a:rPr lang="en-US" sz="1800" b="1" kern="1200" baseline="0" dirty="0">
                          <a:solidFill>
                            <a:schemeClr val="dk1"/>
                          </a:solidFill>
                          <a:effectLst/>
                          <a:latin typeface="+mn-lt"/>
                          <a:ea typeface="+mn-ea"/>
                          <a:cs typeface="+mn-cs"/>
                        </a:rPr>
                        <a:t> males applicants when it came to </a:t>
                      </a:r>
                      <a:r>
                        <a:rPr lang="en-US" sz="1800" kern="1200" dirty="0">
                          <a:solidFill>
                            <a:schemeClr val="dk1"/>
                          </a:solidFill>
                          <a:effectLst/>
                          <a:latin typeface="+mn-lt"/>
                          <a:ea typeface="+mn-ea"/>
                          <a:cs typeface="+mn-cs"/>
                        </a:rPr>
                        <a:t>Arab. Implying gender discrimination in the case of Arabs.</a:t>
                      </a:r>
                      <a:endParaRPr lang="en-US" sz="1800" kern="1200" dirty="0">
                        <a:solidFill>
                          <a:schemeClr val="dk1"/>
                        </a:solidFill>
                        <a:effectLst/>
                        <a:latin typeface="+mn-lt"/>
                        <a:ea typeface="+mn-ea"/>
                        <a:cs typeface="+mn-cs"/>
                      </a:endParaRPr>
                    </a:p>
                    <a:p>
                      <a:pPr lvl="0"/>
                      <a:r>
                        <a:rPr lang="en-US" sz="1800" b="1" kern="1200" dirty="0">
                          <a:solidFill>
                            <a:schemeClr val="dk1"/>
                          </a:solidFill>
                          <a:effectLst/>
                          <a:latin typeface="+mn-lt"/>
                          <a:ea typeface="+mn-ea"/>
                          <a:cs typeface="+mn-cs"/>
                        </a:rPr>
                        <a:t>-</a:t>
                      </a:r>
                      <a:r>
                        <a:rPr lang="en-US" sz="1800" kern="1200" dirty="0">
                          <a:solidFill>
                            <a:schemeClr val="dk1"/>
                          </a:solidFill>
                          <a:effectLst/>
                          <a:latin typeface="+mn-lt"/>
                          <a:ea typeface="+mn-ea"/>
                          <a:cs typeface="+mn-cs"/>
                        </a:rPr>
                        <a:t>Muslim was a negative signal,</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Christians received favorable response rates</a:t>
                      </a:r>
                      <a:endParaRPr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1" dirty="0">
                          <a:solidFill>
                            <a:schemeClr val="accent5">
                              <a:lumMod val="75000"/>
                            </a:schemeClr>
                          </a:solidFill>
                          <a:latin typeface="+mn-lt"/>
                        </a:rPr>
                        <a:t>-</a:t>
                      </a:r>
                      <a:r>
                        <a:rPr lang="en-US" sz="1800" kern="1200" dirty="0">
                          <a:solidFill>
                            <a:schemeClr val="dk1"/>
                          </a:solidFill>
                          <a:effectLst/>
                          <a:latin typeface="+mn-lt"/>
                          <a:ea typeface="+mn-ea"/>
                          <a:cs typeface="+mn-cs"/>
                        </a:rPr>
                        <a:t>In the </a:t>
                      </a:r>
                      <a:r>
                        <a:rPr lang="en-US" sz="1800" b="1" kern="1200" dirty="0">
                          <a:solidFill>
                            <a:schemeClr val="dk1"/>
                          </a:solidFill>
                          <a:effectLst/>
                          <a:latin typeface="+mn-lt"/>
                          <a:ea typeface="+mn-ea"/>
                          <a:cs typeface="+mn-cs"/>
                        </a:rPr>
                        <a:t>highest rent category</a:t>
                      </a:r>
                      <a:r>
                        <a:rPr lang="en-US" sz="1800" kern="1200" dirty="0">
                          <a:solidFill>
                            <a:schemeClr val="dk1"/>
                          </a:solidFill>
                          <a:effectLst/>
                          <a:latin typeface="+mn-lt"/>
                          <a:ea typeface="+mn-ea"/>
                          <a:cs typeface="+mn-cs"/>
                        </a:rPr>
                        <a:t>, landlords </a:t>
                      </a:r>
                      <a:r>
                        <a:rPr lang="en-US" sz="1800" b="1" kern="1200" dirty="0">
                          <a:solidFill>
                            <a:schemeClr val="dk1"/>
                          </a:solidFill>
                          <a:effectLst/>
                          <a:latin typeface="+mn-lt"/>
                          <a:ea typeface="+mn-ea"/>
                          <a:cs typeface="+mn-cs"/>
                        </a:rPr>
                        <a:t>favored the Arab-sounding name</a:t>
                      </a:r>
                      <a:endParaRPr lang="en-US"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kern="1200" dirty="0">
                          <a:solidFill>
                            <a:schemeClr val="dk1"/>
                          </a:solidFill>
                          <a:effectLst/>
                          <a:latin typeface="+mn-lt"/>
                          <a:ea typeface="+mn-ea"/>
                          <a:cs typeface="+mn-cs"/>
                        </a:rPr>
                        <a:t>-Discrimination goes away </a:t>
                      </a:r>
                      <a:r>
                        <a:rPr lang="en-US" sz="1800" kern="1200" dirty="0">
                          <a:solidFill>
                            <a:schemeClr val="dk1"/>
                          </a:solidFill>
                          <a:effectLst/>
                          <a:latin typeface="+mn-lt"/>
                          <a:ea typeface="+mn-ea"/>
                          <a:cs typeface="+mn-cs"/>
                        </a:rPr>
                        <a:t>when e-mail </a:t>
                      </a:r>
                      <a:r>
                        <a:rPr lang="en-US" sz="1800" b="1" kern="1200" dirty="0">
                          <a:solidFill>
                            <a:schemeClr val="dk1"/>
                          </a:solidFill>
                          <a:effectLst/>
                          <a:latin typeface="+mn-lt"/>
                          <a:ea typeface="+mn-ea"/>
                          <a:cs typeface="+mn-cs"/>
                        </a:rPr>
                        <a:t>inquiries use a high-class e-mail</a:t>
                      </a:r>
                      <a:r>
                        <a:rPr lang="en-US" sz="1800" kern="1200" dirty="0">
                          <a:solidFill>
                            <a:schemeClr val="dk1"/>
                          </a:solidFill>
                          <a:effectLst/>
                          <a:latin typeface="+mn-lt"/>
                          <a:ea typeface="+mn-ea"/>
                          <a:cs typeface="+mn-cs"/>
                        </a:rPr>
                        <a:t>, and is stronger when both e-mail inquiries use a low-class e-mail,</a:t>
                      </a:r>
                      <a:r>
                        <a:rPr lang="en-US" sz="1800" kern="1200" baseline="0" dirty="0">
                          <a:solidFill>
                            <a:schemeClr val="dk1"/>
                          </a:solidFill>
                          <a:effectLst/>
                          <a:latin typeface="+mn-lt"/>
                          <a:ea typeface="+mn-ea"/>
                          <a:cs typeface="+mn-cs"/>
                        </a:rPr>
                        <a:t> </a:t>
                      </a:r>
                      <a:r>
                        <a:rPr lang="en-US" sz="1800" b="1" kern="1200" baseline="0" dirty="0">
                          <a:solidFill>
                            <a:schemeClr val="dk1"/>
                          </a:solidFill>
                          <a:effectLst/>
                          <a:latin typeface="+mn-lt"/>
                          <a:ea typeface="+mn-ea"/>
                          <a:cs typeface="+mn-cs"/>
                        </a:rPr>
                        <a:t>implying social class matters.</a:t>
                      </a:r>
                      <a:endParaRPr lang="en-IN" b="1" dirty="0">
                        <a:solidFill>
                          <a:schemeClr val="accent5">
                            <a:lumMod val="75000"/>
                          </a:schemeClr>
                        </a:solidFill>
                        <a:latin typeface="+mn-lt"/>
                      </a:endParaRPr>
                    </a:p>
                  </a:txBody>
                  <a:tcPr>
                    <a:noFill/>
                  </a:tcPr>
                </a:tc>
              </a:tr>
              <a:tr h="1922167">
                <a:tc>
                  <a:txBody>
                    <a:bodyPr/>
                    <a:lstStyle/>
                    <a:p>
                      <a:pPr marL="285750" indent="-285750" algn="l">
                        <a:buFont typeface="Arial" panose="020B0604020202020204" pitchFamily="34" charset="0"/>
                        <a:buChar char="•"/>
                      </a:pPr>
                      <a:r>
                        <a:rPr lang="en-IN" sz="1800" b="0" dirty="0">
                          <a:solidFill>
                            <a:schemeClr val="tx1"/>
                          </a:solidFill>
                          <a:latin typeface="+mn-lt"/>
                        </a:rPr>
                        <a:t>Ahmed and Hammarstedt 2008;</a:t>
                      </a:r>
                      <a:endParaRPr lang="en-IN" sz="1800" b="0" dirty="0">
                        <a:solidFill>
                          <a:schemeClr val="tx1"/>
                        </a:solidFill>
                        <a:latin typeface="+mn-lt"/>
                      </a:endParaRPr>
                    </a:p>
                    <a:p>
                      <a:pPr marL="285750" indent="-285750" algn="l">
                        <a:buFont typeface="Arial" panose="020B0604020202020204" pitchFamily="34" charset="0"/>
                        <a:buChar char="•"/>
                      </a:pPr>
                      <a:r>
                        <a:rPr lang="sv-SE" sz="1800" b="0" dirty="0">
                          <a:solidFill>
                            <a:schemeClr val="tx1"/>
                          </a:solidFill>
                          <a:latin typeface="+mn-lt"/>
                        </a:rPr>
                        <a:t>Ahmed, et al.2010;</a:t>
                      </a:r>
                      <a:endParaRPr lang="en-IN" sz="1800" b="0" dirty="0">
                        <a:solidFill>
                          <a:schemeClr val="tx1"/>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sz="1800" b="0" dirty="0">
                          <a:solidFill>
                            <a:schemeClr val="tx1"/>
                          </a:solidFill>
                          <a:latin typeface="+mn-lt"/>
                          <a:ea typeface="Calibri" panose="020F0502020204030204" pitchFamily="34" charset="0"/>
                          <a:cs typeface="Vrinda" panose="020B0502040204020203" pitchFamily="34" charset="0"/>
                        </a:rPr>
                        <a:t>Carlsson and Eriksson 2013</a:t>
                      </a:r>
                      <a:endParaRPr lang="en-IN" sz="1800" b="0" dirty="0">
                        <a:solidFill>
                          <a:schemeClr val="tx1"/>
                        </a:solidFill>
                        <a:latin typeface="+mn-lt"/>
                        <a:ea typeface="Calibri" panose="020F0502020204030204" pitchFamily="34" charset="0"/>
                        <a:cs typeface="Vrinda"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rPr>
                        <a:t>(SWEDEN)</a:t>
                      </a:r>
                      <a:endParaRPr lang="en-IN" sz="18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b="0" dirty="0">
                        <a:solidFill>
                          <a:schemeClr val="tx1"/>
                        </a:solidFill>
                        <a:latin typeface="+mn-lt"/>
                      </a:endParaRPr>
                    </a:p>
                  </a:txBody>
                  <a:tcPr>
                    <a:noFill/>
                  </a:tcPr>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ea typeface="Arial Unicode MS" panose="020B0604020202020204" pitchFamily="34" charset="-128"/>
                          <a:cs typeface="Arial Unicode MS" panose="020B0604020202020204" pitchFamily="34" charset="-128"/>
                        </a:rPr>
                        <a:t>- </a:t>
                      </a:r>
                      <a:r>
                        <a:rPr lang="en-US" b="1" dirty="0">
                          <a:latin typeface="+mn-lt"/>
                        </a:rPr>
                        <a:t>Females were preferred over Males</a:t>
                      </a:r>
                      <a:endParaRPr lang="en-IN" b="1" dirty="0">
                        <a:latin typeface="+mn-lt"/>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ea typeface="Arial Unicode MS" panose="020B0604020202020204" pitchFamily="34" charset="-128"/>
                          <a:cs typeface="Arial Unicode MS" panose="020B0604020202020204" pitchFamily="34" charset="-128"/>
                        </a:rPr>
                        <a:t>- Discrimination</a:t>
                      </a:r>
                      <a:r>
                        <a:rPr lang="en-US" sz="1800" b="0" baseline="0" dirty="0">
                          <a:solidFill>
                            <a:schemeClr val="tx1"/>
                          </a:solidFill>
                          <a:latin typeface="+mn-lt"/>
                          <a:ea typeface="Arial Unicode MS" panose="020B0604020202020204" pitchFamily="34" charset="-128"/>
                          <a:cs typeface="Arial Unicode MS" panose="020B0604020202020204" pitchFamily="34" charset="-128"/>
                        </a:rPr>
                        <a:t> was </a:t>
                      </a:r>
                      <a:r>
                        <a:rPr lang="en-IN" sz="1800" b="1" kern="1200" dirty="0">
                          <a:solidFill>
                            <a:schemeClr val="dk1"/>
                          </a:solidFill>
                          <a:effectLst/>
                          <a:latin typeface="+mn-lt"/>
                          <a:ea typeface="+mn-ea"/>
                          <a:cs typeface="+mn-cs"/>
                        </a:rPr>
                        <a:t>Preference based not statistical.</a:t>
                      </a:r>
                      <a:endParaRPr lang="en-IN" sz="1800"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ea typeface="Arial Unicode MS" panose="020B0604020202020204" pitchFamily="34" charset="-128"/>
                          <a:cs typeface="Arial Unicode MS" panose="020B0604020202020204" pitchFamily="34" charset="-128"/>
                        </a:rPr>
                        <a:t>-Nature of discrimination</a:t>
                      </a:r>
                      <a:r>
                        <a:rPr lang="en-US" sz="1800" b="0" baseline="0" dirty="0">
                          <a:solidFill>
                            <a:schemeClr val="tx1"/>
                          </a:solidFill>
                          <a:latin typeface="+mn-lt"/>
                          <a:ea typeface="Arial Unicode MS" panose="020B0604020202020204" pitchFamily="34" charset="-128"/>
                          <a:cs typeface="Arial Unicode MS" panose="020B0604020202020204" pitchFamily="34" charset="-128"/>
                        </a:rPr>
                        <a:t> </a:t>
                      </a:r>
                      <a:r>
                        <a:rPr lang="en-IN" sz="1800" b="1" kern="1200" dirty="0">
                          <a:solidFill>
                            <a:schemeClr val="dk1"/>
                          </a:solidFill>
                          <a:effectLst/>
                          <a:latin typeface="+mn-lt"/>
                          <a:ea typeface="+mn-ea"/>
                          <a:cs typeface="+mn-cs"/>
                        </a:rPr>
                        <a:t>depends on segregation and geographical sorting.</a:t>
                      </a:r>
                      <a:endParaRPr lang="en-IN" sz="1800"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IN" sz="1800" b="0" dirty="0">
                        <a:solidFill>
                          <a:schemeClr val="tx1"/>
                        </a:solidFill>
                        <a:latin typeface="+mn-lt"/>
                        <a:ea typeface="Arial Unicode MS" panose="020B0604020202020204" pitchFamily="34" charset="-128"/>
                        <a:cs typeface="Arial Unicode MS" panose="020B0604020202020204" pitchFamily="34" charset="-128"/>
                      </a:endParaRPr>
                    </a:p>
                  </a:txBody>
                  <a:tcPr>
                    <a:noFill/>
                  </a:tcPr>
                </a:tc>
              </a:tr>
            </a:tbl>
          </a:graphicData>
        </a:graphic>
      </p:graphicFrame>
      <p:sp>
        <p:nvSpPr>
          <p:cNvPr id="4" name="Rectangle 3"/>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5</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0836" y="294752"/>
            <a:ext cx="10490033" cy="901001"/>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Studies based on discrimination in the Rental Housing Market in INDIA</a:t>
            </a:r>
            <a:endParaRPr lang="en-IN" sz="2800" dirty="0">
              <a:solidFill>
                <a:schemeClr val="bg1"/>
              </a:solidFill>
            </a:endParaRPr>
          </a:p>
        </p:txBody>
      </p:sp>
      <p:cxnSp>
        <p:nvCxnSpPr>
          <p:cNvPr id="5" name="Straight Connector 4"/>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364888" y="1373331"/>
            <a:ext cx="10508244" cy="923330"/>
          </a:xfrm>
          <a:prstGeom prst="rect">
            <a:avLst/>
          </a:prstGeom>
        </p:spPr>
        <p:txBody>
          <a:bodyPr wrap="square">
            <a:spAutoFit/>
          </a:bodyPr>
          <a:lstStyle/>
          <a:p>
            <a:pPr marL="285750" indent="-285750" algn="just">
              <a:buFont typeface="Arial" panose="020B0604020202020204" pitchFamily="34" charset="0"/>
              <a:buChar char="•"/>
            </a:pPr>
            <a:r>
              <a:rPr lang="en-IN"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Thorat et al. (2015</a:t>
            </a:r>
            <a:r>
              <a:rPr lang="en-IN" b="1" dirty="0">
                <a:solidFill>
                  <a:schemeClr val="accent1">
                    <a:lumMod val="75000"/>
                  </a:schemeClr>
                </a:solidFill>
                <a:ea typeface="Calibri" panose="020F0502020204030204" pitchFamily="34" charset="0"/>
                <a:cs typeface="Calibri" panose="020F0502020204030204" pitchFamily="34" charset="0"/>
              </a:rPr>
              <a:t>) </a:t>
            </a:r>
            <a:r>
              <a:rPr lang="en-IN" dirty="0">
                <a:solidFill>
                  <a:srgbClr val="0E302F"/>
                </a:solidFill>
                <a:ea typeface="Calibri" panose="020F0502020204030204" pitchFamily="34" charset="0"/>
                <a:cs typeface="Vrinda" panose="020B0502040204020203" pitchFamily="34" charset="0"/>
              </a:rPr>
              <a:t>analysed discrimination experienced by Dalits and Muslims in the urban rental housing market by the three "Audit Method" in the NCR of Delhi.</a:t>
            </a:r>
            <a:endParaRPr lang="en-IN" dirty="0">
              <a:solidFill>
                <a:srgbClr val="0E302F"/>
              </a:solidFill>
              <a:ea typeface="Calibri" panose="020F0502020204030204" pitchFamily="34" charset="0"/>
              <a:cs typeface="Vrinda" panose="020B0502040204020203" pitchFamily="34" charset="0"/>
            </a:endParaRPr>
          </a:p>
          <a:p>
            <a:r>
              <a:rPr lang="en-US" dirty="0">
                <a:solidFill>
                  <a:srgbClr val="0E302F"/>
                </a:solidFill>
              </a:rPr>
              <a:t>                                  They observed presence of </a:t>
            </a:r>
            <a:r>
              <a:rPr lang="en-US" b="1" dirty="0">
                <a:solidFill>
                  <a:srgbClr val="0E302F"/>
                </a:solidFill>
              </a:rPr>
              <a:t>discrimination against the Muslim and the Dalit minorities</a:t>
            </a:r>
            <a:r>
              <a:rPr lang="en-US" dirty="0">
                <a:solidFill>
                  <a:srgbClr val="0E302F"/>
                </a:solidFill>
              </a:rPr>
              <a:t>.</a:t>
            </a:r>
            <a:endParaRPr lang="en-IN" dirty="0"/>
          </a:p>
        </p:txBody>
      </p:sp>
      <p:sp>
        <p:nvSpPr>
          <p:cNvPr id="7" name="Rectangle 6"/>
          <p:cNvSpPr/>
          <p:nvPr/>
        </p:nvSpPr>
        <p:spPr>
          <a:xfrm>
            <a:off x="1377771" y="2540950"/>
            <a:ext cx="10354684" cy="1200329"/>
          </a:xfrm>
          <a:prstGeom prst="rect">
            <a:avLst/>
          </a:prstGeom>
        </p:spPr>
        <p:txBody>
          <a:bodyPr wrap="square">
            <a:spAutoFit/>
          </a:bodyPr>
          <a:lstStyle/>
          <a:p>
            <a:pPr marL="285750" indent="-285750" algn="just">
              <a:buFont typeface="Arial" panose="020B0604020202020204" pitchFamily="34" charset="0"/>
              <a:buChar char="•"/>
            </a:pPr>
            <a:r>
              <a:rPr lang="en-IN" b="1" dirty="0">
                <a:solidFill>
                  <a:schemeClr val="accent1">
                    <a:lumMod val="75000"/>
                  </a:schemeClr>
                </a:solidFill>
                <a:effectLst/>
                <a:ea typeface="Calibri" panose="020F0502020204030204" pitchFamily="34" charset="0"/>
                <a:cs typeface="Vrinda" panose="020B0502040204020203" pitchFamily="34" charset="0"/>
              </a:rPr>
              <a:t>Datta and Pathania, 2016 </a:t>
            </a:r>
            <a:r>
              <a:rPr lang="en-IN" dirty="0">
                <a:solidFill>
                  <a:srgbClr val="0E302F"/>
                </a:solidFill>
                <a:latin typeface="Arial Rounded MT Bold" panose="020F0704030504030204" pitchFamily="34" charset="0"/>
                <a:ea typeface="Calibri" panose="020F0502020204030204" pitchFamily="34" charset="0"/>
                <a:cs typeface="Vrinda" panose="020B0502040204020203" pitchFamily="34" charset="0"/>
              </a:rPr>
              <a:t> </a:t>
            </a:r>
            <a:r>
              <a:rPr lang="en-IN" dirty="0">
                <a:solidFill>
                  <a:srgbClr val="0E302F"/>
                </a:solidFill>
                <a:ea typeface="Calibri" panose="020F0502020204030204" pitchFamily="34" charset="0"/>
                <a:cs typeface="Vrinda" panose="020B0502040204020203" pitchFamily="34" charset="0"/>
              </a:rPr>
              <a:t>This paper is basically the modification of the paper published by Thorat  et  al. (2015) . It </a:t>
            </a:r>
            <a:r>
              <a:rPr lang="en-US" dirty="0">
                <a:solidFill>
                  <a:srgbClr val="0E302F"/>
                </a:solidFill>
                <a:ea typeface="Calibri" panose="020F0502020204030204" pitchFamily="34" charset="0"/>
                <a:cs typeface="Vrinda" panose="020B0502040204020203" pitchFamily="34" charset="0"/>
              </a:rPr>
              <a:t>used a strictly web-based approach.</a:t>
            </a:r>
            <a:endParaRPr lang="en-US" dirty="0">
              <a:solidFill>
                <a:srgbClr val="0E302F"/>
              </a:solidFill>
              <a:ea typeface="Calibri" panose="020F0502020204030204" pitchFamily="34" charset="0"/>
              <a:cs typeface="Vrinda" panose="020B0502040204020203" pitchFamily="34" charset="0"/>
            </a:endParaRPr>
          </a:p>
          <a:p>
            <a:pPr algn="just"/>
            <a:r>
              <a:rPr lang="en-US" dirty="0">
                <a:solidFill>
                  <a:srgbClr val="0E302F"/>
                </a:solidFill>
                <a:ea typeface="Calibri" panose="020F0502020204030204" pitchFamily="34" charset="0"/>
                <a:cs typeface="Vrinda" panose="020B0502040204020203" pitchFamily="34" charset="0"/>
              </a:rPr>
              <a:t>                                     Hoping more accurate estimates of the effect of caste/religion as the landlords may be more </a:t>
            </a:r>
            <a:r>
              <a:rPr lang="en-US" b="1" dirty="0">
                <a:solidFill>
                  <a:srgbClr val="0E302F"/>
                </a:solidFill>
                <a:ea typeface="Calibri" panose="020F0502020204030204" pitchFamily="34" charset="0"/>
                <a:cs typeface="Vrinda" panose="020B0502040204020203" pitchFamily="34" charset="0"/>
              </a:rPr>
              <a:t>comfortable in discriminating and reveal their preference online </a:t>
            </a:r>
            <a:r>
              <a:rPr lang="en-US" dirty="0">
                <a:solidFill>
                  <a:srgbClr val="0E302F"/>
                </a:solidFill>
                <a:ea typeface="Calibri" panose="020F0502020204030204" pitchFamily="34" charset="0"/>
                <a:cs typeface="Vrinda" panose="020B0502040204020203" pitchFamily="34" charset="0"/>
              </a:rPr>
              <a:t>than they would be in person.</a:t>
            </a:r>
            <a:endParaRPr lang="en-IN" dirty="0">
              <a:solidFill>
                <a:schemeClr val="accent1">
                  <a:lumMod val="75000"/>
                </a:schemeClr>
              </a:solidFill>
              <a:effectLst/>
              <a:ea typeface="Calibri" panose="020F0502020204030204" pitchFamily="34" charset="0"/>
              <a:cs typeface="Vrinda" panose="020B0502040204020203" pitchFamily="34" charset="0"/>
            </a:endParaRPr>
          </a:p>
        </p:txBody>
      </p:sp>
      <p:sp>
        <p:nvSpPr>
          <p:cNvPr id="9" name="Rectangle 8"/>
          <p:cNvSpPr/>
          <p:nvPr/>
        </p:nvSpPr>
        <p:spPr>
          <a:xfrm>
            <a:off x="5189375" y="3879053"/>
            <a:ext cx="2731476" cy="692332"/>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Literature Gap</a:t>
            </a:r>
            <a:endParaRPr lang="en-IN" sz="2800" dirty="0">
              <a:solidFill>
                <a:schemeClr val="bg1"/>
              </a:solidFill>
            </a:endParaRPr>
          </a:p>
        </p:txBody>
      </p:sp>
      <p:sp>
        <p:nvSpPr>
          <p:cNvPr id="10" name="TextBox 9"/>
          <p:cNvSpPr txBox="1"/>
          <p:nvPr/>
        </p:nvSpPr>
        <p:spPr>
          <a:xfrm flipH="1">
            <a:off x="1287355" y="4699117"/>
            <a:ext cx="1066331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Existing literature focus more on racial, religious, and/or caste. Gender also plays an important role in every economy.</a:t>
            </a:r>
            <a:endParaRPr lang="en-US" dirty="0"/>
          </a:p>
          <a:p>
            <a:pPr marL="285750" indent="-285750">
              <a:buFont typeface="Arial" panose="020B0604020202020204" pitchFamily="34" charset="0"/>
              <a:buChar char="•"/>
            </a:pPr>
            <a:r>
              <a:rPr lang="en-US" dirty="0"/>
              <a:t>In other countries</a:t>
            </a:r>
            <a:r>
              <a:rPr lang="en-US" b="1" dirty="0"/>
              <a:t>, literature work on discrimination in rental housing market </a:t>
            </a:r>
            <a:r>
              <a:rPr lang="en-US" dirty="0"/>
              <a:t>on the </a:t>
            </a:r>
            <a:r>
              <a:rPr lang="en-US" b="1" dirty="0"/>
              <a:t>basis of gender </a:t>
            </a:r>
            <a:r>
              <a:rPr lang="en-US" dirty="0"/>
              <a:t>is present to some extent but</a:t>
            </a:r>
            <a:r>
              <a:rPr lang="en-US" b="1" dirty="0"/>
              <a:t> for India it is evidently absent</a:t>
            </a:r>
            <a:r>
              <a:rPr lang="en-US" dirty="0"/>
              <a:t>.</a:t>
            </a:r>
            <a:endParaRPr lang="en-US" dirty="0"/>
          </a:p>
          <a:p>
            <a:pPr marL="285750" indent="-285750">
              <a:buFont typeface="Arial" panose="020B0604020202020204" pitchFamily="34" charset="0"/>
              <a:buChar char="•"/>
            </a:pPr>
            <a:r>
              <a:rPr lang="en-US" dirty="0"/>
              <a:t>There is no study on how to reduce the gender gap.</a:t>
            </a:r>
            <a:endParaRPr lang="en-US" dirty="0"/>
          </a:p>
          <a:p>
            <a:pPr marL="285750" indent="-285750">
              <a:buFont typeface="Arial" panose="020B0604020202020204" pitchFamily="34" charset="0"/>
              <a:buChar char="•"/>
            </a:pPr>
            <a:r>
              <a:rPr lang="en-US" dirty="0"/>
              <a:t>Hence there is a need to study the effect of Gender ,or, discrimination against  male and female in Rental Housing Market in India.</a:t>
            </a:r>
            <a:endParaRPr lang="en-IN" dirty="0"/>
          </a:p>
          <a:p>
            <a:pPr algn="ctr"/>
            <a:endParaRPr lang="en-IN" dirty="0"/>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p:txBody>
      </p:sp>
      <p:sp>
        <p:nvSpPr>
          <p:cNvPr id="8" name="Rectangle 7"/>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6</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1513283" y="425046"/>
            <a:ext cx="9418320" cy="5878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E302F"/>
                </a:solidFill>
              </a:rPr>
              <a:t>Research Question</a:t>
            </a:r>
            <a:endParaRPr lang="en-IN" sz="3200" dirty="0">
              <a:solidFill>
                <a:srgbClr val="0E302F"/>
              </a:solidFill>
            </a:endParaRPr>
          </a:p>
        </p:txBody>
      </p:sp>
      <p:sp>
        <p:nvSpPr>
          <p:cNvPr id="6" name="Rectangle 5"/>
          <p:cNvSpPr/>
          <p:nvPr/>
        </p:nvSpPr>
        <p:spPr>
          <a:xfrm>
            <a:off x="621994" y="2181498"/>
            <a:ext cx="11135386" cy="3069771"/>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sz="2000" dirty="0">
                <a:solidFill>
                  <a:schemeClr val="bg1"/>
                </a:solidFill>
              </a:rPr>
              <a:t>Does Gender identity matter in Rental Housing Market?</a:t>
            </a:r>
            <a:endParaRPr lang="en-US" sz="2000" dirty="0">
              <a:solidFill>
                <a:schemeClr val="bg1"/>
              </a:solidFill>
            </a:endParaRPr>
          </a:p>
          <a:p>
            <a:pPr marL="457200" indent="-457200">
              <a:buClr>
                <a:schemeClr val="bg1"/>
              </a:buClr>
              <a:buFont typeface="+mj-lt"/>
              <a:buAutoNum type="alphaLcParenR"/>
            </a:pPr>
            <a:r>
              <a:rPr lang="en-US" sz="2000" dirty="0">
                <a:solidFill>
                  <a:schemeClr val="bg1"/>
                </a:solidFill>
              </a:rPr>
              <a:t> If yes, who is more likely to get Rental Property: Male or Female? And to what extent?</a:t>
            </a:r>
            <a:endParaRPr lang="en-US" sz="2000" dirty="0">
              <a:solidFill>
                <a:schemeClr val="bg1"/>
              </a:solidFill>
            </a:endParaRPr>
          </a:p>
          <a:p>
            <a:pPr marL="457200" indent="-457200">
              <a:buClr>
                <a:schemeClr val="bg1"/>
              </a:buClr>
              <a:buFont typeface="+mj-lt"/>
              <a:buAutoNum type="alphaLcParenR"/>
            </a:pPr>
            <a:r>
              <a:rPr lang="en-US" sz="2000" dirty="0">
                <a:solidFill>
                  <a:schemeClr val="bg1"/>
                </a:solidFill>
              </a:rPr>
              <a:t> Is the Landlord biased towards the same gender?</a:t>
            </a:r>
            <a:endParaRPr lang="en-US" sz="2000" dirty="0">
              <a:solidFill>
                <a:schemeClr val="bg1"/>
              </a:solidFill>
            </a:endParaRPr>
          </a:p>
          <a:p>
            <a:pPr>
              <a:buClr>
                <a:schemeClr val="bg1"/>
              </a:buClr>
            </a:pPr>
            <a:endParaRPr lang="en-US" sz="2000" dirty="0">
              <a:solidFill>
                <a:schemeClr val="bg1"/>
              </a:solidFill>
            </a:endParaRPr>
          </a:p>
          <a:p>
            <a:pPr>
              <a:buClr>
                <a:schemeClr val="bg1"/>
              </a:buClr>
            </a:pPr>
            <a:r>
              <a:rPr lang="en-US" sz="2000" dirty="0">
                <a:solidFill>
                  <a:schemeClr val="bg1"/>
                </a:solidFill>
              </a:rPr>
              <a:t>2. Can providing monetary Incentive increase callback? </a:t>
            </a:r>
            <a:endParaRPr lang="en-US" sz="2000" dirty="0">
              <a:solidFill>
                <a:schemeClr val="bg1"/>
              </a:solidFill>
            </a:endParaRPr>
          </a:p>
          <a:p>
            <a:pPr>
              <a:buClr>
                <a:schemeClr val="bg1"/>
              </a:buClr>
            </a:pPr>
            <a:r>
              <a:rPr lang="en-US" sz="2000" dirty="0">
                <a:solidFill>
                  <a:schemeClr val="bg1"/>
                </a:solidFill>
              </a:rPr>
              <a:t>                                                  and/or ,       </a:t>
            </a:r>
            <a:endParaRPr lang="en-US" sz="2000" dirty="0">
              <a:solidFill>
                <a:schemeClr val="bg1"/>
              </a:solidFill>
            </a:endParaRPr>
          </a:p>
          <a:p>
            <a:pPr>
              <a:buClr>
                <a:schemeClr val="bg1"/>
              </a:buClr>
            </a:pPr>
            <a:r>
              <a:rPr lang="en-US" sz="2000" dirty="0">
                <a:solidFill>
                  <a:schemeClr val="bg1"/>
                </a:solidFill>
              </a:rPr>
              <a:t>3. Can Revealing applicant’s educational status reduce the Gender gap</a:t>
            </a:r>
            <a:r>
              <a:rPr lang="en-US" sz="2000" dirty="0">
                <a:solidFill>
                  <a:schemeClr val="bg1"/>
                </a:solidFill>
                <a:latin typeface="Arial Rounded MT Bold" panose="020F0704030504030204" pitchFamily="34" charset="0"/>
              </a:rPr>
              <a:t>?</a:t>
            </a:r>
            <a:endParaRPr lang="en-US" sz="2000" dirty="0">
              <a:solidFill>
                <a:schemeClr val="bg1"/>
              </a:solidFill>
              <a:latin typeface="Arial Rounded MT Bold" panose="020F0704030504030204" pitchFamily="34" charset="0"/>
            </a:endParaRPr>
          </a:p>
          <a:p>
            <a:pPr>
              <a:buClr>
                <a:schemeClr val="bg1"/>
              </a:buClr>
            </a:pPr>
            <a:endParaRPr lang="en-US" sz="2000" dirty="0">
              <a:solidFill>
                <a:schemeClr val="bg1"/>
              </a:solidFill>
              <a:latin typeface="Arial Rounded MT Bold" panose="020F0704030504030204" pitchFamily="34" charset="0"/>
            </a:endParaRPr>
          </a:p>
          <a:p>
            <a:pPr>
              <a:buClr>
                <a:schemeClr val="bg1"/>
              </a:buClr>
            </a:pPr>
            <a:r>
              <a:rPr lang="en-IN" sz="2000" dirty="0"/>
              <a:t>4. Are monetary incentive and/or Educational information important determinant of increasing callback frequency?</a:t>
            </a:r>
            <a:endParaRPr lang="en-IN" sz="2000" dirty="0"/>
          </a:p>
          <a:p>
            <a:pPr marL="457200" indent="-457200">
              <a:buClr>
                <a:schemeClr val="bg1"/>
              </a:buClr>
              <a:buFont typeface="+mj-lt"/>
              <a:buAutoNum type="arabicPeriod" startAt="3"/>
            </a:pPr>
            <a:endParaRPr lang="en-US" sz="2000" dirty="0"/>
          </a:p>
        </p:txBody>
      </p:sp>
      <p:sp>
        <p:nvSpPr>
          <p:cNvPr id="9" name="Rectangle 8"/>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7</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7" name="Rectangle 6"/>
          <p:cNvSpPr/>
          <p:nvPr/>
        </p:nvSpPr>
        <p:spPr>
          <a:xfrm>
            <a:off x="1507253" y="544621"/>
            <a:ext cx="9411286" cy="5627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E302F"/>
                </a:solidFill>
              </a:rPr>
              <a:t>Hypotheses</a:t>
            </a:r>
            <a:endParaRPr lang="en-IN" sz="3200" dirty="0">
              <a:solidFill>
                <a:srgbClr val="0E302F"/>
              </a:solidFill>
            </a:endParaRPr>
          </a:p>
        </p:txBody>
      </p:sp>
      <p:sp>
        <p:nvSpPr>
          <p:cNvPr id="8" name="Rectangle 7"/>
          <p:cNvSpPr/>
          <p:nvPr/>
        </p:nvSpPr>
        <p:spPr>
          <a:xfrm>
            <a:off x="874207" y="1608859"/>
            <a:ext cx="11043139" cy="5632311"/>
          </a:xfrm>
          <a:prstGeom prst="rect">
            <a:avLst/>
          </a:prstGeom>
          <a:noFill/>
        </p:spPr>
        <p:txBody>
          <a:bodyPr wrap="square">
            <a:spAutoFit/>
          </a:bodyPr>
          <a:lstStyle/>
          <a:p>
            <a:r>
              <a:rPr lang="en-GB" sz="2000" b="1" dirty="0">
                <a:solidFill>
                  <a:schemeClr val="accent1">
                    <a:lumMod val="75000"/>
                  </a:schemeClr>
                </a:solidFill>
                <a:cs typeface="Calibri" panose="020F0502020204030204"/>
              </a:rPr>
              <a:t>HYPOTHESIS 1a: </a:t>
            </a:r>
            <a:r>
              <a:rPr lang="en-GB" sz="2000" dirty="0">
                <a:solidFill>
                  <a:schemeClr val="bg1"/>
                </a:solidFill>
                <a:cs typeface="Calibri" panose="020F0502020204030204"/>
              </a:rPr>
              <a:t>Compared to males , females are more likely to receive (</a:t>
            </a:r>
            <a:r>
              <a:rPr lang="en-GB" sz="2000" dirty="0" err="1">
                <a:solidFill>
                  <a:schemeClr val="bg1"/>
                </a:solidFill>
                <a:cs typeface="Calibri" panose="020F0502020204030204"/>
              </a:rPr>
              <a:t>i</a:t>
            </a:r>
            <a:r>
              <a:rPr lang="en-GB" sz="2000" dirty="0">
                <a:solidFill>
                  <a:schemeClr val="bg1"/>
                </a:solidFill>
                <a:cs typeface="Calibri" panose="020F0502020204030204"/>
              </a:rPr>
              <a:t>)callback and also (ii)greater frequency  from the landlord.</a:t>
            </a:r>
            <a:endParaRPr lang="en-GB" sz="2000" dirty="0">
              <a:solidFill>
                <a:schemeClr val="bg1"/>
              </a:solidFill>
              <a:cs typeface="Calibri" panose="020F0502020204030204"/>
            </a:endParaRPr>
          </a:p>
          <a:p>
            <a:endParaRPr lang="en-GB" sz="2000" dirty="0">
              <a:solidFill>
                <a:schemeClr val="accent1">
                  <a:lumMod val="75000"/>
                </a:schemeClr>
              </a:solidFill>
              <a:cs typeface="Calibri" panose="020F0502020204030204"/>
            </a:endParaRPr>
          </a:p>
          <a:p>
            <a:r>
              <a:rPr lang="en-GB" sz="2000" b="1" dirty="0">
                <a:solidFill>
                  <a:schemeClr val="accent1">
                    <a:lumMod val="75000"/>
                  </a:schemeClr>
                </a:solidFill>
                <a:cs typeface="Calibri" panose="020F0502020204030204"/>
              </a:rPr>
              <a:t>HYPOTHESIS 1b: </a:t>
            </a:r>
            <a:r>
              <a:rPr lang="en-GB" sz="2000" dirty="0">
                <a:solidFill>
                  <a:schemeClr val="bg1"/>
                </a:solidFill>
                <a:cs typeface="Calibri" panose="020F0502020204030204"/>
              </a:rPr>
              <a:t>If landlord and applicant share the same identity , the applicant is more likely to receive (</a:t>
            </a:r>
            <a:r>
              <a:rPr lang="en-GB" sz="2000" dirty="0" err="1">
                <a:solidFill>
                  <a:schemeClr val="bg1"/>
                </a:solidFill>
                <a:cs typeface="Calibri" panose="020F0502020204030204"/>
              </a:rPr>
              <a:t>i</a:t>
            </a:r>
            <a:r>
              <a:rPr lang="en-GB" sz="2000" dirty="0">
                <a:solidFill>
                  <a:schemeClr val="bg1"/>
                </a:solidFill>
                <a:cs typeface="Calibri" panose="020F0502020204030204"/>
              </a:rPr>
              <a:t>)callback and with (ii) greater frequency than when their identities do not match.</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r>
              <a:rPr lang="en-GB" sz="2000" b="1" dirty="0">
                <a:solidFill>
                  <a:schemeClr val="accent1">
                    <a:lumMod val="75000"/>
                  </a:schemeClr>
                </a:solidFill>
                <a:cs typeface="Calibri" panose="020F0502020204030204"/>
              </a:rPr>
              <a:t>HYPOTHESIS 2 :</a:t>
            </a:r>
            <a:r>
              <a:rPr lang="en-GB" sz="2000" b="1" dirty="0">
                <a:solidFill>
                  <a:schemeClr val="bg1"/>
                </a:solidFill>
                <a:cs typeface="Calibri" panose="020F0502020204030204"/>
              </a:rPr>
              <a:t> </a:t>
            </a:r>
            <a:r>
              <a:rPr lang="en-GB" sz="2000" dirty="0">
                <a:solidFill>
                  <a:schemeClr val="bg1"/>
                </a:solidFill>
                <a:cs typeface="Calibri" panose="020F0502020204030204"/>
              </a:rPr>
              <a:t>Gender gap in callback reduces when an applicant offers more than quoted rent</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pPr algn="ctr"/>
            <a:r>
              <a:rPr lang="en-GB" sz="2000" dirty="0">
                <a:solidFill>
                  <a:schemeClr val="bg1"/>
                </a:solidFill>
                <a:cs typeface="Calibri" panose="020F0502020204030204"/>
              </a:rPr>
              <a:t> and/or</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r>
              <a:rPr lang="en-GB" sz="2000" dirty="0">
                <a:solidFill>
                  <a:schemeClr val="bg1"/>
                </a:solidFill>
                <a:cs typeface="Calibri" panose="020F0502020204030204"/>
              </a:rPr>
              <a:t> </a:t>
            </a:r>
            <a:r>
              <a:rPr lang="en-GB" sz="2000" b="1" dirty="0">
                <a:solidFill>
                  <a:schemeClr val="accent1">
                    <a:lumMod val="75000"/>
                  </a:schemeClr>
                </a:solidFill>
                <a:cs typeface="Calibri" panose="020F0502020204030204"/>
              </a:rPr>
              <a:t>HYPOTHESIS 3 :</a:t>
            </a:r>
            <a:r>
              <a:rPr lang="en-GB" sz="2000" dirty="0">
                <a:solidFill>
                  <a:schemeClr val="bg1"/>
                </a:solidFill>
                <a:cs typeface="Calibri" panose="020F0502020204030204"/>
              </a:rPr>
              <a:t> Gender gap in callback reduces when applicant reveals educational information  to landlord and/or</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r>
              <a:rPr lang="en-GB" sz="2000" b="1" dirty="0">
                <a:solidFill>
                  <a:schemeClr val="accent1">
                    <a:lumMod val="75000"/>
                  </a:schemeClr>
                </a:solidFill>
                <a:cs typeface="Calibri" panose="020F0502020204030204"/>
              </a:rPr>
              <a:t>HYPOTHESIS 4 :</a:t>
            </a:r>
            <a:r>
              <a:rPr lang="en-GB" sz="2000" dirty="0">
                <a:solidFill>
                  <a:schemeClr val="bg1"/>
                </a:solidFill>
                <a:cs typeface="Calibri" panose="020F0502020204030204"/>
              </a:rPr>
              <a:t> Callback frequency increases when applicant offers monetary incentive and/or educational information.</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endParaRPr lang="en-US" sz="2000" dirty="0">
              <a:solidFill>
                <a:schemeClr val="bg1"/>
              </a:solidFill>
            </a:endParaRPr>
          </a:p>
        </p:txBody>
      </p:sp>
      <p:sp>
        <p:nvSpPr>
          <p:cNvPr id="9" name="Rectangle 8"/>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8</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420836" y="294752"/>
            <a:ext cx="10490033" cy="901001"/>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Why Experiment?</a:t>
            </a:r>
            <a:endParaRPr lang="en-IN" sz="2800" dirty="0">
              <a:solidFill>
                <a:schemeClr val="bg1"/>
              </a:solidFill>
            </a:endParaRPr>
          </a:p>
        </p:txBody>
      </p:sp>
      <p:sp>
        <p:nvSpPr>
          <p:cNvPr id="9" name="TextBox 8"/>
          <p:cNvSpPr txBox="1"/>
          <p:nvPr/>
        </p:nvSpPr>
        <p:spPr>
          <a:xfrm>
            <a:off x="1274618" y="2452255"/>
            <a:ext cx="10390909" cy="2308324"/>
          </a:xfrm>
          <a:prstGeom prst="rect">
            <a:avLst/>
          </a:prstGeom>
          <a:noFill/>
        </p:spPr>
        <p:txBody>
          <a:bodyPr wrap="square" rtlCol="0">
            <a:spAutoFit/>
          </a:bodyPr>
          <a:lstStyle/>
          <a:p>
            <a:pPr marL="285750" indent="-285750">
              <a:buFont typeface="Wingdings" panose="05000000000000000000" pitchFamily="2" charset="2"/>
              <a:buChar char="q"/>
            </a:pPr>
            <a:r>
              <a:rPr lang="en-IN" dirty="0"/>
              <a:t>Gender Discrimination is a sensitive topic- Landlords are likely not to reveal their true nature  during survey</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Unable to capture reality due to</a:t>
            </a:r>
            <a:endParaRPr lang="en-IN" dirty="0"/>
          </a:p>
          <a:p>
            <a:r>
              <a:rPr lang="en-IN" dirty="0"/>
              <a:t>                 - Response Bias</a:t>
            </a:r>
            <a:endParaRPr lang="en-IN" dirty="0"/>
          </a:p>
          <a:p>
            <a:r>
              <a:rPr lang="en-IN" dirty="0"/>
              <a:t>                 - Social Desirability Bias</a:t>
            </a:r>
            <a:endParaRPr lang="en-IN" dirty="0"/>
          </a:p>
          <a:p>
            <a:endParaRPr lang="en-IN" dirty="0"/>
          </a:p>
          <a:p>
            <a:r>
              <a:rPr lang="en-IN" dirty="0"/>
              <a:t>Thus we use an online survey to capture behavioural data.</a:t>
            </a:r>
            <a:endParaRPr lang="en-IN" dirty="0"/>
          </a:p>
        </p:txBody>
      </p:sp>
      <p:sp>
        <p:nvSpPr>
          <p:cNvPr id="10" name="Rectangle 9"/>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9</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17887</Words>
  <Application>WPS Presentation</Application>
  <PresentationFormat>Widescreen</PresentationFormat>
  <Paragraphs>937</Paragraphs>
  <Slides>31</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SimSun</vt:lpstr>
      <vt:lpstr>Wingdings</vt:lpstr>
      <vt:lpstr>Arial Rounded MT Bold</vt:lpstr>
      <vt:lpstr>Calibri</vt:lpstr>
      <vt:lpstr>Times New Roman</vt:lpstr>
      <vt:lpstr>Arial Unicode MS</vt:lpstr>
      <vt:lpstr>Vrinda</vt:lpstr>
      <vt:lpstr>Calibri</vt:lpstr>
      <vt:lpstr>Microsoft YaHei</vt:lpstr>
      <vt:lpstr>Arial Unicode MS</vt:lpstr>
      <vt:lpstr>Calibri Light</vt:lpstr>
      <vt:lpstr>Sitka Small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joey</dc:creator>
  <cp:lastModifiedBy>Aniket Das</cp:lastModifiedBy>
  <cp:revision>227</cp:revision>
  <dcterms:created xsi:type="dcterms:W3CDTF">2023-04-05T04:14:00Z</dcterms:created>
  <dcterms:modified xsi:type="dcterms:W3CDTF">2024-04-22T21:44:11Z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B3F4B5812F504E0DA949FB1DEC687B2B_12</vt:lpwstr>
  </property>
  <property fmtid="{D5CDD505-2E9C-101B-9397-08002B2CF9AE}" pid="3" name="KSOProductBuildVer">
    <vt:lpwstr>1033-12.2.0.16731</vt:lpwstr>
  </property>
</Properties>
</file>