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7499" r:id="rId1"/>
    <p:sldMasterId id="2147487523" r:id="rId2"/>
    <p:sldMasterId id="2147487531" r:id="rId3"/>
    <p:sldMasterId id="2147487602" r:id="rId4"/>
    <p:sldMasterId id="2147487606" r:id="rId5"/>
    <p:sldMasterId id="2147487564" r:id="rId6"/>
  </p:sldMasterIdLst>
  <p:notesMasterIdLst>
    <p:notesMasterId r:id="rId29"/>
  </p:notesMasterIdLst>
  <p:handoutMasterIdLst>
    <p:handoutMasterId r:id="rId30"/>
  </p:handoutMasterIdLst>
  <p:sldIdLst>
    <p:sldId id="256" r:id="rId7"/>
    <p:sldId id="395" r:id="rId8"/>
    <p:sldId id="403" r:id="rId9"/>
    <p:sldId id="393" r:id="rId10"/>
    <p:sldId id="394" r:id="rId11"/>
    <p:sldId id="402" r:id="rId12"/>
    <p:sldId id="370" r:id="rId13"/>
    <p:sldId id="371" r:id="rId14"/>
    <p:sldId id="389" r:id="rId15"/>
    <p:sldId id="391" r:id="rId16"/>
    <p:sldId id="392" r:id="rId17"/>
    <p:sldId id="390" r:id="rId18"/>
    <p:sldId id="396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80" r:id="rId27"/>
    <p:sldId id="388" r:id="rId28"/>
  </p:sldIdLst>
  <p:sldSz cx="9144000" cy="5143500" type="screen16x9"/>
  <p:notesSz cx="7010400" cy="92964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  <a:srgbClr val="FFFF99"/>
    <a:srgbClr val="C7FDCC"/>
    <a:srgbClr val="0098A1"/>
    <a:srgbClr val="00549F"/>
    <a:srgbClr val="407FB7"/>
    <a:srgbClr val="5F5F5F"/>
    <a:srgbClr val="8EBAE5"/>
    <a:srgbClr val="00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6" autoAdjust="0"/>
    <p:restoredTop sz="78776" autoAdjust="0"/>
  </p:normalViewPr>
  <p:slideViewPr>
    <p:cSldViewPr snapToGrid="0">
      <p:cViewPr varScale="1">
        <p:scale>
          <a:sx n="152" d="100"/>
          <a:sy n="152" d="100"/>
        </p:scale>
        <p:origin x="41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492" y="-35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8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F2BB8D91-2B6A-4E2E-93FA-74C752EA02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8500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8811C3BB-E20F-49B4-A72C-BDB17D6340A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960438"/>
            <a:ext cx="9144000" cy="2714625"/>
          </a:xfrm>
          <a:prstGeom prst="rect">
            <a:avLst/>
          </a:prstGeom>
          <a:solidFill>
            <a:srgbClr val="005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476625"/>
            <a:ext cx="8137525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9" y="1214438"/>
            <a:ext cx="5616575" cy="1102519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nl-NL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5438" y="2423125"/>
            <a:ext cx="5113337" cy="860664"/>
          </a:xfrm>
        </p:spPr>
        <p:txBody>
          <a:bodyPr/>
          <a:lstStyle>
            <a:lvl1pPr marL="0" indent="0">
              <a:buFontTx/>
              <a:buNone/>
              <a:defRPr sz="1200" b="1" i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277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3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21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990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828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618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746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42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213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244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41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53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9" b="7999"/>
          <a:stretch>
            <a:fillRect/>
          </a:stretch>
        </p:blipFill>
        <p:spPr bwMode="auto">
          <a:xfrm>
            <a:off x="0" y="0"/>
            <a:ext cx="9144000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69"/>
          <a:stretch>
            <a:fillRect/>
          </a:stretch>
        </p:blipFill>
        <p:spPr bwMode="auto">
          <a:xfrm>
            <a:off x="7762875" y="4070350"/>
            <a:ext cx="12573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208" y="475271"/>
            <a:ext cx="5080979" cy="139162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49F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44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197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692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06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252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9" y="1200150"/>
            <a:ext cx="3919537" cy="31039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6" y="1200150"/>
            <a:ext cx="3921125" cy="31039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9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84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32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3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9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blue ba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61925"/>
            <a:ext cx="80248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00150"/>
            <a:ext cx="7993062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  <p:sp>
        <p:nvSpPr>
          <p:cNvPr id="1031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1030" name="Picture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04"/>
          <a:stretch>
            <a:fillRect/>
          </a:stretch>
        </p:blipFill>
        <p:spPr bwMode="auto">
          <a:xfrm>
            <a:off x="7578725" y="4457700"/>
            <a:ext cx="15652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410" r:id="rId1"/>
    <p:sldLayoutId id="2147488398" r:id="rId2"/>
    <p:sldLayoutId id="2147488399" r:id="rId3"/>
    <p:sldLayoutId id="2147488400" r:id="rId4"/>
    <p:sldLayoutId id="2147488401" r:id="rId5"/>
    <p:sldLayoutId id="2147488402" r:id="rId6"/>
    <p:sldLayoutId id="2147488403" r:id="rId7"/>
    <p:sldLayoutId id="214748842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blue b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61925"/>
            <a:ext cx="80248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05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00150"/>
            <a:ext cx="7993062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04" r:id="rId1"/>
    <p:sldLayoutId id="214748840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406" r:id="rId1"/>
    <p:sldLayoutId id="2147488411" r:id="rId2"/>
    <p:sldLayoutId id="2147488412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3075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88" y="4422775"/>
            <a:ext cx="319881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407" r:id="rId1"/>
    <p:sldLayoutId id="2147488413" r:id="rId2"/>
    <p:sldLayoutId id="2147488414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4099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04"/>
          <a:stretch>
            <a:fillRect/>
          </a:stretch>
        </p:blipFill>
        <p:spPr bwMode="auto">
          <a:xfrm>
            <a:off x="7578725" y="4457700"/>
            <a:ext cx="15652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408" r:id="rId1"/>
    <p:sldLayoutId id="2147488415" r:id="rId2"/>
    <p:sldLayoutId id="2147488416" r:id="rId3"/>
    <p:sldLayoutId id="214748841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09" r:id="rId1"/>
    <p:sldLayoutId id="2147488418" r:id="rId2"/>
    <p:sldLayoutId id="2147488419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2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0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611188" y="1214438"/>
            <a:ext cx="8350250" cy="1103312"/>
          </a:xfrm>
        </p:spPr>
        <p:txBody>
          <a:bodyPr/>
          <a:lstStyle/>
          <a:p>
            <a:r>
              <a:rPr lang="en-US" altLang="en-US" sz="4000" dirty="0" smtClean="0"/>
              <a:t>Decision Tree</a:t>
            </a:r>
            <a:br>
              <a:rPr lang="en-US" altLang="en-US" sz="4000" dirty="0" smtClean="0"/>
            </a:br>
            <a:r>
              <a:rPr lang="en-US" altLang="en-US" sz="1400" i="1" dirty="0" smtClean="0"/>
              <a:t>Lecture 3 Instruction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829618" y="2317750"/>
            <a:ext cx="4060728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8000" dirty="0" smtClean="0">
                <a:ln w="12700">
                  <a:solidFill>
                    <a:srgbClr val="0098A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rgbClr val="8EBAE5"/>
                  </a:outerShdw>
                </a:effectLst>
              </a:rPr>
              <a:t>IDS-I-L3</a:t>
            </a:r>
            <a:endParaRPr lang="en-US" sz="8000" dirty="0">
              <a:ln w="12700">
                <a:solidFill>
                  <a:srgbClr val="0098A1"/>
                </a:solidFill>
                <a:prstDash val="solid"/>
              </a:ln>
              <a:solidFill>
                <a:schemeClr val="tx2"/>
              </a:solidFill>
              <a:effectLst>
                <a:outerShdw dist="38100" dir="2640000" algn="bl" rotWithShape="0">
                  <a:srgbClr val="8EBAE5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750"/>
            <a:ext cx="91059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pc="300" dirty="0">
                <a:solidFill>
                  <a:srgbClr val="8EBAE5"/>
                </a:solidFill>
                <a:latin typeface="Gill Sans Ultra Bold" panose="020B0A02020104020203" pitchFamily="34" charset="0"/>
              </a:rPr>
              <a:t>Introduction to Data Science (IDS)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sp>
        <p:nvSpPr>
          <p:cNvPr id="18534" name="TextBox 5"/>
          <p:cNvSpPr txBox="1">
            <a:spLocks noChangeArrowheads="1"/>
          </p:cNvSpPr>
          <p:nvPr/>
        </p:nvSpPr>
        <p:spPr bwMode="auto">
          <a:xfrm>
            <a:off x="57082" y="1129506"/>
            <a:ext cx="39421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2. Entropy after splitting by “Outlook”.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91468"/>
              </p:ext>
            </p:extLst>
          </p:nvPr>
        </p:nvGraphicFramePr>
        <p:xfrm>
          <a:off x="280345" y="1743076"/>
          <a:ext cx="3532895" cy="27181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6579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Outlook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Temp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Humidity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Windy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Play Golf</a:t>
                      </a:r>
                      <a:endParaRPr lang="en-US" sz="800" dirty="0"/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185833431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4182470581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0632653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C7F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C7F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C7F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C7F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>
                    <a:solidFill>
                      <a:srgbClr val="C7F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4929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45058146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24673215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50693470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C7F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C7F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C7F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C7F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>
                    <a:solidFill>
                      <a:srgbClr val="C7F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4763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43077159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56819557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5816552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62920866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C7F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C7F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C7F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C7F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>
                    <a:solidFill>
                      <a:srgbClr val="C7F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11220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C7F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C7F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C7F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C7F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>
                    <a:solidFill>
                      <a:srgbClr val="C7F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1692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45336039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61215"/>
              </p:ext>
            </p:extLst>
          </p:nvPr>
        </p:nvGraphicFramePr>
        <p:xfrm>
          <a:off x="4907139" y="2239693"/>
          <a:ext cx="311154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8">
                  <a:extLst>
                    <a:ext uri="{9D8B030D-6E8A-4147-A177-3AD203B41FA5}">
                      <a16:colId xmlns:a16="http://schemas.microsoft.com/office/drawing/2014/main" val="1649824601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3607346648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3032250475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3238970635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1696689637"/>
                    </a:ext>
                  </a:extLst>
                </a:gridCol>
              </a:tblGrid>
              <a:tr h="156583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Play Golf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9261"/>
                  </a:ext>
                </a:extLst>
              </a:tr>
              <a:tr h="15658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76381"/>
                  </a:ext>
                </a:extLst>
              </a:tr>
              <a:tr h="156583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Outlook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32122"/>
                  </a:ext>
                </a:extLst>
              </a:tr>
              <a:tr h="15658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Overcast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7FD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7FD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7F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392516"/>
                  </a:ext>
                </a:extLst>
              </a:tr>
              <a:tr h="15658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59160"/>
                  </a:ext>
                </a:extLst>
              </a:tr>
              <a:tr h="1565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3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14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sp>
        <p:nvSpPr>
          <p:cNvPr id="18534" name="TextBox 5"/>
          <p:cNvSpPr txBox="1">
            <a:spLocks noChangeArrowheads="1"/>
          </p:cNvSpPr>
          <p:nvPr/>
        </p:nvSpPr>
        <p:spPr bwMode="auto">
          <a:xfrm>
            <a:off x="57082" y="1129506"/>
            <a:ext cx="39421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2. Entropy after splitting by “Outlook”.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88218"/>
              </p:ext>
            </p:extLst>
          </p:nvPr>
        </p:nvGraphicFramePr>
        <p:xfrm>
          <a:off x="280345" y="1743076"/>
          <a:ext cx="3532895" cy="27181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6579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Outlook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Temp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Humidity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Windy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Play Golf</a:t>
                      </a:r>
                      <a:endParaRPr lang="en-US" sz="800" dirty="0"/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185833431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470581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32653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01194929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45058146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24673215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50693470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02294763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7159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19557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5816552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0866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50111220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26111692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45336039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567909"/>
              </p:ext>
            </p:extLst>
          </p:nvPr>
        </p:nvGraphicFramePr>
        <p:xfrm>
          <a:off x="4907139" y="2239693"/>
          <a:ext cx="311154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8">
                  <a:extLst>
                    <a:ext uri="{9D8B030D-6E8A-4147-A177-3AD203B41FA5}">
                      <a16:colId xmlns:a16="http://schemas.microsoft.com/office/drawing/2014/main" val="1649824601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3607346648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3032250475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3238970635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1696689637"/>
                    </a:ext>
                  </a:extLst>
                </a:gridCol>
              </a:tblGrid>
              <a:tr h="156583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Play Golf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9261"/>
                  </a:ext>
                </a:extLst>
              </a:tr>
              <a:tr h="15658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76381"/>
                  </a:ext>
                </a:extLst>
              </a:tr>
              <a:tr h="156583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Outlook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32122"/>
                  </a:ext>
                </a:extLst>
              </a:tr>
              <a:tr h="15658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Overcast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2516"/>
                  </a:ext>
                </a:extLst>
              </a:tr>
              <a:tr h="15658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59160"/>
                  </a:ext>
                </a:extLst>
              </a:tr>
              <a:tr h="1565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3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0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sp>
        <p:nvSpPr>
          <p:cNvPr id="18534" name="TextBox 5"/>
          <p:cNvSpPr txBox="1">
            <a:spLocks noChangeArrowheads="1"/>
          </p:cNvSpPr>
          <p:nvPr/>
        </p:nvSpPr>
        <p:spPr bwMode="auto">
          <a:xfrm>
            <a:off x="57082" y="1129506"/>
            <a:ext cx="39421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2. Entropy after splitting by “Outlook”.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80345" y="1743076"/>
          <a:ext cx="3532895" cy="27181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6579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Outlook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Temp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Humidity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Windy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Play Golf</a:t>
                      </a:r>
                      <a:endParaRPr lang="en-US" sz="800" dirty="0"/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185833431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4182470581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0632653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01194929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45058146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24673215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50693470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02294763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43077159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56819557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5816552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62920866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50111220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26111692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45336039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907139" y="2239693"/>
          <a:ext cx="311154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8">
                  <a:extLst>
                    <a:ext uri="{9D8B030D-6E8A-4147-A177-3AD203B41FA5}">
                      <a16:colId xmlns:a16="http://schemas.microsoft.com/office/drawing/2014/main" val="1649824601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3607346648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3032250475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3238970635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1696689637"/>
                    </a:ext>
                  </a:extLst>
                </a:gridCol>
              </a:tblGrid>
              <a:tr h="156583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Play Golf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9261"/>
                  </a:ext>
                </a:extLst>
              </a:tr>
              <a:tr h="15658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76381"/>
                  </a:ext>
                </a:extLst>
              </a:tr>
              <a:tr h="156583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Outlook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32122"/>
                  </a:ext>
                </a:extLst>
              </a:tr>
              <a:tr h="15658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Overcast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2516"/>
                  </a:ext>
                </a:extLst>
              </a:tr>
              <a:tr h="15658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59160"/>
                  </a:ext>
                </a:extLst>
              </a:tr>
              <a:tr h="1565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3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2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sp>
        <p:nvSpPr>
          <p:cNvPr id="19558" name="TextBox 7"/>
          <p:cNvSpPr txBox="1">
            <a:spLocks noChangeArrowheads="1"/>
          </p:cNvSpPr>
          <p:nvPr/>
        </p:nvSpPr>
        <p:spPr bwMode="auto">
          <a:xfrm>
            <a:off x="75739" y="1129298"/>
            <a:ext cx="39421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2. Entropy after splitting by </a:t>
            </a:r>
            <a:r>
              <a:rPr lang="en-US" altLang="en-US" sz="1600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O</a:t>
            </a:r>
            <a:r>
              <a:rPr lang="en-US" altLang="en-US" sz="1600" dirty="0" smtClean="0">
                <a:solidFill>
                  <a:schemeClr val="bg1">
                    <a:lumMod val="75000"/>
                  </a:schemeClr>
                </a:solidFill>
              </a:rPr>
              <a:t>utlook”.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15321" y="1709972"/>
          <a:ext cx="311154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8">
                  <a:extLst>
                    <a:ext uri="{9D8B030D-6E8A-4147-A177-3AD203B41FA5}">
                      <a16:colId xmlns:a16="http://schemas.microsoft.com/office/drawing/2014/main" val="1649824601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3607346648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3032250475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3238970635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1696689637"/>
                    </a:ext>
                  </a:extLst>
                </a:gridCol>
              </a:tblGrid>
              <a:tr h="156583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Play Golf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9261"/>
                  </a:ext>
                </a:extLst>
              </a:tr>
              <a:tr h="15658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76381"/>
                  </a:ext>
                </a:extLst>
              </a:tr>
              <a:tr h="156583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Outlook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32122"/>
                  </a:ext>
                </a:extLst>
              </a:tr>
              <a:tr h="15658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Overcast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2516"/>
                  </a:ext>
                </a:extLst>
              </a:tr>
              <a:tr h="15658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59160"/>
                  </a:ext>
                </a:extLst>
              </a:tr>
              <a:tr h="1565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33703"/>
                  </a:ext>
                </a:extLst>
              </a:tr>
            </a:tbl>
          </a:graphicData>
        </a:graphic>
      </p:graphicFrame>
      <p:pic>
        <p:nvPicPr>
          <p:cNvPr id="1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395" y="1036292"/>
            <a:ext cx="1797605" cy="63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sp>
        <p:nvSpPr>
          <p:cNvPr id="19558" name="TextBox 7"/>
          <p:cNvSpPr txBox="1">
            <a:spLocks noChangeArrowheads="1"/>
          </p:cNvSpPr>
          <p:nvPr/>
        </p:nvSpPr>
        <p:spPr bwMode="auto">
          <a:xfrm>
            <a:off x="75739" y="1129298"/>
            <a:ext cx="39421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2. Entropy after splitting by </a:t>
            </a:r>
            <a:r>
              <a:rPr lang="en-US" altLang="en-US" sz="1600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O</a:t>
            </a:r>
            <a:r>
              <a:rPr lang="en-US" altLang="en-US" sz="1600" dirty="0" smtClean="0">
                <a:solidFill>
                  <a:schemeClr val="bg1">
                    <a:lumMod val="75000"/>
                  </a:schemeClr>
                </a:solidFill>
              </a:rPr>
              <a:t>utlook”.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-55545" y="3276546"/>
                <a:ext cx="4679139" cy="6465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𝑬𝒏𝒕𝒓𝒐𝒑𝒚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𝑷𝒍𝒂𝒚𝑮𝒐𝒍𝒇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𝑺𝒖𝒏𝒏𝒚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𝑶𝒗𝒆𝒓𝒄𝒂𝒔𝒕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𝑹𝒂𝒊𝒏𝒚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𝟔𝟗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545" y="3276546"/>
                <a:ext cx="4679139" cy="646524"/>
              </a:xfrm>
              <a:prstGeom prst="rect">
                <a:avLst/>
              </a:prstGeom>
              <a:blipFill>
                <a:blip r:embed="rId2"/>
                <a:stretch>
                  <a:fillRect t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78653"/>
              </p:ext>
            </p:extLst>
          </p:nvPr>
        </p:nvGraphicFramePr>
        <p:xfrm>
          <a:off x="215321" y="1709972"/>
          <a:ext cx="311154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8">
                  <a:extLst>
                    <a:ext uri="{9D8B030D-6E8A-4147-A177-3AD203B41FA5}">
                      <a16:colId xmlns:a16="http://schemas.microsoft.com/office/drawing/2014/main" val="1649824601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3607346648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3032250475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3238970635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1696689637"/>
                    </a:ext>
                  </a:extLst>
                </a:gridCol>
              </a:tblGrid>
              <a:tr h="156583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Play Golf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9261"/>
                  </a:ext>
                </a:extLst>
              </a:tr>
              <a:tr h="15658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76381"/>
                  </a:ext>
                </a:extLst>
              </a:tr>
              <a:tr h="156583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Outlook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32122"/>
                  </a:ext>
                </a:extLst>
              </a:tr>
              <a:tr h="15658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Overcast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2516"/>
                  </a:ext>
                </a:extLst>
              </a:tr>
              <a:tr h="15658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59160"/>
                  </a:ext>
                </a:extLst>
              </a:tr>
              <a:tr h="1565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337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84783" y="2103831"/>
                <a:ext cx="302877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83" y="2103831"/>
                <a:ext cx="3028778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384783" y="2350052"/>
                <a:ext cx="236096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83" y="2350052"/>
                <a:ext cx="236096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384783" y="2592670"/>
                <a:ext cx="161345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83" y="2592670"/>
                <a:ext cx="1613455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395" y="1036292"/>
            <a:ext cx="1797605" cy="63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15321" y="4209484"/>
                <a:ext cx="268124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𝑰𝒏𝒇𝒐𝒓𝒎𝒂𝒕𝒊𝒐𝒏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𝑮𝒂𝒊𝒏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𝟗𝟒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𝟔𝟗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21" y="4209484"/>
                <a:ext cx="2681247" cy="246221"/>
              </a:xfrm>
              <a:prstGeom prst="rect">
                <a:avLst/>
              </a:prstGeom>
              <a:blipFill>
                <a:blip r:embed="rId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sp>
        <p:nvSpPr>
          <p:cNvPr id="20583" name="TextBox 6"/>
          <p:cNvSpPr txBox="1">
            <a:spLocks noChangeArrowheads="1"/>
          </p:cNvSpPr>
          <p:nvPr/>
        </p:nvSpPr>
        <p:spPr bwMode="auto">
          <a:xfrm>
            <a:off x="134903" y="1133933"/>
            <a:ext cx="72532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en-US" altLang="en-US" sz="1600" dirty="0" smtClean="0">
                <a:solidFill>
                  <a:schemeClr val="bg1">
                    <a:lumMod val="75000"/>
                  </a:schemeClr>
                </a:solidFill>
              </a:rPr>
              <a:t>Calculate </a:t>
            </a: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information gain after splitting by each descriptive </a:t>
            </a:r>
            <a:r>
              <a:rPr lang="en-US" altLang="en-US" sz="1600" dirty="0" smtClean="0">
                <a:solidFill>
                  <a:schemeClr val="bg1">
                    <a:lumMod val="75000"/>
                  </a:schemeClr>
                </a:solidFill>
              </a:rPr>
              <a:t>feature.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08922"/>
              </p:ext>
            </p:extLst>
          </p:nvPr>
        </p:nvGraphicFramePr>
        <p:xfrm>
          <a:off x="516789" y="1719795"/>
          <a:ext cx="289339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349">
                  <a:extLst>
                    <a:ext uri="{9D8B030D-6E8A-4147-A177-3AD203B41FA5}">
                      <a16:colId xmlns:a16="http://schemas.microsoft.com/office/drawing/2014/main" val="1649824601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607346648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032250475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238970635"/>
                    </a:ext>
                  </a:extLst>
                </a:gridCol>
              </a:tblGrid>
              <a:tr h="24059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Play Golf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9261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276381"/>
                  </a:ext>
                </a:extLst>
              </a:tr>
              <a:tr h="240598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Outlook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32122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Overcast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2516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59160"/>
                  </a:ext>
                </a:extLst>
              </a:tr>
              <a:tr h="240598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0.25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337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840083"/>
              </p:ext>
            </p:extLst>
          </p:nvPr>
        </p:nvGraphicFramePr>
        <p:xfrm>
          <a:off x="4259678" y="1712067"/>
          <a:ext cx="289339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349">
                  <a:extLst>
                    <a:ext uri="{9D8B030D-6E8A-4147-A177-3AD203B41FA5}">
                      <a16:colId xmlns:a16="http://schemas.microsoft.com/office/drawing/2014/main" val="1649824601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607346648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032250475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238970635"/>
                    </a:ext>
                  </a:extLst>
                </a:gridCol>
              </a:tblGrid>
              <a:tr h="24059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Play Golf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9261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276381"/>
                  </a:ext>
                </a:extLst>
              </a:tr>
              <a:tr h="240598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Temp.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32122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Mild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2516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Cool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59160"/>
                  </a:ext>
                </a:extLst>
              </a:tr>
              <a:tr h="240598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0.02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337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525865"/>
              </p:ext>
            </p:extLst>
          </p:nvPr>
        </p:nvGraphicFramePr>
        <p:xfrm>
          <a:off x="516789" y="3599628"/>
          <a:ext cx="2930777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730">
                  <a:extLst>
                    <a:ext uri="{9D8B030D-6E8A-4147-A177-3AD203B41FA5}">
                      <a16:colId xmlns:a16="http://schemas.microsoft.com/office/drawing/2014/main" val="1649824601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607346648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032250475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238970635"/>
                    </a:ext>
                  </a:extLst>
                </a:gridCol>
              </a:tblGrid>
              <a:tr h="24059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Play Golf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9261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276381"/>
                  </a:ext>
                </a:extLst>
              </a:tr>
              <a:tr h="24059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Humidity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32122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2516"/>
                  </a:ext>
                </a:extLst>
              </a:tr>
              <a:tr h="240598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0.15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337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793340"/>
              </p:ext>
            </p:extLst>
          </p:nvPr>
        </p:nvGraphicFramePr>
        <p:xfrm>
          <a:off x="4259678" y="3599628"/>
          <a:ext cx="2893396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349">
                  <a:extLst>
                    <a:ext uri="{9D8B030D-6E8A-4147-A177-3AD203B41FA5}">
                      <a16:colId xmlns:a16="http://schemas.microsoft.com/office/drawing/2014/main" val="1649824601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607346648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032250475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238970635"/>
                    </a:ext>
                  </a:extLst>
                </a:gridCol>
              </a:tblGrid>
              <a:tr h="24059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Play Golf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9261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276381"/>
                  </a:ext>
                </a:extLst>
              </a:tr>
              <a:tr h="24059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Windy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32122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2516"/>
                  </a:ext>
                </a:extLst>
              </a:tr>
              <a:tr h="240598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0.04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337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549940" y="2910980"/>
            <a:ext cx="804154" cy="271855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5625" y="1128713"/>
          <a:ext cx="3667125" cy="1371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Outlook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Temp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Humidity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Windy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Play Golf</a:t>
                      </a:r>
                      <a:endParaRPr lang="en-US" sz="900" dirty="0"/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185833431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45058146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24673215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50693470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5816552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4533603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5625" y="2651125"/>
          <a:ext cx="3667125" cy="914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rgbClr val="00B050"/>
                          </a:solidFill>
                        </a:rPr>
                        <a:t>Overcast</a:t>
                      </a:r>
                      <a:endParaRPr lang="en-US" sz="900" b="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Hot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High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False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b="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011949293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Overcast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022947633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Overcast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50111220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Overcast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26111692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25625" y="3762375"/>
          <a:ext cx="3667125" cy="1143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Rainy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Hot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High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False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4182470581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0632653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43077159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56819557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6292086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98197" y="2642627"/>
            <a:ext cx="412991" cy="8970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Outlook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73781" y="1505029"/>
            <a:ext cx="412991" cy="6187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Sunny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073780" y="2716604"/>
            <a:ext cx="412991" cy="7491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Overcast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73780" y="3959396"/>
            <a:ext cx="412991" cy="7491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Rainy</a:t>
            </a:r>
          </a:p>
        </p:txBody>
      </p:sp>
      <p:cxnSp>
        <p:nvCxnSpPr>
          <p:cNvPr id="21625" name="Straight Connector 10"/>
          <p:cNvCxnSpPr>
            <a:cxnSpLocks noChangeShapeType="1"/>
            <a:stCxn id="2" idx="3"/>
            <a:endCxn id="9" idx="1"/>
          </p:cNvCxnSpPr>
          <p:nvPr/>
        </p:nvCxnSpPr>
        <p:spPr bwMode="auto">
          <a:xfrm>
            <a:off x="611188" y="3090863"/>
            <a:ext cx="4619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26" name="Elbow Connector 16"/>
          <p:cNvCxnSpPr>
            <a:cxnSpLocks noChangeShapeType="1"/>
            <a:stCxn id="8" idx="1"/>
            <a:endCxn id="10" idx="1"/>
          </p:cNvCxnSpPr>
          <p:nvPr/>
        </p:nvCxnSpPr>
        <p:spPr bwMode="auto">
          <a:xfrm rot="10800000" flipV="1">
            <a:off x="1073150" y="1814513"/>
            <a:ext cx="0" cy="2519362"/>
          </a:xfrm>
          <a:prstGeom prst="bentConnector3">
            <a:avLst>
              <a:gd name="adj1" fmla="val -214748364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28" name="Rectangle 19"/>
          <p:cNvSpPr>
            <a:spLocks noChangeArrowheads="1"/>
          </p:cNvSpPr>
          <p:nvPr/>
        </p:nvSpPr>
        <p:spPr bwMode="auto">
          <a:xfrm>
            <a:off x="5692775" y="1095375"/>
            <a:ext cx="337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4. Split data based on the feature which has the maximum gain, and repeat steps 1-3 for each part.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831604" y="2716604"/>
            <a:ext cx="2722563" cy="1669628"/>
            <a:chOff x="5316202" y="1470026"/>
            <a:chExt cx="2722563" cy="1669628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6290927" y="1470026"/>
              <a:ext cx="728663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/>
                <a:t>Outlook</a:t>
              </a:r>
              <a:endParaRPr lang="en-US" altLang="en-US" sz="1400" dirty="0"/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5316202" y="2182814"/>
              <a:ext cx="7302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Sunny</a:t>
              </a:r>
              <a:endParaRPr lang="en-US" altLang="en-US" sz="1400"/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6238671" y="2177426"/>
              <a:ext cx="832193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Overcast</a:t>
              </a:r>
              <a:endParaRPr lang="en-US" altLang="en-US" sz="1400" dirty="0"/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7211677" y="2176464"/>
              <a:ext cx="827088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Rainy</a:t>
              </a:r>
              <a:endParaRPr lang="en-US" altLang="en-US" sz="1400" dirty="0"/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6406815" y="286660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cxnSp>
          <p:nvCxnSpPr>
            <p:cNvPr id="55" name="Straight Arrow Connector 16"/>
            <p:cNvCxnSpPr>
              <a:cxnSpLocks noChangeShapeType="1"/>
              <a:stCxn id="44" idx="2"/>
              <a:endCxn id="45" idx="0"/>
            </p:cNvCxnSpPr>
            <p:nvPr/>
          </p:nvCxnSpPr>
          <p:spPr bwMode="auto">
            <a:xfrm flipH="1">
              <a:off x="5681327" y="1743076"/>
              <a:ext cx="973138" cy="4397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Straight Arrow Connector 18"/>
            <p:cNvCxnSpPr>
              <a:cxnSpLocks noChangeShapeType="1"/>
              <a:stCxn id="44" idx="2"/>
              <a:endCxn id="46" idx="0"/>
            </p:cNvCxnSpPr>
            <p:nvPr/>
          </p:nvCxnSpPr>
          <p:spPr bwMode="auto">
            <a:xfrm flipH="1">
              <a:off x="6654465" y="1743076"/>
              <a:ext cx="0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Straight Arrow Connector 20"/>
            <p:cNvCxnSpPr>
              <a:cxnSpLocks noChangeShapeType="1"/>
              <a:stCxn id="44" idx="2"/>
              <a:endCxn id="47" idx="0"/>
            </p:cNvCxnSpPr>
            <p:nvPr/>
          </p:nvCxnSpPr>
          <p:spPr bwMode="auto">
            <a:xfrm>
              <a:off x="6654465" y="1743076"/>
              <a:ext cx="969962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Straight Arrow Connector 28"/>
            <p:cNvCxnSpPr>
              <a:cxnSpLocks noChangeShapeType="1"/>
              <a:stCxn id="46" idx="2"/>
              <a:endCxn id="53" idx="0"/>
            </p:cNvCxnSpPr>
            <p:nvPr/>
          </p:nvCxnSpPr>
          <p:spPr bwMode="auto">
            <a:xfrm flipH="1">
              <a:off x="6654465" y="2452063"/>
              <a:ext cx="303" cy="414541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5625" y="1128713"/>
          <a:ext cx="3667125" cy="1371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Outlook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Temp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Humidity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Windy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Play Golf</a:t>
                      </a:r>
                      <a:endParaRPr lang="en-US" sz="900" dirty="0"/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185833431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False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45058146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False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24673215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50693470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False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5816552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4533603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5625" y="2651125"/>
          <a:ext cx="3667125" cy="914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Overcast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Hot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High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False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b="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011949293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Overcast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022947633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Overcast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50111220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Overcast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26111692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25625" y="3762375"/>
          <a:ext cx="3667125" cy="1143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Rainy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Hot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High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False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4182470581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0632653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43077159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56819557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6292086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98197" y="2642627"/>
            <a:ext cx="412991" cy="8970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Outlook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73781" y="1505029"/>
            <a:ext cx="412991" cy="6187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Sunny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073780" y="2716604"/>
            <a:ext cx="412991" cy="7491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Overcast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73780" y="3959396"/>
            <a:ext cx="412991" cy="7491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Rainy</a:t>
            </a:r>
          </a:p>
        </p:txBody>
      </p:sp>
      <p:cxnSp>
        <p:nvCxnSpPr>
          <p:cNvPr id="22649" name="Straight Connector 10"/>
          <p:cNvCxnSpPr>
            <a:cxnSpLocks noChangeShapeType="1"/>
            <a:stCxn id="2" idx="3"/>
            <a:endCxn id="9" idx="1"/>
          </p:cNvCxnSpPr>
          <p:nvPr/>
        </p:nvCxnSpPr>
        <p:spPr bwMode="auto">
          <a:xfrm>
            <a:off x="611188" y="3090863"/>
            <a:ext cx="4619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50" name="Elbow Connector 16"/>
          <p:cNvCxnSpPr>
            <a:cxnSpLocks noChangeShapeType="1"/>
            <a:stCxn id="8" idx="1"/>
            <a:endCxn id="10" idx="1"/>
          </p:cNvCxnSpPr>
          <p:nvPr/>
        </p:nvCxnSpPr>
        <p:spPr bwMode="auto">
          <a:xfrm rot="10800000" flipV="1">
            <a:off x="1073150" y="1814513"/>
            <a:ext cx="0" cy="2519362"/>
          </a:xfrm>
          <a:prstGeom prst="bentConnector3">
            <a:avLst>
              <a:gd name="adj1" fmla="val -214748364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" name="Group 12"/>
          <p:cNvGrpSpPr/>
          <p:nvPr/>
        </p:nvGrpSpPr>
        <p:grpSpPr>
          <a:xfrm>
            <a:off x="5733016" y="1452067"/>
            <a:ext cx="3127870" cy="2881808"/>
            <a:chOff x="4910895" y="1470026"/>
            <a:chExt cx="3127870" cy="2881808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290927" y="1470026"/>
              <a:ext cx="728663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/>
                <a:t>Outlook</a:t>
              </a:r>
              <a:endParaRPr lang="en-US" altLang="en-US" sz="1400" dirty="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5316202" y="2182814"/>
              <a:ext cx="7302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Sunny</a:t>
              </a:r>
              <a:endParaRPr lang="en-US" altLang="en-US" sz="1400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6238671" y="2177426"/>
              <a:ext cx="832193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Overcast</a:t>
              </a:r>
              <a:endParaRPr lang="en-US" altLang="en-US" sz="1400" dirty="0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211677" y="2176464"/>
              <a:ext cx="827088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Rainy</a:t>
              </a:r>
              <a:endParaRPr lang="en-US" altLang="en-US" sz="1400" dirty="0"/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5366551" y="2871366"/>
              <a:ext cx="630237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/>
                <a:t>Windy</a:t>
              </a:r>
              <a:endParaRPr lang="en-US" altLang="en-US" sz="1400" dirty="0"/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4910895" y="3547874"/>
              <a:ext cx="565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False</a:t>
              </a:r>
              <a:endParaRPr lang="en-US" altLang="en-US" sz="1400" dirty="0"/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5882066" y="3531096"/>
              <a:ext cx="565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True</a:t>
              </a:r>
              <a:endParaRPr lang="en-US" altLang="en-US" sz="1400" dirty="0"/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5916991" y="407878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4945820" y="406222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6406815" y="286660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cxnSp>
          <p:nvCxnSpPr>
            <p:cNvPr id="25" name="Straight Arrow Connector 16"/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 flipH="1">
              <a:off x="5681327" y="1743076"/>
              <a:ext cx="973138" cy="4397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Straight Arrow Connector 18"/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flipH="1">
              <a:off x="6654465" y="1743076"/>
              <a:ext cx="0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Straight Arrow Connector 20"/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>
              <a:off x="6654465" y="1743076"/>
              <a:ext cx="969962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Arrow Connector 27"/>
            <p:cNvCxnSpPr>
              <a:cxnSpLocks noChangeShapeType="1"/>
              <a:stCxn id="15" idx="2"/>
              <a:endCxn id="18" idx="0"/>
            </p:cNvCxnSpPr>
            <p:nvPr/>
          </p:nvCxnSpPr>
          <p:spPr bwMode="auto">
            <a:xfrm>
              <a:off x="5681327" y="2455864"/>
              <a:ext cx="343" cy="415502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Straight Arrow Connector 28"/>
            <p:cNvCxnSpPr>
              <a:cxnSpLocks noChangeShapeType="1"/>
              <a:stCxn id="16" idx="2"/>
              <a:endCxn id="23" idx="0"/>
            </p:cNvCxnSpPr>
            <p:nvPr/>
          </p:nvCxnSpPr>
          <p:spPr bwMode="auto">
            <a:xfrm flipH="1">
              <a:off x="6654465" y="2452063"/>
              <a:ext cx="303" cy="414541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" name="Straight Arrow Connector 32"/>
            <p:cNvCxnSpPr>
              <a:cxnSpLocks noChangeShapeType="1"/>
              <a:stCxn id="18" idx="2"/>
              <a:endCxn id="20" idx="0"/>
            </p:cNvCxnSpPr>
            <p:nvPr/>
          </p:nvCxnSpPr>
          <p:spPr bwMode="auto">
            <a:xfrm>
              <a:off x="5681670" y="3144416"/>
              <a:ext cx="482971" cy="38668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Straight Arrow Connector 34"/>
            <p:cNvCxnSpPr>
              <a:cxnSpLocks noChangeShapeType="1"/>
              <a:stCxn id="18" idx="2"/>
              <a:endCxn id="19" idx="0"/>
            </p:cNvCxnSpPr>
            <p:nvPr/>
          </p:nvCxnSpPr>
          <p:spPr bwMode="auto">
            <a:xfrm flipH="1">
              <a:off x="5193470" y="3144416"/>
              <a:ext cx="488200" cy="40345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3" name="Straight Arrow Connector 36"/>
            <p:cNvCxnSpPr>
              <a:cxnSpLocks noChangeShapeType="1"/>
              <a:stCxn id="19" idx="2"/>
              <a:endCxn id="22" idx="0"/>
            </p:cNvCxnSpPr>
            <p:nvPr/>
          </p:nvCxnSpPr>
          <p:spPr bwMode="auto">
            <a:xfrm>
              <a:off x="5193470" y="3820924"/>
              <a:ext cx="0" cy="24130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4" name="Straight Arrow Connector 38"/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>
              <a:off x="6164641" y="3804146"/>
              <a:ext cx="0" cy="2746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5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boxes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the main body of the boxplot showing the quartiles and the median's confidence intervals if enabled.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5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medians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horizontal lines at the median of each box.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5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whiskers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the vertical lines extending to the most extreme, non-outlier data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5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caps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the horizontal lines at the ends of the whiskers.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5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fliers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points representing data that extend beyond the whiskers (fliers).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5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points or lines representing the means.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84442"/>
              </p:ext>
            </p:extLst>
          </p:nvPr>
        </p:nvGraphicFramePr>
        <p:xfrm>
          <a:off x="1724957" y="1128713"/>
          <a:ext cx="3667125" cy="1371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Outlook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Temp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Humidity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Windy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Play Golf</a:t>
                      </a:r>
                      <a:endParaRPr lang="en-US" sz="900" dirty="0"/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185833431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45058146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24673215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50693470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5816552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4533603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18941"/>
              </p:ext>
            </p:extLst>
          </p:nvPr>
        </p:nvGraphicFramePr>
        <p:xfrm>
          <a:off x="1724957" y="2651125"/>
          <a:ext cx="3667125" cy="914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Overcast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Hot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High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False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b="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011949293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Overcast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022947633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Overcast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50111220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Overcast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26111692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84399"/>
              </p:ext>
            </p:extLst>
          </p:nvPr>
        </p:nvGraphicFramePr>
        <p:xfrm>
          <a:off x="1724957" y="3762375"/>
          <a:ext cx="3667125" cy="1143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Rainy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Hot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False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4182470581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0632653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43077159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56819557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6292086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97529" y="2642627"/>
            <a:ext cx="412991" cy="8970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Outlook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113" y="1505029"/>
            <a:ext cx="412991" cy="6187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Sunny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73112" y="2716604"/>
            <a:ext cx="412991" cy="7491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Overcast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973112" y="3959396"/>
            <a:ext cx="412991" cy="7491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Rainy</a:t>
            </a:r>
          </a:p>
        </p:txBody>
      </p:sp>
      <p:cxnSp>
        <p:nvCxnSpPr>
          <p:cNvPr id="23673" name="Straight Connector 10"/>
          <p:cNvCxnSpPr>
            <a:cxnSpLocks noChangeShapeType="1"/>
            <a:stCxn id="2" idx="3"/>
            <a:endCxn id="9" idx="1"/>
          </p:cNvCxnSpPr>
          <p:nvPr/>
        </p:nvCxnSpPr>
        <p:spPr bwMode="auto">
          <a:xfrm>
            <a:off x="510520" y="3090863"/>
            <a:ext cx="4619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74" name="Elbow Connector 16"/>
          <p:cNvCxnSpPr>
            <a:cxnSpLocks noChangeShapeType="1"/>
            <a:stCxn id="8" idx="1"/>
            <a:endCxn id="10" idx="1"/>
          </p:cNvCxnSpPr>
          <p:nvPr/>
        </p:nvCxnSpPr>
        <p:spPr bwMode="auto">
          <a:xfrm rot="10800000" flipV="1">
            <a:off x="972482" y="1814513"/>
            <a:ext cx="0" cy="2519362"/>
          </a:xfrm>
          <a:prstGeom prst="bentConnector3">
            <a:avLst>
              <a:gd name="adj1" fmla="val -214748364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" name="Group 12"/>
          <p:cNvGrpSpPr/>
          <p:nvPr/>
        </p:nvGrpSpPr>
        <p:grpSpPr>
          <a:xfrm>
            <a:off x="5545123" y="1452067"/>
            <a:ext cx="3476634" cy="2881808"/>
            <a:chOff x="4910895" y="1470026"/>
            <a:chExt cx="3529007" cy="2881808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290927" y="1470026"/>
              <a:ext cx="728663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/>
                <a:t>Outlook</a:t>
              </a:r>
              <a:endParaRPr lang="en-US" altLang="en-US" sz="1400" dirty="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5316202" y="2182814"/>
              <a:ext cx="7302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Sunny</a:t>
              </a:r>
              <a:endParaRPr lang="en-US" altLang="en-US" sz="1400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6238671" y="2177426"/>
              <a:ext cx="832193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Overcast</a:t>
              </a:r>
              <a:endParaRPr lang="en-US" altLang="en-US" sz="1400" dirty="0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211677" y="2176464"/>
              <a:ext cx="827088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Rainy</a:t>
              </a:r>
              <a:endParaRPr lang="en-US" altLang="en-US" sz="1400" dirty="0"/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5366551" y="2871366"/>
              <a:ext cx="630237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/>
                <a:t>Windy</a:t>
              </a:r>
              <a:endParaRPr lang="en-US" altLang="en-US" sz="1400" dirty="0"/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4910895" y="3547874"/>
              <a:ext cx="565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False</a:t>
              </a:r>
              <a:endParaRPr lang="en-US" altLang="en-US" sz="1400" dirty="0"/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5882066" y="3531096"/>
              <a:ext cx="565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True</a:t>
              </a:r>
              <a:endParaRPr lang="en-US" altLang="en-US" sz="1400" dirty="0"/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5916991" y="407878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4945820" y="406222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6406815" y="286660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7211677" y="2860254"/>
              <a:ext cx="827087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Humidity</a:t>
              </a:r>
              <a:endParaRPr lang="en-US" altLang="en-US" sz="1400" dirty="0"/>
            </a:p>
          </p:txBody>
        </p:sp>
        <p:cxnSp>
          <p:nvCxnSpPr>
            <p:cNvPr id="25" name="Straight Arrow Connector 16"/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 flipH="1">
              <a:off x="5681327" y="1743076"/>
              <a:ext cx="973138" cy="4397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Straight Arrow Connector 18"/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flipH="1">
              <a:off x="6654465" y="1743076"/>
              <a:ext cx="0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Straight Arrow Connector 20"/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>
              <a:off x="6654465" y="1743076"/>
              <a:ext cx="969962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Arrow Connector 27"/>
            <p:cNvCxnSpPr>
              <a:cxnSpLocks noChangeShapeType="1"/>
              <a:stCxn id="15" idx="2"/>
              <a:endCxn id="18" idx="0"/>
            </p:cNvCxnSpPr>
            <p:nvPr/>
          </p:nvCxnSpPr>
          <p:spPr bwMode="auto">
            <a:xfrm>
              <a:off x="5681327" y="2455864"/>
              <a:ext cx="343" cy="415502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Straight Arrow Connector 28"/>
            <p:cNvCxnSpPr>
              <a:cxnSpLocks noChangeShapeType="1"/>
              <a:stCxn id="16" idx="2"/>
              <a:endCxn id="23" idx="0"/>
            </p:cNvCxnSpPr>
            <p:nvPr/>
          </p:nvCxnSpPr>
          <p:spPr bwMode="auto">
            <a:xfrm flipH="1">
              <a:off x="6654465" y="2452063"/>
              <a:ext cx="303" cy="414541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Straight Arrow Connector 30"/>
            <p:cNvCxnSpPr>
              <a:cxnSpLocks noChangeShapeType="1"/>
              <a:stCxn id="17" idx="2"/>
              <a:endCxn id="24" idx="0"/>
            </p:cNvCxnSpPr>
            <p:nvPr/>
          </p:nvCxnSpPr>
          <p:spPr bwMode="auto">
            <a:xfrm>
              <a:off x="7625221" y="2451101"/>
              <a:ext cx="0" cy="409153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" name="Straight Arrow Connector 32"/>
            <p:cNvCxnSpPr>
              <a:cxnSpLocks noChangeShapeType="1"/>
              <a:stCxn id="18" idx="2"/>
              <a:endCxn id="20" idx="0"/>
            </p:cNvCxnSpPr>
            <p:nvPr/>
          </p:nvCxnSpPr>
          <p:spPr bwMode="auto">
            <a:xfrm>
              <a:off x="5681670" y="3144416"/>
              <a:ext cx="482971" cy="38668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Straight Arrow Connector 34"/>
            <p:cNvCxnSpPr>
              <a:cxnSpLocks noChangeShapeType="1"/>
              <a:stCxn id="18" idx="2"/>
              <a:endCxn id="19" idx="0"/>
            </p:cNvCxnSpPr>
            <p:nvPr/>
          </p:nvCxnSpPr>
          <p:spPr bwMode="auto">
            <a:xfrm flipH="1">
              <a:off x="5193470" y="3144416"/>
              <a:ext cx="488200" cy="40345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3" name="Straight Arrow Connector 36"/>
            <p:cNvCxnSpPr>
              <a:cxnSpLocks noChangeShapeType="1"/>
              <a:stCxn id="19" idx="2"/>
              <a:endCxn id="22" idx="0"/>
            </p:cNvCxnSpPr>
            <p:nvPr/>
          </p:nvCxnSpPr>
          <p:spPr bwMode="auto">
            <a:xfrm>
              <a:off x="5193470" y="3820924"/>
              <a:ext cx="0" cy="24130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4" name="Straight Arrow Connector 38"/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>
              <a:off x="6164641" y="3804146"/>
              <a:ext cx="0" cy="2746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6848686" y="3547874"/>
              <a:ext cx="565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High</a:t>
              </a:r>
              <a:endParaRPr lang="en-US" altLang="en-US" sz="1400" dirty="0"/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755857" y="3531096"/>
              <a:ext cx="684045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Normal</a:t>
              </a:r>
              <a:endParaRPr lang="en-US" altLang="en-US" sz="1400" dirty="0"/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854782" y="407878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6883611" y="406222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39" name="Straight Arrow Connector 32"/>
            <p:cNvCxnSpPr>
              <a:cxnSpLocks noChangeShapeType="1"/>
              <a:stCxn id="24" idx="2"/>
              <a:endCxn id="36" idx="0"/>
            </p:cNvCxnSpPr>
            <p:nvPr/>
          </p:nvCxnSpPr>
          <p:spPr bwMode="auto">
            <a:xfrm>
              <a:off x="7625221" y="3133304"/>
              <a:ext cx="472659" cy="397792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0" name="Straight Arrow Connector 39"/>
            <p:cNvCxnSpPr>
              <a:cxnSpLocks noChangeShapeType="1"/>
              <a:stCxn id="24" idx="2"/>
              <a:endCxn id="35" idx="0"/>
            </p:cNvCxnSpPr>
            <p:nvPr/>
          </p:nvCxnSpPr>
          <p:spPr bwMode="auto">
            <a:xfrm flipH="1">
              <a:off x="7131261" y="3133304"/>
              <a:ext cx="493960" cy="41457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" name="Straight Arrow Connector 36"/>
            <p:cNvCxnSpPr>
              <a:cxnSpLocks noChangeShapeType="1"/>
              <a:stCxn id="35" idx="2"/>
              <a:endCxn id="38" idx="0"/>
            </p:cNvCxnSpPr>
            <p:nvPr/>
          </p:nvCxnSpPr>
          <p:spPr bwMode="auto">
            <a:xfrm>
              <a:off x="7131261" y="3820924"/>
              <a:ext cx="0" cy="24130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" name="Straight Arrow Connector 38"/>
            <p:cNvCxnSpPr>
              <a:cxnSpLocks noChangeShapeType="1"/>
              <a:stCxn id="36" idx="2"/>
              <a:endCxn id="37" idx="0"/>
            </p:cNvCxnSpPr>
            <p:nvPr/>
          </p:nvCxnSpPr>
          <p:spPr bwMode="auto">
            <a:xfrm>
              <a:off x="8097880" y="3804146"/>
              <a:ext cx="4552" cy="2746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Q2. Your Turn</a:t>
            </a:r>
          </a:p>
        </p:txBody>
      </p:sp>
      <p:sp>
        <p:nvSpPr>
          <p:cNvPr id="24641" name="Rectangle 11"/>
          <p:cNvSpPr>
            <a:spLocks noChangeArrowheads="1"/>
          </p:cNvSpPr>
          <p:nvPr/>
        </p:nvSpPr>
        <p:spPr bwMode="auto">
          <a:xfrm>
            <a:off x="254000" y="1160463"/>
            <a:ext cx="86455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>
                    <a:lumMod val="75000"/>
                  </a:schemeClr>
                </a:solidFill>
              </a:rPr>
              <a:t>Suppose </a:t>
            </a:r>
            <a:r>
              <a:rPr lang="en-US" altLang="en-US" sz="1400" dirty="0" smtClean="0">
                <a:solidFill>
                  <a:schemeClr val="bg1">
                    <a:lumMod val="75000"/>
                  </a:schemeClr>
                </a:solidFill>
              </a:rPr>
              <a:t>that the </a:t>
            </a:r>
            <a:r>
              <a:rPr lang="en-US" altLang="en-US" sz="1400" dirty="0">
                <a:solidFill>
                  <a:schemeClr val="bg1">
                    <a:lumMod val="75000"/>
                  </a:schemeClr>
                </a:solidFill>
              </a:rPr>
              <a:t>following data is about accepting or rejecting job applications based on “Experience”, “Degree”, and type of the job (“Job”) that applicants applied for it. What is </a:t>
            </a:r>
            <a:r>
              <a:rPr lang="en-US" altLang="en-US" sz="1400" dirty="0" smtClean="0">
                <a:solidFill>
                  <a:schemeClr val="bg1">
                    <a:lumMod val="75000"/>
                  </a:schemeClr>
                </a:solidFill>
              </a:rPr>
              <a:t>the decision </a:t>
            </a:r>
            <a:r>
              <a:rPr lang="en-US" altLang="en-US" sz="1400" dirty="0">
                <a:solidFill>
                  <a:schemeClr val="bg1">
                    <a:lumMod val="75000"/>
                  </a:schemeClr>
                </a:solidFill>
              </a:rPr>
              <a:t>tree for the following data set based on entropy?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04112"/>
              </p:ext>
            </p:extLst>
          </p:nvPr>
        </p:nvGraphicFramePr>
        <p:xfrm>
          <a:off x="611188" y="2174016"/>
          <a:ext cx="2921000" cy="2389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388222124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792677883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334315529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624769221"/>
                    </a:ext>
                  </a:extLst>
                </a:gridCol>
              </a:tblGrid>
              <a:tr h="226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 smtClean="0">
                          <a:effectLst/>
                        </a:rPr>
                        <a:t>Experience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Degree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Job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Class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4284037006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Exp &gt;10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HS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1236368479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5&lt; Exp &lt;10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Uni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Board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846643052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Exp &gt;10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HS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513952953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5&lt; Exp &lt;10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Hcare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238258255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Exp &lt; 5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Hcare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4288285315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Exp &lt; 5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Board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88677660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Exp &lt; 5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None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Edu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11888139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Exp &gt;10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None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Hcare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604934727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Exp &lt; 5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Uni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Edu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1348966229"/>
                  </a:ext>
                </a:extLst>
              </a:tr>
              <a:tr h="226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Exp &gt;10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Uni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116932378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</a:p>
          <a:p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Q3. Numerical Descriptive Features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3744"/>
              </p:ext>
            </p:extLst>
          </p:nvPr>
        </p:nvGraphicFramePr>
        <p:xfrm>
          <a:off x="487100" y="1773238"/>
          <a:ext cx="2922588" cy="2389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647">
                  <a:extLst>
                    <a:ext uri="{9D8B030D-6E8A-4147-A177-3AD203B41FA5}">
                      <a16:colId xmlns:a16="http://schemas.microsoft.com/office/drawing/2014/main" val="388222124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2792677883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3343155290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624769221"/>
                    </a:ext>
                  </a:extLst>
                </a:gridCol>
              </a:tblGrid>
              <a:tr h="226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 smtClean="0">
                          <a:effectLst/>
                        </a:rPr>
                        <a:t>Experience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Degree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Job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Class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4284037006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HS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Board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1236368479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Uni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Board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3846643052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3513952953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Hcare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238258255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Hcare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4288285315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Board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388677660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None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Edu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311888139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None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Hcare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3604934727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Uni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Edu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1348966229"/>
                  </a:ext>
                </a:extLst>
              </a:tr>
              <a:tr h="226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Uni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1169323787"/>
                  </a:ext>
                </a:extLst>
              </a:tr>
            </a:tbl>
          </a:graphicData>
        </a:graphic>
      </p:graphicFrame>
      <p:sp>
        <p:nvSpPr>
          <p:cNvPr id="26689" name="Rectangle 11"/>
          <p:cNvSpPr>
            <a:spLocks noChangeArrowheads="1"/>
          </p:cNvSpPr>
          <p:nvPr/>
        </p:nvSpPr>
        <p:spPr bwMode="auto">
          <a:xfrm>
            <a:off x="254000" y="1160463"/>
            <a:ext cx="8645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>
                    <a:lumMod val="75000"/>
                  </a:schemeClr>
                </a:solidFill>
              </a:rPr>
              <a:t>What are possible categories for “Experience” feature?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ChangeArrowheads="1"/>
          </p:cNvSpPr>
          <p:nvPr/>
        </p:nvSpPr>
        <p:spPr bwMode="auto">
          <a:xfrm>
            <a:off x="195277" y="1084264"/>
            <a:ext cx="5576349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>
                    <a:lumMod val="75000"/>
                  </a:schemeClr>
                </a:solidFill>
              </a:rPr>
              <a:t>Suppose that we have </a:t>
            </a:r>
            <a:r>
              <a:rPr lang="en-US" altLang="en-US" sz="1400" dirty="0" smtClean="0">
                <a:solidFill>
                  <a:schemeClr val="bg1">
                    <a:lumMod val="75000"/>
                  </a:schemeClr>
                </a:solidFill>
              </a:rPr>
              <a:t>the following </a:t>
            </a:r>
            <a:r>
              <a:rPr lang="en-US" altLang="en-US" sz="1400" dirty="0">
                <a:solidFill>
                  <a:schemeClr val="bg1">
                    <a:lumMod val="75000"/>
                  </a:schemeClr>
                </a:solidFill>
              </a:rPr>
              <a:t>leaves after splitting the data set. Which classification is better and why? </a:t>
            </a: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Q4. Numerical Target Feature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05155"/>
              </p:ext>
            </p:extLst>
          </p:nvPr>
        </p:nvGraphicFramePr>
        <p:xfrm>
          <a:off x="254000" y="2143125"/>
          <a:ext cx="2922588" cy="2387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647">
                  <a:extLst>
                    <a:ext uri="{9D8B030D-6E8A-4147-A177-3AD203B41FA5}">
                      <a16:colId xmlns:a16="http://schemas.microsoft.com/office/drawing/2014/main" val="388222124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2792677883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3343155290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624769221"/>
                    </a:ext>
                  </a:extLst>
                </a:gridCol>
              </a:tblGrid>
              <a:tr h="225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 smtClean="0">
                          <a:effectLst/>
                        </a:rPr>
                        <a:t>Experience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Degree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Job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 smtClean="0">
                          <a:effectLst/>
                        </a:rPr>
                        <a:t>Salary (K)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4284037006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1236368479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846643052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513952953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2382582554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4288285315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886776604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118881394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604934727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1348966229"/>
                  </a:ext>
                </a:extLst>
              </a:tr>
              <a:tr h="225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101073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1169323787"/>
                  </a:ext>
                </a:extLst>
              </a:tr>
            </a:tbl>
          </a:graphicData>
        </a:graphic>
      </p:graphicFrame>
      <p:sp>
        <p:nvSpPr>
          <p:cNvPr id="28738" name="Left Brace 18"/>
          <p:cNvSpPr>
            <a:spLocks/>
          </p:cNvSpPr>
          <p:nvPr/>
        </p:nvSpPr>
        <p:spPr bwMode="auto">
          <a:xfrm rot="5400000">
            <a:off x="1269207" y="918368"/>
            <a:ext cx="158750" cy="2189163"/>
          </a:xfrm>
          <a:prstGeom prst="leftBrace">
            <a:avLst>
              <a:gd name="adj1" fmla="val 8363"/>
              <a:gd name="adj2" fmla="val 5174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39" name="Left Brace 19"/>
          <p:cNvSpPr>
            <a:spLocks/>
          </p:cNvSpPr>
          <p:nvPr/>
        </p:nvSpPr>
        <p:spPr bwMode="auto">
          <a:xfrm rot="5400000">
            <a:off x="2744788" y="1660525"/>
            <a:ext cx="169862" cy="693738"/>
          </a:xfrm>
          <a:prstGeom prst="leftBrace">
            <a:avLst>
              <a:gd name="adj1" fmla="val 8376"/>
              <a:gd name="adj2" fmla="val 5174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40" name="TextBox 20"/>
          <p:cNvSpPr txBox="1">
            <a:spLocks noChangeArrowheads="1"/>
          </p:cNvSpPr>
          <p:nvPr/>
        </p:nvSpPr>
        <p:spPr bwMode="auto">
          <a:xfrm>
            <a:off x="679450" y="1704975"/>
            <a:ext cx="14398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Descriptive Features</a:t>
            </a:r>
          </a:p>
        </p:txBody>
      </p:sp>
      <p:sp>
        <p:nvSpPr>
          <p:cNvPr id="28741" name="TextBox 21"/>
          <p:cNvSpPr txBox="1">
            <a:spLocks noChangeArrowheads="1"/>
          </p:cNvSpPr>
          <p:nvPr/>
        </p:nvSpPr>
        <p:spPr bwMode="auto">
          <a:xfrm>
            <a:off x="2243138" y="1698625"/>
            <a:ext cx="11715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Target Features</a:t>
            </a:r>
          </a:p>
        </p:txBody>
      </p:sp>
      <p:sp>
        <p:nvSpPr>
          <p:cNvPr id="28742" name="Oval 22"/>
          <p:cNvSpPr>
            <a:spLocks noChangeArrowheads="1"/>
          </p:cNvSpPr>
          <p:nvPr/>
        </p:nvSpPr>
        <p:spPr bwMode="auto">
          <a:xfrm>
            <a:off x="3844925" y="2092325"/>
            <a:ext cx="315913" cy="338138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20</a:t>
            </a:r>
            <a:endParaRPr lang="en-US" altLang="en-US" sz="800"/>
          </a:p>
        </p:txBody>
      </p:sp>
      <p:sp>
        <p:nvSpPr>
          <p:cNvPr id="28743" name="Oval 29"/>
          <p:cNvSpPr>
            <a:spLocks noChangeArrowheads="1"/>
          </p:cNvSpPr>
          <p:nvPr/>
        </p:nvSpPr>
        <p:spPr bwMode="auto">
          <a:xfrm>
            <a:off x="4237038" y="2092325"/>
            <a:ext cx="315912" cy="338138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100</a:t>
            </a:r>
            <a:endParaRPr lang="en-US" altLang="en-US" sz="800"/>
          </a:p>
        </p:txBody>
      </p:sp>
      <p:sp>
        <p:nvSpPr>
          <p:cNvPr id="28744" name="Oval 30"/>
          <p:cNvSpPr>
            <a:spLocks noChangeArrowheads="1"/>
          </p:cNvSpPr>
          <p:nvPr/>
        </p:nvSpPr>
        <p:spPr bwMode="auto">
          <a:xfrm>
            <a:off x="4630738" y="2092325"/>
            <a:ext cx="314325" cy="338138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40</a:t>
            </a:r>
            <a:endParaRPr lang="en-US" altLang="en-US" sz="800"/>
          </a:p>
        </p:txBody>
      </p:sp>
      <p:sp>
        <p:nvSpPr>
          <p:cNvPr id="28745" name="Oval 31"/>
          <p:cNvSpPr>
            <a:spLocks noChangeArrowheads="1"/>
          </p:cNvSpPr>
          <p:nvPr/>
        </p:nvSpPr>
        <p:spPr bwMode="auto">
          <a:xfrm>
            <a:off x="5022850" y="2092325"/>
            <a:ext cx="314325" cy="33655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95</a:t>
            </a:r>
            <a:endParaRPr lang="en-US" altLang="en-US" sz="800"/>
          </a:p>
        </p:txBody>
      </p:sp>
      <p:sp>
        <p:nvSpPr>
          <p:cNvPr id="28746" name="Oval 32"/>
          <p:cNvSpPr>
            <a:spLocks noChangeArrowheads="1"/>
          </p:cNvSpPr>
          <p:nvPr/>
        </p:nvSpPr>
        <p:spPr bwMode="auto">
          <a:xfrm>
            <a:off x="3844925" y="2462213"/>
            <a:ext cx="315913" cy="33655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50</a:t>
            </a:r>
            <a:endParaRPr lang="en-US" altLang="en-US" sz="800"/>
          </a:p>
        </p:txBody>
      </p:sp>
      <p:sp>
        <p:nvSpPr>
          <p:cNvPr id="28747" name="Oval 33"/>
          <p:cNvSpPr>
            <a:spLocks noChangeArrowheads="1"/>
          </p:cNvSpPr>
          <p:nvPr/>
        </p:nvSpPr>
        <p:spPr bwMode="auto">
          <a:xfrm>
            <a:off x="4237038" y="2462213"/>
            <a:ext cx="315912" cy="33655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65</a:t>
            </a:r>
            <a:endParaRPr lang="en-US" altLang="en-US" sz="800"/>
          </a:p>
        </p:txBody>
      </p:sp>
      <p:sp>
        <p:nvSpPr>
          <p:cNvPr id="28748" name="Oval 34"/>
          <p:cNvSpPr>
            <a:spLocks noChangeArrowheads="1"/>
          </p:cNvSpPr>
          <p:nvPr/>
        </p:nvSpPr>
        <p:spPr bwMode="auto">
          <a:xfrm>
            <a:off x="4630738" y="2462213"/>
            <a:ext cx="314325" cy="33655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70</a:t>
            </a:r>
            <a:endParaRPr lang="en-US" altLang="en-US" sz="800"/>
          </a:p>
        </p:txBody>
      </p:sp>
      <p:sp>
        <p:nvSpPr>
          <p:cNvPr id="28749" name="Oval 35"/>
          <p:cNvSpPr>
            <a:spLocks noChangeArrowheads="1"/>
          </p:cNvSpPr>
          <p:nvPr/>
        </p:nvSpPr>
        <p:spPr bwMode="auto">
          <a:xfrm>
            <a:off x="5022850" y="2460625"/>
            <a:ext cx="314325" cy="33655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110</a:t>
            </a:r>
            <a:endParaRPr lang="en-US" altLang="en-US" sz="800"/>
          </a:p>
        </p:txBody>
      </p:sp>
      <p:sp>
        <p:nvSpPr>
          <p:cNvPr id="28750" name="Oval 36"/>
          <p:cNvSpPr>
            <a:spLocks noChangeArrowheads="1"/>
          </p:cNvSpPr>
          <p:nvPr/>
        </p:nvSpPr>
        <p:spPr bwMode="auto">
          <a:xfrm>
            <a:off x="3841750" y="2832100"/>
            <a:ext cx="315913" cy="33655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45</a:t>
            </a:r>
            <a:endParaRPr lang="en-US" altLang="en-US" sz="800"/>
          </a:p>
        </p:txBody>
      </p:sp>
      <p:sp>
        <p:nvSpPr>
          <p:cNvPr id="28751" name="Oval 37"/>
          <p:cNvSpPr>
            <a:spLocks noChangeArrowheads="1"/>
          </p:cNvSpPr>
          <p:nvPr/>
        </p:nvSpPr>
        <p:spPr bwMode="auto">
          <a:xfrm>
            <a:off x="4233863" y="2832100"/>
            <a:ext cx="315912" cy="33655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25</a:t>
            </a:r>
            <a:endParaRPr lang="en-US" altLang="en-US" sz="800"/>
          </a:p>
        </p:txBody>
      </p:sp>
      <p:sp>
        <p:nvSpPr>
          <p:cNvPr id="28752" name="TextBox 2"/>
          <p:cNvSpPr txBox="1">
            <a:spLocks noChangeArrowheads="1"/>
          </p:cNvSpPr>
          <p:nvPr/>
        </p:nvSpPr>
        <p:spPr bwMode="auto">
          <a:xfrm>
            <a:off x="3313113" y="2127250"/>
            <a:ext cx="5524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Leaf 1</a:t>
            </a:r>
          </a:p>
        </p:txBody>
      </p:sp>
      <p:sp>
        <p:nvSpPr>
          <p:cNvPr id="28753" name="TextBox 40"/>
          <p:cNvSpPr txBox="1">
            <a:spLocks noChangeArrowheads="1"/>
          </p:cNvSpPr>
          <p:nvPr/>
        </p:nvSpPr>
        <p:spPr bwMode="auto">
          <a:xfrm>
            <a:off x="3287713" y="2495550"/>
            <a:ext cx="5540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Leaf 2</a:t>
            </a:r>
          </a:p>
        </p:txBody>
      </p:sp>
      <p:sp>
        <p:nvSpPr>
          <p:cNvPr id="28754" name="TextBox 41"/>
          <p:cNvSpPr txBox="1">
            <a:spLocks noChangeArrowheads="1"/>
          </p:cNvSpPr>
          <p:nvPr/>
        </p:nvSpPr>
        <p:spPr bwMode="auto">
          <a:xfrm>
            <a:off x="3309938" y="2852738"/>
            <a:ext cx="5524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Leaf 3</a:t>
            </a:r>
          </a:p>
        </p:txBody>
      </p:sp>
      <p:sp>
        <p:nvSpPr>
          <p:cNvPr id="28755" name="TextBox 52"/>
          <p:cNvSpPr txBox="1">
            <a:spLocks noChangeArrowheads="1"/>
          </p:cNvSpPr>
          <p:nvPr/>
        </p:nvSpPr>
        <p:spPr bwMode="auto">
          <a:xfrm>
            <a:off x="3313113" y="3344863"/>
            <a:ext cx="552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Leaf 1</a:t>
            </a:r>
          </a:p>
        </p:txBody>
      </p:sp>
      <p:sp>
        <p:nvSpPr>
          <p:cNvPr id="28756" name="TextBox 53"/>
          <p:cNvSpPr txBox="1">
            <a:spLocks noChangeArrowheads="1"/>
          </p:cNvSpPr>
          <p:nvPr/>
        </p:nvSpPr>
        <p:spPr bwMode="auto">
          <a:xfrm>
            <a:off x="3287713" y="3714750"/>
            <a:ext cx="5540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Leaf 2</a:t>
            </a:r>
          </a:p>
        </p:txBody>
      </p:sp>
      <p:sp>
        <p:nvSpPr>
          <p:cNvPr id="28757" name="TextBox 54"/>
          <p:cNvSpPr txBox="1">
            <a:spLocks noChangeArrowheads="1"/>
          </p:cNvSpPr>
          <p:nvPr/>
        </p:nvSpPr>
        <p:spPr bwMode="auto">
          <a:xfrm>
            <a:off x="3309938" y="4071938"/>
            <a:ext cx="5524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Leaf 3</a:t>
            </a:r>
          </a:p>
        </p:txBody>
      </p:sp>
      <p:pic>
        <p:nvPicPr>
          <p:cNvPr id="5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8" y="1511300"/>
            <a:ext cx="146208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59" name="Oval 66"/>
          <p:cNvSpPr>
            <a:spLocks noChangeArrowheads="1"/>
          </p:cNvSpPr>
          <p:nvPr/>
        </p:nvSpPr>
        <p:spPr bwMode="auto">
          <a:xfrm>
            <a:off x="3844925" y="3311525"/>
            <a:ext cx="315913" cy="33655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70</a:t>
            </a:r>
            <a:endParaRPr lang="en-US" altLang="en-US" sz="800"/>
          </a:p>
        </p:txBody>
      </p:sp>
      <p:sp>
        <p:nvSpPr>
          <p:cNvPr id="28760" name="Oval 67"/>
          <p:cNvSpPr>
            <a:spLocks noChangeArrowheads="1"/>
          </p:cNvSpPr>
          <p:nvPr/>
        </p:nvSpPr>
        <p:spPr bwMode="auto">
          <a:xfrm>
            <a:off x="4237038" y="3311525"/>
            <a:ext cx="315912" cy="33655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100</a:t>
            </a:r>
            <a:endParaRPr lang="en-US" altLang="en-US" sz="800"/>
          </a:p>
        </p:txBody>
      </p:sp>
      <p:sp>
        <p:nvSpPr>
          <p:cNvPr id="28761" name="Oval 68"/>
          <p:cNvSpPr>
            <a:spLocks noChangeArrowheads="1"/>
          </p:cNvSpPr>
          <p:nvPr/>
        </p:nvSpPr>
        <p:spPr bwMode="auto">
          <a:xfrm>
            <a:off x="4630738" y="3311525"/>
            <a:ext cx="314325" cy="33655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110</a:t>
            </a:r>
            <a:endParaRPr lang="en-US" altLang="en-US" sz="800"/>
          </a:p>
        </p:txBody>
      </p:sp>
      <p:sp>
        <p:nvSpPr>
          <p:cNvPr id="28762" name="Oval 69"/>
          <p:cNvSpPr>
            <a:spLocks noChangeArrowheads="1"/>
          </p:cNvSpPr>
          <p:nvPr/>
        </p:nvSpPr>
        <p:spPr bwMode="auto">
          <a:xfrm>
            <a:off x="5022850" y="3309938"/>
            <a:ext cx="314325" cy="33813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95</a:t>
            </a:r>
            <a:endParaRPr lang="en-US" altLang="en-US" sz="800"/>
          </a:p>
        </p:txBody>
      </p:sp>
      <p:sp>
        <p:nvSpPr>
          <p:cNvPr id="28763" name="Oval 70"/>
          <p:cNvSpPr>
            <a:spLocks noChangeArrowheads="1"/>
          </p:cNvSpPr>
          <p:nvPr/>
        </p:nvSpPr>
        <p:spPr bwMode="auto">
          <a:xfrm>
            <a:off x="3844925" y="3679825"/>
            <a:ext cx="315913" cy="338138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40</a:t>
            </a:r>
            <a:endParaRPr lang="en-US" altLang="en-US" sz="800"/>
          </a:p>
        </p:txBody>
      </p:sp>
      <p:sp>
        <p:nvSpPr>
          <p:cNvPr id="28764" name="Oval 71"/>
          <p:cNvSpPr>
            <a:spLocks noChangeArrowheads="1"/>
          </p:cNvSpPr>
          <p:nvPr/>
        </p:nvSpPr>
        <p:spPr bwMode="auto">
          <a:xfrm>
            <a:off x="4237038" y="3679825"/>
            <a:ext cx="315912" cy="338138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45</a:t>
            </a:r>
            <a:endParaRPr lang="en-US" altLang="en-US" sz="800"/>
          </a:p>
        </p:txBody>
      </p:sp>
      <p:sp>
        <p:nvSpPr>
          <p:cNvPr id="28765" name="Oval 72"/>
          <p:cNvSpPr>
            <a:spLocks noChangeArrowheads="1"/>
          </p:cNvSpPr>
          <p:nvPr/>
        </p:nvSpPr>
        <p:spPr bwMode="auto">
          <a:xfrm>
            <a:off x="4630738" y="3679825"/>
            <a:ext cx="314325" cy="338138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65</a:t>
            </a:r>
            <a:endParaRPr lang="en-US" altLang="en-US" sz="800"/>
          </a:p>
        </p:txBody>
      </p:sp>
      <p:sp>
        <p:nvSpPr>
          <p:cNvPr id="28766" name="Oval 73"/>
          <p:cNvSpPr>
            <a:spLocks noChangeArrowheads="1"/>
          </p:cNvSpPr>
          <p:nvPr/>
        </p:nvSpPr>
        <p:spPr bwMode="auto">
          <a:xfrm>
            <a:off x="5022850" y="3678238"/>
            <a:ext cx="314325" cy="338137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50</a:t>
            </a:r>
            <a:endParaRPr lang="en-US" altLang="en-US" sz="800"/>
          </a:p>
        </p:txBody>
      </p:sp>
      <p:sp>
        <p:nvSpPr>
          <p:cNvPr id="28767" name="Oval 74"/>
          <p:cNvSpPr>
            <a:spLocks noChangeArrowheads="1"/>
          </p:cNvSpPr>
          <p:nvPr/>
        </p:nvSpPr>
        <p:spPr bwMode="auto">
          <a:xfrm>
            <a:off x="3841750" y="4049713"/>
            <a:ext cx="315913" cy="3381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25</a:t>
            </a:r>
            <a:endParaRPr lang="en-US" altLang="en-US" sz="800"/>
          </a:p>
        </p:txBody>
      </p:sp>
      <p:sp>
        <p:nvSpPr>
          <p:cNvPr id="28768" name="Oval 75"/>
          <p:cNvSpPr>
            <a:spLocks noChangeArrowheads="1"/>
          </p:cNvSpPr>
          <p:nvPr/>
        </p:nvSpPr>
        <p:spPr bwMode="auto">
          <a:xfrm>
            <a:off x="4233863" y="4049713"/>
            <a:ext cx="315912" cy="3381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20</a:t>
            </a:r>
            <a:endParaRPr lang="en-US" altLang="en-US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ChangeArrowheads="1"/>
          </p:cNvSpPr>
          <p:nvPr/>
        </p:nvSpPr>
        <p:spPr bwMode="auto">
          <a:xfrm>
            <a:off x="254000" y="1160463"/>
            <a:ext cx="86455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549F"/>
                </a:solidFill>
              </a:rPr>
              <a:t>We would like to predict the sex of a person based on two binary attributes: </a:t>
            </a:r>
            <a:r>
              <a:rPr lang="en-US" sz="1400" dirty="0">
                <a:solidFill>
                  <a:srgbClr val="FFC000"/>
                </a:solidFill>
              </a:rPr>
              <a:t>leg-cover</a:t>
            </a:r>
            <a:r>
              <a:rPr lang="en-US" sz="1400" dirty="0">
                <a:solidFill>
                  <a:srgbClr val="00549F"/>
                </a:solidFill>
              </a:rPr>
              <a:t> (pants or skirts) and </a:t>
            </a:r>
            <a:r>
              <a:rPr lang="en-US" sz="1400" dirty="0">
                <a:solidFill>
                  <a:srgbClr val="FFC000"/>
                </a:solidFill>
              </a:rPr>
              <a:t>facial-hair</a:t>
            </a:r>
            <a:r>
              <a:rPr lang="en-US" sz="1400" dirty="0">
                <a:solidFill>
                  <a:srgbClr val="00549F"/>
                </a:solidFill>
              </a:rPr>
              <a:t> (some or none). We have a data set of 1000 individuals, half male and half female. 50% of females wear skirt, and no male wears skirt. 75% of males and 25% of females have facial hair.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549F"/>
                </a:solidFill>
              </a:rPr>
              <a:t>Which attribute should be used as the root of the decision tree based on Entropy</a:t>
            </a:r>
            <a:r>
              <a:rPr lang="en-US" sz="1400" dirty="0" smtClean="0">
                <a:solidFill>
                  <a:srgbClr val="00549F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549F"/>
                </a:solidFill>
              </a:rPr>
              <a:t>What if we use Gini index or Information gain ratio?</a:t>
            </a:r>
            <a:endParaRPr lang="en-US" sz="1400" dirty="0">
              <a:solidFill>
                <a:srgbClr val="00549F"/>
              </a:solidFill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Q5. Homework</a:t>
            </a:r>
          </a:p>
        </p:txBody>
      </p:sp>
    </p:spTree>
    <p:extLst>
      <p:ext uri="{BB962C8B-B14F-4D97-AF65-F5344CB8AC3E}">
        <p14:creationId xmlns:p14="http://schemas.microsoft.com/office/powerpoint/2010/main" val="21115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3500" y="655845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Outlier detection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6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1102925"/>
            <a:ext cx="6209097" cy="36231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4058" y="4814093"/>
            <a:ext cx="18229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/>
              <a:t>Taken from the lecture slides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22244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14058" y="4814093"/>
            <a:ext cx="18229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/>
              <a:t>Taken from the lecture slides</a:t>
            </a:r>
            <a:endParaRPr lang="en-US" sz="1000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61" y="1355593"/>
            <a:ext cx="7179832" cy="3062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97598" y="346210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Specify the quartiles!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3500" y="655845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Decision tree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062411"/>
              </p:ext>
            </p:extLst>
          </p:nvPr>
        </p:nvGraphicFramePr>
        <p:xfrm>
          <a:off x="280345" y="1743076"/>
          <a:ext cx="3532895" cy="27181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6579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Outlook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Temp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Humidity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Windy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Play Golf</a:t>
                      </a:r>
                      <a:endParaRPr lang="en-US" sz="800" dirty="0"/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185833431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4182470581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0632653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01194929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45058146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24673215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50693470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02294763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43077159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56819557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5816552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62920866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50111220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26111692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453360392"/>
                  </a:ext>
                </a:extLst>
              </a:tr>
            </a:tbl>
          </a:graphicData>
        </a:graphic>
      </p:graphicFrame>
      <p:sp>
        <p:nvSpPr>
          <p:cNvPr id="17510" name="Left Brace 3"/>
          <p:cNvSpPr>
            <a:spLocks/>
          </p:cNvSpPr>
          <p:nvPr/>
        </p:nvSpPr>
        <p:spPr bwMode="auto">
          <a:xfrm rot="5400000">
            <a:off x="1607850" y="252061"/>
            <a:ext cx="163511" cy="2818522"/>
          </a:xfrm>
          <a:prstGeom prst="leftBrace">
            <a:avLst>
              <a:gd name="adj1" fmla="val 8394"/>
              <a:gd name="adj2" fmla="val 5174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511" name="Left Brace 7"/>
          <p:cNvSpPr>
            <a:spLocks/>
          </p:cNvSpPr>
          <p:nvPr/>
        </p:nvSpPr>
        <p:spPr bwMode="auto">
          <a:xfrm rot="5400000">
            <a:off x="3386290" y="1322608"/>
            <a:ext cx="163512" cy="677423"/>
          </a:xfrm>
          <a:prstGeom prst="leftBrace">
            <a:avLst>
              <a:gd name="adj1" fmla="val 8333"/>
              <a:gd name="adj2" fmla="val 5174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512" name="TextBox 4"/>
          <p:cNvSpPr txBox="1">
            <a:spLocks noChangeArrowheads="1"/>
          </p:cNvSpPr>
          <p:nvPr/>
        </p:nvSpPr>
        <p:spPr bwMode="auto">
          <a:xfrm>
            <a:off x="1060027" y="1364119"/>
            <a:ext cx="11993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 dirty="0"/>
              <a:t>Descriptive Features</a:t>
            </a:r>
          </a:p>
        </p:txBody>
      </p:sp>
      <p:sp>
        <p:nvSpPr>
          <p:cNvPr id="17513" name="TextBox 9"/>
          <p:cNvSpPr txBox="1">
            <a:spLocks noChangeArrowheads="1"/>
          </p:cNvSpPr>
          <p:nvPr/>
        </p:nvSpPr>
        <p:spPr bwMode="auto">
          <a:xfrm>
            <a:off x="2973767" y="1348809"/>
            <a:ext cx="9885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 dirty="0"/>
              <a:t>Target </a:t>
            </a:r>
            <a:r>
              <a:rPr lang="en-US" altLang="en-US" sz="800" dirty="0" smtClean="0"/>
              <a:t>Feature</a:t>
            </a:r>
            <a:endParaRPr lang="en-US" altLang="en-US" sz="800" dirty="0"/>
          </a:p>
        </p:txBody>
      </p:sp>
      <p:grpSp>
        <p:nvGrpSpPr>
          <p:cNvPr id="2" name="Group 1"/>
          <p:cNvGrpSpPr/>
          <p:nvPr/>
        </p:nvGrpSpPr>
        <p:grpSpPr>
          <a:xfrm>
            <a:off x="4910895" y="1470026"/>
            <a:ext cx="3529007" cy="2881808"/>
            <a:chOff x="4910895" y="1470026"/>
            <a:chExt cx="3529007" cy="2881808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290927" y="1470026"/>
              <a:ext cx="728663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/>
                <a:t>Outlook</a:t>
              </a:r>
              <a:endParaRPr lang="en-US" altLang="en-US" sz="1400" dirty="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316202" y="2182814"/>
              <a:ext cx="7302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Sunny</a:t>
              </a:r>
              <a:endParaRPr lang="en-US" altLang="en-US" sz="1400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6238671" y="2177426"/>
              <a:ext cx="832193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Overcast</a:t>
              </a:r>
              <a:endParaRPr lang="en-US" altLang="en-US" sz="1400" dirty="0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7211677" y="2176464"/>
              <a:ext cx="827088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Rainy</a:t>
              </a:r>
              <a:endParaRPr lang="en-US" altLang="en-US" sz="1400" dirty="0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366551" y="2871366"/>
              <a:ext cx="630237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/>
                <a:t>Windy</a:t>
              </a:r>
              <a:endParaRPr lang="en-US" altLang="en-US" sz="1400" dirty="0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910895" y="3547874"/>
              <a:ext cx="565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False</a:t>
              </a:r>
              <a:endParaRPr lang="en-US" altLang="en-US" sz="1400" dirty="0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5882066" y="3531096"/>
              <a:ext cx="565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True</a:t>
              </a:r>
              <a:endParaRPr lang="en-US" altLang="en-US" sz="1400" dirty="0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5916991" y="407878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945820" y="406222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6406815" y="286660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7211677" y="2860254"/>
              <a:ext cx="827087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Humidity</a:t>
              </a:r>
              <a:endParaRPr lang="en-US" altLang="en-US" sz="1400" dirty="0"/>
            </a:p>
          </p:txBody>
        </p:sp>
        <p:cxnSp>
          <p:nvCxnSpPr>
            <p:cNvPr id="20" name="Straight Arrow Connector 16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5681327" y="1743076"/>
              <a:ext cx="973138" cy="4397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Straight Arrow Connector 18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6654465" y="1743076"/>
              <a:ext cx="0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Straight Arrow Connector 20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6654465" y="1743076"/>
              <a:ext cx="969962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Straight Arrow Connector 22"/>
            <p:cNvCxnSpPr>
              <a:cxnSpLocks noChangeShapeType="1"/>
              <a:stCxn id="10" idx="2"/>
              <a:endCxn id="13" idx="0"/>
            </p:cNvCxnSpPr>
            <p:nvPr/>
          </p:nvCxnSpPr>
          <p:spPr bwMode="auto">
            <a:xfrm>
              <a:off x="5681327" y="2455864"/>
              <a:ext cx="343" cy="415502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Straight Arrow Connector 28"/>
            <p:cNvCxnSpPr>
              <a:cxnSpLocks noChangeShapeType="1"/>
              <a:stCxn id="11" idx="2"/>
              <a:endCxn id="18" idx="0"/>
            </p:cNvCxnSpPr>
            <p:nvPr/>
          </p:nvCxnSpPr>
          <p:spPr bwMode="auto">
            <a:xfrm flipH="1">
              <a:off x="6654465" y="2452063"/>
              <a:ext cx="303" cy="414541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Straight Arrow Connector 30"/>
            <p:cNvCxnSpPr>
              <a:cxnSpLocks noChangeShapeType="1"/>
              <a:stCxn id="12" idx="2"/>
              <a:endCxn id="19" idx="0"/>
            </p:cNvCxnSpPr>
            <p:nvPr/>
          </p:nvCxnSpPr>
          <p:spPr bwMode="auto">
            <a:xfrm>
              <a:off x="7625221" y="2451101"/>
              <a:ext cx="0" cy="409153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Straight Arrow Connector 32"/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5681670" y="3144416"/>
              <a:ext cx="482971" cy="38668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Straight Arrow Connector 34"/>
            <p:cNvCxnSpPr>
              <a:cxnSpLocks noChangeShapeType="1"/>
              <a:stCxn id="13" idx="2"/>
              <a:endCxn id="14" idx="0"/>
            </p:cNvCxnSpPr>
            <p:nvPr/>
          </p:nvCxnSpPr>
          <p:spPr bwMode="auto">
            <a:xfrm flipH="1">
              <a:off x="5193470" y="3144416"/>
              <a:ext cx="488200" cy="40345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Arrow Connector 36"/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>
              <a:off x="5193470" y="3820924"/>
              <a:ext cx="0" cy="24130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Straight Arrow Connector 38"/>
            <p:cNvCxnSpPr>
              <a:cxnSpLocks noChangeShapeType="1"/>
              <a:stCxn id="15" idx="2"/>
              <a:endCxn id="16" idx="0"/>
            </p:cNvCxnSpPr>
            <p:nvPr/>
          </p:nvCxnSpPr>
          <p:spPr bwMode="auto">
            <a:xfrm>
              <a:off x="6164641" y="3804146"/>
              <a:ext cx="0" cy="2746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6848686" y="3547874"/>
              <a:ext cx="565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High</a:t>
              </a:r>
              <a:endParaRPr lang="en-US" altLang="en-US" sz="1400" dirty="0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7755857" y="3531096"/>
              <a:ext cx="684045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Normal</a:t>
              </a:r>
              <a:endParaRPr lang="en-US" altLang="en-US" sz="1400" dirty="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7854782" y="407878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6883611" y="406222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34" name="Straight Arrow Connector 32"/>
            <p:cNvCxnSpPr>
              <a:cxnSpLocks noChangeShapeType="1"/>
              <a:stCxn id="19" idx="2"/>
              <a:endCxn id="31" idx="0"/>
            </p:cNvCxnSpPr>
            <p:nvPr/>
          </p:nvCxnSpPr>
          <p:spPr bwMode="auto">
            <a:xfrm>
              <a:off x="7625221" y="3133304"/>
              <a:ext cx="472659" cy="397792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5" name="Straight Arrow Connector 34"/>
            <p:cNvCxnSpPr>
              <a:cxnSpLocks noChangeShapeType="1"/>
              <a:stCxn id="19" idx="2"/>
              <a:endCxn id="30" idx="0"/>
            </p:cNvCxnSpPr>
            <p:nvPr/>
          </p:nvCxnSpPr>
          <p:spPr bwMode="auto">
            <a:xfrm flipH="1">
              <a:off x="7131261" y="3133304"/>
              <a:ext cx="493960" cy="41457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" name="Straight Arrow Connector 36"/>
            <p:cNvCxnSpPr>
              <a:cxnSpLocks noChangeShapeType="1"/>
              <a:stCxn id="30" idx="2"/>
              <a:endCxn id="33" idx="0"/>
            </p:cNvCxnSpPr>
            <p:nvPr/>
          </p:nvCxnSpPr>
          <p:spPr bwMode="auto">
            <a:xfrm>
              <a:off x="7131261" y="3820924"/>
              <a:ext cx="0" cy="24130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7" name="Straight Arrow Connector 38"/>
            <p:cNvCxnSpPr>
              <a:cxnSpLocks noChangeShapeType="1"/>
              <a:stCxn id="31" idx="2"/>
              <a:endCxn id="32" idx="0"/>
            </p:cNvCxnSpPr>
            <p:nvPr/>
          </p:nvCxnSpPr>
          <p:spPr bwMode="auto">
            <a:xfrm>
              <a:off x="8097880" y="3804146"/>
              <a:ext cx="4552" cy="2746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sp>
        <p:nvSpPr>
          <p:cNvPr id="18534" name="TextBox 5"/>
          <p:cNvSpPr txBox="1">
            <a:spLocks noChangeArrowheads="1"/>
          </p:cNvSpPr>
          <p:nvPr/>
        </p:nvSpPr>
        <p:spPr bwMode="auto">
          <a:xfrm>
            <a:off x="57082" y="1129506"/>
            <a:ext cx="41809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en-US" altLang="en-US" sz="1600" dirty="0" smtClean="0">
                <a:solidFill>
                  <a:schemeClr val="bg1">
                    <a:lumMod val="75000"/>
                  </a:schemeClr>
                </a:solidFill>
              </a:rPr>
              <a:t>Calculate </a:t>
            </a: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entropy of the target </a:t>
            </a:r>
            <a:r>
              <a:rPr lang="en-US" altLang="en-US" sz="1600" dirty="0" smtClean="0">
                <a:solidFill>
                  <a:schemeClr val="bg1">
                    <a:lumMod val="75000"/>
                  </a:schemeClr>
                </a:solidFill>
              </a:rPr>
              <a:t>feature.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535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395" y="1036292"/>
            <a:ext cx="1797605" cy="63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97715"/>
              </p:ext>
            </p:extLst>
          </p:nvPr>
        </p:nvGraphicFramePr>
        <p:xfrm>
          <a:off x="280345" y="1743076"/>
          <a:ext cx="3532895" cy="27181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6579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Outlook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Temp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Humidity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Windy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Play Golf</a:t>
                      </a:r>
                      <a:endParaRPr lang="en-US" sz="800" dirty="0"/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185833431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4182470581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0632653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01194929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45058146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24673215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50693470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02294763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43077159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56819557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5816552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62920866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50111220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26111692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45336039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543662"/>
              </p:ext>
            </p:extLst>
          </p:nvPr>
        </p:nvGraphicFramePr>
        <p:xfrm>
          <a:off x="5051611" y="2318981"/>
          <a:ext cx="23308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5440">
                  <a:extLst>
                    <a:ext uri="{9D8B030D-6E8A-4147-A177-3AD203B41FA5}">
                      <a16:colId xmlns:a16="http://schemas.microsoft.com/office/drawing/2014/main" val="2466643597"/>
                    </a:ext>
                  </a:extLst>
                </a:gridCol>
                <a:gridCol w="1165440">
                  <a:extLst>
                    <a:ext uri="{9D8B030D-6E8A-4147-A177-3AD203B41FA5}">
                      <a16:colId xmlns:a16="http://schemas.microsoft.com/office/drawing/2014/main" val="1631734500"/>
                    </a:ext>
                  </a:extLst>
                </a:gridCol>
              </a:tblGrid>
              <a:tr h="21948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Play Golf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40906"/>
                  </a:ext>
                </a:extLst>
              </a:tr>
              <a:tr h="21948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Yes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No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512547"/>
                  </a:ext>
                </a:extLst>
              </a:tr>
              <a:tr h="21948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8845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83928" y="3375462"/>
                <a:ext cx="31055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𝑬𝒏𝒕𝒓𝒐𝒑𝒚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𝑷𝒍𝒂𝒚𝑮𝒐𝒍𝒇</m:t>
                          </m:r>
                        </m:e>
                      </m:d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𝟑𝟔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𝟑𝟔</m:t>
                          </m:r>
                        </m:e>
                      </m:d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𝟔𝟒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𝟔𝟒</m:t>
                          </m:r>
                        </m:e>
                      </m:d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928" y="3375462"/>
                <a:ext cx="3105594" cy="369332"/>
              </a:xfrm>
              <a:prstGeom prst="rect">
                <a:avLst/>
              </a:prstGeom>
              <a:blipFill>
                <a:blip r:embed="rId3"/>
                <a:stretch>
                  <a:fillRect t="-3333" r="-78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sp>
        <p:nvSpPr>
          <p:cNvPr id="18534" name="TextBox 5"/>
          <p:cNvSpPr txBox="1">
            <a:spLocks noChangeArrowheads="1"/>
          </p:cNvSpPr>
          <p:nvPr/>
        </p:nvSpPr>
        <p:spPr bwMode="auto">
          <a:xfrm>
            <a:off x="57082" y="1129506"/>
            <a:ext cx="39421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2. Entropy after splitting by “Outlook”.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773870"/>
              </p:ext>
            </p:extLst>
          </p:nvPr>
        </p:nvGraphicFramePr>
        <p:xfrm>
          <a:off x="280345" y="1743076"/>
          <a:ext cx="3532895" cy="27181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6579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Outlook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Temp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Humidity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Windy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Play Golf</a:t>
                      </a:r>
                      <a:endParaRPr lang="en-US" sz="800" dirty="0"/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185833431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4182470581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0632653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01194929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058146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3215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93470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02294763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43077159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56819557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6552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62920866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50111220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26111692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36039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900280"/>
              </p:ext>
            </p:extLst>
          </p:nvPr>
        </p:nvGraphicFramePr>
        <p:xfrm>
          <a:off x="4907139" y="2239693"/>
          <a:ext cx="311154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8">
                  <a:extLst>
                    <a:ext uri="{9D8B030D-6E8A-4147-A177-3AD203B41FA5}">
                      <a16:colId xmlns:a16="http://schemas.microsoft.com/office/drawing/2014/main" val="1649824601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3607346648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3032250475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3238970635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1696689637"/>
                    </a:ext>
                  </a:extLst>
                </a:gridCol>
              </a:tblGrid>
              <a:tr h="156583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Play Golf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9261"/>
                  </a:ext>
                </a:extLst>
              </a:tr>
              <a:tr h="15658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76381"/>
                  </a:ext>
                </a:extLst>
              </a:tr>
              <a:tr h="156583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Outlook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432122"/>
                  </a:ext>
                </a:extLst>
              </a:tr>
              <a:tr h="15658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Overcast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2516"/>
                  </a:ext>
                </a:extLst>
              </a:tr>
              <a:tr h="15658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59160"/>
                  </a:ext>
                </a:extLst>
              </a:tr>
              <a:tr h="1565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3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65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blue</Template>
  <TotalTime>0</TotalTime>
  <Words>1791</Words>
  <Application>Microsoft Office PowerPoint</Application>
  <PresentationFormat>On-screen Show (16:9)</PresentationFormat>
  <Paragraphs>1099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Gill Sans Ultra Bold</vt:lpstr>
      <vt:lpstr>helvetica neue</vt:lpstr>
      <vt:lpstr>Times New Roman</vt:lpstr>
      <vt:lpstr>1_Blue photo</vt:lpstr>
      <vt:lpstr>2_Blue photo</vt:lpstr>
      <vt:lpstr>Custom Design</vt:lpstr>
      <vt:lpstr>2_Custom Design</vt:lpstr>
      <vt:lpstr>3_Custom Design</vt:lpstr>
      <vt:lpstr>1_Custom Design</vt:lpstr>
      <vt:lpstr>Decision Tree Lecture 3 Instruction</vt:lpstr>
      <vt:lpstr>Topics </vt:lpstr>
      <vt:lpstr>PowerPoint Presentation</vt:lpstr>
      <vt:lpstr>Outlier detection </vt:lpstr>
      <vt:lpstr>Outlier detection</vt:lpstr>
      <vt:lpstr>PowerPoint Presentation</vt:lpstr>
      <vt:lpstr>Q1. ID3 Complete example</vt:lpstr>
      <vt:lpstr>Q1. ID3 Complete example</vt:lpstr>
      <vt:lpstr>Q1. ID3 Complete example</vt:lpstr>
      <vt:lpstr>Q1. ID3 Complete example</vt:lpstr>
      <vt:lpstr>Q1. ID3 Complete example</vt:lpstr>
      <vt:lpstr>Q1. ID3 Complete example</vt:lpstr>
      <vt:lpstr>Q1. ID3 Complete example</vt:lpstr>
      <vt:lpstr>Q1. ID3 Complete example</vt:lpstr>
      <vt:lpstr>Q1. ID3 Complete example</vt:lpstr>
      <vt:lpstr>Q1. ID3 Complete example</vt:lpstr>
      <vt:lpstr>Q1. ID3 Complete example</vt:lpstr>
      <vt:lpstr>Q1. ID3 Complete example</vt:lpstr>
      <vt:lpstr>Q2. Your Turn</vt:lpstr>
      <vt:lpstr>Q3. Numerical Descriptive Features</vt:lpstr>
      <vt:lpstr>Q4. Numerical Target Feature</vt:lpstr>
      <vt:lpstr>Q5.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2014-03-31T20:22:39Z</dcterms:created>
  <dcterms:modified xsi:type="dcterms:W3CDTF">2020-10-30T09:49:14Z</dcterms:modified>
</cp:coreProperties>
</file>