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7" r:id="rId2"/>
    <p:sldMasterId id="2147483664" r:id="rId3"/>
    <p:sldMasterId id="2147483676" r:id="rId4"/>
    <p:sldMasterId id="2147483673" r:id="rId5"/>
    <p:sldMasterId id="2147483689" r:id="rId6"/>
    <p:sldMasterId id="2147483693" r:id="rId7"/>
  </p:sldMasterIdLst>
  <p:notesMasterIdLst>
    <p:notesMasterId r:id="rId15"/>
  </p:notesMasterIdLst>
  <p:handoutMasterIdLst>
    <p:handoutMasterId r:id="rId16"/>
  </p:handoutMasterIdLst>
  <p:sldIdLst>
    <p:sldId id="455" r:id="rId8"/>
    <p:sldId id="452" r:id="rId9"/>
    <p:sldId id="402" r:id="rId10"/>
    <p:sldId id="422" r:id="rId11"/>
    <p:sldId id="456" r:id="rId12"/>
    <p:sldId id="457" r:id="rId13"/>
    <p:sldId id="459" r:id="rId14"/>
  </p:sldIdLst>
  <p:sldSz cx="12192000" cy="6858000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meister" initials="S" lastIdx="0" clrIdx="0">
    <p:extLst>
      <p:ext uri="{19B8F6BF-5375-455C-9EA6-DF929625EA0E}">
        <p15:presenceInfo xmlns:p15="http://schemas.microsoft.com/office/powerpoint/2012/main" userId="Sagmei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800" autoAdjust="0"/>
  </p:normalViewPr>
  <p:slideViewPr>
    <p:cSldViewPr snapToGrid="0">
      <p:cViewPr varScale="1">
        <p:scale>
          <a:sx n="74" d="100"/>
          <a:sy n="74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9BC6-7C1B-4521-A3DF-C441820D52F5}" type="datetimeFigureOut">
              <a:rPr lang="de-AT" smtClean="0"/>
              <a:t>17.11.2020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9076-44D0-46B8-90E3-DFC4D7FE5B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50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A1BF-D727-4F82-88C4-224A7E51627E}" type="datetimeFigureOut">
              <a:rPr lang="de-AT" smtClean="0"/>
              <a:t>17.11.2020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8D9D-D551-432F-A657-6D0C6B6483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46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5A8D9D-D551-432F-A657-6D0C6B64830E}" type="slidenum">
              <a:rPr kumimoji="0" lang="de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4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70485"/>
            <a:ext cx="9144000" cy="213359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81074"/>
            <a:ext cx="9144000" cy="1371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310" y="1195932"/>
            <a:ext cx="912772" cy="8894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/>
          <a:srcRect t="3037"/>
          <a:stretch/>
        </p:blipFill>
        <p:spPr>
          <a:xfrm>
            <a:off x="6538479" y="1198575"/>
            <a:ext cx="921823" cy="86784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699" y="1195932"/>
            <a:ext cx="921823" cy="88948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5"/>
          <a:srcRect l="3064" t="2830" r="4660" b="2830"/>
          <a:stretch/>
        </p:blipFill>
        <p:spPr>
          <a:xfrm>
            <a:off x="7392141" y="368533"/>
            <a:ext cx="913440" cy="8731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6997" y="325831"/>
            <a:ext cx="918083" cy="89750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985080" y="1195932"/>
            <a:ext cx="885269" cy="87719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693868" y="354251"/>
            <a:ext cx="930876" cy="8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Inhalt blauer Rahmen einspaltig"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56148"/>
            <a:ext cx="9906069" cy="745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922421"/>
            <a:ext cx="9906069" cy="5325979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>
                <a:latin typeface="Arial" pitchFamily="34" charset="0"/>
                <a:cs typeface="Arial" pitchFamily="34" charset="0"/>
              </a:defRPr>
            </a:lvl1pPr>
            <a:lvl2pPr marL="914400" indent="-457200">
              <a:buClrTx/>
              <a:buFont typeface="+mj-lt"/>
              <a:buAutoNum type="alphaLcPeriod"/>
              <a:defRPr sz="2200">
                <a:latin typeface="Arial" pitchFamily="34" charset="0"/>
                <a:cs typeface="Arial" pitchFamily="34" charset="0"/>
              </a:defRPr>
            </a:lvl2pPr>
            <a:lvl3pPr marL="1428750" indent="-514350">
              <a:buClrTx/>
              <a:buFont typeface="+mj-lt"/>
              <a:buAutoNum type="romanLcPeriod"/>
              <a:defRPr sz="2000">
                <a:latin typeface="Arial" pitchFamily="34" charset="0"/>
                <a:cs typeface="Arial" pitchFamily="34" charset="0"/>
              </a:defRPr>
            </a:lvl3pPr>
            <a:lvl4pPr marL="1714500" indent="-342900">
              <a:buClrTx/>
              <a:buFont typeface="+mj-lt"/>
              <a:buAutoNum type="alphaLcParenR"/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dirty="0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 marL="0" algn="r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D073F98-E123-416D-A1DA-3C2DB5CE3F68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024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80212"/>
            <a:ext cx="9906069" cy="7058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914401"/>
            <a:ext cx="4667283" cy="5211764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ClrTx/>
              <a:buFont typeface="+mj-lt"/>
              <a:buAutoNum type="alphaLcPeriod"/>
              <a:defRPr sz="2200">
                <a:latin typeface="Arial" pitchFamily="34" charset="0"/>
                <a:cs typeface="Arial" pitchFamily="34" charset="0"/>
              </a:defRPr>
            </a:lvl2pPr>
            <a:lvl3pPr marL="1371600" indent="-457200">
              <a:buClrTx/>
              <a:buFont typeface="+mj-lt"/>
              <a:buAutoNum type="romanLcPeriod"/>
              <a:defRPr sz="2000">
                <a:latin typeface="Arial" pitchFamily="34" charset="0"/>
                <a:cs typeface="Arial" pitchFamily="34" charset="0"/>
              </a:defRPr>
            </a:lvl3pPr>
            <a:lvl4pPr marL="1714500" indent="-342900">
              <a:buClrTx/>
              <a:buFont typeface="+mj-lt"/>
              <a:buAutoNum type="alphaLcParenR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914401"/>
            <a:ext cx="4667283" cy="5211763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ClrTx/>
              <a:buFont typeface="+mj-lt"/>
              <a:buAutoNum type="alphaLcPeriod"/>
              <a:defRPr sz="2200">
                <a:latin typeface="Arial" pitchFamily="34" charset="0"/>
                <a:cs typeface="Arial" pitchFamily="34" charset="0"/>
              </a:defRPr>
            </a:lvl2pPr>
            <a:lvl3pPr marL="1428750" indent="-514350">
              <a:buClrTx/>
              <a:buFont typeface="+mj-lt"/>
              <a:buAutoNum type="romanLcPeriod"/>
              <a:defRPr sz="2000">
                <a:latin typeface="Arial" pitchFamily="34" charset="0"/>
                <a:cs typeface="Arial" pitchFamily="34" charset="0"/>
              </a:defRPr>
            </a:lvl3pPr>
            <a:lvl4pPr marL="1714500" indent="-342900">
              <a:buClrTx/>
              <a:buFont typeface="+mj-lt"/>
              <a:buAutoNum type="alphaLcParenR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0CEF51-19E8-478B-BEF0-1DC7FA0543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797780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56148"/>
            <a:ext cx="9906069" cy="745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922421"/>
            <a:ext cx="9906069" cy="5325979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914400" indent="-457200">
              <a:buFont typeface="+mj-lt"/>
              <a:buAutoNum type="arabicPeriod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dirty="0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 marL="0" algn="r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D073F98-E123-416D-A1DA-3C2DB5CE3F68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457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80212"/>
            <a:ext cx="9906069" cy="7058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914401"/>
            <a:ext cx="4667283" cy="521176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Font typeface="+mj-lt"/>
              <a:buAutoNum type="arabicPeriod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914401"/>
            <a:ext cx="4667283" cy="52117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Font typeface="+mj-lt"/>
              <a:buAutoNum type="arabicPeriod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0CEF51-19E8-478B-BEF0-1DC7FA0543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97663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Inhalt blauer Rahmen einspaltig"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56148"/>
            <a:ext cx="9906069" cy="745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922421"/>
            <a:ext cx="9906069" cy="5325979"/>
          </a:xfr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914400" indent="-457200">
              <a:buClrTx/>
              <a:buFont typeface="+mj-lt"/>
              <a:buAutoNum type="arabicPeriod"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Symbol" panose="05050102010706020507" pitchFamily="18" charset="2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Symbol" panose="05050102010706020507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dirty="0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 marL="0" algn="r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D073F98-E123-416D-A1DA-3C2DB5CE3F68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139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80212"/>
            <a:ext cx="9906069" cy="7058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914401"/>
            <a:ext cx="4667283" cy="5211764"/>
          </a:xfrm>
        </p:spPr>
        <p:txBody>
          <a:bodyPr/>
          <a:lstStyle>
            <a:lvl1pPr marL="457200" indent="-457200">
              <a:buClrTx/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ClrTx/>
              <a:buFont typeface="+mj-lt"/>
              <a:buAutoNum type="arabicPeriod"/>
              <a:defRPr sz="2200">
                <a:latin typeface="Arial" pitchFamily="34" charset="0"/>
                <a:cs typeface="Arial" pitchFamily="34" charset="0"/>
              </a:defRPr>
            </a:lvl2pPr>
            <a:lvl3pPr marL="1371600" indent="-457200">
              <a:buClrTx/>
              <a:buFont typeface="Symbol" panose="05050102010706020507" pitchFamily="18" charset="2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 marL="1714500" indent="-342900">
              <a:buClrTx/>
              <a:buFont typeface="Symbol" panose="05050102010706020507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914401"/>
            <a:ext cx="4667283" cy="5211763"/>
          </a:xfr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ClrTx/>
              <a:buFont typeface="+mj-lt"/>
              <a:buAutoNum type="arabicPeriod"/>
              <a:defRPr sz="2200">
                <a:latin typeface="Arial" pitchFamily="34" charset="0"/>
                <a:cs typeface="Arial" pitchFamily="34" charset="0"/>
              </a:defRPr>
            </a:lvl2pPr>
            <a:lvl3pPr marL="1257300" indent="-342900">
              <a:buClrTx/>
              <a:buFont typeface="Symbol" panose="05050102010706020507" pitchFamily="18" charset="2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 marL="1657350" indent="-285750">
              <a:buClrTx/>
              <a:buFont typeface="Symbol" panose="05050102010706020507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0CEF51-19E8-478B-BEF0-1DC7FA0543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20894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67" y="-1"/>
            <a:ext cx="10896533" cy="1198485"/>
          </a:xfrm>
          <a:prstGeom prst="rect">
            <a:avLst/>
          </a:prstGeom>
        </p:spPr>
        <p:txBody>
          <a:bodyPr lIns="360000" rIns="360000" anchor="ctr" anchorCtr="0"/>
          <a:lstStyle>
            <a:lvl1pPr>
              <a:defRPr>
                <a:latin typeface="+mn-lt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389440"/>
            <a:ext cx="12192000" cy="4860000"/>
          </a:xfrm>
        </p:spPr>
        <p:txBody>
          <a:bodyPr lIns="360000" rIns="360000"/>
          <a:lstStyle>
            <a:lvl1pPr>
              <a:buNone/>
              <a:defRPr>
                <a:latin typeface="+mn-lt"/>
                <a:cs typeface="Arial" pitchFamily="34" charset="0"/>
              </a:defRPr>
            </a:lvl1pPr>
            <a:lvl2pPr>
              <a:defRPr>
                <a:latin typeface="+mn-lt"/>
                <a:cs typeface="Arial" pitchFamily="34" charset="0"/>
              </a:defRPr>
            </a:lvl2pPr>
            <a:lvl3pPr>
              <a:defRPr>
                <a:latin typeface="+mn-lt"/>
                <a:cs typeface="Arial" pitchFamily="34" charset="0"/>
              </a:defRPr>
            </a:lvl3pPr>
            <a:lvl4pPr>
              <a:defRPr>
                <a:latin typeface="+mn-lt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508051" y="6480001"/>
            <a:ext cx="638477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+mn-lt"/>
              </a:defRPr>
            </a:lvl1pPr>
          </a:lstStyle>
          <a:p>
            <a:fld id="{AB021C44-5CE4-484C-96FE-A7CA3D38A5F0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7" name="Fußzeilenplatzhalter 3"/>
          <p:cNvSpPr txBox="1">
            <a:spLocks/>
          </p:cNvSpPr>
          <p:nvPr userDrawn="1"/>
        </p:nvSpPr>
        <p:spPr>
          <a:xfrm>
            <a:off x="0" y="6480001"/>
            <a:ext cx="115080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1792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1620000"/>
            <a:ext cx="6096000" cy="4545304"/>
          </a:xfrm>
        </p:spPr>
        <p:txBody>
          <a:bodyPr lIns="360000" rIns="180000"/>
          <a:lstStyle>
            <a:lvl1pPr>
              <a:defRPr sz="2400">
                <a:latin typeface="+mn-lt"/>
                <a:cs typeface="Arial" pitchFamily="34" charset="0"/>
              </a:defRPr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1800">
                <a:latin typeface="+mn-lt"/>
                <a:cs typeface="Arial" pitchFamily="34" charset="0"/>
              </a:defRPr>
            </a:lvl3pPr>
            <a:lvl4pPr>
              <a:defRPr sz="1600">
                <a:latin typeface="+mn-lt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19673" y="1620000"/>
            <a:ext cx="6024979" cy="4558858"/>
          </a:xfrm>
        </p:spPr>
        <p:txBody>
          <a:bodyPr lIns="180000" rIns="360000"/>
          <a:lstStyle>
            <a:lvl1pPr>
              <a:defRPr sz="2400">
                <a:latin typeface="+mn-lt"/>
                <a:cs typeface="Arial" pitchFamily="34" charset="0"/>
              </a:defRPr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1800">
                <a:latin typeface="+mn-lt"/>
                <a:cs typeface="Arial" pitchFamily="34" charset="0"/>
              </a:defRPr>
            </a:lvl3pPr>
            <a:lvl4pPr>
              <a:defRPr sz="1600">
                <a:latin typeface="+mn-lt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1" y="6480001"/>
            <a:ext cx="1871531" cy="365125"/>
          </a:xfrm>
          <a:prstGeom prst="rect">
            <a:avLst/>
          </a:prstGeom>
        </p:spPr>
        <p:txBody>
          <a:bodyPr vert="horz" lIns="360000" tIns="45720" rIns="90000" bIns="45720" rtlCol="0" anchor="ctr"/>
          <a:lstStyle>
            <a:defPPr>
              <a:defRPr lang="de-DE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DC0F1FDD-6245-4764-846C-43C3C47CF167}" type="datetimeFigureOut">
              <a:rPr lang="de-AT" sz="1200" smtClean="0"/>
              <a:pPr>
                <a:defRPr/>
              </a:pPr>
              <a:t>17.11.2020</a:t>
            </a:fld>
            <a:endParaRPr lang="de-AT" sz="1200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11472597" y="6480001"/>
            <a:ext cx="72680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66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AB021C44-5CE4-484C-96FE-A7CA3D38A5F0}" type="slidenum">
              <a:rPr lang="de-AT" altLang="de-DE" sz="1200" smtClean="0"/>
              <a:pPr/>
              <a:t>‹Nr.›</a:t>
            </a:fld>
            <a:endParaRPr lang="de-AT" altLang="de-DE" sz="120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93903" y="6480001"/>
            <a:ext cx="8426567" cy="365125"/>
          </a:xfrm>
        </p:spPr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/>
              <a:t>Überschrift</a:t>
            </a:r>
            <a:endParaRPr lang="de-AT" dirty="0"/>
          </a:p>
        </p:txBody>
      </p:sp>
      <p:sp>
        <p:nvSpPr>
          <p:cNvPr id="11" name="Titel 1"/>
          <p:cNvSpPr txBox="1">
            <a:spLocks/>
          </p:cNvSpPr>
          <p:nvPr userDrawn="1"/>
        </p:nvSpPr>
        <p:spPr>
          <a:xfrm>
            <a:off x="1295467" y="-1"/>
            <a:ext cx="10896533" cy="1198485"/>
          </a:xfrm>
          <a:prstGeom prst="rect">
            <a:avLst/>
          </a:prstGeom>
        </p:spPr>
        <p:txBody>
          <a:bodyPr lIns="360000" rIns="360000"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sz="360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67" y="-1"/>
            <a:ext cx="10896533" cy="1198485"/>
          </a:xfrm>
          <a:prstGeom prst="rect">
            <a:avLst/>
          </a:prstGeom>
        </p:spPr>
        <p:txBody>
          <a:bodyPr lIns="360000" rIns="360000" anchor="ctr" anchorCtr="0"/>
          <a:lstStyle>
            <a:lvl1pPr>
              <a:defRPr>
                <a:latin typeface="+mn-lt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679" y="1389440"/>
            <a:ext cx="12192000" cy="4860000"/>
          </a:xfrm>
        </p:spPr>
        <p:txBody>
          <a:bodyPr lIns="360000" rIns="360000"/>
          <a:lstStyle>
            <a:lvl1pPr>
              <a:buNone/>
              <a:defRPr>
                <a:latin typeface="+mn-lt"/>
                <a:cs typeface="Arial" pitchFamily="34" charset="0"/>
              </a:defRPr>
            </a:lvl1pPr>
            <a:lvl2pPr>
              <a:defRPr>
                <a:latin typeface="+mn-lt"/>
                <a:cs typeface="Arial" pitchFamily="34" charset="0"/>
              </a:defRPr>
            </a:lvl2pPr>
            <a:lvl3pPr>
              <a:defRPr>
                <a:latin typeface="+mn-lt"/>
                <a:cs typeface="Arial" pitchFamily="34" charset="0"/>
              </a:defRPr>
            </a:lvl3pPr>
            <a:lvl4pPr>
              <a:defRPr>
                <a:latin typeface="+mn-lt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508051" y="6480001"/>
            <a:ext cx="638477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+mn-lt"/>
              </a:defRPr>
            </a:lvl1pPr>
          </a:lstStyle>
          <a:p>
            <a:fld id="{AB021C44-5CE4-484C-96FE-A7CA3D38A5F0}" type="slidenum">
              <a:rPr lang="de-AT" altLang="de-DE" smtClean="0"/>
              <a:pPr/>
              <a:t>‹Nr.›</a:t>
            </a:fld>
            <a:endParaRPr lang="de-AT" altLang="de-DE"/>
          </a:p>
        </p:txBody>
      </p:sp>
      <p:sp>
        <p:nvSpPr>
          <p:cNvPr id="7" name="Fußzeilenplatzhalter 3"/>
          <p:cNvSpPr txBox="1">
            <a:spLocks/>
          </p:cNvSpPr>
          <p:nvPr userDrawn="1"/>
        </p:nvSpPr>
        <p:spPr>
          <a:xfrm>
            <a:off x="239349" y="6520260"/>
            <a:ext cx="11041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5414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0" y="1620000"/>
            <a:ext cx="6096000" cy="4545304"/>
          </a:xfrm>
        </p:spPr>
        <p:txBody>
          <a:bodyPr lIns="360000" rIns="180000"/>
          <a:lstStyle>
            <a:lvl1pPr>
              <a:defRPr sz="2400">
                <a:latin typeface="+mn-lt"/>
                <a:cs typeface="Arial" pitchFamily="34" charset="0"/>
              </a:defRPr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1800">
                <a:latin typeface="+mn-lt"/>
                <a:cs typeface="Arial" pitchFamily="34" charset="0"/>
              </a:defRPr>
            </a:lvl3pPr>
            <a:lvl4pPr>
              <a:defRPr sz="1600">
                <a:latin typeface="+mn-lt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19673" y="1620000"/>
            <a:ext cx="6024979" cy="4558858"/>
          </a:xfrm>
        </p:spPr>
        <p:txBody>
          <a:bodyPr lIns="180000" rIns="360000"/>
          <a:lstStyle>
            <a:lvl1pPr>
              <a:defRPr sz="2400">
                <a:latin typeface="+mn-lt"/>
                <a:cs typeface="Arial" pitchFamily="34" charset="0"/>
              </a:defRPr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1800">
                <a:latin typeface="+mn-lt"/>
                <a:cs typeface="Arial" pitchFamily="34" charset="0"/>
              </a:defRPr>
            </a:lvl3pPr>
            <a:lvl4pPr>
              <a:defRPr sz="1600">
                <a:latin typeface="+mn-lt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Datumsplatzhalter 3"/>
          <p:cNvSpPr txBox="1">
            <a:spLocks/>
          </p:cNvSpPr>
          <p:nvPr userDrawn="1"/>
        </p:nvSpPr>
        <p:spPr>
          <a:xfrm>
            <a:off x="1" y="6480001"/>
            <a:ext cx="1871531" cy="365125"/>
          </a:xfrm>
          <a:prstGeom prst="rect">
            <a:avLst/>
          </a:prstGeom>
        </p:spPr>
        <p:txBody>
          <a:bodyPr vert="horz" lIns="360000" tIns="45720" rIns="90000" bIns="45720" rtlCol="0" anchor="ctr"/>
          <a:lstStyle>
            <a:defPPr>
              <a:defRPr lang="de-DE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DC0F1FDD-6245-4764-846C-43C3C47CF167}" type="datetimeFigureOut">
              <a:rPr lang="de-AT" sz="1200" smtClean="0"/>
              <a:pPr>
                <a:defRPr/>
              </a:pPr>
              <a:t>17.11.2020</a:t>
            </a:fld>
            <a:endParaRPr lang="de-AT" sz="1200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11472597" y="6480001"/>
            <a:ext cx="72680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66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AB021C44-5CE4-484C-96FE-A7CA3D38A5F0}" type="slidenum">
              <a:rPr lang="de-AT" altLang="de-DE" sz="1200" smtClean="0"/>
              <a:pPr/>
              <a:t>‹Nr.›</a:t>
            </a:fld>
            <a:endParaRPr lang="de-AT" altLang="de-DE" sz="120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93903" y="6480001"/>
            <a:ext cx="8426567" cy="365125"/>
          </a:xfrm>
        </p:spPr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/>
              <a:t>Überschrift</a:t>
            </a:r>
            <a:endParaRPr lang="de-AT" dirty="0"/>
          </a:p>
        </p:txBody>
      </p:sp>
      <p:sp>
        <p:nvSpPr>
          <p:cNvPr id="11" name="Titel 1"/>
          <p:cNvSpPr txBox="1">
            <a:spLocks/>
          </p:cNvSpPr>
          <p:nvPr userDrawn="1"/>
        </p:nvSpPr>
        <p:spPr>
          <a:xfrm>
            <a:off x="1295467" y="-1"/>
            <a:ext cx="10896533" cy="1198485"/>
          </a:xfrm>
          <a:prstGeom prst="rect">
            <a:avLst/>
          </a:prstGeom>
        </p:spPr>
        <p:txBody>
          <a:bodyPr lIns="360000" rIns="360000"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n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sz="360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93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70485"/>
            <a:ext cx="9144000" cy="213359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81074"/>
            <a:ext cx="9144000" cy="1371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73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5"/>
            <a:ext cx="4667283" cy="3554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2571745"/>
            <a:ext cx="4667283" cy="3554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745133" y="6356351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</a:defRPr>
            </a:lvl1pPr>
          </a:lstStyle>
          <a:p>
            <a:pPr>
              <a:defRPr/>
            </a:pPr>
            <a:fld id="{E4D38E57-17CF-4E6D-85BB-E8CB1019EA1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436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347784"/>
            <a:ext cx="9144000" cy="1548712"/>
          </a:xfrm>
        </p:spPr>
        <p:txBody>
          <a:bodyPr anchor="b"/>
          <a:lstStyle>
            <a:lvl1pPr algn="ctr">
              <a:defRPr sz="4500">
                <a:solidFill>
                  <a:srgbClr val="00669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26010"/>
            <a:ext cx="9144000" cy="1031789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D4D4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TUW Universitätsratssitzung 17.12.2012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40526" cy="365125"/>
          </a:xfrm>
        </p:spPr>
        <p:txBody>
          <a:bodyPr/>
          <a:lstStyle/>
          <a:p>
            <a:fld id="{7056FF56-2225-438D-9C4F-C6AEAE2C289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02431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56148"/>
            <a:ext cx="9906069" cy="745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922421"/>
            <a:ext cx="9906069" cy="5325979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dirty="0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 marL="0" algn="r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D073F98-E123-416D-A1DA-3C2DB5CE3F68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18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80212"/>
            <a:ext cx="9906069" cy="7058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914401"/>
            <a:ext cx="4667283" cy="521176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914401"/>
            <a:ext cx="4667283" cy="52117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0CEF51-19E8-478B-BEF0-1DC7FA0543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2252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Inhalt blauer Rahmen einspaltig"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56148"/>
            <a:ext cx="9906069" cy="745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922421"/>
            <a:ext cx="9906069" cy="5325979"/>
          </a:xfr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Symbol" panose="05050102010706020507" pitchFamily="18" charset="2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dirty="0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 marL="0" algn="r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D073F98-E123-416D-A1DA-3C2DB5CE3F68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9407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80212"/>
            <a:ext cx="9906069" cy="7058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914401"/>
            <a:ext cx="4667283" cy="5211764"/>
          </a:xfr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Symbol" panose="05050102010706020507" pitchFamily="18" charset="2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Symbol" panose="05050102010706020507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914401"/>
            <a:ext cx="4667283" cy="5211763"/>
          </a:xfrm>
        </p:spPr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Tx/>
              <a:buFont typeface="Symbol" panose="05050102010706020507" pitchFamily="18" charset="2"/>
              <a:buChar char="-"/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buClrTx/>
              <a:buFont typeface="Symbol" panose="05050102010706020507" pitchFamily="18" charset="2"/>
              <a:buChar char="-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0CEF51-19E8-478B-BEF0-1DC7FA0543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1462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6" y="56148"/>
            <a:ext cx="9906069" cy="745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922421"/>
            <a:ext cx="9906069" cy="5325979"/>
          </a:xfrm>
        </p:spPr>
        <p:txBody>
          <a:bodyPr/>
          <a:lstStyle>
            <a:lvl1pPr marL="457200" indent="-457200">
              <a:buFont typeface="+mj-lt"/>
              <a:buAutoNum type="arabicPeriod"/>
              <a:defRPr>
                <a:latin typeface="Arial" pitchFamily="34" charset="0"/>
                <a:cs typeface="Arial" pitchFamily="34" charset="0"/>
              </a:defRPr>
            </a:lvl1pPr>
            <a:lvl2pPr marL="914400" indent="-457200">
              <a:buFont typeface="+mj-lt"/>
              <a:buAutoNum type="alphaLcPeriod"/>
              <a:defRPr sz="2200">
                <a:latin typeface="Arial" pitchFamily="34" charset="0"/>
                <a:cs typeface="Arial" pitchFamily="34" charset="0"/>
              </a:defRPr>
            </a:lvl2pPr>
            <a:lvl3pPr marL="1428750" indent="-514350">
              <a:buFont typeface="+mj-lt"/>
              <a:buAutoNum type="romanLcPeriod"/>
              <a:defRPr sz="200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+mj-lt"/>
              <a:buAutoNum type="alphaLcParenR"/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dirty="0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 marL="0" algn="r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D073F98-E123-416D-A1DA-3C2DB5CE3F68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6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80212"/>
            <a:ext cx="9906069" cy="7058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914401"/>
            <a:ext cx="4667283" cy="5211764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Font typeface="+mj-lt"/>
              <a:buAutoNum type="alphaLcPeriod"/>
              <a:defRPr sz="2200">
                <a:latin typeface="Arial" pitchFamily="34" charset="0"/>
                <a:cs typeface="Arial" pitchFamily="34" charset="0"/>
              </a:defRPr>
            </a:lvl2pPr>
            <a:lvl3pPr marL="1428750" indent="-514350">
              <a:buFont typeface="+mj-lt"/>
              <a:buAutoNum type="romanLcPeriod"/>
              <a:defRPr sz="200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+mj-lt"/>
              <a:buAutoNum type="alphaLcParenR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2" y="914401"/>
            <a:ext cx="4667283" cy="5211763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latin typeface="Arial" pitchFamily="34" charset="0"/>
                <a:cs typeface="Arial" pitchFamily="34" charset="0"/>
              </a:defRPr>
            </a:lvl1pPr>
            <a:lvl2pPr marL="914400" indent="-457200">
              <a:buFont typeface="+mj-lt"/>
              <a:buAutoNum type="alphaLcPeriod"/>
              <a:defRPr sz="2200">
                <a:latin typeface="Arial" pitchFamily="34" charset="0"/>
                <a:cs typeface="Arial" pitchFamily="34" charset="0"/>
              </a:defRPr>
            </a:lvl2pPr>
            <a:lvl3pPr marL="1371600" indent="-457200">
              <a:buFont typeface="+mj-lt"/>
              <a:buAutoNum type="romanLcPeriod"/>
              <a:defRPr sz="200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+mj-lt"/>
              <a:buAutoNum type="alphaLcParenR"/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1" y="6356351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3114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90CEF51-19E8-478B-BEF0-1DC7FA0543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80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</p:grpSp>
      <p:pic>
        <p:nvPicPr>
          <p:cNvPr id="2051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0" y="215900"/>
            <a:ext cx="49445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4D2CCD-98DE-4C2F-97AF-E57574BA1C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215901"/>
            <a:ext cx="5270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3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slow">
    <p:push dir="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45E4D-A277-4981-802D-20A361AD0A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215901"/>
            <a:ext cx="5270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8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83" r:id="rId3"/>
    <p:sldLayoutId id="2147483684" r:id="rId4"/>
  </p:sldLayoutIdLst>
  <p:transition spd="slow">
    <p:push dir="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45E4D-A277-4981-802D-20A361AD0A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215901"/>
            <a:ext cx="5270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2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81" r:id="rId4"/>
  </p:sldLayoutIdLst>
  <p:transition spd="slow">
    <p:push dir="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45E4D-A277-4981-802D-20A361AD0A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215901"/>
            <a:ext cx="52705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7" r:id="rId3"/>
    <p:sldLayoutId id="2147483686" r:id="rId4"/>
  </p:sldLayoutIdLst>
  <p:transition spd="slow">
    <p:push dir="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662C72-CB70-4D77-ABD0-4B0FAF63A99D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1188000"/>
            <a:ext cx="11523200" cy="566124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215900"/>
            <a:ext cx="1007600" cy="75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83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TUW Universitätsratssitzung 17.12.2012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662C72-CB70-4D77-ABD0-4B0FAF63A99D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1188000"/>
            <a:ext cx="11523200" cy="566124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215900"/>
            <a:ext cx="1007600" cy="75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38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db.manz.at/document/ris.just.JJT_20200825_OGH0002_0080OB00051_20P0000_000?execution=e1s1&amp;highlight=OGH+%7C+8+Ob+51%2F20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1193C-BA4F-4C11-912C-6F013BB40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Übung 2</a:t>
            </a:r>
            <a:br>
              <a:rPr lang="de-DE" dirty="0"/>
            </a:br>
            <a:r>
              <a:rPr lang="de-DE" sz="3200" dirty="0"/>
              <a:t>abzugeben bis 26.11.2020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28E7F8-EE2E-4042-B1DA-120ABCDB7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Bitte stellen Sie jeweils den Prozess zum Rechercheergebnis dar</a:t>
            </a:r>
          </a:p>
        </p:txBody>
      </p:sp>
    </p:spTree>
    <p:extLst>
      <p:ext uri="{BB962C8B-B14F-4D97-AF65-F5344CB8AC3E}">
        <p14:creationId xmlns:p14="http://schemas.microsoft.com/office/powerpoint/2010/main" val="25760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AE189-46EB-4431-A368-C3FAA94C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7AB28-665D-4732-816D-5D33FC27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922421"/>
            <a:ext cx="10632475" cy="5325979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1. </a:t>
            </a:r>
          </a:p>
          <a:p>
            <a:pPr marL="0" indent="0">
              <a:buNone/>
            </a:pPr>
            <a:r>
              <a:rPr lang="de-DE" sz="2000" b="1" dirty="0"/>
              <a:t>Welches Gericht hat folgendes Erkenntnis mit der Geschäftszahl </a:t>
            </a:r>
            <a:r>
              <a:rPr lang="de-DE" sz="2000" b="1" i="0" dirty="0">
                <a:solidFill>
                  <a:srgbClr val="000000"/>
                </a:solidFill>
                <a:effectLst/>
              </a:rPr>
              <a:t>V363/2020 </a:t>
            </a:r>
            <a:r>
              <a:rPr lang="de-DE" sz="2000" b="1" dirty="0"/>
              <a:t>gefällt</a:t>
            </a:r>
          </a:p>
          <a:p>
            <a:pPr marL="0" indent="0">
              <a:buNone/>
            </a:pPr>
            <a:r>
              <a:rPr lang="de-DE" sz="2000" b="1" dirty="0"/>
              <a:t>Wie lautet der Index der Entscheidung </a:t>
            </a:r>
          </a:p>
          <a:p>
            <a:pPr marL="0" indent="0">
              <a:buNone/>
            </a:pPr>
            <a:r>
              <a:rPr lang="de-DE" sz="2000" b="1" dirty="0"/>
              <a:t>(2 Punkte)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2.</a:t>
            </a:r>
          </a:p>
          <a:p>
            <a:pPr marL="0" indent="0">
              <a:buNone/>
            </a:pPr>
            <a:r>
              <a:rPr lang="de-DE" sz="2000" b="1" dirty="0"/>
              <a:t>Wie lautet die Stammfassung des Gesetzes vom 16. April 2020 über Maßnahmen zu COVID-19 in Verfahren der Raumplanung im Burgenland </a:t>
            </a:r>
          </a:p>
          <a:p>
            <a:pPr marL="0" indent="0">
              <a:buNone/>
            </a:pPr>
            <a:r>
              <a:rPr lang="de-DE" sz="2000" b="1" dirty="0"/>
              <a:t>Wann tritt dieses Gesetz außer Kraft</a:t>
            </a:r>
          </a:p>
          <a:p>
            <a:pPr marL="0" indent="0">
              <a:buNone/>
            </a:pPr>
            <a:r>
              <a:rPr lang="de-DE" sz="2000" b="1" dirty="0"/>
              <a:t>(2 Punkte)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26373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7472" y="922421"/>
            <a:ext cx="11274552" cy="5799055"/>
          </a:xfrm>
        </p:spPr>
        <p:txBody>
          <a:bodyPr/>
          <a:lstStyle/>
          <a:p>
            <a:pPr marL="0" indent="0">
              <a:buNone/>
            </a:pPr>
            <a:r>
              <a:rPr lang="de-AT" sz="2000" b="1" dirty="0"/>
              <a:t>3.</a:t>
            </a:r>
          </a:p>
          <a:p>
            <a:pPr marL="0" indent="0">
              <a:buNone/>
            </a:pPr>
            <a:r>
              <a:rPr lang="de-AT" sz="2000" b="1" dirty="0"/>
              <a:t>Wie ist der Stand des parlamentarischen Verfahrens zum Forschungsorganisationsgesetz </a:t>
            </a:r>
          </a:p>
          <a:p>
            <a:pPr marL="0" indent="0">
              <a:buNone/>
            </a:pPr>
            <a:r>
              <a:rPr lang="de-AT" sz="2000" b="1" dirty="0"/>
              <a:t>Wie lautet der </a:t>
            </a:r>
            <a:r>
              <a:rPr lang="de-AT" sz="2000" b="1" dirty="0" err="1"/>
              <a:t>EuroVoc</a:t>
            </a:r>
            <a:r>
              <a:rPr lang="de-AT" sz="2000" b="1" dirty="0"/>
              <a:t> dazu</a:t>
            </a:r>
          </a:p>
          <a:p>
            <a:pPr marL="0" indent="0">
              <a:buNone/>
            </a:pPr>
            <a:r>
              <a:rPr lang="de-AT" sz="2000" b="1" dirty="0"/>
              <a:t>Wie lautet die Nr. des entsprechenden BGBl</a:t>
            </a:r>
          </a:p>
          <a:p>
            <a:pPr marL="0" indent="0">
              <a:buNone/>
            </a:pPr>
            <a:r>
              <a:rPr lang="de-AT" sz="2000" b="1" dirty="0"/>
              <a:t>(3 Punkte)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b="1" dirty="0"/>
              <a:t>4. </a:t>
            </a:r>
          </a:p>
          <a:p>
            <a:pPr marL="0" indent="0">
              <a:buNone/>
            </a:pPr>
            <a:r>
              <a:rPr lang="de-AT" sz="2000" b="1" dirty="0"/>
              <a:t>Wie ist der Stand des parlamentarischen Verfahrens zum COVID-19 Gesetz</a:t>
            </a:r>
          </a:p>
          <a:p>
            <a:pPr marL="0" indent="0">
              <a:buNone/>
            </a:pPr>
            <a:r>
              <a:rPr lang="de-AT" sz="2000" b="1" dirty="0"/>
              <a:t>Gibt es eine Regierungsvorlage dazu</a:t>
            </a:r>
          </a:p>
          <a:p>
            <a:pPr marL="0" indent="0">
              <a:buNone/>
            </a:pPr>
            <a:r>
              <a:rPr lang="de-AT" sz="2000" b="1" dirty="0"/>
              <a:t>Wann wurde es im NR eingebracht</a:t>
            </a:r>
          </a:p>
          <a:p>
            <a:pPr marL="0" indent="0">
              <a:buNone/>
            </a:pPr>
            <a:r>
              <a:rPr lang="de-AT" sz="2000" b="1" dirty="0"/>
              <a:t>(3 Punkte)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endParaRPr lang="de-AT" sz="2000" b="1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73F98-E123-416D-A1DA-3C2DB5CE3F68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35137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2"/>
                </a:solidFill>
              </a:rPr>
              <a:t>Übung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5820" y="922421"/>
            <a:ext cx="10433215" cy="5325979"/>
          </a:xfrm>
        </p:spPr>
        <p:txBody>
          <a:bodyPr/>
          <a:lstStyle/>
          <a:p>
            <a:pPr marL="0" indent="0">
              <a:buNone/>
            </a:pPr>
            <a:r>
              <a:rPr lang="de-AT" sz="2000" b="1" dirty="0"/>
              <a:t>5. </a:t>
            </a:r>
          </a:p>
          <a:p>
            <a:pPr marL="0" indent="0">
              <a:buNone/>
            </a:pP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Der kleine Bub, der in Wien-Donaustadt von einem Rottweiler attackiert wurde, ist im Krankenhaus gestorben. Rottweiler stehen auf der Liste der gefährlichen Hunderassen, deren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</a:rPr>
              <a:t>Besitzer_innen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 müssen den Hundeführschein machen. Wo ist die entsprechende Prüfung geregelt?</a:t>
            </a:r>
          </a:p>
          <a:p>
            <a:pPr marL="0" indent="0">
              <a:buNone/>
            </a:pPr>
            <a:r>
              <a:rPr lang="de-AT" sz="2000" b="1" dirty="0"/>
              <a:t>Wie lautet  die konkrete Bezeichnung der Rechtsvorschrift </a:t>
            </a:r>
          </a:p>
          <a:p>
            <a:pPr marL="0" indent="0">
              <a:buNone/>
            </a:pPr>
            <a:r>
              <a:rPr lang="de-AT" sz="2000" b="1" dirty="0"/>
              <a:t>Wann trat die Rechtsvorschrift in Kraft</a:t>
            </a:r>
            <a:endParaRPr lang="de-AT" sz="2000" dirty="0"/>
          </a:p>
          <a:p>
            <a:pPr marL="0" indent="0">
              <a:buNone/>
            </a:pPr>
            <a:r>
              <a:rPr lang="de-AT" sz="2000" b="1" dirty="0"/>
              <a:t>Wann wurde die Führung von Hunden im Gemeinderat von Wien zuletzt behandelt </a:t>
            </a:r>
          </a:p>
          <a:p>
            <a:pPr marL="0" indent="0">
              <a:buNone/>
            </a:pPr>
            <a:r>
              <a:rPr lang="de-AT" sz="2000" b="1" dirty="0"/>
              <a:t>Wie lautet die Aktenzahl dazu</a:t>
            </a:r>
          </a:p>
          <a:p>
            <a:pPr marL="0" indent="0">
              <a:buNone/>
            </a:pPr>
            <a:r>
              <a:rPr lang="de-AT" sz="2000" b="1" dirty="0"/>
              <a:t>(4 Punkte)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073F98-E123-416D-A1DA-3C2DB5CE3F68}" type="slidenum">
              <a:rPr kumimoji="0" lang="de-A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AT" sz="12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180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C9E6-453D-4D8E-9298-6C8B9A50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71FF0-562F-4EF6-B645-523A153A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922421"/>
            <a:ext cx="10817215" cy="5879431"/>
          </a:xfrm>
        </p:spPr>
        <p:txBody>
          <a:bodyPr/>
          <a:lstStyle/>
          <a:p>
            <a:pPr marL="0" indent="0">
              <a:buNone/>
            </a:pPr>
            <a:r>
              <a:rPr lang="de-AT" sz="2000" b="1" dirty="0"/>
              <a:t>6. </a:t>
            </a:r>
          </a:p>
          <a:p>
            <a:pPr marL="0" indent="0">
              <a:buNone/>
            </a:pP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Der OGH beurteilte ein freundschaftliches Gerangel zwischen Jugendlichen auf einer Badeinsel mit dem Ziel, sich wechselseitig ins Wasser zu werfen, als sportähnliche Betätigung nach den Sonderregeln für die Sportausübung. </a:t>
            </a:r>
          </a:p>
          <a:p>
            <a:pPr marL="0" indent="0">
              <a:buNone/>
            </a:pPr>
            <a:r>
              <a:rPr lang="de-AT" sz="2000" b="1" dirty="0"/>
              <a:t>Wie lautet die Geschäftszahl der entsprechenden Entscheidung</a:t>
            </a:r>
            <a:r>
              <a:rPr lang="de-AT" sz="2000" b="1" dirty="0">
                <a:hlinkClick r:id="rId2"/>
              </a:rPr>
              <a:t> </a:t>
            </a:r>
          </a:p>
          <a:p>
            <a:pPr marL="0" indent="0">
              <a:buNone/>
            </a:pPr>
            <a:r>
              <a:rPr lang="de-AT" sz="2000" b="1" dirty="0"/>
              <a:t>Wie viele Zeitschriften haben laut RDB dieses Thema behandelt </a:t>
            </a:r>
          </a:p>
          <a:p>
            <a:pPr marL="0" indent="0">
              <a:buNone/>
            </a:pPr>
            <a:r>
              <a:rPr lang="de-AT" sz="2000" b="1" dirty="0"/>
              <a:t>(2 Punkte)</a:t>
            </a:r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r>
              <a:rPr lang="de-AT" sz="2000" b="1" dirty="0"/>
              <a:t>7.</a:t>
            </a:r>
          </a:p>
          <a:p>
            <a:pPr marL="0" indent="0">
              <a:buNone/>
            </a:pPr>
            <a:r>
              <a:rPr lang="de-AT" sz="2000" b="1" dirty="0"/>
              <a:t>In wie vielen Zeitschriften in der RDB ist die Entscheidung OGH 6 Ob 146/18s (Haftung des Reiseveranstalters) veröffentlicht (beurteilen Sie dies nach der Vorschau)</a:t>
            </a:r>
          </a:p>
          <a:p>
            <a:pPr marL="0" indent="0">
              <a:buNone/>
            </a:pPr>
            <a:r>
              <a:rPr lang="de-AT" sz="2000" b="1" dirty="0"/>
              <a:t>Wie viele Rechtssätze gibt dazu </a:t>
            </a:r>
            <a:endParaRPr lang="de-AT" sz="2000" dirty="0"/>
          </a:p>
          <a:p>
            <a:pPr marL="0" indent="0">
              <a:buNone/>
            </a:pPr>
            <a:r>
              <a:rPr lang="de-AT" sz="2000" b="1" dirty="0"/>
              <a:t>(2 Punkte)</a:t>
            </a:r>
          </a:p>
          <a:p>
            <a:pPr marL="0" indent="0">
              <a:buNone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3431670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81058-984C-46CF-9F42-357097D7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71A3-C7E4-443C-A7B3-9201D987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922421"/>
            <a:ext cx="10344947" cy="5325979"/>
          </a:xfrm>
        </p:spPr>
        <p:txBody>
          <a:bodyPr/>
          <a:lstStyle/>
          <a:p>
            <a:pPr marL="0" indent="0">
              <a:buNone/>
            </a:pPr>
            <a:r>
              <a:rPr lang="de-AT" sz="2000" b="1" dirty="0"/>
              <a:t>8. </a:t>
            </a:r>
          </a:p>
          <a:p>
            <a:pPr marL="0" indent="0">
              <a:buNone/>
            </a:pP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Die Jugendschutzgesetze fallen heutzutage in Österreich in die Zuständigkeit der Bundesländer. Aus diesem Grund gibt es neun unterschiedliche Fassungen, die je nach Aufenthaltsort bis zum 18. Lebensjahr gelten. Im </a:t>
            </a:r>
            <a:r>
              <a:rPr lang="de-AT" sz="2000" dirty="0" err="1">
                <a:solidFill>
                  <a:schemeClr val="bg1">
                    <a:lumMod val="50000"/>
                  </a:schemeClr>
                </a:solidFill>
              </a:rPr>
              <a:t>Theresianischen</a:t>
            </a:r>
            <a:r>
              <a:rPr lang="de-AT" sz="2000" dirty="0">
                <a:solidFill>
                  <a:schemeClr val="bg1">
                    <a:lumMod val="50000"/>
                  </a:schemeClr>
                </a:solidFill>
              </a:rPr>
              <a:t> Gesetzbuch musste man hingegen erst verbieten, Kinder gegen Krankheiten in den Ofen zu stecken.</a:t>
            </a:r>
          </a:p>
          <a:p>
            <a:pPr marL="0" indent="0">
              <a:buNone/>
            </a:pPr>
            <a:r>
              <a:rPr lang="de-AT" sz="2000" b="1" dirty="0"/>
              <a:t>Wie lautet die Stammfassung des Wiener Jugendschutzgesetzes</a:t>
            </a:r>
          </a:p>
          <a:p>
            <a:pPr marL="0" indent="0">
              <a:buNone/>
            </a:pPr>
            <a:r>
              <a:rPr lang="de-AT" sz="2000" b="1" dirty="0"/>
              <a:t>In welchem Kundmachungsorgan findet sich das historische Gesetz über Kinderarbeit und über die Arbeitszeit der Jugendlichen</a:t>
            </a:r>
          </a:p>
          <a:p>
            <a:pPr marL="0" indent="0">
              <a:buNone/>
            </a:pPr>
            <a:r>
              <a:rPr lang="de-AT" sz="2000" b="1" dirty="0"/>
              <a:t>Wie lautet die Nummer des LGBL zum Gesetz vom 28. Jänner 1972 zum Schutz der Jugend</a:t>
            </a:r>
          </a:p>
          <a:p>
            <a:pPr marL="0" indent="0">
              <a:buNone/>
            </a:pPr>
            <a:r>
              <a:rPr lang="de-AT" sz="2000" b="1" dirty="0"/>
              <a:t>(3 Punkte)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sz="2000" b="1" dirty="0"/>
          </a:p>
        </p:txBody>
      </p:sp>
    </p:spTree>
    <p:extLst>
      <p:ext uri="{BB962C8B-B14F-4D97-AF65-F5344CB8AC3E}">
        <p14:creationId xmlns:p14="http://schemas.microsoft.com/office/powerpoint/2010/main" val="37121278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81058-984C-46CF-9F42-357097D7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71A3-C7E4-443C-A7B3-9201D987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922421"/>
            <a:ext cx="10756427" cy="5670403"/>
          </a:xfrm>
        </p:spPr>
        <p:txBody>
          <a:bodyPr/>
          <a:lstStyle/>
          <a:p>
            <a:pPr marL="0" indent="0">
              <a:buNone/>
            </a:pPr>
            <a:r>
              <a:rPr lang="de-AT" sz="2000" b="1" dirty="0"/>
              <a:t>9. </a:t>
            </a:r>
          </a:p>
          <a:p>
            <a:pPr marL="0" indent="0">
              <a:buNone/>
            </a:pPr>
            <a:r>
              <a:rPr lang="de-AT" sz="2000" b="1" dirty="0"/>
              <a:t>Was war der auslösende Vorgang zum Beschlussantrag PGL-536356-2020-KVP/GAT</a:t>
            </a:r>
          </a:p>
          <a:p>
            <a:pPr marL="0" indent="0">
              <a:buNone/>
            </a:pPr>
            <a:r>
              <a:rPr lang="de-AT" sz="2000" b="1" dirty="0"/>
              <a:t>(1 Punkt)</a:t>
            </a:r>
          </a:p>
          <a:p>
            <a:pPr marL="0" indent="0">
              <a:buNone/>
            </a:pPr>
            <a:endParaRPr lang="de-AT" sz="2000" b="1" dirty="0"/>
          </a:p>
          <a:p>
            <a:pPr marL="0" indent="0">
              <a:buNone/>
            </a:pPr>
            <a:r>
              <a:rPr lang="de-AT" sz="2000" b="1" dirty="0"/>
              <a:t>10. </a:t>
            </a:r>
          </a:p>
          <a:p>
            <a:pPr marL="0" indent="0">
              <a:buNone/>
            </a:pPr>
            <a:r>
              <a:rPr lang="de-AT" sz="2000" b="1" dirty="0">
                <a:solidFill>
                  <a:schemeClr val="bg1">
                    <a:lumMod val="50000"/>
                  </a:schemeClr>
                </a:solidFill>
              </a:rPr>
              <a:t>Im Ibiza Ausschuss wurde am 13. Sitzung vom 9. September 2020 eine Person vernommen</a:t>
            </a:r>
          </a:p>
          <a:p>
            <a:pPr marL="0" indent="0">
              <a:buNone/>
            </a:pPr>
            <a:r>
              <a:rPr lang="de-AT" sz="2000" b="1" dirty="0"/>
              <a:t>Wer war diese Person </a:t>
            </a:r>
          </a:p>
          <a:p>
            <a:pPr marL="0" indent="0">
              <a:buNone/>
            </a:pPr>
            <a:r>
              <a:rPr lang="de-AT" sz="2000" b="1" dirty="0"/>
              <a:t>Wann findet die nächste Sitzung statt</a:t>
            </a:r>
          </a:p>
          <a:p>
            <a:pPr marL="0" indent="0">
              <a:buNone/>
            </a:pPr>
            <a:r>
              <a:rPr lang="de-AT" sz="2000" b="1" dirty="0"/>
              <a:t>(2 Punkte)</a:t>
            </a:r>
          </a:p>
        </p:txBody>
      </p:sp>
    </p:spTree>
    <p:extLst>
      <p:ext uri="{BB962C8B-B14F-4D97-AF65-F5344CB8AC3E}">
        <p14:creationId xmlns:p14="http://schemas.microsoft.com/office/powerpoint/2010/main" val="36908589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sign_TU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_TU" id="{2A729753-938F-41B3-A3CC-922EB3B4A68C}" vid="{E11D40A7-010A-4A0B-9F49-E9E2B76B72D8}"/>
    </a:ext>
  </a:extLst>
</a:theme>
</file>

<file path=ppt/theme/theme2.xml><?xml version="1.0" encoding="utf-8"?>
<a:theme xmlns:a="http://schemas.openxmlformats.org/drawingml/2006/main" name="Unterüberschrif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95885963-BE74-4D40-A51E-E361A78ECD29}" vid="{4F8C07F2-B36A-4BAE-96FC-6CCB55172D60}"/>
    </a:ext>
  </a:extLst>
</a:theme>
</file>

<file path=ppt/theme/theme7.xml><?xml version="1.0" encoding="utf-8"?>
<a:theme xmlns:a="http://schemas.openxmlformats.org/drawingml/2006/main" name="4_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95885963-BE74-4D40-A51E-E361A78ECD29}" vid="{4F8C07F2-B36A-4BAE-96FC-6CCB55172D60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Design_TU</Template>
  <TotalTime>0</TotalTime>
  <Words>456</Words>
  <Application>Microsoft Office PowerPoint</Application>
  <PresentationFormat>Breitbild</PresentationFormat>
  <Paragraphs>77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Design_TU</vt:lpstr>
      <vt:lpstr>Unterüberschrift</vt:lpstr>
      <vt:lpstr>Inhalt_blauer_Rahmen</vt:lpstr>
      <vt:lpstr>2_Inhalt_blauer_Rahmen</vt:lpstr>
      <vt:lpstr>1_Inhalt_blauer_Rahmen</vt:lpstr>
      <vt:lpstr>3_Inhalt_blauer_Rahmen</vt:lpstr>
      <vt:lpstr>4_Inhalt_blauer_Rahmen</vt:lpstr>
      <vt:lpstr>Übung 2 abzugeben bis 26.11.2020</vt:lpstr>
      <vt:lpstr>Übung 2</vt:lpstr>
      <vt:lpstr>Übung 2</vt:lpstr>
      <vt:lpstr>Übung 2</vt:lpstr>
      <vt:lpstr>Übung 2</vt:lpstr>
      <vt:lpstr>Übung 2</vt:lpstr>
      <vt:lpstr>Übung 2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Praktikant</dc:creator>
  <cp:lastModifiedBy>Elke Maria Sagmeister</cp:lastModifiedBy>
  <cp:revision>325</cp:revision>
  <cp:lastPrinted>2019-08-01T14:54:11Z</cp:lastPrinted>
  <dcterms:created xsi:type="dcterms:W3CDTF">2018-08-09T06:56:38Z</dcterms:created>
  <dcterms:modified xsi:type="dcterms:W3CDTF">2020-11-17T14:39:32Z</dcterms:modified>
</cp:coreProperties>
</file>