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5" r:id="rId5"/>
    <p:sldId id="260" r:id="rId6"/>
    <p:sldId id="262"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95" d="100"/>
          <a:sy n="95" d="100"/>
        </p:scale>
        <p:origin x="51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Tree>
    <p:extLst>
      <p:ext uri="{BB962C8B-B14F-4D97-AF65-F5344CB8AC3E}">
        <p14:creationId xmlns:p14="http://schemas.microsoft.com/office/powerpoint/2010/main" val="79683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192000" cy="6858000"/>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375146" y="6176964"/>
            <a:ext cx="1816855" cy="681037"/>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Tree>
    <p:extLst>
      <p:ext uri="{BB962C8B-B14F-4D97-AF65-F5344CB8AC3E}">
        <p14:creationId xmlns:p14="http://schemas.microsoft.com/office/powerpoint/2010/main" val="147898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44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38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Tree>
    <p:extLst>
      <p:ext uri="{BB962C8B-B14F-4D97-AF65-F5344CB8AC3E}">
        <p14:creationId xmlns:p14="http://schemas.microsoft.com/office/powerpoint/2010/main" val="235130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r>
              <a:rPr lang="en-US"/>
              <a:t>Click icon to add picture</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Tree>
    <p:extLst>
      <p:ext uri="{BB962C8B-B14F-4D97-AF65-F5344CB8AC3E}">
        <p14:creationId xmlns:p14="http://schemas.microsoft.com/office/powerpoint/2010/main" val="142545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22960" y="2449974"/>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1</a:t>
            </a:r>
          </a:p>
        </p:txBody>
      </p:sp>
      <p:grpSp>
        <p:nvGrpSpPr>
          <p:cNvPr id="5" name="Group 4"/>
          <p:cNvGrpSpPr/>
          <p:nvPr userDrawn="1"/>
        </p:nvGrpSpPr>
        <p:grpSpPr>
          <a:xfrm>
            <a:off x="3058637" y="2449974"/>
            <a:ext cx="2996730" cy="2438402"/>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1" name="Group 10"/>
          <p:cNvGrpSpPr/>
          <p:nvPr userDrawn="1"/>
        </p:nvGrpSpPr>
        <p:grpSpPr>
          <a:xfrm>
            <a:off x="5426555" y="2099138"/>
            <a:ext cx="3285648" cy="2789238"/>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7" name="Group 16"/>
          <p:cNvGrpSpPr/>
          <p:nvPr userDrawn="1"/>
        </p:nvGrpSpPr>
        <p:grpSpPr>
          <a:xfrm>
            <a:off x="8084922" y="2449975"/>
            <a:ext cx="3289458" cy="2831678"/>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spTree>
    <p:extLst>
      <p:ext uri="{BB962C8B-B14F-4D97-AF65-F5344CB8AC3E}">
        <p14:creationId xmlns:p14="http://schemas.microsoft.com/office/powerpoint/2010/main" val="12271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445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395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2"/>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1241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9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3447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850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240" y="2553629"/>
            <a:ext cx="12192000" cy="189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3958684" y="2553629"/>
            <a:ext cx="8095785" cy="1895707"/>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754" y="2319454"/>
            <a:ext cx="3320478" cy="2363990"/>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1427" tIns="45713" rIns="91427" bIns="45713" numCol="1" anchor="t" anchorCtr="0" compatLnSpc="1">
            <a:prstTxWarp prst="textNoShape">
              <a:avLst/>
            </a:prstTxWarp>
            <a:noAutofit/>
          </a:bodyPr>
          <a:lstStyle/>
          <a:p>
            <a:endParaRPr lang="en-US" sz="1800"/>
          </a:p>
        </p:txBody>
      </p:sp>
      <p:sp>
        <p:nvSpPr>
          <p:cNvPr id="5" name="TextBox 4"/>
          <p:cNvSpPr txBox="1"/>
          <p:nvPr/>
        </p:nvSpPr>
        <p:spPr>
          <a:xfrm>
            <a:off x="230978" y="3031544"/>
            <a:ext cx="3114250" cy="939809"/>
          </a:xfrm>
          <a:prstGeom prst="rect">
            <a:avLst/>
          </a:prstGeom>
          <a:noFill/>
        </p:spPr>
        <p:txBody>
          <a:bodyPr wrap="square" rtlCol="0" anchor="ctr">
            <a:spAutoFit/>
          </a:bodyPr>
          <a:lstStyle/>
          <a:p>
            <a:pPr algn="ctr"/>
            <a:r>
              <a:rPr lang="en-US" sz="5399" dirty="0">
                <a:solidFill>
                  <a:schemeClr val="bg1"/>
                </a:solidFill>
                <a:latin typeface="+mj-lt"/>
              </a:rPr>
              <a:t>DEMO</a:t>
            </a:r>
          </a:p>
        </p:txBody>
      </p:sp>
    </p:spTree>
    <p:extLst>
      <p:ext uri="{BB962C8B-B14F-4D97-AF65-F5344CB8AC3E}">
        <p14:creationId xmlns:p14="http://schemas.microsoft.com/office/powerpoint/2010/main" val="135562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4988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375146" y="6176964"/>
            <a:ext cx="1816855" cy="681037"/>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16" name="Freeform 15"/>
          <p:cNvSpPr>
            <a:spLocks noChangeAspect="1"/>
          </p:cNvSpPr>
          <p:nvPr userDrawn="1"/>
        </p:nvSpPr>
        <p:spPr bwMode="auto">
          <a:xfrm>
            <a:off x="171116" y="6366476"/>
            <a:ext cx="452504" cy="308805"/>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4"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99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225" rtl="0" eaLnBrk="1" latinLnBrk="0" hangingPunct="1">
        <a:lnSpc>
          <a:spcPct val="90000"/>
        </a:lnSpc>
        <a:spcBef>
          <a:spcPct val="0"/>
        </a:spcBef>
        <a:buNone/>
        <a:defRPr sz="3200" b="1" kern="1200" cap="all" spc="600" baseline="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azure.com/fre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bit.ly/2v0Zie6"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3.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4246B1C-8D7C-4B68-B9E7-5059D86AB1ED}"/>
              </a:ext>
            </a:extLst>
          </p:cNvPr>
          <p:cNvSpPr/>
          <p:nvPr/>
        </p:nvSpPr>
        <p:spPr>
          <a:xfrm>
            <a:off x="822960" y="4902787"/>
            <a:ext cx="4314119" cy="45608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PLEASE CONNECT TO WIFI</a:t>
            </a:r>
          </a:p>
        </p:txBody>
      </p:sp>
      <p:sp>
        <p:nvSpPr>
          <p:cNvPr id="3" name="Content Placeholder 2"/>
          <p:cNvSpPr>
            <a:spLocks noGrp="1"/>
          </p:cNvSpPr>
          <p:nvPr>
            <p:ph idx="1"/>
          </p:nvPr>
        </p:nvSpPr>
        <p:spPr>
          <a:xfrm>
            <a:off x="838200" y="1825625"/>
            <a:ext cx="7764470" cy="4351338"/>
          </a:xfrm>
        </p:spPr>
        <p:txBody>
          <a:bodyPr/>
          <a:lstStyle/>
          <a:p>
            <a:pPr marL="0" indent="0">
              <a:buNone/>
            </a:pPr>
            <a:r>
              <a:rPr lang="en-US" dirty="0">
                <a:solidFill>
                  <a:schemeClr val="bg1"/>
                </a:solidFill>
              </a:rPr>
              <a:t>PLEASE DO NOT CONNECT YOUR LAPTOP TO THE ETHERNET CABLES AT YOUR TABLE.  THE ETHERNET CONNECTION IS REQUIRED BY THE INTEL GATEWAY DEVICE YOU WILL USE IN THE LAB.</a:t>
            </a:r>
          </a:p>
          <a:p>
            <a:pPr marL="0" indent="0">
              <a:buNone/>
            </a:pPr>
            <a:endParaRPr lang="en-US" dirty="0"/>
          </a:p>
          <a:p>
            <a:pPr marL="0" indent="0">
              <a:buNone/>
            </a:pPr>
            <a:r>
              <a:rPr lang="en-US" dirty="0"/>
              <a:t>SSID:		</a:t>
            </a:r>
            <a:r>
              <a:rPr lang="en-US" b="1" dirty="0"/>
              <a:t>MSFTGUEST</a:t>
            </a:r>
          </a:p>
          <a:p>
            <a:pPr marL="0" indent="0">
              <a:buNone/>
            </a:pPr>
            <a:r>
              <a:rPr lang="en-US" dirty="0">
                <a:solidFill>
                  <a:schemeClr val="bg1"/>
                </a:solidFill>
              </a:rPr>
              <a:t>Password:	</a:t>
            </a:r>
          </a:p>
        </p:txBody>
      </p:sp>
      <p:grpSp>
        <p:nvGrpSpPr>
          <p:cNvPr id="4" name="Group 3"/>
          <p:cNvGrpSpPr/>
          <p:nvPr/>
        </p:nvGrpSpPr>
        <p:grpSpPr>
          <a:xfrm>
            <a:off x="8602670" y="1959011"/>
            <a:ext cx="2910077" cy="3399862"/>
            <a:chOff x="208201" y="852193"/>
            <a:chExt cx="2910077" cy="3399862"/>
          </a:xfrm>
        </p:grpSpPr>
        <p:grpSp>
          <p:nvGrpSpPr>
            <p:cNvPr id="5" name="Router"/>
            <p:cNvGrpSpPr/>
            <p:nvPr/>
          </p:nvGrpSpPr>
          <p:grpSpPr>
            <a:xfrm>
              <a:off x="910579" y="2474520"/>
              <a:ext cx="2144045" cy="800856"/>
              <a:chOff x="3916908" y="3261359"/>
              <a:chExt cx="2204911" cy="823590"/>
            </a:xfrm>
          </p:grpSpPr>
          <p:grpSp>
            <p:nvGrpSpPr>
              <p:cNvPr id="40" name="Group 39"/>
              <p:cNvGrpSpPr/>
              <p:nvPr/>
            </p:nvGrpSpPr>
            <p:grpSpPr>
              <a:xfrm>
                <a:off x="4383858" y="3261359"/>
                <a:ext cx="1255454" cy="328989"/>
                <a:chOff x="4809508" y="3261359"/>
                <a:chExt cx="1255454" cy="328989"/>
              </a:xfrm>
            </p:grpSpPr>
            <p:sp>
              <p:nvSpPr>
                <p:cNvPr id="45"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6"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grpSp>
          <p:sp>
            <p:nvSpPr>
              <p:cNvPr id="41"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2"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3"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sp>
            <p:nvSpPr>
              <p:cNvPr id="44" name="TextBox 43"/>
              <p:cNvSpPr txBox="1"/>
              <p:nvPr/>
            </p:nvSpPr>
            <p:spPr>
              <a:xfrm>
                <a:off x="3930375" y="3635442"/>
                <a:ext cx="2191444" cy="316514"/>
              </a:xfrm>
              <a:prstGeom prst="rect">
                <a:avLst/>
              </a:prstGeom>
              <a:noFill/>
            </p:spPr>
            <p:txBody>
              <a:bodyPr wrap="square" rtlCol="0" anchor="ctr">
                <a:spAutoFit/>
              </a:bodyPr>
              <a:lstStyle/>
              <a:p>
                <a:pPr algn="ctr" defTabSz="914225"/>
                <a:r>
                  <a:rPr lang="en-US" sz="1400" kern="0" dirty="0">
                    <a:solidFill>
                      <a:srgbClr val="121212"/>
                    </a:solidFill>
                    <a:latin typeface="OCR A Std" panose="020F0609000104060307" pitchFamily="49" charset="0"/>
                  </a:rPr>
                  <a:t>MSFTOPEN</a:t>
                </a:r>
              </a:p>
            </p:txBody>
          </p:sp>
        </p:grpSp>
        <p:sp>
          <p:nvSpPr>
            <p:cNvPr id="6" name="WiFI Icon"/>
            <p:cNvSpPr>
              <a:spLocks noChangeAspect="1"/>
            </p:cNvSpPr>
            <p:nvPr/>
          </p:nvSpPr>
          <p:spPr>
            <a:xfrm rot="8100000" flipH="1">
              <a:off x="1790787" y="2256239"/>
              <a:ext cx="433644" cy="435688"/>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rgbClr val="121212"/>
                </a:solidFill>
              </a:endParaRPr>
            </a:p>
          </p:txBody>
        </p:sp>
        <p:grpSp>
          <p:nvGrpSpPr>
            <p:cNvPr id="7" name="NUC Ethernet"/>
            <p:cNvGrpSpPr/>
            <p:nvPr/>
          </p:nvGrpSpPr>
          <p:grpSpPr>
            <a:xfrm>
              <a:off x="208201" y="2863651"/>
              <a:ext cx="664562" cy="900018"/>
              <a:chOff x="207366" y="2863570"/>
              <a:chExt cx="664656" cy="900145"/>
            </a:xfrm>
          </p:grpSpPr>
          <p:grpSp>
            <p:nvGrpSpPr>
              <p:cNvPr id="25" name="Ethernet Cable Male End"/>
              <p:cNvGrpSpPr/>
              <p:nvPr/>
            </p:nvGrpSpPr>
            <p:grpSpPr>
              <a:xfrm>
                <a:off x="207367" y="3607246"/>
                <a:ext cx="664655" cy="156469"/>
                <a:chOff x="-10162304" y="1"/>
                <a:chExt cx="27239260" cy="6412494"/>
              </a:xfrm>
            </p:grpSpPr>
            <p:sp>
              <p:nvSpPr>
                <p:cNvPr id="34"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sp>
              <p:nvSpPr>
                <p:cNvPr id="35"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6"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7"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8"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9"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grpSp>
            <p:nvGrpSpPr>
              <p:cNvPr id="26" name="Ethernet Cable Male End"/>
              <p:cNvGrpSpPr/>
              <p:nvPr/>
            </p:nvGrpSpPr>
            <p:grpSpPr>
              <a:xfrm>
                <a:off x="207367" y="2863570"/>
                <a:ext cx="664655" cy="156469"/>
                <a:chOff x="-10162304" y="1"/>
                <a:chExt cx="27239260" cy="6412494"/>
              </a:xfrm>
            </p:grpSpPr>
            <p:sp>
              <p:nvSpPr>
                <p:cNvPr id="28"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sp>
              <p:nvSpPr>
                <p:cNvPr id="29"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0"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1"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2"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3"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sp>
            <p:nvSpPr>
              <p:cNvPr id="27"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grpSp>
        <p:grpSp>
          <p:nvGrpSpPr>
            <p:cNvPr id="8" name="Intel NUC and Label"/>
            <p:cNvGrpSpPr/>
            <p:nvPr/>
          </p:nvGrpSpPr>
          <p:grpSpPr>
            <a:xfrm>
              <a:off x="916847" y="3543561"/>
              <a:ext cx="2201431" cy="708494"/>
              <a:chOff x="935231" y="3614120"/>
              <a:chExt cx="2245574" cy="722701"/>
            </a:xfrm>
          </p:grpSpPr>
          <p:grpSp>
            <p:nvGrpSpPr>
              <p:cNvPr id="12" name="NUC"/>
              <p:cNvGrpSpPr/>
              <p:nvPr/>
            </p:nvGrpSpPr>
            <p:grpSpPr>
              <a:xfrm rot="16200000">
                <a:off x="1795676" y="2753675"/>
                <a:ext cx="524683" cy="2245574"/>
                <a:chOff x="1400175" y="1012666"/>
                <a:chExt cx="1600200" cy="6848634"/>
              </a:xfrm>
            </p:grpSpPr>
            <p:sp>
              <p:nvSpPr>
                <p:cNvPr id="1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sp>
              <p:nvSpPr>
                <p:cNvPr id="18" name="Oval 1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9" name="Oval 1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4" name="Rectangle 2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sp>
            <p:nvSpPr>
              <p:cNvPr id="13" name="NUC Label"/>
              <p:cNvSpPr txBox="1"/>
              <p:nvPr/>
            </p:nvSpPr>
            <p:spPr>
              <a:xfrm>
                <a:off x="1432649" y="4114604"/>
                <a:ext cx="1265751" cy="222217"/>
              </a:xfrm>
              <a:prstGeom prst="rect">
                <a:avLst/>
              </a:prstGeom>
              <a:noFill/>
            </p:spPr>
            <p:txBody>
              <a:bodyPr wrap="none" rtlCol="0">
                <a:spAutoFit/>
              </a:bodyPr>
              <a:lstStyle/>
              <a:p>
                <a:pPr algn="ctr" defTabSz="914225"/>
                <a:r>
                  <a:rPr lang="en-US" sz="800" kern="0" dirty="0">
                    <a:solidFill>
                      <a:sysClr val="windowText" lastClr="000000"/>
                    </a:solidFill>
                  </a:rPr>
                  <a:t>Intel NUC / IoT Gateway</a:t>
                </a:r>
              </a:p>
            </p:txBody>
          </p:sp>
        </p:grpSp>
        <p:grpSp>
          <p:nvGrpSpPr>
            <p:cNvPr id="9" name="Laptop"/>
            <p:cNvGrpSpPr/>
            <p:nvPr/>
          </p:nvGrpSpPr>
          <p:grpSpPr>
            <a:xfrm>
              <a:off x="1147518" y="852193"/>
              <a:ext cx="1722537" cy="1245983"/>
              <a:chOff x="1170527" y="868784"/>
              <a:chExt cx="1757077" cy="1270968"/>
            </a:xfrm>
          </p:grpSpPr>
          <p:sp>
            <p:nvSpPr>
              <p:cNvPr id="10"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1" name="Laptop Label"/>
              <p:cNvSpPr txBox="1"/>
              <p:nvPr/>
            </p:nvSpPr>
            <p:spPr>
              <a:xfrm>
                <a:off x="1419081" y="1060491"/>
                <a:ext cx="1257577" cy="478311"/>
              </a:xfrm>
              <a:prstGeom prst="rect">
                <a:avLst/>
              </a:prstGeom>
              <a:noFill/>
            </p:spPr>
            <p:txBody>
              <a:bodyPr wrap="none" rtlCol="0">
                <a:spAutoFit/>
              </a:bodyPr>
              <a:lstStyle/>
              <a:p>
                <a:pPr algn="ctr" defTabSz="914225"/>
                <a:r>
                  <a:rPr lang="en-US" sz="800" kern="0" dirty="0">
                    <a:solidFill>
                      <a:sysClr val="windowText" lastClr="000000"/>
                    </a:solidFill>
                  </a:rPr>
                  <a:t>Development</a:t>
                </a:r>
                <a:br>
                  <a:rPr lang="en-US" sz="800" kern="0" dirty="0">
                    <a:solidFill>
                      <a:sysClr val="windowText" lastClr="000000"/>
                    </a:solidFill>
                  </a:rPr>
                </a:br>
                <a:r>
                  <a:rPr lang="en-US" sz="800" kern="0" dirty="0">
                    <a:solidFill>
                      <a:sysClr val="windowText" lastClr="000000"/>
                    </a:solidFill>
                  </a:rPr>
                  <a:t>Workstation</a:t>
                </a:r>
                <a:br>
                  <a:rPr lang="en-US" sz="800" kern="0" dirty="0">
                    <a:solidFill>
                      <a:sysClr val="windowText" lastClr="000000"/>
                    </a:solidFill>
                  </a:rPr>
                </a:br>
                <a:r>
                  <a:rPr lang="en-US" sz="800" kern="0" dirty="0">
                    <a:solidFill>
                      <a:sysClr val="windowText" lastClr="000000"/>
                    </a:solidFill>
                  </a:rPr>
                  <a:t>(Windows / </a:t>
                </a:r>
                <a:r>
                  <a:rPr lang="en-US" sz="800" kern="0" dirty="0" err="1">
                    <a:solidFill>
                      <a:sysClr val="windowText" lastClr="000000"/>
                    </a:solidFill>
                  </a:rPr>
                  <a:t>OSx</a:t>
                </a:r>
                <a:r>
                  <a:rPr lang="en-US" sz="800" kern="0" dirty="0">
                    <a:solidFill>
                      <a:sysClr val="windowText" lastClr="000000"/>
                    </a:solidFill>
                  </a:rPr>
                  <a:t> / Linux)</a:t>
                </a:r>
              </a:p>
            </p:txBody>
          </p:sp>
        </p:grpSp>
      </p:grpSp>
    </p:spTree>
    <p:extLst>
      <p:ext uri="{BB962C8B-B14F-4D97-AF65-F5344CB8AC3E}">
        <p14:creationId xmlns:p14="http://schemas.microsoft.com/office/powerpoint/2010/main" val="748077644"/>
      </p:ext>
    </p:extLst>
  </p:cSld>
  <p:clrMapOvr>
    <a:masterClrMapping/>
  </p:clrMapOvr>
  <p:transition spd="slow" advClick="0" advTm="1500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your azure subscription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You will need an active Azure Subscription to complete the lab.</a:t>
            </a:r>
          </a:p>
          <a:p>
            <a:pPr marL="0" indent="0">
              <a:buNone/>
            </a:pPr>
            <a:endParaRPr lang="en-US" dirty="0"/>
          </a:p>
          <a:p>
            <a:pPr marL="0" indent="0">
              <a:buNone/>
            </a:pPr>
            <a:r>
              <a:rPr lang="en-US" dirty="0"/>
              <a:t>You can sign up for a free trial at: </a:t>
            </a:r>
            <a:r>
              <a:rPr lang="en-US" dirty="0">
                <a:hlinkClick r:id="rId2"/>
              </a:rPr>
              <a:t>http://azure.com/free</a:t>
            </a:r>
            <a:endParaRPr lang="en-US" dirty="0"/>
          </a:p>
          <a:p>
            <a:pPr marL="0" indent="0">
              <a:buNone/>
            </a:pPr>
            <a:endParaRPr lang="en-US" dirty="0"/>
          </a:p>
          <a:p>
            <a:pPr marL="0" indent="0">
              <a:buNone/>
            </a:pPr>
            <a:r>
              <a:rPr lang="en-US" dirty="0"/>
              <a:t>If you have already used a free trial in the past:</a:t>
            </a:r>
            <a:br>
              <a:rPr lang="en-US" dirty="0"/>
            </a:br>
            <a:endParaRPr lang="en-US" dirty="0"/>
          </a:p>
          <a:p>
            <a:pPr lvl="1"/>
            <a:r>
              <a:rPr lang="en-US" dirty="0"/>
              <a:t>Open a private browser session.</a:t>
            </a:r>
          </a:p>
          <a:p>
            <a:pPr lvl="1"/>
            <a:r>
              <a:rPr lang="en-US" dirty="0"/>
              <a:t>Go to outlook.com and create a new free outlook.com email address</a:t>
            </a:r>
          </a:p>
          <a:p>
            <a:pPr lvl="1"/>
            <a:r>
              <a:rPr lang="en-US" dirty="0"/>
              <a:t>Sign up for the free Azure Trial using that new outlook.com email address</a:t>
            </a:r>
          </a:p>
          <a:p>
            <a:pPr marL="0" indent="0">
              <a:buNone/>
            </a:pPr>
            <a:endParaRPr lang="en-US" dirty="0"/>
          </a:p>
          <a:p>
            <a:pPr marL="0" indent="0">
              <a:buNone/>
            </a:pPr>
            <a:r>
              <a:rPr lang="en-US" sz="2000" dirty="0"/>
              <a:t>If you have an existing subscription you wish to use you may do so.  While the services you will configure in the lab are inexpensive, there are costs associated.  You could expect to be billed appx </a:t>
            </a:r>
            <a:r>
              <a:rPr lang="en-US" sz="2000" b="1" i="1" dirty="0"/>
              <a:t>$5 USD per day</a:t>
            </a:r>
            <a:r>
              <a:rPr lang="en-US" sz="2000" dirty="0"/>
              <a:t> for normal usage of the services The cost could be higher with excessive usage..</a:t>
            </a:r>
          </a:p>
        </p:txBody>
      </p:sp>
    </p:spTree>
    <p:extLst>
      <p:ext uri="{BB962C8B-B14F-4D97-AF65-F5344CB8AC3E}">
        <p14:creationId xmlns:p14="http://schemas.microsoft.com/office/powerpoint/2010/main" val="3601376244"/>
      </p:ext>
    </p:extLst>
  </p:cSld>
  <p:clrMapOvr>
    <a:masterClrMapping/>
  </p:clrMapOvr>
  <p:transition spd="slow" advClick="0" advTm="15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Stay current with the content</a:t>
            </a:r>
          </a:p>
        </p:txBody>
      </p:sp>
      <p:sp>
        <p:nvSpPr>
          <p:cNvPr id="3" name="Content Placeholder 2"/>
          <p:cNvSpPr>
            <a:spLocks noGrp="1"/>
          </p:cNvSpPr>
          <p:nvPr>
            <p:ph idx="1"/>
          </p:nvPr>
        </p:nvSpPr>
        <p:spPr/>
        <p:txBody>
          <a:bodyPr>
            <a:normAutofit/>
          </a:bodyPr>
          <a:lstStyle/>
          <a:p>
            <a:pPr marL="0" indent="0">
              <a:buNone/>
            </a:pPr>
            <a:r>
              <a:rPr lang="en-US" dirty="0"/>
              <a:t>We have the latest content for you on the USB drives here at the event, however in the future:</a:t>
            </a:r>
          </a:p>
          <a:p>
            <a:pPr marL="0" indent="0">
              <a:buNone/>
            </a:pPr>
            <a:endParaRPr lang="en-US" dirty="0"/>
          </a:p>
          <a:p>
            <a:pPr marL="0" indent="0">
              <a:buNone/>
            </a:pPr>
            <a:r>
              <a:rPr lang="en-US" dirty="0"/>
              <a:t>The content is available on GitHub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FB307B3-9B6D-4C66-B7D2-57EDE8D22F4B}"/>
              </a:ext>
            </a:extLst>
          </p:cNvPr>
          <p:cNvSpPr/>
          <p:nvPr/>
        </p:nvSpPr>
        <p:spPr>
          <a:xfrm>
            <a:off x="838200" y="4541975"/>
            <a:ext cx="6744154" cy="1015663"/>
          </a:xfrm>
          <a:prstGeom prst="rect">
            <a:avLst/>
          </a:prstGeom>
        </p:spPr>
        <p:txBody>
          <a:bodyPr wrap="none">
            <a:spAutoFit/>
          </a:bodyPr>
          <a:lstStyle/>
          <a:p>
            <a:r>
              <a:rPr lang="en-US" sz="6000" b="1" dirty="0">
                <a:hlinkClick r:id="rId2"/>
              </a:rPr>
              <a:t>http://bit.ly/2v0Zie6</a:t>
            </a:r>
            <a:r>
              <a:rPr lang="en-US" sz="6000" b="1" dirty="0"/>
              <a:t> </a:t>
            </a:r>
          </a:p>
        </p:txBody>
      </p:sp>
    </p:spTree>
    <p:extLst>
      <p:ext uri="{BB962C8B-B14F-4D97-AF65-F5344CB8AC3E}">
        <p14:creationId xmlns:p14="http://schemas.microsoft.com/office/powerpoint/2010/main" val="1150420936"/>
      </p:ext>
    </p:extLst>
  </p:cSld>
  <p:clrMapOvr>
    <a:masterClrMapping/>
  </p:clrMapOvr>
  <p:transition spd="slow" advTm="15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What you need for the labs…</a:t>
            </a:r>
          </a:p>
        </p:txBody>
      </p:sp>
      <p:sp>
        <p:nvSpPr>
          <p:cNvPr id="3" name="Content Placeholder 2"/>
          <p:cNvSpPr>
            <a:spLocks noGrp="1"/>
          </p:cNvSpPr>
          <p:nvPr>
            <p:ph idx="1"/>
          </p:nvPr>
        </p:nvSpPr>
        <p:spPr/>
        <p:txBody>
          <a:bodyPr>
            <a:noAutofit/>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1997780138"/>
      </p:ext>
    </p:extLst>
  </p:cSld>
  <p:clrMapOvr>
    <a:masterClrMapping/>
  </p:clrMapOvr>
  <p:transition spd="slow" advTm="15000">
    <p:push/>
  </p:transition>
</p:sld>
</file>

<file path=ppt/theme/theme1.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2372FEC54B4345AD0FE1974029DA6A" ma:contentTypeVersion="4" ma:contentTypeDescription="Create a new document." ma:contentTypeScope="" ma:versionID="9f0679b2da3735c1dcfe08a602e9e601">
  <xsd:schema xmlns:xsd="http://www.w3.org/2001/XMLSchema" xmlns:xs="http://www.w3.org/2001/XMLSchema" xmlns:p="http://schemas.microsoft.com/office/2006/metadata/properties" xmlns:ns2="53d62df2-80b1-41ac-a4ab-043801907226" targetNamespace="http://schemas.microsoft.com/office/2006/metadata/properties" ma:root="true" ma:fieldsID="36289e2a58238c3b39b7c9ff12b7ace7" ns2:_="">
    <xsd:import namespace="53d62df2-80b1-41ac-a4ab-04380190722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d62df2-80b1-41ac-a4ab-04380190722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DFA449-C04D-4911-B937-3E5FB9631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d62df2-80b1-41ac-a4ab-0438019072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F3704C-4E49-4A10-9F83-981ABCBD6C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F3EEDFD-924F-4900-91DC-C7217CB07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341</TotalTime>
  <Words>155</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OCR A Std</vt:lpstr>
      <vt:lpstr>Arial</vt:lpstr>
      <vt:lpstr>Consolas</vt:lpstr>
      <vt:lpstr>Segoe UI Black</vt:lpstr>
      <vt:lpstr>Segoe UI Light</vt:lpstr>
      <vt:lpstr>Azure DevOps Theme</vt:lpstr>
      <vt:lpstr>PLEASE CONNECT TO WIFI</vt:lpstr>
      <vt:lpstr>Verify your azure subscription</vt:lpstr>
      <vt:lpstr>Stay current with the content</vt:lpstr>
      <vt:lpstr>GET What you need for the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 Stateham</dc:creator>
  <cp:lastModifiedBy>Hyun Suk Shin (SEATTLE MTC)</cp:lastModifiedBy>
  <cp:revision>27</cp:revision>
  <dcterms:created xsi:type="dcterms:W3CDTF">2016-10-16T18:24:27Z</dcterms:created>
  <dcterms:modified xsi:type="dcterms:W3CDTF">2017-09-11T21:17:32Z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0x0101003D2372FEC54B4345AD0FE1974029DA6A</vt:lpwstr>
  </property>
</Properties>
</file>