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  <p:sldMasterId id="2147483680" r:id="rId8"/>
  </p:sldMasterIdLst>
  <p:notesMasterIdLst>
    <p:notesMasterId r:id="rId19"/>
  </p:notesMasterIdLst>
  <p:sldIdLst>
    <p:sldId id="442" r:id="rId9"/>
    <p:sldId id="441" r:id="rId10"/>
    <p:sldId id="450" r:id="rId11"/>
    <p:sldId id="452" r:id="rId12"/>
    <p:sldId id="451" r:id="rId13"/>
    <p:sldId id="453" r:id="rId14"/>
    <p:sldId id="454" r:id="rId15"/>
    <p:sldId id="455" r:id="rId16"/>
    <p:sldId id="456" r:id="rId17"/>
    <p:sldId id="4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hitecture Doc Figures" id="{823719DD-D0F1-496C-AE9C-A7308C7E0BD5}">
          <p14:sldIdLst>
            <p14:sldId id="442"/>
            <p14:sldId id="441"/>
            <p14:sldId id="450"/>
            <p14:sldId id="452"/>
            <p14:sldId id="451"/>
            <p14:sldId id="453"/>
            <p14:sldId id="454"/>
            <p14:sldId id="455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orient="horz" pos="3233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5F5F5"/>
    <a:srgbClr val="0078D7"/>
    <a:srgbClr val="00188F"/>
    <a:srgbClr val="002050"/>
    <a:srgbClr val="9AD3F0"/>
    <a:srgbClr val="A2D2E8"/>
    <a:srgbClr val="9FD7EB"/>
    <a:srgbClr val="ABDBF3"/>
    <a:srgbClr val="9F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4" autoAdjust="0"/>
    <p:restoredTop sz="96433" autoAdjust="0"/>
  </p:normalViewPr>
  <p:slideViewPr>
    <p:cSldViewPr snapToGrid="0">
      <p:cViewPr varScale="1">
        <p:scale>
          <a:sx n="91" d="100"/>
          <a:sy n="91" d="100"/>
        </p:scale>
        <p:origin x="1100" y="60"/>
      </p:cViewPr>
      <p:guideLst>
        <p:guide orient="horz" pos="3064"/>
        <p:guide orient="horz" pos="3233"/>
        <p:guide pos="3840"/>
      </p:guideLst>
    </p:cSldViewPr>
  </p:slideViewPr>
  <p:outlineViewPr>
    <p:cViewPr>
      <p:scale>
        <a:sx n="33" d="100"/>
        <a:sy n="33" d="100"/>
      </p:scale>
      <p:origin x="0" y="-834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6E3BE-5126-4166-AD78-3ABCE7ACED8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8909-0F2C-48EF-B202-31C54C9E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8909-0F2C-48EF-B202-31C54C9E7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8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8909-0F2C-48EF-B202-31C54C9E7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1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6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17775784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05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09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01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00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93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6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9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9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058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851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534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18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5AF4-E82C-4679-80CF-177676CDD18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6FD3-21BD-4E16-AF4F-CC7191F3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Slide" r:id="rId5" imgW="377" imgH="377" progId="TCLayout.ActiveDocument.1">
                  <p:embed/>
                </p:oleObj>
              </mc:Choice>
              <mc:Fallback>
                <p:oleObj name="think-cell Slide" r:id="rId5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DACFB-7C71-4E89-89D2-7BBA40B7BFA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10881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15AF4-E82C-4679-80CF-177676CDD18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06FD3-21BD-4E16-AF4F-CC7191F379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08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zure.microsoft.com/en-us/solutions/architecture/?solution=internet-of-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olutions/architecture/?solution=internet-of-thing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olutions/architecture/?solution=internet-of-thing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olutions/architecture/?solution=internet-of-thing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4867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Azure IoT 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7464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21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Guiding Principles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35599" y="1702569"/>
            <a:ext cx="11889564" cy="477361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85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383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62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397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FFFFFF"/>
              </a:buClr>
            </a:pPr>
            <a: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Heterogeneity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buClr>
                <a:srgbClr val="FFFFFF"/>
              </a:buClr>
            </a:pP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	Accommodates for a vast variety of scenarios, environments, devices, 	processing patterns, and standards</a:t>
            </a:r>
          </a:p>
          <a:p>
            <a:pPr lvl="0">
              <a:buClr>
                <a:srgbClr val="FFFFFF"/>
              </a:buClr>
            </a:pPr>
            <a: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Security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buClr>
                <a:srgbClr val="FFFFFF"/>
              </a:buClr>
            </a:pP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	Considers security and privacy measures across all areas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lvl="0">
              <a:buClr>
                <a:srgbClr val="FFFFFF"/>
              </a:buClr>
            </a:pPr>
            <a: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Hyper-scale deployments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buClr>
                <a:srgbClr val="FFFFFF"/>
              </a:buClr>
            </a:pP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	Supports millions of connected devices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>
              <a:buClr>
                <a:srgbClr val="FFFFFF"/>
              </a:buClr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Flexibility </a:t>
            </a:r>
            <a:b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3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	</a:t>
            </a: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Allows for composability and extensibility to enable the usage of various 	first-party or third-party technologies</a:t>
            </a:r>
          </a:p>
        </p:txBody>
      </p:sp>
    </p:spTree>
    <p:extLst>
      <p:ext uri="{BB962C8B-B14F-4D97-AF65-F5344CB8AC3E}">
        <p14:creationId xmlns:p14="http://schemas.microsoft.com/office/powerpoint/2010/main" val="2626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1571" y="4615810"/>
            <a:ext cx="1213426" cy="933882"/>
            <a:chOff x="7665928" y="5319847"/>
            <a:chExt cx="1213426" cy="933882"/>
          </a:xfrm>
        </p:grpSpPr>
        <p:sp>
          <p:nvSpPr>
            <p:cNvPr id="90" name="TextBox 89"/>
            <p:cNvSpPr txBox="1"/>
            <p:nvPr/>
          </p:nvSpPr>
          <p:spPr>
            <a:xfrm>
              <a:off x="7828680" y="548259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47304" y="540122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65928" y="531984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Resource constrained  devices</a:t>
              </a:r>
              <a:endParaRPr lang="en-US" sz="105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254" y="3531720"/>
            <a:ext cx="1213426" cy="933882"/>
            <a:chOff x="4142929" y="5113897"/>
            <a:chExt cx="1213426" cy="933882"/>
          </a:xfrm>
        </p:grpSpPr>
        <p:sp>
          <p:nvSpPr>
            <p:cNvPr id="86" name="TextBox 85"/>
            <p:cNvSpPr txBox="1"/>
            <p:nvPr/>
          </p:nvSpPr>
          <p:spPr>
            <a:xfrm>
              <a:off x="4305681" y="527664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4305" y="519527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2929" y="511389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Existing </a:t>
              </a:r>
              <a:r>
                <a:rPr lang="en-US" sz="1100" dirty="0" err="1"/>
                <a:t>IoT</a:t>
              </a:r>
              <a:r>
                <a:rPr lang="en-US" sz="1100" dirty="0"/>
                <a:t> devices</a:t>
              </a:r>
            </a:p>
            <a:p>
              <a:endParaRPr lang="en-US" sz="1100" dirty="0"/>
            </a:p>
            <a:p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62284" y="5559600"/>
              <a:ext cx="688618" cy="269965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2050">
                  <a:alpha val="24706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0952" rIns="60952" rtlCol="0" anchor="ctr"/>
            <a:lstStyle/>
            <a:p>
              <a:pPr algn="ctr" defTabSz="914367"/>
              <a:r>
                <a:rPr 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8264223" y="3570808"/>
            <a:ext cx="207768" cy="20340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endParaRPr lang="en-US" sz="1099" ker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64223" y="3570808"/>
            <a:ext cx="207768" cy="20340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endParaRPr lang="en-US" sz="1099" ker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0097" y="2334309"/>
            <a:ext cx="5977384" cy="3378136"/>
          </a:xfrm>
          <a:prstGeom prst="rect">
            <a:avLst/>
          </a:prstGeom>
          <a:ln w="12700"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4">
              <a:defRPr/>
            </a:pPr>
            <a:endParaRPr lang="en-US" sz="1099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01016" y="2526891"/>
            <a:ext cx="826133" cy="146304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UX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4959" y="3622491"/>
            <a:ext cx="3399786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Business Logic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8001239" y="2915055"/>
            <a:ext cx="0" cy="247193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4914959" y="2514105"/>
            <a:ext cx="3416066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Processing and Analytics (hot and cold paths)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23456" y="4029172"/>
            <a:ext cx="291504" cy="40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8601015" y="4092593"/>
            <a:ext cx="826134" cy="146053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Integration Connectors and Gateway(s)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50236" y="4080624"/>
            <a:ext cx="1019560" cy="910320"/>
          </a:xfrm>
          <a:prstGeom prst="rect">
            <a:avLst/>
          </a:prstGeom>
          <a:noFill/>
          <a:ln w="15875" cap="flat" cmpd="sng" algn="ctr">
            <a:solidFill>
              <a:srgbClr val="0078D7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r>
              <a:rPr lang="en-US" sz="1100" kern="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Field Gateway</a:t>
            </a:r>
            <a:b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</a:b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972359" y="4893423"/>
            <a:ext cx="343080" cy="0"/>
          </a:xfrm>
          <a:prstGeom prst="straightConnector1">
            <a:avLst/>
          </a:prstGeom>
          <a:ln w="1905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502" y="2514105"/>
            <a:ext cx="822960" cy="3035587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Gateway</a:t>
            </a:r>
          </a:p>
        </p:txBody>
      </p:sp>
      <p:cxnSp>
        <p:nvCxnSpPr>
          <p:cNvPr id="33" name="Elbow Connector 32"/>
          <p:cNvCxnSpPr>
            <a:endCxn id="20" idx="1"/>
          </p:cNvCxnSpPr>
          <p:nvPr/>
        </p:nvCxnSpPr>
        <p:spPr>
          <a:xfrm flipV="1">
            <a:off x="1668193" y="4535784"/>
            <a:ext cx="482043" cy="465592"/>
          </a:xfrm>
          <a:prstGeom prst="bentConnector3">
            <a:avLst>
              <a:gd name="adj1" fmla="val 50000"/>
            </a:avLst>
          </a:prstGeom>
          <a:ln w="381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0" idx="1"/>
          </p:cNvCxnSpPr>
          <p:nvPr/>
        </p:nvCxnSpPr>
        <p:spPr>
          <a:xfrm>
            <a:off x="1666404" y="4080626"/>
            <a:ext cx="483832" cy="455158"/>
          </a:xfrm>
          <a:prstGeom prst="bentConnector3">
            <a:avLst>
              <a:gd name="adj1" fmla="val 50000"/>
            </a:avLst>
          </a:prstGeom>
          <a:ln w="381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591" y="4535784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1675611" y="3821423"/>
            <a:ext cx="1923691" cy="0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 flipH="1">
            <a:off x="4615589" y="2940937"/>
            <a:ext cx="299370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none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598303" y="5712444"/>
            <a:ext cx="1783269" cy="544186"/>
            <a:chOff x="865965" y="5370682"/>
            <a:chExt cx="1783269" cy="544186"/>
          </a:xfrm>
        </p:grpSpPr>
        <p:grpSp>
          <p:nvGrpSpPr>
            <p:cNvPr id="48" name="Group 47"/>
            <p:cNvGrpSpPr/>
            <p:nvPr/>
          </p:nvGrpSpPr>
          <p:grpSpPr>
            <a:xfrm>
              <a:off x="865965" y="5370682"/>
              <a:ext cx="1783269" cy="544186"/>
              <a:chOff x="1223726" y="6180584"/>
              <a:chExt cx="1783269" cy="54418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509790" y="6180584"/>
                <a:ext cx="49693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Data Path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23726" y="6371951"/>
                <a:ext cx="238367" cy="140896"/>
              </a:xfrm>
              <a:prstGeom prst="rect">
                <a:avLst/>
              </a:prstGeom>
              <a:noFill/>
              <a:ln>
                <a:solidFill>
                  <a:srgbClr val="0072C6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91440" rtlCol="0" anchor="t"/>
              <a:lstStyle/>
              <a:p>
                <a:pPr algn="ctr">
                  <a:lnSpc>
                    <a:spcPct val="90000"/>
                  </a:lnSpc>
                </a:pPr>
                <a:endParaRPr lang="en-US" sz="10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509790" y="6374887"/>
                <a:ext cx="14972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Optional solution component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23726" y="6583874"/>
                <a:ext cx="238367" cy="14089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09790" y="6585926"/>
                <a:ext cx="1216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IoT</a:t>
                </a:r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solution component</a:t>
                </a:r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>
              <a:off x="865965" y="5439931"/>
              <a:ext cx="238367" cy="1967"/>
            </a:xfrm>
            <a:prstGeom prst="straightConnector1">
              <a:avLst/>
            </a:prstGeom>
            <a:noFill/>
            <a:ln w="19050" cap="flat" cmpd="sng" algn="ctr">
              <a:solidFill>
                <a:srgbClr val="0078D7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55" name="Rectangle 54"/>
          <p:cNvSpPr/>
          <p:nvPr/>
        </p:nvSpPr>
        <p:spPr>
          <a:xfrm>
            <a:off x="2323343" y="4681661"/>
            <a:ext cx="688618" cy="269965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8601015" y="1806048"/>
            <a:ext cx="2663853" cy="335632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</a:rPr>
              <a:t>Presentation &amp; </a:t>
            </a:r>
            <a:r>
              <a:rPr lang="en-US" sz="1300" kern="0" dirty="0">
                <a:solidFill>
                  <a:schemeClr val="bg1"/>
                </a:solidFill>
              </a:rPr>
              <a:t>Business</a:t>
            </a:r>
            <a:r>
              <a:rPr lang="en-US" sz="1200" kern="0" dirty="0">
                <a:solidFill>
                  <a:schemeClr val="bg1"/>
                </a:solidFill>
              </a:rPr>
              <a:t> Connectivity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914959" y="1806047"/>
            <a:ext cx="3416065" cy="340436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kern="0" dirty="0">
                <a:solidFill>
                  <a:schemeClr val="bg1"/>
                </a:solidFill>
              </a:rPr>
              <a:t>Data Processing, Analytics and Management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90432" y="1806047"/>
            <a:ext cx="4033023" cy="335632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kern="0" dirty="0">
                <a:solidFill>
                  <a:srgbClr val="FFFFFF"/>
                </a:solidFill>
              </a:rPr>
              <a:t>Device Connectivity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0051442" y="2704316"/>
            <a:ext cx="1213426" cy="933882"/>
            <a:chOff x="10305331" y="1809466"/>
            <a:chExt cx="1213426" cy="933882"/>
          </a:xfrm>
        </p:grpSpPr>
        <p:sp>
          <p:nvSpPr>
            <p:cNvPr id="65" name="TextBox 64"/>
            <p:cNvSpPr txBox="1"/>
            <p:nvPr/>
          </p:nvSpPr>
          <p:spPr>
            <a:xfrm>
              <a:off x="10468083" y="1972218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386707" y="1890842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05331" y="1809466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Personal mobile devices</a:t>
              </a:r>
              <a:endParaRPr lang="en-US" sz="105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780" y="2367094"/>
            <a:ext cx="1213426" cy="933882"/>
            <a:chOff x="4142929" y="5113897"/>
            <a:chExt cx="1213426" cy="933882"/>
          </a:xfrm>
        </p:grpSpPr>
        <p:sp>
          <p:nvSpPr>
            <p:cNvPr id="80" name="TextBox 79"/>
            <p:cNvSpPr txBox="1"/>
            <p:nvPr/>
          </p:nvSpPr>
          <p:spPr>
            <a:xfrm>
              <a:off x="4305681" y="527664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24305" y="519527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2929" y="511389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IP capable devices</a:t>
              </a:r>
            </a:p>
            <a:p>
              <a:endParaRPr lang="en-US" sz="1100" dirty="0"/>
            </a:p>
            <a:p>
              <a:endParaRPr lang="en-US" sz="105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62284" y="5559600"/>
              <a:ext cx="688618" cy="269965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2050">
                  <a:alpha val="24706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0952" rIns="60952" rtlCol="0" anchor="ctr"/>
            <a:lstStyle/>
            <a:p>
              <a:pPr algn="ctr" defTabSz="914367"/>
              <a:r>
                <a:rPr 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675611" y="2783409"/>
            <a:ext cx="1923691" cy="0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>
            <a:off x="9640915" y="3104649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10044040" y="4507967"/>
            <a:ext cx="1213426" cy="933882"/>
            <a:chOff x="10305331" y="1809466"/>
            <a:chExt cx="1213426" cy="933882"/>
          </a:xfrm>
        </p:grpSpPr>
        <p:sp>
          <p:nvSpPr>
            <p:cNvPr id="101" name="TextBox 100"/>
            <p:cNvSpPr txBox="1"/>
            <p:nvPr/>
          </p:nvSpPr>
          <p:spPr>
            <a:xfrm>
              <a:off x="10468083" y="1972218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86707" y="1890842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305331" y="1809466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Business systems</a:t>
              </a:r>
              <a:endParaRPr lang="en-US" sz="1050" dirty="0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9633513" y="4908300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7" name="Elbow Connector 76"/>
          <p:cNvCxnSpPr>
            <a:stCxn id="15" idx="3"/>
            <a:endCxn id="18" idx="1"/>
          </p:cNvCxnSpPr>
          <p:nvPr/>
        </p:nvCxnSpPr>
        <p:spPr>
          <a:xfrm>
            <a:off x="8331025" y="2925585"/>
            <a:ext cx="269990" cy="1897273"/>
          </a:xfrm>
          <a:prstGeom prst="bentConnector3">
            <a:avLst>
              <a:gd name="adj1" fmla="val 50000"/>
            </a:avLst>
          </a:prstGeom>
          <a:ln w="19050">
            <a:solidFill>
              <a:srgbClr val="0078D7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3" idx="0"/>
            <a:endCxn id="53" idx="2"/>
          </p:cNvCxnSpPr>
          <p:nvPr/>
        </p:nvCxnSpPr>
        <p:spPr>
          <a:xfrm flipV="1">
            <a:off x="10569377" y="3475446"/>
            <a:ext cx="7402" cy="1032521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5" name="Straight Arrow Connector 74"/>
          <p:cNvCxnSpPr/>
          <p:nvPr/>
        </p:nvCxnSpPr>
        <p:spPr>
          <a:xfrm>
            <a:off x="4626220" y="5143574"/>
            <a:ext cx="291504" cy="40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 flipV="1">
            <a:off x="8312595" y="4045773"/>
            <a:ext cx="135103" cy="5228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Reference Architecture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925756" y="4730876"/>
            <a:ext cx="3405268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Provisioning and Management</a:t>
            </a:r>
          </a:p>
        </p:txBody>
      </p:sp>
      <p:cxnSp>
        <p:nvCxnSpPr>
          <p:cNvPr id="97" name="Elbow Connector 96"/>
          <p:cNvCxnSpPr>
            <a:stCxn id="8" idx="1"/>
            <a:endCxn id="78" idx="3"/>
          </p:cNvCxnSpPr>
          <p:nvPr/>
        </p:nvCxnSpPr>
        <p:spPr>
          <a:xfrm rot="10800000" flipV="1">
            <a:off x="8331024" y="3258410"/>
            <a:ext cx="269992" cy="1883945"/>
          </a:xfrm>
          <a:prstGeom prst="bentConnector3">
            <a:avLst>
              <a:gd name="adj1" fmla="val 50000"/>
            </a:avLst>
          </a:prstGeom>
          <a:ln w="19050">
            <a:solidFill>
              <a:srgbClr val="0078D7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7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5738348" y="4415232"/>
            <a:ext cx="1612506" cy="1176240"/>
          </a:xfrm>
          <a:prstGeom prst="rect">
            <a:avLst/>
          </a:prstGeom>
          <a:noFill/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endParaRPr lang="en-US" sz="10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49994" y="5933055"/>
            <a:ext cx="244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 Field Gateway is currently a concept that may represent Microsoft, 3rd party or custom capabilities at a hardware or software level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978327" y="4534501"/>
            <a:ext cx="914400" cy="926911"/>
          </a:xfrm>
          <a:prstGeom prst="rect">
            <a:avLst/>
          </a:prstGeom>
          <a:solidFill>
            <a:srgbClr val="EAEBEC"/>
          </a:solidFill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 Gateway*</a:t>
            </a:r>
          </a:p>
        </p:txBody>
      </p:sp>
      <p:cxnSp>
        <p:nvCxnSpPr>
          <p:cNvPr id="163" name="Elbow Connector 162"/>
          <p:cNvCxnSpPr/>
          <p:nvPr/>
        </p:nvCxnSpPr>
        <p:spPr>
          <a:xfrm>
            <a:off x="4510215" y="4656633"/>
            <a:ext cx="12700" cy="640080"/>
          </a:xfrm>
          <a:prstGeom prst="bentConnector3">
            <a:avLst>
              <a:gd name="adj1" fmla="val 1301228"/>
            </a:avLst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671507" y="4968360"/>
            <a:ext cx="18288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16200000">
            <a:off x="4340651" y="4592213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/>
          <p:cNvSpPr/>
          <p:nvPr/>
        </p:nvSpPr>
        <p:spPr>
          <a:xfrm rot="5400000">
            <a:off x="4769672" y="4911140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/>
          <p:cNvSpPr/>
          <p:nvPr/>
        </p:nvSpPr>
        <p:spPr>
          <a:xfrm rot="16200000">
            <a:off x="4340651" y="5230794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375681" y="4899517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CoAP, AllJoyn, OPC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5954372" y="4968360"/>
            <a:ext cx="1137014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006084" y="4911140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5964037" y="5146852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VPN/ExpressRoute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966811" y="4753894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OPC, HTTP, CoAP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978327" y="3192232"/>
            <a:ext cx="914400" cy="926911"/>
          </a:xfrm>
          <a:prstGeom prst="rect">
            <a:avLst/>
          </a:prstGeom>
          <a:solidFill>
            <a:srgbClr val="EAEBEC"/>
          </a:solidFill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 Gateway*</a:t>
            </a:r>
          </a:p>
        </p:txBody>
      </p:sp>
      <p:cxnSp>
        <p:nvCxnSpPr>
          <p:cNvPr id="184" name="Elbow Connector 183"/>
          <p:cNvCxnSpPr/>
          <p:nvPr/>
        </p:nvCxnSpPr>
        <p:spPr>
          <a:xfrm>
            <a:off x="4510215" y="3314364"/>
            <a:ext cx="12700" cy="640080"/>
          </a:xfrm>
          <a:prstGeom prst="bentConnector3">
            <a:avLst>
              <a:gd name="adj1" fmla="val 1301228"/>
            </a:avLst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671507" y="3626091"/>
            <a:ext cx="182880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Isosceles Triangle 185"/>
          <p:cNvSpPr/>
          <p:nvPr/>
        </p:nvSpPr>
        <p:spPr>
          <a:xfrm rot="16200000">
            <a:off x="4340651" y="3249944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Isosceles Triangle 186"/>
          <p:cNvSpPr/>
          <p:nvPr/>
        </p:nvSpPr>
        <p:spPr>
          <a:xfrm rot="5400000">
            <a:off x="4769672" y="3568871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 rot="16200000">
            <a:off x="4340651" y="3888525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3375681" y="3557248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CoAP, AllJoyn, OPC</a:t>
            </a:r>
          </a:p>
        </p:txBody>
      </p:sp>
      <p:cxnSp>
        <p:nvCxnSpPr>
          <p:cNvPr id="191" name="Straight Arrow Connector 190"/>
          <p:cNvCxnSpPr>
            <a:stCxn id="87" idx="3"/>
            <a:endCxn id="192" idx="3"/>
          </p:cNvCxnSpPr>
          <p:nvPr/>
        </p:nvCxnSpPr>
        <p:spPr>
          <a:xfrm>
            <a:off x="6009001" y="3625339"/>
            <a:ext cx="2546897" cy="508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Isosceles Triangle 191"/>
          <p:cNvSpPr/>
          <p:nvPr/>
        </p:nvSpPr>
        <p:spPr>
          <a:xfrm rot="5400000">
            <a:off x="8480293" y="3568871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8692739" y="1523999"/>
            <a:ext cx="914400" cy="4067473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Hub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592045" y="3380873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AMQP, HTTPS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200821" y="2073865"/>
            <a:ext cx="914400" cy="926911"/>
          </a:xfrm>
          <a:prstGeom prst="rect">
            <a:avLst/>
          </a:prstGeom>
          <a:solidFill>
            <a:srgbClr val="EAEBEC"/>
          </a:solidFill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Protocol Gateway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(Cloud Service, VM)</a:t>
            </a:r>
          </a:p>
        </p:txBody>
      </p:sp>
      <p:cxnSp>
        <p:nvCxnSpPr>
          <p:cNvPr id="199" name="Straight Arrow Connector 198"/>
          <p:cNvCxnSpPr>
            <a:stCxn id="85" idx="3"/>
            <a:endCxn id="200" idx="3"/>
          </p:cNvCxnSpPr>
          <p:nvPr/>
        </p:nvCxnSpPr>
        <p:spPr>
          <a:xfrm flipV="1">
            <a:off x="4515457" y="1862998"/>
            <a:ext cx="4043011" cy="225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Isosceles Triangle 199"/>
          <p:cNvSpPr/>
          <p:nvPr/>
        </p:nvSpPr>
        <p:spPr>
          <a:xfrm rot="5400000">
            <a:off x="8482863" y="1801442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5901798" y="1643261"/>
            <a:ext cx="1179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AMQP, HTTPS</a:t>
            </a:r>
          </a:p>
        </p:txBody>
      </p:sp>
      <p:cxnSp>
        <p:nvCxnSpPr>
          <p:cNvPr id="202" name="Straight Arrow Connector 201"/>
          <p:cNvCxnSpPr>
            <a:stCxn id="86" idx="3"/>
          </p:cNvCxnSpPr>
          <p:nvPr/>
        </p:nvCxnSpPr>
        <p:spPr>
          <a:xfrm>
            <a:off x="4522916" y="2548103"/>
            <a:ext cx="2570372" cy="320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Isosceles Triangle 202"/>
          <p:cNvSpPr/>
          <p:nvPr/>
        </p:nvSpPr>
        <p:spPr>
          <a:xfrm rot="5400000">
            <a:off x="7007986" y="2494084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4446072" y="2316025"/>
            <a:ext cx="2665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MQTT, Custom Protocols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481354" y="5860217"/>
            <a:ext cx="1828153" cy="566953"/>
            <a:chOff x="1223726" y="5710065"/>
            <a:chExt cx="1828153" cy="566953"/>
          </a:xfrm>
        </p:grpSpPr>
        <p:sp>
          <p:nvSpPr>
            <p:cNvPr id="73" name="Rectangle 72"/>
            <p:cNvSpPr/>
            <p:nvPr/>
          </p:nvSpPr>
          <p:spPr>
            <a:xfrm>
              <a:off x="1223726" y="5745416"/>
              <a:ext cx="238367" cy="9938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09790" y="5710065"/>
              <a:ext cx="4969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Path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23726" y="5928063"/>
              <a:ext cx="238367" cy="140896"/>
            </a:xfrm>
            <a:prstGeom prst="rect">
              <a:avLst/>
            </a:prstGeom>
            <a:solidFill>
              <a:srgbClr val="EAEBEC"/>
            </a:solidFill>
            <a:ln>
              <a:solidFill>
                <a:srgbClr val="0078D7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1440" rtlCol="0" anchor="t"/>
            <a:lstStyle/>
            <a:p>
              <a:pPr algn="ctr">
                <a:lnSpc>
                  <a:spcPct val="90000"/>
                </a:lnSpc>
              </a:pPr>
              <a:endParaRPr lang="en-US" sz="100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23726" y="6136122"/>
              <a:ext cx="238367" cy="14089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09790" y="5922121"/>
              <a:ext cx="14972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Optional solution component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09790" y="6134177"/>
              <a:ext cx="15420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 </a:t>
              </a:r>
              <a:r>
                <a:rPr lang="en-US" sz="900" dirty="0" err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900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solution component</a:t>
              </a:r>
            </a:p>
          </p:txBody>
        </p:sp>
      </p:grpSp>
      <p:sp>
        <p:nvSpPr>
          <p:cNvPr id="85" name="Isosceles Triangle 84"/>
          <p:cNvSpPr/>
          <p:nvPr/>
        </p:nvSpPr>
        <p:spPr>
          <a:xfrm rot="16200000">
            <a:off x="4316741" y="1803693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4324200" y="2486547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 rot="16200000">
            <a:off x="5810285" y="3563783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 rot="16200000">
            <a:off x="5817123" y="4907167"/>
            <a:ext cx="274320" cy="12311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30525" y="2302208"/>
            <a:ext cx="1050674" cy="464095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  <a:p>
            <a:pPr>
              <a:spcBef>
                <a:spcPts val="600"/>
              </a:spcBef>
            </a:pPr>
            <a:endParaRPr lang="en-US" sz="1099" dirty="0"/>
          </a:p>
        </p:txBody>
      </p:sp>
      <p:sp>
        <p:nvSpPr>
          <p:cNvPr id="66" name="Rectangle 65"/>
          <p:cNvSpPr/>
          <p:nvPr/>
        </p:nvSpPr>
        <p:spPr>
          <a:xfrm>
            <a:off x="3511553" y="2556329"/>
            <a:ext cx="688618" cy="188104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30525" y="1631700"/>
            <a:ext cx="1050674" cy="464095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  <a:p>
            <a:pPr>
              <a:spcBef>
                <a:spcPts val="600"/>
              </a:spcBef>
            </a:pPr>
            <a:endParaRPr lang="en-US" sz="1099" dirty="0"/>
          </a:p>
        </p:txBody>
      </p:sp>
      <p:sp>
        <p:nvSpPr>
          <p:cNvPr id="68" name="Rectangle 67"/>
          <p:cNvSpPr/>
          <p:nvPr/>
        </p:nvSpPr>
        <p:spPr>
          <a:xfrm>
            <a:off x="3511553" y="1885821"/>
            <a:ext cx="688618" cy="188104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48550" y="3096449"/>
            <a:ext cx="1050674" cy="421162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91218" y="3891310"/>
            <a:ext cx="688618" cy="188104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48550" y="3736088"/>
            <a:ext cx="1050674" cy="421162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57994" y="4437826"/>
            <a:ext cx="1050674" cy="421162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49435" y="5086508"/>
            <a:ext cx="1050674" cy="421162"/>
          </a:xfrm>
          <a:prstGeom prst="roundRect">
            <a:avLst/>
          </a:prstGeom>
          <a:ln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/>
              <a:t>Device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118387"/>
            <a:ext cx="10515600" cy="1325563"/>
          </a:xfrm>
        </p:spPr>
        <p:txBody>
          <a:bodyPr/>
          <a:lstStyle/>
          <a:p>
            <a:r>
              <a:rPr lang="en-US" dirty="0"/>
              <a:t>Device Connectivity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200821" y="4534501"/>
            <a:ext cx="914400" cy="926911"/>
          </a:xfrm>
          <a:prstGeom prst="rect">
            <a:avLst/>
          </a:prstGeom>
          <a:solidFill>
            <a:srgbClr val="EAEBEC"/>
          </a:solidFill>
          <a:ln>
            <a:solidFill>
              <a:srgbClr val="0078D7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Protocol Gateway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(Cloud Service, VM)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21650" y="2410942"/>
            <a:ext cx="557160" cy="274320"/>
            <a:chOff x="8115300" y="2410942"/>
            <a:chExt cx="557160" cy="274320"/>
          </a:xfrm>
        </p:grpSpPr>
        <p:sp>
          <p:nvSpPr>
            <p:cNvPr id="62" name="Isosceles Triangle 61"/>
            <p:cNvSpPr/>
            <p:nvPr/>
          </p:nvSpPr>
          <p:spPr>
            <a:xfrm rot="5400000">
              <a:off x="8473745" y="2486546"/>
              <a:ext cx="274320" cy="12311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8115300" y="2551303"/>
              <a:ext cx="442123" cy="1397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8121386" y="4838918"/>
            <a:ext cx="557160" cy="274320"/>
            <a:chOff x="8115300" y="2410942"/>
            <a:chExt cx="557160" cy="274320"/>
          </a:xfrm>
        </p:grpSpPr>
        <p:sp>
          <p:nvSpPr>
            <p:cNvPr id="93" name="Isosceles Triangle 92"/>
            <p:cNvSpPr/>
            <p:nvPr/>
          </p:nvSpPr>
          <p:spPr>
            <a:xfrm rot="5400000">
              <a:off x="8473745" y="2486546"/>
              <a:ext cx="274320" cy="12311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8115300" y="2551303"/>
              <a:ext cx="442123" cy="1397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01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1571" y="4615810"/>
            <a:ext cx="1213426" cy="933882"/>
            <a:chOff x="7665928" y="5319847"/>
            <a:chExt cx="1213426" cy="933882"/>
          </a:xfrm>
        </p:grpSpPr>
        <p:sp>
          <p:nvSpPr>
            <p:cNvPr id="90" name="TextBox 89"/>
            <p:cNvSpPr txBox="1"/>
            <p:nvPr/>
          </p:nvSpPr>
          <p:spPr>
            <a:xfrm>
              <a:off x="7828680" y="548259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47304" y="540122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65928" y="531984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Resource constrained  devices</a:t>
              </a:r>
              <a:endParaRPr lang="en-US" sz="105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254" y="3531720"/>
            <a:ext cx="1213426" cy="933882"/>
            <a:chOff x="4142929" y="5113897"/>
            <a:chExt cx="1213426" cy="933882"/>
          </a:xfrm>
        </p:grpSpPr>
        <p:sp>
          <p:nvSpPr>
            <p:cNvPr id="86" name="TextBox 85"/>
            <p:cNvSpPr txBox="1"/>
            <p:nvPr/>
          </p:nvSpPr>
          <p:spPr>
            <a:xfrm>
              <a:off x="4305681" y="527664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4305" y="519527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2929" y="511389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Existing </a:t>
              </a:r>
              <a:r>
                <a:rPr lang="en-US" sz="1100" dirty="0" err="1"/>
                <a:t>IoT</a:t>
              </a:r>
              <a:r>
                <a:rPr lang="en-US" sz="1100" dirty="0"/>
                <a:t> devices</a:t>
              </a:r>
            </a:p>
            <a:p>
              <a:endParaRPr lang="en-US" sz="1100" dirty="0"/>
            </a:p>
            <a:p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62284" y="5559600"/>
              <a:ext cx="688618" cy="269965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2050">
                  <a:alpha val="24706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0952" rIns="60952" rtlCol="0" anchor="ctr"/>
            <a:lstStyle/>
            <a:p>
              <a:pPr algn="ctr" defTabSz="914367"/>
              <a:r>
                <a:rPr 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SDK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8264223" y="3570808"/>
            <a:ext cx="207768" cy="20340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endParaRPr lang="en-US" sz="1099" ker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64223" y="3570808"/>
            <a:ext cx="207768" cy="20340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endParaRPr lang="en-US" sz="1099" ker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0097" y="2334309"/>
            <a:ext cx="5977384" cy="3378136"/>
          </a:xfrm>
          <a:prstGeom prst="rect">
            <a:avLst/>
          </a:prstGeom>
          <a:ln w="12700">
            <a:solidFill>
              <a:srgbClr val="0078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4">
              <a:defRPr/>
            </a:pPr>
            <a:endParaRPr lang="en-US" sz="1099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01016" y="2526891"/>
            <a:ext cx="826133" cy="146304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UX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4959" y="3622491"/>
            <a:ext cx="3399786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Business Logic</a:t>
            </a: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8001239" y="2915055"/>
            <a:ext cx="0" cy="247193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4914959" y="2514105"/>
            <a:ext cx="3416066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Processing and Analytics</a:t>
            </a: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23456" y="4029172"/>
            <a:ext cx="291504" cy="40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8601015" y="4092593"/>
            <a:ext cx="826134" cy="146053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Integration Connectors and Gateway(s)</a:t>
            </a: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0236" y="4080624"/>
            <a:ext cx="1019560" cy="910320"/>
          </a:xfrm>
          <a:prstGeom prst="rect">
            <a:avLst/>
          </a:prstGeom>
          <a:noFill/>
          <a:ln w="15875" cap="flat" cmpd="sng" algn="ctr">
            <a:solidFill>
              <a:srgbClr val="0078D7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224">
              <a:defRPr/>
            </a:pPr>
            <a:r>
              <a:rPr lang="en-US" sz="1100" kern="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Field Gateway</a:t>
            </a:r>
            <a:b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</a:b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972359" y="4893423"/>
            <a:ext cx="343080" cy="0"/>
          </a:xfrm>
          <a:prstGeom prst="straightConnector1">
            <a:avLst/>
          </a:prstGeom>
          <a:ln w="1905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3502" y="2514105"/>
            <a:ext cx="822960" cy="3035587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Gateway</a:t>
            </a:r>
          </a:p>
        </p:txBody>
      </p:sp>
      <p:cxnSp>
        <p:nvCxnSpPr>
          <p:cNvPr id="33" name="Elbow Connector 32"/>
          <p:cNvCxnSpPr>
            <a:endCxn id="20" idx="1"/>
          </p:cNvCxnSpPr>
          <p:nvPr/>
        </p:nvCxnSpPr>
        <p:spPr>
          <a:xfrm flipV="1">
            <a:off x="1668193" y="4535784"/>
            <a:ext cx="482043" cy="465592"/>
          </a:xfrm>
          <a:prstGeom prst="bentConnector3">
            <a:avLst>
              <a:gd name="adj1" fmla="val 50000"/>
            </a:avLst>
          </a:prstGeom>
          <a:ln w="381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0" idx="1"/>
          </p:cNvCxnSpPr>
          <p:nvPr/>
        </p:nvCxnSpPr>
        <p:spPr>
          <a:xfrm>
            <a:off x="1666404" y="4080626"/>
            <a:ext cx="483832" cy="455158"/>
          </a:xfrm>
          <a:prstGeom prst="bentConnector3">
            <a:avLst>
              <a:gd name="adj1" fmla="val 50000"/>
            </a:avLst>
          </a:prstGeom>
          <a:ln w="381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591" y="4535784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1675611" y="3821423"/>
            <a:ext cx="1923691" cy="0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 flipH="1">
            <a:off x="4615589" y="2940937"/>
            <a:ext cx="299370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none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598303" y="5712444"/>
            <a:ext cx="1783269" cy="544186"/>
            <a:chOff x="865965" y="5370682"/>
            <a:chExt cx="1783269" cy="544186"/>
          </a:xfrm>
        </p:grpSpPr>
        <p:grpSp>
          <p:nvGrpSpPr>
            <p:cNvPr id="48" name="Group 47"/>
            <p:cNvGrpSpPr/>
            <p:nvPr/>
          </p:nvGrpSpPr>
          <p:grpSpPr>
            <a:xfrm>
              <a:off x="865965" y="5370682"/>
              <a:ext cx="1783269" cy="544186"/>
              <a:chOff x="1223726" y="6180584"/>
              <a:chExt cx="1783269" cy="54418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509790" y="6180584"/>
                <a:ext cx="49693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Data Path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23726" y="6371951"/>
                <a:ext cx="238367" cy="140896"/>
              </a:xfrm>
              <a:prstGeom prst="rect">
                <a:avLst/>
              </a:prstGeom>
              <a:noFill/>
              <a:ln>
                <a:solidFill>
                  <a:srgbClr val="0072C6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91440" rtlCol="0" anchor="t"/>
              <a:lstStyle/>
              <a:p>
                <a:pPr algn="ctr">
                  <a:lnSpc>
                    <a:spcPct val="90000"/>
                  </a:lnSpc>
                </a:pPr>
                <a:endParaRPr lang="en-US" sz="10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509790" y="6374887"/>
                <a:ext cx="14972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Optional solution component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23726" y="6583874"/>
                <a:ext cx="238367" cy="14089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09790" y="6585926"/>
                <a:ext cx="1216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IoT</a:t>
                </a:r>
                <a:r>
                  <a:rPr lang="en-US" sz="900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solution component</a:t>
                </a:r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>
              <a:off x="865965" y="5439931"/>
              <a:ext cx="238367" cy="1967"/>
            </a:xfrm>
            <a:prstGeom prst="straightConnector1">
              <a:avLst/>
            </a:prstGeom>
            <a:noFill/>
            <a:ln w="19050" cap="flat" cmpd="sng" algn="ctr">
              <a:solidFill>
                <a:srgbClr val="0078D7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55" name="Rectangle 54"/>
          <p:cNvSpPr/>
          <p:nvPr/>
        </p:nvSpPr>
        <p:spPr>
          <a:xfrm>
            <a:off x="2323343" y="4681661"/>
            <a:ext cx="688618" cy="269965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SDK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8601015" y="1806048"/>
            <a:ext cx="2663853" cy="335632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solidFill>
                  <a:schemeClr val="bg1"/>
                </a:solidFill>
              </a:rPr>
              <a:t>Presentation &amp; </a:t>
            </a:r>
            <a:r>
              <a:rPr lang="en-US" sz="1300" kern="0" dirty="0">
                <a:solidFill>
                  <a:schemeClr val="bg1"/>
                </a:solidFill>
              </a:rPr>
              <a:t>Business</a:t>
            </a:r>
            <a:r>
              <a:rPr lang="en-US" sz="1200" kern="0" dirty="0">
                <a:solidFill>
                  <a:schemeClr val="bg1"/>
                </a:solidFill>
              </a:rPr>
              <a:t> Connectivity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914959" y="1806047"/>
            <a:ext cx="3416065" cy="340436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kern="0" dirty="0">
                <a:solidFill>
                  <a:schemeClr val="bg1"/>
                </a:solidFill>
              </a:rPr>
              <a:t>Data Processing, Analytics and Management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90432" y="1806047"/>
            <a:ext cx="4033023" cy="335632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46304" tIns="182750" rIns="91440" bIns="1462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15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kern="0" dirty="0">
                <a:solidFill>
                  <a:srgbClr val="FFFFFF"/>
                </a:solidFill>
              </a:rPr>
              <a:t>Device Connectivity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0051442" y="2704316"/>
            <a:ext cx="1213426" cy="933882"/>
            <a:chOff x="10305331" y="1809466"/>
            <a:chExt cx="1213426" cy="933882"/>
          </a:xfrm>
        </p:grpSpPr>
        <p:sp>
          <p:nvSpPr>
            <p:cNvPr id="65" name="TextBox 64"/>
            <p:cNvSpPr txBox="1"/>
            <p:nvPr/>
          </p:nvSpPr>
          <p:spPr>
            <a:xfrm>
              <a:off x="10468083" y="1972218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386707" y="1890842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05331" y="1809466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Personal mobile devices</a:t>
              </a:r>
              <a:endParaRPr lang="en-US" sz="105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780" y="2367094"/>
            <a:ext cx="1213426" cy="933882"/>
            <a:chOff x="4142929" y="5113897"/>
            <a:chExt cx="1213426" cy="933882"/>
          </a:xfrm>
        </p:grpSpPr>
        <p:sp>
          <p:nvSpPr>
            <p:cNvPr id="80" name="TextBox 79"/>
            <p:cNvSpPr txBox="1"/>
            <p:nvPr/>
          </p:nvSpPr>
          <p:spPr>
            <a:xfrm>
              <a:off x="4305681" y="5276649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24305" y="5195273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2929" y="5113897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IP capable devices</a:t>
              </a:r>
            </a:p>
            <a:p>
              <a:endParaRPr lang="en-US" sz="1100" dirty="0"/>
            </a:p>
            <a:p>
              <a:endParaRPr lang="en-US" sz="105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62284" y="5559600"/>
              <a:ext cx="688618" cy="269965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2050">
                  <a:alpha val="24706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0952" rIns="60952" rtlCol="0" anchor="ctr"/>
            <a:lstStyle/>
            <a:p>
              <a:pPr algn="ctr" defTabSz="914367"/>
              <a:r>
                <a:rPr 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</a:t>
              </a:r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SDK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675611" y="2783409"/>
            <a:ext cx="1923691" cy="0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>
            <a:off x="9640915" y="3104649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10044040" y="4507967"/>
            <a:ext cx="1213426" cy="933882"/>
            <a:chOff x="10305331" y="1809466"/>
            <a:chExt cx="1213426" cy="933882"/>
          </a:xfrm>
        </p:grpSpPr>
        <p:sp>
          <p:nvSpPr>
            <p:cNvPr id="101" name="TextBox 100"/>
            <p:cNvSpPr txBox="1"/>
            <p:nvPr/>
          </p:nvSpPr>
          <p:spPr>
            <a:xfrm>
              <a:off x="10468083" y="1972218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86707" y="1890842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sz="1099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305331" y="1809466"/>
              <a:ext cx="1050674" cy="771130"/>
            </a:xfrm>
            <a:prstGeom prst="roundRect">
              <a:avLst/>
            </a:prstGeom>
            <a:ln>
              <a:solidFill>
                <a:srgbClr val="0078D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100" dirty="0"/>
                <a:t>Business systems</a:t>
              </a:r>
              <a:endParaRPr lang="en-US" sz="1050" dirty="0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>
            <a:off x="9633513" y="4908300"/>
            <a:ext cx="401649" cy="2053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7" name="Elbow Connector 76"/>
          <p:cNvCxnSpPr>
            <a:stCxn id="15" idx="3"/>
            <a:endCxn id="18" idx="1"/>
          </p:cNvCxnSpPr>
          <p:nvPr/>
        </p:nvCxnSpPr>
        <p:spPr>
          <a:xfrm>
            <a:off x="8331025" y="2925585"/>
            <a:ext cx="269990" cy="1897273"/>
          </a:xfrm>
          <a:prstGeom prst="bentConnector3">
            <a:avLst>
              <a:gd name="adj1" fmla="val 50000"/>
            </a:avLst>
          </a:prstGeom>
          <a:ln w="19050">
            <a:solidFill>
              <a:srgbClr val="0078D7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3" idx="0"/>
            <a:endCxn id="53" idx="2"/>
          </p:cNvCxnSpPr>
          <p:nvPr/>
        </p:nvCxnSpPr>
        <p:spPr>
          <a:xfrm flipV="1">
            <a:off x="10569377" y="3475446"/>
            <a:ext cx="7402" cy="1032521"/>
          </a:xfrm>
          <a:prstGeom prst="straightConnector1">
            <a:avLst/>
          </a:prstGeom>
          <a:noFill/>
          <a:ln w="38100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5" name="Straight Arrow Connector 74"/>
          <p:cNvCxnSpPr/>
          <p:nvPr/>
        </p:nvCxnSpPr>
        <p:spPr>
          <a:xfrm>
            <a:off x="4626220" y="5143574"/>
            <a:ext cx="291504" cy="40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 flipV="1">
            <a:off x="8312595" y="4045773"/>
            <a:ext cx="135103" cy="5228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Services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925756" y="4730876"/>
            <a:ext cx="3405268" cy="822960"/>
          </a:xfrm>
          <a:prstGeom prst="rect">
            <a:avLst/>
          </a:prstGeom>
          <a:solidFill>
            <a:srgbClr val="0078D7"/>
          </a:solidFill>
          <a:ln>
            <a:solidFill>
              <a:srgbClr val="002050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0952" rIns="60952" rtlCol="0" anchor="ctr"/>
          <a:lstStyle/>
          <a:p>
            <a:pPr algn="ctr" defTabSz="914367"/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Provisioning and Management</a:t>
            </a:r>
          </a:p>
          <a:p>
            <a:pPr algn="ctr" defTabSz="914367"/>
            <a:endParaRPr lang="en-US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Elbow Connector 96"/>
          <p:cNvCxnSpPr>
            <a:stCxn id="8" idx="1"/>
            <a:endCxn id="78" idx="3"/>
          </p:cNvCxnSpPr>
          <p:nvPr/>
        </p:nvCxnSpPr>
        <p:spPr>
          <a:xfrm rot="10800000" flipV="1">
            <a:off x="8331024" y="3258410"/>
            <a:ext cx="269992" cy="1883945"/>
          </a:xfrm>
          <a:prstGeom prst="bentConnector3">
            <a:avLst>
              <a:gd name="adj1" fmla="val 50000"/>
            </a:avLst>
          </a:prstGeom>
          <a:ln w="19050">
            <a:solidFill>
              <a:srgbClr val="0078D7"/>
            </a:solidFill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018311" y="4968267"/>
            <a:ext cx="409951" cy="43677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147896" y="2997153"/>
            <a:ext cx="416108" cy="321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878923" y="3011778"/>
            <a:ext cx="394208" cy="2925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6588050" y="3004867"/>
            <a:ext cx="288329" cy="306322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7834724" y="3020868"/>
            <a:ext cx="274320" cy="274320"/>
            <a:chOff x="5040580" y="4001605"/>
            <a:chExt cx="365760" cy="363316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5040580" y="4001605"/>
              <a:ext cx="365760" cy="363316"/>
            </a:xfrm>
            <a:prstGeom prst="round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076613" y="4027004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5154805" y="4027004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236112" y="4027004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311129" y="4027004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5156378" y="4106574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5234540" y="4106574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5076613" y="4192600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5154805" y="4192600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5236112" y="4192600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311129" y="4192600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5156378" y="4277777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34540" y="4277777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075041" y="4106574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5075041" y="4277777"/>
              <a:ext cx="62179" cy="63538"/>
            </a:xfrm>
            <a:prstGeom prst="rect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312701" y="4106574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5312701" y="4277777"/>
              <a:ext cx="59033" cy="69377"/>
            </a:xfrm>
            <a:prstGeom prst="ellipse">
              <a:avLst/>
            </a:prstGeom>
            <a:solidFill>
              <a:srgbClr val="0078D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6025162" y="4101387"/>
            <a:ext cx="320040" cy="32058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49" y="4075932"/>
            <a:ext cx="332389" cy="33238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7128099" y="5200182"/>
            <a:ext cx="320040" cy="32058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5863574" y="5215889"/>
            <a:ext cx="314635" cy="314324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0">
            <a:biLevel thresh="25000"/>
          </a:blip>
          <a:stretch>
            <a:fillRect/>
          </a:stretch>
        </p:blipFill>
        <p:spPr>
          <a:xfrm>
            <a:off x="6527945" y="5200182"/>
            <a:ext cx="250418" cy="32004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>
            <a:biLevel thresh="25000"/>
          </a:blip>
          <a:stretch>
            <a:fillRect/>
          </a:stretch>
        </p:blipFill>
        <p:spPr>
          <a:xfrm>
            <a:off x="8855833" y="3571425"/>
            <a:ext cx="337245" cy="337815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285" y="2629994"/>
            <a:ext cx="320040" cy="319123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3">
            <a:biLevel thresh="25000"/>
          </a:blip>
          <a:stretch>
            <a:fillRect/>
          </a:stretch>
        </p:blipFill>
        <p:spPr>
          <a:xfrm>
            <a:off x="8867285" y="5182488"/>
            <a:ext cx="320040" cy="3205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biLevel thresh="25000"/>
          </a:blip>
          <a:stretch>
            <a:fillRect/>
          </a:stretch>
        </p:blipFill>
        <p:spPr>
          <a:xfrm>
            <a:off x="7191298" y="2991219"/>
            <a:ext cx="328507" cy="3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35E7-FBDE-4BDD-8BE7-B98BA2B5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architectures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F5F43E-C89F-4518-B19F-B5FEC201FD25}"/>
              </a:ext>
            </a:extLst>
          </p:cNvPr>
          <p:cNvSpPr/>
          <p:nvPr/>
        </p:nvSpPr>
        <p:spPr>
          <a:xfrm>
            <a:off x="179672" y="651799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Visit for more: </a:t>
            </a:r>
            <a:r>
              <a:rPr lang="en-US" sz="1000" dirty="0">
                <a:hlinkClick r:id="rId2"/>
              </a:rPr>
              <a:t>https://azure.microsoft.com/en-us/solutions/architecture/?solution=internet-of-things</a:t>
            </a:r>
            <a:r>
              <a:rPr lang="en-US" sz="10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508DB-6372-4D01-9690-F06F8F5D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72" y="1211657"/>
            <a:ext cx="7003457" cy="44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30513-9265-4DBA-9B16-C9C1139A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10" y="1117525"/>
            <a:ext cx="7074580" cy="462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A35E7-FBDE-4BDD-8BE7-B98BA2B5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architectures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F5F43E-C89F-4518-B19F-B5FEC201FD25}"/>
              </a:ext>
            </a:extLst>
          </p:cNvPr>
          <p:cNvSpPr/>
          <p:nvPr/>
        </p:nvSpPr>
        <p:spPr>
          <a:xfrm>
            <a:off x="179672" y="651799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Visit for more: </a:t>
            </a:r>
            <a:r>
              <a:rPr lang="en-US" sz="1000" dirty="0">
                <a:hlinkClick r:id="rId3"/>
              </a:rPr>
              <a:t>https://azure.microsoft.com/en-us/solutions/architecture/?solution=internet-of-things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5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597AE5-AACB-4C25-9A55-F5FA4AD3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41" y="1190738"/>
            <a:ext cx="6936519" cy="4476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A35E7-FBDE-4BDD-8BE7-B98BA2B5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architectures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F5F43E-C89F-4518-B19F-B5FEC201FD25}"/>
              </a:ext>
            </a:extLst>
          </p:cNvPr>
          <p:cNvSpPr/>
          <p:nvPr/>
        </p:nvSpPr>
        <p:spPr>
          <a:xfrm>
            <a:off x="179672" y="651799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Visit for more: </a:t>
            </a:r>
            <a:r>
              <a:rPr lang="en-US" sz="1000" dirty="0">
                <a:hlinkClick r:id="rId3"/>
              </a:rPr>
              <a:t>https://azure.microsoft.com/en-us/solutions/architecture/?solution=internet-of-things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96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A14ADF-0155-4FA3-B396-44BD6BFB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19" y="1197014"/>
            <a:ext cx="7078763" cy="4463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A35E7-FBDE-4BDD-8BE7-B98BA2B5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architectures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F5F43E-C89F-4518-B19F-B5FEC201FD25}"/>
              </a:ext>
            </a:extLst>
          </p:cNvPr>
          <p:cNvSpPr/>
          <p:nvPr/>
        </p:nvSpPr>
        <p:spPr>
          <a:xfrm>
            <a:off x="179672" y="651799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Visit for more: </a:t>
            </a:r>
            <a:r>
              <a:rPr lang="en-US" sz="1000" dirty="0">
                <a:hlinkClick r:id="rId3"/>
              </a:rPr>
              <a:t>https://azure.microsoft.com/en-us/solutions/architecture/?solution=internet-of-things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354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Y15 Enterprise identity theme">
  <a:themeElements>
    <a:clrScheme name="Dujie">
      <a:dk1>
        <a:srgbClr val="505050"/>
      </a:dk1>
      <a:lt1>
        <a:sysClr val="window" lastClr="FFFFFF"/>
      </a:lt1>
      <a:dk2>
        <a:srgbClr val="008272"/>
      </a:dk2>
      <a:lt2>
        <a:srgbClr val="0078D7"/>
      </a:lt2>
      <a:accent1>
        <a:srgbClr val="002050"/>
      </a:accent1>
      <a:accent2>
        <a:srgbClr val="505050"/>
      </a:accent2>
      <a:accent3>
        <a:srgbClr val="5C2D91"/>
      </a:accent3>
      <a:accent4>
        <a:srgbClr val="FFB900"/>
      </a:accent4>
      <a:accent5>
        <a:srgbClr val="D83B01"/>
      </a:accent5>
      <a:accent6>
        <a:srgbClr val="00BCF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External_16x9_Light [Read-Only]" id="{C900013F-50C1-4692-80A0-3AA1DC60A06D}" vid="{DB4C3A9A-3FD1-47FE-AB1F-AD05585F608B}"/>
    </a:ext>
  </a:extLst>
</a:theme>
</file>

<file path=ppt/theme/theme3.xml><?xml version="1.0" encoding="utf-8"?>
<a:theme xmlns:a="http://schemas.openxmlformats.org/drawingml/2006/main" name="1_Office Theme">
  <a:themeElements>
    <a:clrScheme name="Office1">
      <a:dk1>
        <a:srgbClr val="000000"/>
      </a:dk1>
      <a:lt1>
        <a:srgbClr val="FFFFFF"/>
      </a:lt1>
      <a:dk2>
        <a:srgbClr val="505050"/>
      </a:dk2>
      <a:lt2>
        <a:srgbClr val="D2D2D2"/>
      </a:lt2>
      <a:accent1>
        <a:srgbClr val="F25022"/>
      </a:accent1>
      <a:accent2>
        <a:srgbClr val="FFB900"/>
      </a:accent2>
      <a:accent3>
        <a:srgbClr val="7FBA00"/>
      </a:accent3>
      <a:accent4>
        <a:srgbClr val="00A4EF"/>
      </a:accent4>
      <a:accent5>
        <a:srgbClr val="00188F"/>
      </a:accent5>
      <a:accent6>
        <a:srgbClr val="0072C6"/>
      </a:accent6>
      <a:hlink>
        <a:srgbClr val="0072C6"/>
      </a:hlink>
      <a:folHlink>
        <a:srgbClr val="0072C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DocumentSet ItemUpdated</Name>
    <Synchronization>Synchronous</Synchronization>
    <Type>10002</Type>
    <SequenceNumber>100</SequenceNumber>
    <Url/>
    <Assembly>Microsoft.Office.DocumentManagement, Version=15.0.0.0, Culture=neutral, PublicKeyToken=71e9bce111e9429c</Assembly>
    <Class>Microsoft.Office.DocumentManagement.DocumentSets.DocumentSetEventReceiver</Class>
    <Data/>
    <Filter/>
  </Receiver>
  <Receiver>
    <Name>DocumentSet ItemAdded</Name>
    <Synchronization>Synchronous</Synchronization>
    <Type>10001</Type>
    <SequenceNumber>100</SequenceNumber>
    <Url/>
    <Assembly>Microsoft.Office.DocumentManagement, Version=15.0.0.0, Culture=neutral, PublicKeyToken=71e9bce111e9429c</Assembly>
    <Class>Microsoft.Office.DocumentManagement.DocumentSets.DocumentSetItemsEventReceiver</Class>
    <Data/>
    <Filter/>
  </Receiver>
</spe:Receivers>
</file>

<file path=customXml/item2.xml><?xml version="1.0" encoding="utf-8"?>
<?mso-contentType ?>
<SharedContentType xmlns="Microsoft.SharePoint.Taxonomy.ContentTypeSync" SourceId="e385fb40-52d4-4fae-9c5b-3e8ff8a5878e" ContentTypeId="0x0101000E4CB7077FEE4FF7AE86D4A500EEC78003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CDoc" ma:contentTypeID="0x0101000E4CB7077FEE4FF7AE86D4A500EEC7800300C6CD36C6B4DAA64EAACFCCF5D9298AA000B09CC05C6355444CB49B4B62F83D23B8" ma:contentTypeVersion="43" ma:contentTypeDescription="" ma:contentTypeScope="" ma:versionID="529c3d1a1ff7547e8cab9af9dc74631e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ad820760-4664-4be3-bee2-f8b9a6708b4c" xmlns:ns4="http://schemas.microsoft.com/sharepoint/v4" targetNamespace="http://schemas.microsoft.com/office/2006/metadata/properties" ma:root="true" ma:fieldsID="d263f6792e3b868d0f42c9b986651ab9" ns1:_="" ns2:_="" ns3:_="" ns4:_="">
    <xsd:import namespace="http://schemas.microsoft.com/sharepoint/v3"/>
    <xsd:import namespace="230e9df3-be65-4c73-a93b-d1236ebd677e"/>
    <xsd:import namespace="ad820760-4664-4be3-bee2-f8b9a6708b4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ocumentDescription" minOccurs="0"/>
                <xsd:element ref="ns3:PublishDate" minOccurs="0"/>
                <xsd:element ref="ns1:PublishingExpirationDate" minOccurs="0"/>
                <xsd:element ref="ns1:AverageRating" minOccurs="0"/>
                <xsd:element ref="ns2:Thumbnail1" minOccurs="0"/>
                <xsd:element ref="ns1:PublishingPageContent" minOccurs="0"/>
                <xsd:element ref="ns1:RatingCount" minOccurs="0"/>
                <xsd:element ref="ns2:Owner" minOccurs="0"/>
                <xsd:element ref="ns2:LCA_x0020_Approved" minOccurs="0"/>
                <xsd:element ref="ns2:Expire_x0020_Review" minOccurs="0"/>
                <xsd:element ref="ns3:DocumentSetKcId" minOccurs="0"/>
                <xsd:element ref="ns3:CoOwner" minOccurs="0"/>
                <xsd:element ref="ns3:MediaTitle" minOccurs="0"/>
                <xsd:element ref="ns2:hd9637eefc984b85b6097c6374e15725" minOccurs="0"/>
                <xsd:element ref="ns2:l3c3ea61849e4288a8acc49bb5388e8c" minOccurs="0"/>
                <xsd:element ref="ns1:RoutingRuleDescription" minOccurs="0"/>
                <xsd:element ref="ns2:i0d941ee1e744ffea7aeee9924c91cbb" minOccurs="0"/>
                <xsd:element ref="ns2:TaxCatchAllLabel" minOccurs="0"/>
                <xsd:element ref="ns2:k21a64daf20d4502b2796a1c6b8ce6c8" minOccurs="0"/>
                <xsd:element ref="ns2:TaxCatchAll" minOccurs="0"/>
                <xsd:element ref="ns2:ef109fd36bcf4bcd9dd945731030600b" minOccurs="0"/>
                <xsd:element ref="ns2:mb88723863e1404388ba3733387d48df" minOccurs="0"/>
                <xsd:element ref="ns2:kf34bcdc8fc34e479d3f94c6210e8e27" minOccurs="0"/>
                <xsd:element ref="ns2:_dlc_DocIdUrl" minOccurs="0"/>
                <xsd:element ref="ns2:ec5b2ad5c27b45fb8a00a1f27c7ce1ae" minOccurs="0"/>
                <xsd:element ref="ns2:_dlc_DocIdPersistId" minOccurs="0"/>
                <xsd:element ref="ns2:b60f8d2dbb984f349d80d8196897f4d3" minOccurs="0"/>
                <xsd:element ref="ns2:ConfidentialityTaxHTField0" minOccurs="0"/>
                <xsd:element ref="ns3:ApplyWorkflowRules" minOccurs="0"/>
                <xsd:element ref="ns2:k20e0dfa74bf4e44818db03027b0ccd8" minOccurs="0"/>
                <xsd:element ref="ns2:eb54ac91059940029a3cc8a4ff5af673" minOccurs="0"/>
                <xsd:element ref="ns2:i1b478372f814787abd313030b81fcb2" minOccurs="0"/>
                <xsd:element ref="ns4:IconOverlay" minOccurs="0"/>
                <xsd:element ref="ns2:TaxKeywordTaxHTField" minOccurs="0"/>
                <xsd:element ref="ns2:od9986d31974458fb3007746ec0bce5f" minOccurs="0"/>
                <xsd:element ref="ns2:m6c7b4717b6346e6a075a59dd47eac69" minOccurs="0"/>
                <xsd:element ref="ns2:_dlc_DocId" minOccurs="0"/>
                <xsd:element ref="ns3:b1337ea954344dcfb0425a10eee4daa8" minOccurs="0"/>
                <xsd:element ref="ns2:bf80e81150e248c48aa8cffdf0021a1f" minOccurs="0"/>
                <xsd:element ref="ns2:m6d26e40ac264097a006193f92232e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ExpirationDate" ma:index="4" nillable="true" ma:displayName="Scheduling End Date" ma:internalName="PublishingExpirationDate">
      <xsd:simpleType>
        <xsd:restriction base="dms:Unknown"/>
      </xsd:simpleType>
    </xsd:element>
    <xsd:element name="AverageRating" ma:index="5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PublishingPageContent" ma:index="13" nillable="true" ma:displayName="Page Content" ma:internalName="PublishingPageContent">
      <xsd:simpleType>
        <xsd:restriction base="dms:Unknown"/>
      </xsd:simpleType>
    </xsd:element>
    <xsd:element name="RatingCount" ma:index="15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outingRuleDescription" ma:index="36" nillable="true" ma:displayName="Description" ma:hidden="true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2" nillable="true" ma:displayName="DocumentDescription" ma:description="Alternate description for documents that can be used for display." ma:internalName="DocumentDescription">
      <xsd:simpleType>
        <xsd:restriction base="dms:Note"/>
      </xsd:simpleType>
    </xsd:element>
    <xsd:element name="Thumbnail1" ma:index="12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wner" ma:index="17" nillable="true" ma:displayName="Owner" ma:description="Must be an FTE" ma:indexed="true" ma:list="UserInfo" ma:SharePointGroup="0" ma:internalName="Owner" ma:readOnly="false" ma:showField="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A_x0020_Approved" ma:index="23" nillable="true" ma:displayName="LCA Approved" ma:description="This field is for the name of the person from LCA that reviewed and approved the content." ma:list="UserInfo" ma:SharePointGroup="0" ma:internalName="LCA_x0020_Approved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pire_x0020_Review" ma:index="28" nillable="true" ma:displayName="Expiration" ma:format="DateOnly" ma:indexed="true" ma:internalName="Expire_x0020_Review" ma:readOnly="false">
      <xsd:simpleType>
        <xsd:restriction base="dms:DateTime"/>
      </xsd:simpleType>
    </xsd:element>
    <xsd:element name="hd9637eefc984b85b6097c6374e15725" ma:index="34" nillable="true" ma:taxonomy="true" ma:internalName="hd9637eefc984b85b6097c6374e15725" ma:taxonomyFieldName="ItemType" ma:displayName="SMSG Item Type" ma:readOnly="fals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35" nillable="true" ma:taxonomy="true" ma:internalName="l3c3ea61849e4288a8acc49bb5388e8c" ma:taxonomyFieldName="Groups" ma:displayName="SMSG Groups" ma:readOnly="false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37" nillable="true" ma:taxonomy="true" ma:internalName="i0d941ee1e744ffea7aeee9924c91cbb" ma:taxonomyFieldName="BusinessArchitecture" ma:displayName="SMSG Business Architecture" ma:readOnly="fals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TaxCatchAllLabel" ma:index="38" nillable="true" ma:displayName="Taxonomy Catch All Column1" ma:hidden="true" ma:list="{341bdb36-d19b-4bce-9fa6-6145346cf024}" ma:internalName="TaxCatchAllLabel" ma:readOnly="true" ma:showField="CatchAllDataLabel" ma:web="ad820760-4664-4be3-bee2-f8b9a6708b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21a64daf20d4502b2796a1c6b8ce6c8" ma:index="40" nillable="true" ma:taxonomy="true" ma:internalName="k21a64daf20d4502b2796a1c6b8ce6c8" ma:taxonomyFieldName="Industries" ma:displayName="SMSG Industries" ma:readOnly="false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TaxCatchAll" ma:index="41" nillable="true" ma:displayName="Taxonomy Catch All Column" ma:hidden="true" ma:list="{341bdb36-d19b-4bce-9fa6-6145346cf024}" ma:internalName="TaxCatchAll" ma:showField="CatchAllData" ma:web="ad820760-4664-4be3-bee2-f8b9a6708b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f109fd36bcf4bcd9dd945731030600b" ma:index="42" nillable="true" ma:taxonomy="true" ma:internalName="ef109fd36bcf4bcd9dd945731030600b" ma:taxonomyFieldName="Region" ma:displayName="SMSG Region" ma:readOnly="false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43" nillable="true" ma:taxonomy="true" ma:internalName="mb88723863e1404388ba3733387d48df" ma:taxonomyFieldName="Audiences" ma:displayName="SMSG Customer Audiences" ma:readOnly="false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44" nillable="true" ma:taxonomy="true" ma:internalName="kf34bcdc8fc34e479d3f94c6210e8e27" ma:taxonomyFieldName="Competitors" ma:displayName="SMSG Competition" ma:readOnly="false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_dlc_DocIdUrl" ma:index="4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c5b2ad5c27b45fb8a00a1f27c7ce1ae" ma:index="46" nillable="true" ma:taxonomy="true" ma:internalName="ec5b2ad5c27b45fb8a00a1f27c7ce1ae" ma:taxonomyFieldName="Partners" ma:displayName="SMSG Partners" ma:readOnly="false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_dlc_DocIdPersistId" ma:index="4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b60f8d2dbb984f349d80d8196897f4d3" ma:index="48" nillable="true" ma:taxonomy="true" ma:internalName="b60f8d2dbb984f349d80d8196897f4d3" ma:taxonomyFieldName="Roles" ma:displayName="SMSG Roles" ma:readOnly="false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49" nillable="true" ma:taxonomy="true" ma:internalName="ConfidentialityTaxHTField0" ma:taxonomyFieldName="Confidentiality" ma:displayName="Confidentiality" ma:indexed="true" ma:readOnly="false" ma:default="1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20e0dfa74bf4e44818db03027b0ccd8" ma:index="51" nillable="true" ma:taxonomy="true" ma:internalName="k20e0dfa74bf4e44818db03027b0ccd8" ma:taxonomyFieldName="Segments" ma:displayName="SMSG Customer Segments" ma:readOnly="false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eb54ac91059940029a3cc8a4ff5af673" ma:index="53" nillable="true" ma:taxonomy="true" ma:internalName="eb54ac91059940029a3cc8a4ff5af673" ma:taxonomyFieldName="SMSGDomain" ma:displayName="SMSG Domain" ma:readOnly="false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54" nillable="true" ma:taxonomy="true" ma:internalName="i1b478372f814787abd313030b81fcb2" ma:taxonomyFieldName="ActivitiesAndPrograms" ma:displayName="SMSG Activities &amp; Programs" ma:readOnly="false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TaxKeywordTaxHTField" ma:index="58" nillable="true" ma:taxonomy="true" ma:internalName="TaxKeywordTaxHTField" ma:taxonomyFieldName="TaxKeyword" ma:displayName="Enterprise Keywords" ma:readOnly="false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od9986d31974458fb3007746ec0bce5f" ma:index="59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m6c7b4717b6346e6a075a59dd47eac69" ma:index="60" nillable="true" ma:taxonomy="true" ma:internalName="m6c7b4717b6346e6a075a59dd47eac69" ma:taxonomyFieldName="Topics" ma:displayName="SMSG Topics" ma:readOnly="false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_dlc_DocId" ma:index="61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bf80e81150e248c48aa8cffdf0021a1f" ma:index="65" nillable="true" ma:taxonomy="true" ma:internalName="bf80e81150e248c48aa8cffdf0021a1f" ma:taxonomyFieldName="Products" ma:displayName="SMSG Products &amp; Technologies" ma:readOnly="false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m6d26e40ac264097a006193f92232ece" ma:index="66" nillable="true" ma:taxonomy="true" ma:internalName="m6d26e40ac264097a006193f92232ece" ma:taxonomyFieldName="TechnicalLevel" ma:displayName="Technical Level" ma:readOnly="false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20760-4664-4be3-bee2-f8b9a6708b4c" elementFormDefault="qualified">
    <xsd:import namespace="http://schemas.microsoft.com/office/2006/documentManagement/types"/>
    <xsd:import namespace="http://schemas.microsoft.com/office/infopath/2007/PartnerControls"/>
    <xsd:element name="PublishDate" ma:index="3" nillable="true" ma:displayName="PublishDate" ma:description="Used in Blog Posts and documents." ma:format="DateOnly" ma:indexed="true" ma:internalName="PublishDate">
      <xsd:simpleType>
        <xsd:restriction base="dms:DateTime"/>
      </xsd:simpleType>
    </xsd:element>
    <xsd:element name="DocumentSetKcId" ma:index="31" nillable="true" ma:displayName="DocumentSetKcId" ma:description="Custom Column used to capture Document ID to share with DocumentSet Contents" ma:indexed="true" ma:internalName="DocumentSetKcId" ma:readOnly="false">
      <xsd:simpleType>
        <xsd:restriction base="dms:Text">
          <xsd:maxLength value="255"/>
        </xsd:restriction>
      </xsd:simpleType>
    </xsd:element>
    <xsd:element name="CoOwner" ma:index="32" nillable="true" ma:displayName="Co-Owner" ma:description="Co-Owner" ma:list="UserInfo" ma:SharePointGroup="0" ma:internalName="CoOwner" ma:readOnly="false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Title" ma:index="33" nillable="true" ma:displayName="BlogPostID" ma:description="Blog Post ID to link documents on the blog post." ma:internalName="MediaTitle" ma:readOnly="false">
      <xsd:simpleType>
        <xsd:restriction base="dms:Text">
          <xsd:maxLength value="255"/>
        </xsd:restriction>
      </xsd:simpleType>
    </xsd:element>
    <xsd:element name="ApplyWorkflowRules" ma:index="50" nillable="true" ma:displayName="ApplyWorkflowRules" ma:default="Yes" ma:description="This columns is used to help to apply the workflow rules on Document Sets / Documents. by Default the Value is Yes" ma:format="Dropdown" ma:hidden="true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  <xsd:element name="b1337ea954344dcfb0425a10eee4daa8" ma:index="63" nillable="true" ma:taxonomy="true" ma:internalName="b1337ea954344dcfb0425a10eee4daa8" ma:taxonomyFieldName="EnterpriseDomainTags" ma:displayName="EnterpriseDomainTags" ma:default="" ma:fieldId="{b1337ea9-5434-4dcf-b042-5a10eee4daa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Description xmlns="230e9df3-be65-4c73-a93b-d1236ebd677e">​This PPT deck provides Azure IoT reference architecture content that can be shared publicly.
</DocumentDescription>
    <hd9637eefc984b85b6097c6374e15725 xmlns="230e9df3-be65-4c73-a93b-d1236ebd677e">
      <Terms xmlns="http://schemas.microsoft.com/office/infopath/2007/PartnerControls"/>
    </hd9637eefc984b85b6097c6374e15725>
    <k20e0dfa74bf4e44818db03027b0ccd8 xmlns="230e9df3-be65-4c73-a93b-d1236ebd677e">
      <Terms xmlns="http://schemas.microsoft.com/office/infopath/2007/PartnerControls"/>
    </k20e0dfa74bf4e44818db03027b0ccd8>
    <od9986d31974458fb3007746ec0bce5f xmlns="230e9df3-be65-4c73-a93b-d1236ebd677e">
      <Terms xmlns="http://schemas.microsoft.com/office/infopath/2007/PartnerControls"/>
    </od9986d31974458fb3007746ec0bce5f>
    <Owner xmlns="230e9df3-be65-4c73-a93b-d1236ebd677e">
      <UserInfo>
        <DisplayName>Tim Woolford</DisplayName>
        <AccountId>171055</AccountId>
        <AccountType/>
      </UserInfo>
    </Owner>
    <k21a64daf20d4502b2796a1c6b8ce6c8 xmlns="230e9df3-be65-4c73-a93b-d1236ebd677e">
      <Terms xmlns="http://schemas.microsoft.com/office/infopath/2007/PartnerControls"/>
    </k21a64daf20d4502b2796a1c6b8ce6c8>
    <Expire_x0020_Review xmlns="230e9df3-be65-4c73-a93b-d1236ebd677e">2017-01-03T00:00:00+00:00</Expire_x0020_Review>
    <l3c3ea61849e4288a8acc49bb5388e8c xmlns="230e9df3-be65-4c73-a93b-d1236ebd677e">
      <Terms xmlns="http://schemas.microsoft.com/office/infopath/2007/PartnerControls"/>
    </l3c3ea61849e4288a8acc49bb5388e8c>
    <ConfidentialityTaxHTField0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customer ready</TermName>
          <TermId xmlns="http://schemas.microsoft.com/office/infopath/2007/PartnerControls">8986c41d-21c5-4f8f-8a12-ea4625b46858</TermId>
        </TermInfo>
      </Terms>
    </ConfidentialityTaxHTField0>
    <ApplyWorkflowRules xmlns="ad820760-4664-4be3-bee2-f8b9a6708b4c">No</ApplyWorkflowRules>
    <eb54ac91059940029a3cc8a4ff5af673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Internet of Things Domain</TermName>
          <TermId xmlns="http://schemas.microsoft.com/office/infopath/2007/PartnerControls">34685f97-aa46-4d4d-881b-c9a2cde63bef</TermId>
        </TermInfo>
        <TermInfo xmlns="http://schemas.microsoft.com/office/infopath/2007/PartnerControls">
          <TermName xmlns="http://schemas.microsoft.com/office/infopath/2007/PartnerControls">Cloud and Enterprise</TermName>
          <TermId xmlns="http://schemas.microsoft.com/office/infopath/2007/PartnerControls">adc2fe87-c79a-4ded-a449-3f86b954069d</TermId>
        </TermInfo>
      </Terms>
    </eb54ac91059940029a3cc8a4ff5af673>
    <PublishingPageContent xmlns="http://schemas.microsoft.com/sharepoint/v3" xsi:nil="true"/>
    <MediaTitle xmlns="ad820760-4664-4be3-bee2-f8b9a6708b4c" xsi:nil="true"/>
    <IconOverlay xmlns="http://schemas.microsoft.com/sharepoint/v4" xsi:nil="true"/>
    <ef109fd36bcf4bcd9dd945731030600b xmlns="230e9df3-be65-4c73-a93b-d1236ebd677e">
      <Terms xmlns="http://schemas.microsoft.com/office/infopath/2007/PartnerControls"/>
    </ef109fd36bcf4bcd9dd945731030600b>
    <PublishDate xmlns="ad820760-4664-4be3-bee2-f8b9a6708b4c" xsi:nil="true"/>
    <LCA_x0020_Approved xmlns="230e9df3-be65-4c73-a93b-d1236ebd677e">
      <UserInfo>
        <DisplayName/>
        <AccountId xsi:nil="true"/>
        <AccountType/>
      </UserInfo>
    </LCA_x0020_Approved>
    <ec5b2ad5c27b45fb8a00a1f27c7ce1ae xmlns="230e9df3-be65-4c73-a93b-d1236ebd677e">
      <Terms xmlns="http://schemas.microsoft.com/office/infopath/2007/PartnerControls"/>
    </ec5b2ad5c27b45fb8a00a1f27c7ce1ae>
    <bf80e81150e248c48aa8cffdf0021a1f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Azure platform</TermName>
          <TermId xmlns="http://schemas.microsoft.com/office/infopath/2007/PartnerControls">df6aaec2-d07c-4319-b510-15a691aea35b</TermId>
        </TermInfo>
      </Terms>
    </bf80e81150e248c48aa8cffdf0021a1f>
    <m6d26e40ac264097a006193f92232ece xmlns="230e9df3-be65-4c73-a93b-d1236ebd677e">
      <Terms xmlns="http://schemas.microsoft.com/office/infopath/2007/PartnerControls"/>
    </m6d26e40ac264097a006193f92232ece>
    <b60f8d2dbb984f349d80d8196897f4d3 xmlns="230e9df3-be65-4c73-a93b-d1236ebd677e">
      <Terms xmlns="http://schemas.microsoft.com/office/infopath/2007/PartnerControls"/>
    </b60f8d2dbb984f349d80d8196897f4d3>
    <Thumbnail1 xmlns="230e9df3-be65-4c73-a93b-d1236ebd677e">
      <Url>http://infopedia/kc02/media/Thumbnails/Internet of Things Domain/KC02-23-86564/Microsoft Azure IoT Reference Architecture.png</Url>
      <Description>/kc02/media/Thumbnails/Internet of Things Domain/KC02-23-86564/Microsoft Azure IoT Reference Architecture.png</Description>
    </Thumbnail1>
    <i0d941ee1e744ffea7aeee9924c91cbb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Cloud Platform (solution)</TermName>
          <TermId xmlns="http://schemas.microsoft.com/office/infopath/2007/PartnerControls">8e62087a-5af4-429b-974d-d6aee352a28f</TermId>
        </TermInfo>
        <TermInfo xmlns="http://schemas.microsoft.com/office/infopath/2007/PartnerControls">
          <TermName xmlns="http://schemas.microsoft.com/office/infopath/2007/PartnerControls">New Conversation</TermName>
          <TermId xmlns="http://schemas.microsoft.com/office/infopath/2007/PartnerControls">5ae50351-4e19-465d-a34a-e592b7a56769</TermId>
        </TermInfo>
        <TermInfo xmlns="http://schemas.microsoft.com/office/infopath/2007/PartnerControls">
          <TermName xmlns="http://schemas.microsoft.com/office/infopath/2007/PartnerControls">Internet of Your Things</TermName>
          <TermId xmlns="http://schemas.microsoft.com/office/infopath/2007/PartnerControls">cb3354bd-6d29-4656-83fb-4e192665ca2b</TermId>
        </TermInfo>
      </Terms>
    </i0d941ee1e744ffea7aeee9924c91cbb>
    <PublishingExpirationDate xmlns="http://schemas.microsoft.com/sharepoint/v3" xsi:nil="true"/>
    <RoutingRuleDescription xmlns="http://schemas.microsoft.com/sharepoint/v3" xsi:nil="true"/>
    <DocumentSetKcId xmlns="ad820760-4664-4be3-bee2-f8b9a6708b4c">86564</DocumentSetKcId>
    <CoOwner xmlns="ad820760-4664-4be3-bee2-f8b9a6708b4c">
      <UserInfo>
        <DisplayName>i:0#.w|redmond\v-pebouc</DisplayName>
        <AccountId>27606</AccountId>
        <AccountType/>
      </UserInfo>
      <UserInfo>
        <DisplayName>i:0#.w|redmond\v-danaja</DisplayName>
        <AccountId>168825</AccountId>
        <AccountType/>
      </UserInfo>
      <UserInfo>
        <DisplayName>i:0#.w|redmond\v-anmarv</DisplayName>
        <AccountId>62976</AccountId>
        <AccountType/>
      </UserInfo>
    </CoOwner>
    <i1b478372f814787abd313030b81fcb2 xmlns="230e9df3-be65-4c73-a93b-d1236ebd677e">
      <Terms xmlns="http://schemas.microsoft.com/office/infopath/2007/PartnerControls"/>
    </i1b478372f814787abd313030b81fcb2>
    <TaxKeywordTaxHTField xmlns="230e9df3-be65-4c73-a93b-d1236ebd677e">
      <Terms xmlns="http://schemas.microsoft.com/office/infopath/2007/PartnerControls"/>
    </TaxKeywordTaxHTField>
    <TaxCatchAll xmlns="230e9df3-be65-4c73-a93b-d1236ebd677e">
      <Value>216</Value>
      <Value>2935</Value>
      <Value>329</Value>
      <Value>2416</Value>
      <Value>2282</Value>
      <Value>683</Value>
      <Value>2654</Value>
    </TaxCatchAll>
    <mb88723863e1404388ba3733387d48df xmlns="230e9df3-be65-4c73-a93b-d1236ebd677e">
      <Terms xmlns="http://schemas.microsoft.com/office/infopath/2007/PartnerControls"/>
    </mb88723863e1404388ba3733387d48df>
    <b1337ea954344dcfb0425a10eee4daa8 xmlns="ad820760-4664-4be3-bee2-f8b9a6708b4c">
      <Terms xmlns="http://schemas.microsoft.com/office/infopath/2007/PartnerControls"/>
    </b1337ea954344dcfb0425a10eee4daa8>
    <kf34bcdc8fc34e479d3f94c6210e8e27 xmlns="230e9df3-be65-4c73-a93b-d1236ebd677e">
      <Terms xmlns="http://schemas.microsoft.com/office/infopath/2007/PartnerControls"/>
    </kf34bcdc8fc34e479d3f94c6210e8e27>
    <m6c7b4717b6346e6a075a59dd47eac69 xmlns="230e9df3-be65-4c73-a93b-d1236ebd677e">
      <Terms xmlns="http://schemas.microsoft.com/office/infopath/2007/PartnerControls"/>
    </m6c7b4717b6346e6a075a59dd47eac69>
    <_dlc_DocId xmlns="230e9df3-be65-4c73-a93b-d1236ebd677e">KC02-23-86565</_dlc_DocId>
    <_dlc_DocIdUrl xmlns="230e9df3-be65-4c73-a93b-d1236ebd677e">
      <Url>http://infopedia/kc02/docstore/_layouts/DocIdRedir.aspx?ID=KC02-23-86565</Url>
      <Description>KC02-23-86565</Description>
    </_dlc_DocIdUrl>
    <AverageRating xmlns="http://schemas.microsoft.com/sharepoint/v3" xsi:nil="true"/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6F9F9-EA55-445D-BD0A-E53A0EC1547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5BDBFC4-2749-4E70-9A86-E0F381476A2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9942B11-AFF2-419B-8C71-73BA56495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ad820760-4664-4be3-bee2-f8b9a6708b4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4484806-CE08-4C2B-97BF-EF4589A2FC6E}">
  <ds:schemaRefs>
    <ds:schemaRef ds:uri="http://schemas.microsoft.com/office/2006/metadata/properties"/>
    <ds:schemaRef ds:uri="http://schemas.microsoft.com/office/infopath/2007/PartnerControls"/>
    <ds:schemaRef ds:uri="230e9df3-be65-4c73-a93b-d1236ebd677e"/>
    <ds:schemaRef ds:uri="ad820760-4664-4be3-bee2-f8b9a6708b4c"/>
    <ds:schemaRef ds:uri="http://schemas.microsoft.com/sharepoint/v3"/>
    <ds:schemaRef ds:uri="http://schemas.microsoft.com/sharepoint/v4"/>
  </ds:schemaRefs>
</ds:datastoreItem>
</file>

<file path=customXml/itemProps5.xml><?xml version="1.0" encoding="utf-8"?>
<ds:datastoreItem xmlns:ds="http://schemas.openxmlformats.org/officeDocument/2006/customXml" ds:itemID="{24115F71-DC8E-429E-8EDB-BF54A6355F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60151</TotalTime>
  <Words>345</Words>
  <Application>Microsoft Office PowerPoint</Application>
  <PresentationFormat>Widescreen</PresentationFormat>
  <Paragraphs>91</Paragraphs>
  <Slides>10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FY15 Enterprise identity theme</vt:lpstr>
      <vt:lpstr>1_Office Theme</vt:lpstr>
      <vt:lpstr>think-cell Slide</vt:lpstr>
      <vt:lpstr>Microsoft Azure IoT Reference Architecture</vt:lpstr>
      <vt:lpstr>Reference Architecture Guiding Principles</vt:lpstr>
      <vt:lpstr>Azure IoT Reference Architecture</vt:lpstr>
      <vt:lpstr>Device Connectivity</vt:lpstr>
      <vt:lpstr>Azure IoT Services</vt:lpstr>
      <vt:lpstr>Solution architectures</vt:lpstr>
      <vt:lpstr>Solution architectures</vt:lpstr>
      <vt:lpstr>Solution architectures</vt:lpstr>
      <vt:lpstr>Solution architectures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IoT Reference Architecture</dc:title>
  <dc:creator>"Jeff Wettlaufer" &lt;Jeff.Wettlaufer@microsoft.com&gt;</dc:creator>
  <cp:lastModifiedBy>Hyun Suk Shin (SEATTLE MTC)</cp:lastModifiedBy>
  <cp:revision>855</cp:revision>
  <dcterms:created xsi:type="dcterms:W3CDTF">2014-11-04T07:51:19Z</dcterms:created>
  <dcterms:modified xsi:type="dcterms:W3CDTF">2017-08-22T15:47:44Z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0x0101000E4CB7077FEE4FF7AE86D4A500EEC7800300C6CD36C6B4DAA64EAACFCCF5D9298AA000B09CC05C6355444CB49B4B62F83D23B8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Audiences">
    <vt:lpwstr/>
  </property>
  <property fmtid="{D5CDD505-2E9C-101B-9397-08002B2CF9AE}" pid="7" name="Region">
    <vt:lpwstr/>
  </property>
  <property fmtid="{D5CDD505-2E9C-101B-9397-08002B2CF9AE}" pid="8" name="ActivitiesAndPrograms">
    <vt:lpwstr/>
  </property>
  <property fmtid="{D5CDD505-2E9C-101B-9397-08002B2CF9AE}" pid="9" name="Segments">
    <vt:lpwstr/>
  </property>
  <property fmtid="{D5CDD505-2E9C-101B-9397-08002B2CF9AE}" pid="10" name="Partners">
    <vt:lpwstr/>
  </property>
  <property fmtid="{D5CDD505-2E9C-101B-9397-08002B2CF9AE}" pid="11" name="Topics">
    <vt:lpwstr/>
  </property>
  <property fmtid="{D5CDD505-2E9C-101B-9397-08002B2CF9AE}" pid="12" name="Groups">
    <vt:lpwstr/>
  </property>
  <property fmtid="{D5CDD505-2E9C-101B-9397-08002B2CF9AE}" pid="13" name="Industries">
    <vt:lpwstr/>
  </property>
  <property fmtid="{D5CDD505-2E9C-101B-9397-08002B2CF9AE}" pid="14" name="Competitors">
    <vt:lpwstr/>
  </property>
  <property fmtid="{D5CDD505-2E9C-101B-9397-08002B2CF9AE}" pid="15" name="SMSGDomain">
    <vt:lpwstr>2935;#Internet of Things Domain|34685f97-aa46-4d4d-881b-c9a2cde63bef;#2654;#Cloud and Enterprise|adc2fe87-c79a-4ded-a449-3f86b954069d</vt:lpwstr>
  </property>
  <property fmtid="{D5CDD505-2E9C-101B-9397-08002B2CF9AE}" pid="16" name="BusinessArchitecture">
    <vt:lpwstr>2282;#Cloud Platform (solution)|8e62087a-5af4-429b-974d-d6aee352a28f;#329;#New Conversation|5ae50351-4e19-465d-a34a-e592b7a56769;#2416;#Internet of Your Things|cb3354bd-6d29-4656-83fb-4e192665ca2b</vt:lpwstr>
  </property>
  <property fmtid="{D5CDD505-2E9C-101B-9397-08002B2CF9AE}" pid="17" name="Products">
    <vt:lpwstr>683;#Microsoft Azure platform|df6aaec2-d07c-4319-b510-15a691aea35b</vt:lpwstr>
  </property>
  <property fmtid="{D5CDD505-2E9C-101B-9397-08002B2CF9AE}" pid="18" name="_dlc_policyId">
    <vt:lpwstr/>
  </property>
  <property fmtid="{D5CDD505-2E9C-101B-9397-08002B2CF9AE}" pid="19" name="ItemRetentionFormula">
    <vt:lpwstr/>
  </property>
  <property fmtid="{D5CDD505-2E9C-101B-9397-08002B2CF9AE}" pid="20" name="_dlc_DocIdItemGuid">
    <vt:lpwstr>f70a6eb8-25b2-45ca-9c83-ba5891858df7</vt:lpwstr>
  </property>
  <property fmtid="{D5CDD505-2E9C-101B-9397-08002B2CF9AE}" pid="21" name="p1cd454bacc149bfbcfd764edd279de7">
    <vt:lpwstr/>
  </property>
  <property fmtid="{D5CDD505-2E9C-101B-9397-08002B2CF9AE}" pid="22" name="ItemType">
    <vt:lpwstr/>
  </property>
  <property fmtid="{D5CDD505-2E9C-101B-9397-08002B2CF9AE}" pid="23" name="Confidentiality">
    <vt:lpwstr>216;#customer ready|8986c41d-21c5-4f8f-8a12-ea4625b46858</vt:lpwstr>
  </property>
  <property fmtid="{D5CDD505-2E9C-101B-9397-08002B2CF9AE}" pid="24" name="bc28b5f076654a3b96073bbbebfeb8c9">
    <vt:lpwstr/>
  </property>
  <property fmtid="{D5CDD505-2E9C-101B-9397-08002B2CF9AE}" pid="25" name="Roles">
    <vt:lpwstr/>
  </property>
  <property fmtid="{D5CDD505-2E9C-101B-9397-08002B2CF9AE}" pid="26" name="j4d667fb28274e85b2214f6e751c8d1f">
    <vt:lpwstr/>
  </property>
  <property fmtid="{D5CDD505-2E9C-101B-9397-08002B2CF9AE}" pid="27" name="MSProducts">
    <vt:lpwstr/>
  </property>
  <property fmtid="{D5CDD505-2E9C-101B-9397-08002B2CF9AE}" pid="28" name="SMSGTags">
    <vt:lpwstr/>
  </property>
  <property fmtid="{D5CDD505-2E9C-101B-9397-08002B2CF9AE}" pid="29" name="j031aa32f4154c8c9a646efae715ebde">
    <vt:lpwstr/>
  </property>
  <property fmtid="{D5CDD505-2E9C-101B-9397-08002B2CF9AE}" pid="30" name="EnterpriseDomainTags">
    <vt:lpwstr/>
  </property>
  <property fmtid="{D5CDD505-2E9C-101B-9397-08002B2CF9AE}" pid="31" name="l311460e3fdf46688abc31ddb7bdc05a">
    <vt:lpwstr/>
  </property>
  <property fmtid="{D5CDD505-2E9C-101B-9397-08002B2CF9AE}" pid="32" name="la4444b61d19467597d63190b69ac227">
    <vt:lpwstr/>
  </property>
  <property fmtid="{D5CDD505-2E9C-101B-9397-08002B2CF9AE}" pid="33" name="MSProductsTaxHTField0">
    <vt:lpwstr/>
  </property>
  <property fmtid="{D5CDD505-2E9C-101B-9397-08002B2CF9AE}" pid="34" name="_docset_NoMedatataSyncRequired">
    <vt:lpwstr>False</vt:lpwstr>
  </property>
  <property fmtid="{D5CDD505-2E9C-101B-9397-08002B2CF9AE}" pid="35" name="Languages">
    <vt:lpwstr/>
  </property>
  <property fmtid="{D5CDD505-2E9C-101B-9397-08002B2CF9AE}" pid="36" name="messageframeworktype">
    <vt:lpwstr/>
  </property>
  <property fmtid="{D5CDD505-2E9C-101B-9397-08002B2CF9AE}" pid="37" name="MSLanguage">
    <vt:lpwstr/>
  </property>
  <property fmtid="{D5CDD505-2E9C-101B-9397-08002B2CF9AE}" pid="38" name="cb7870d3641f4a52807a63577a9c1b08">
    <vt:lpwstr/>
  </property>
  <property fmtid="{D5CDD505-2E9C-101B-9397-08002B2CF9AE}" pid="39" name="TechnicalLevel">
    <vt:lpwstr/>
  </property>
  <property fmtid="{D5CDD505-2E9C-101B-9397-08002B2CF9AE}" pid="40" name="LearningOrganization">
    <vt:lpwstr/>
  </property>
  <property fmtid="{D5CDD505-2E9C-101B-9397-08002B2CF9AE}" pid="41" name="EmployeeRole">
    <vt:lpwstr/>
  </property>
  <property fmtid="{D5CDD505-2E9C-101B-9397-08002B2CF9AE}" pid="42" name="LearningDeliveryMethod">
    <vt:lpwstr/>
  </property>
  <property fmtid="{D5CDD505-2E9C-101B-9397-08002B2CF9AE}" pid="43" name="SalesGeography">
    <vt:lpwstr/>
  </property>
  <property fmtid="{D5CDD505-2E9C-101B-9397-08002B2CF9AE}" pid="44" name="WorkflowChangePath">
    <vt:lpwstr>4c942473-d120-4286-a51a-b65ad3d92ffb,23;4c942473-d120-4286-a51a-b65ad3d92ffb,23;4c942473-d120-4286-a51a-b65ad3d92ffb,23;4c942473-d120-4286-a51a-b65ad3d92ffb,27;</vt:lpwstr>
  </property>
</Properties>
</file>