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85" r:id="rId7"/>
    <p:sldId id="292" r:id="rId8"/>
    <p:sldId id="293" r:id="rId9"/>
    <p:sldId id="294" r:id="rId10"/>
    <p:sldId id="295" r:id="rId11"/>
    <p:sldId id="296" r:id="rId12"/>
    <p:sldId id="258" r:id="rId13"/>
    <p:sldId id="297" r:id="rId14"/>
    <p:sldId id="308" r:id="rId15"/>
    <p:sldId id="310" r:id="rId16"/>
    <p:sldId id="311" r:id="rId17"/>
    <p:sldId id="307" r:id="rId18"/>
    <p:sldId id="298" r:id="rId19"/>
    <p:sldId id="305" r:id="rId20"/>
    <p:sldId id="309" r:id="rId21"/>
    <p:sldId id="315" r:id="rId22"/>
    <p:sldId id="304" r:id="rId23"/>
    <p:sldId id="277" r:id="rId24"/>
    <p:sldId id="303" r:id="rId25"/>
    <p:sldId id="299" r:id="rId26"/>
    <p:sldId id="306" r:id="rId27"/>
    <p:sldId id="313" r:id="rId28"/>
    <p:sldId id="314" r:id="rId29"/>
    <p:sldId id="300" r:id="rId30"/>
    <p:sldId id="302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7860C-65C7-B722-763E-422AD7CAE3AF}" v="1560" dt="2022-12-15T19:00:40.405"/>
    <p1510:client id="{6C13E8F2-6BDC-06DD-A911-30540AF23D5F}" v="1223" dt="2022-12-15T09:50:23.845"/>
    <p1510:client id="{F3476341-61BA-5F4C-528E-F8A819570E76}" v="1050" dt="2022-12-15T02:23:04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1303596"/>
          </a:xfrm>
        </p:spPr>
        <p:txBody>
          <a:bodyPr/>
          <a:lstStyle/>
          <a:p>
            <a:pPr algn="ctr"/>
            <a:r>
              <a:rPr lang="en-US"/>
              <a:t>Aegis Wing: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5118" y="4656397"/>
            <a:ext cx="8657642" cy="2080305"/>
          </a:xfrm>
        </p:spPr>
        <p:txBody>
          <a:bodyPr/>
          <a:lstStyle/>
          <a:p>
            <a:r>
              <a:rPr lang="en-US"/>
              <a:t>By</a:t>
            </a:r>
          </a:p>
          <a:p>
            <a:r>
              <a:rPr lang="en-US"/>
              <a:t>Ramzi Adil,	Daniel </a:t>
            </a:r>
            <a:r>
              <a:rPr lang="en-US" err="1"/>
              <a:t>Varivoda</a:t>
            </a:r>
            <a:r>
              <a:rPr lang="en-US"/>
              <a:t>,	Jose Lou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122B-1A12-A719-4F87-3EABC08021A7}"/>
              </a:ext>
            </a:extLst>
          </p:cNvPr>
          <p:cNvSpPr txBox="1">
            <a:spLocks/>
          </p:cNvSpPr>
          <p:nvPr/>
        </p:nvSpPr>
        <p:spPr>
          <a:xfrm>
            <a:off x="1240971" y="2845838"/>
            <a:ext cx="6597944" cy="1894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An Examination of Adversarial</a:t>
            </a:r>
          </a:p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vs</a:t>
            </a:r>
          </a:p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Reinforcement Learning Agents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51" y="-170793"/>
            <a:ext cx="9779183" cy="1325563"/>
          </a:xfrm>
        </p:spPr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Agents</a:t>
            </a:r>
            <a:endParaRPr lang="en-US" sz="4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3000"/>
              <a:t>1. Player Agent</a:t>
            </a:r>
          </a:p>
          <a:p>
            <a:r>
              <a:rPr lang="en-US" sz="3000"/>
              <a:t>2. </a:t>
            </a:r>
            <a:r>
              <a:rPr lang="en-US" sz="3000" err="1"/>
              <a:t>SimpleGoLeft</a:t>
            </a:r>
            <a:r>
              <a:rPr lang="en-US" sz="3000"/>
              <a:t> – Only moves left at every turn</a:t>
            </a:r>
          </a:p>
          <a:p>
            <a:r>
              <a:rPr lang="en-US" sz="3000"/>
              <a:t>3. </a:t>
            </a:r>
            <a:r>
              <a:rPr lang="en-US" sz="3000" err="1"/>
              <a:t>BasicMoveAndFire</a:t>
            </a:r>
            <a:r>
              <a:rPr lang="en-US" sz="3000"/>
              <a:t> – Stochastic policy chooses from uniform distribution of actions.</a:t>
            </a:r>
          </a:p>
          <a:p>
            <a:r>
              <a:rPr lang="en-US" sz="3000"/>
              <a:t>4. </a:t>
            </a:r>
            <a:r>
              <a:rPr lang="en-US" sz="3000" err="1"/>
              <a:t>BasicCounter</a:t>
            </a:r>
            <a:r>
              <a:rPr lang="en-US" sz="3000"/>
              <a:t> – moves to ideal position, stays and fires for a duration of time, then takes the left action</a:t>
            </a:r>
          </a:p>
          <a:p>
            <a:r>
              <a:rPr lang="en-US" sz="3000"/>
              <a:t>5. Heuristic Agent – Chases the player and fires if player is in the same row.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51" y="-170793"/>
            <a:ext cx="9779183" cy="132556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  <a:t>Viewing The Game</a:t>
            </a:r>
            <a:endParaRPr lang="en-US" sz="4000">
              <a:effectLst/>
              <a:latin typeface="Times New Roman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9" descr="A picture containing electronics, keyboard&#10;&#10;Description automatically generated">
            <a:extLst>
              <a:ext uri="{FF2B5EF4-FFF2-40B4-BE49-F238E27FC236}">
                <a16:creationId xmlns:a16="http://schemas.microsoft.com/office/drawing/2014/main" id="{8F0A1DCA-6C24-74E8-22B6-AD31A375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4" y="1624627"/>
            <a:ext cx="4935125" cy="3808572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A85C0366-35ED-2809-EFD8-E2FD95EF9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82" r="-146" b="505"/>
          <a:stretch/>
        </p:blipFill>
        <p:spPr>
          <a:xfrm>
            <a:off x="5655734" y="3799022"/>
            <a:ext cx="6468541" cy="1509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949941-A1FA-250A-BFB7-63C14E651884}"/>
              </a:ext>
            </a:extLst>
          </p:cNvPr>
          <p:cNvSpPr txBox="1"/>
          <p:nvPr/>
        </p:nvSpPr>
        <p:spPr>
          <a:xfrm>
            <a:off x="5644444" y="2765778"/>
            <a:ext cx="50235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Player = 1 at x = 0, y = 4</a:t>
            </a:r>
          </a:p>
        </p:txBody>
      </p:sp>
    </p:spTree>
    <p:extLst>
      <p:ext uri="{BB962C8B-B14F-4D97-AF65-F5344CB8AC3E}">
        <p14:creationId xmlns:p14="http://schemas.microsoft.com/office/powerpoint/2010/main" val="322641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0AF8-168C-24BF-41B9-83FD3562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Game Model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EBB26-39E7-8DE9-5258-9006A48F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9610" y="2320339"/>
            <a:ext cx="5084887" cy="34364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- Player hp = 3</a:t>
            </a:r>
          </a:p>
          <a:p>
            <a:r>
              <a:rPr lang="en-US"/>
              <a:t>- Player live(s) = 1</a:t>
            </a:r>
          </a:p>
          <a:p>
            <a:r>
              <a:rPr lang="en-US"/>
              <a:t>- Turns to survive = 300</a:t>
            </a:r>
          </a:p>
          <a:p>
            <a:r>
              <a:rPr lang="en-US"/>
              <a:t>- Max Enemies at any given time = 5</a:t>
            </a:r>
          </a:p>
          <a:p>
            <a:r>
              <a:rPr lang="en-US"/>
              <a:t>- General Spawn Rate = 50%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B31B-B4B0-721D-E004-2B2D883B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1D167-D5C2-68A0-54DC-DD409C38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1F5F9E9-5271-8108-731B-E84F68AC7C34}"/>
              </a:ext>
            </a:extLst>
          </p:cNvPr>
          <p:cNvSpPr txBox="1">
            <a:spLocks/>
          </p:cNvSpPr>
          <p:nvPr/>
        </p:nvSpPr>
        <p:spPr>
          <a:xfrm>
            <a:off x="84603" y="2147049"/>
            <a:ext cx="6775300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/>
              <a:t>Specific Spawn Rates and Actions</a:t>
            </a:r>
          </a:p>
          <a:p>
            <a:pPr>
              <a:spcBef>
                <a:spcPts val="600"/>
              </a:spcBef>
            </a:pPr>
            <a:r>
              <a:rPr lang="en-US"/>
              <a:t>- </a:t>
            </a:r>
            <a:r>
              <a:rPr lang="en-US" err="1">
                <a:ea typeface="+mn-lt"/>
                <a:cs typeface="+mn-lt"/>
              </a:rPr>
              <a:t>HeuristicAgent</a:t>
            </a:r>
            <a:r>
              <a:rPr lang="en-US">
                <a:ea typeface="+mn-lt"/>
                <a:cs typeface="+mn-lt"/>
              </a:rPr>
              <a:t>; 15%; Chases and attempts to shoot down player </a:t>
            </a:r>
            <a:endParaRPr lang="en-US"/>
          </a:p>
          <a:p>
            <a:pPr>
              <a:spcBef>
                <a:spcPts val="600"/>
              </a:spcBef>
            </a:pPr>
            <a:r>
              <a:rPr lang="en-US">
                <a:ea typeface="+mn-lt"/>
                <a:cs typeface="+mn-lt"/>
              </a:rPr>
              <a:t>- </a:t>
            </a:r>
            <a:r>
              <a:rPr lang="en-US" err="1">
                <a:ea typeface="+mn-lt"/>
                <a:cs typeface="+mn-lt"/>
              </a:rPr>
              <a:t>CounterAgent</a:t>
            </a:r>
            <a:r>
              <a:rPr lang="en-US">
                <a:ea typeface="+mn-lt"/>
                <a:cs typeface="+mn-lt"/>
              </a:rPr>
              <a:t>; 20%; Fires from a location for a set amount of turns</a:t>
            </a:r>
          </a:p>
          <a:p>
            <a:pPr>
              <a:spcBef>
                <a:spcPts val="600"/>
              </a:spcBef>
            </a:pPr>
            <a:r>
              <a:rPr lang="en-US">
                <a:ea typeface="+mn-lt"/>
                <a:cs typeface="+mn-lt"/>
              </a:rPr>
              <a:t>- </a:t>
            </a:r>
            <a:r>
              <a:rPr lang="en-US" err="1">
                <a:ea typeface="+mn-lt"/>
                <a:cs typeface="+mn-lt"/>
              </a:rPr>
              <a:t>BasicFireAndMoveAgent</a:t>
            </a:r>
            <a:r>
              <a:rPr lang="en-US">
                <a:ea typeface="+mn-lt"/>
                <a:cs typeface="+mn-lt"/>
              </a:rPr>
              <a:t>; 20%; Random Action</a:t>
            </a:r>
            <a:endParaRPr lang="en-US"/>
          </a:p>
          <a:p>
            <a:pPr>
              <a:spcBef>
                <a:spcPts val="600"/>
              </a:spcBef>
            </a:pPr>
            <a:r>
              <a:rPr lang="en-US">
                <a:ea typeface="+mn-lt"/>
                <a:cs typeface="+mn-lt"/>
              </a:rPr>
              <a:t>- </a:t>
            </a:r>
            <a:r>
              <a:rPr lang="en-US" err="1">
                <a:ea typeface="+mn-lt"/>
                <a:cs typeface="+mn-lt"/>
              </a:rPr>
              <a:t>SimpleGoLeftAgent</a:t>
            </a:r>
            <a:r>
              <a:rPr lang="en-US">
                <a:ea typeface="+mn-lt"/>
                <a:cs typeface="+mn-lt"/>
              </a:rPr>
              <a:t>; 45%; Only moves left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  <a:t>Scoring Logic</a:t>
            </a:r>
            <a:endParaRPr lang="en-US" sz="4000">
              <a:effectLst/>
              <a:latin typeface="Times New Roman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647AB5-8B26-705A-91CA-7C1AB207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723" y="2985321"/>
            <a:ext cx="9779183" cy="34364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+1 Point per turn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Agent point attribute:</a:t>
            </a:r>
            <a:endParaRPr lang="en-US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Go Left Agent + 10 points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Basic Counter Agent + 20 points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Fire and Move Agent + 25 points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Heuristic Agent + 50 points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Winning + 10,000 points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Losing - 1,000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/>
              <a:t>-100 points for losing a hp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  <a:t>Player Agent Algorithms</a:t>
            </a:r>
            <a:endParaRPr lang="en-US" sz="4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1. </a:t>
            </a:r>
            <a:r>
              <a:rPr lang="en-US" sz="3000" err="1"/>
              <a:t>ExpectiMax</a:t>
            </a:r>
            <a:endParaRPr lang="en-US" sz="3000"/>
          </a:p>
          <a:p>
            <a:r>
              <a:rPr lang="en-US" sz="3000"/>
              <a:t>2. Reinforcement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ExpectiMax</a:t>
            </a:r>
            <a:endParaRPr lang="en-US" sz="4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936" y="2322555"/>
            <a:ext cx="5821137" cy="381622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A game theory algorithm</a:t>
            </a:r>
          </a:p>
          <a:p>
            <a:r>
              <a:rPr lang="en-US"/>
              <a:t>Objective: maximize expected utility</a:t>
            </a:r>
          </a:p>
          <a:p>
            <a:r>
              <a:rPr lang="en-US"/>
              <a:t>Variation of </a:t>
            </a:r>
            <a:r>
              <a:rPr lang="en-US" err="1"/>
              <a:t>MiniMax</a:t>
            </a:r>
            <a:endParaRPr lang="en-US"/>
          </a:p>
          <a:p>
            <a:r>
              <a:rPr lang="en-US"/>
              <a:t>	- Difference in assumptions</a:t>
            </a:r>
          </a:p>
          <a:p>
            <a:r>
              <a:rPr lang="en-US"/>
              <a:t>	- </a:t>
            </a:r>
            <a:r>
              <a:rPr lang="en-US" err="1"/>
              <a:t>MiniMax</a:t>
            </a:r>
            <a:r>
              <a:rPr lang="en-US"/>
              <a:t> = Assumes agents play optimally</a:t>
            </a:r>
          </a:p>
          <a:p>
            <a:r>
              <a:rPr lang="en-US"/>
              <a:t>	- </a:t>
            </a:r>
            <a:r>
              <a:rPr lang="en-US" err="1"/>
              <a:t>ExpectiMax</a:t>
            </a:r>
            <a:r>
              <a:rPr lang="en-US"/>
              <a:t> = Assumes enemy agents may or 			may not play optimally so results are 			averaged and weighted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783DB6-E684-4116-D889-133331E2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840" y="2645864"/>
            <a:ext cx="4962389" cy="25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2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ExpectiMax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80522" y="6356350"/>
            <a:ext cx="5372878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7D6444-966D-D64F-2A26-6C493BE5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130" y="2679567"/>
            <a:ext cx="3185179" cy="2524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973312-63F6-015F-179B-96FB206F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247" y="2012396"/>
            <a:ext cx="4497355" cy="3858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ED6D2F-3180-1A7E-0C33-BCCFF7557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87" y="1868830"/>
            <a:ext cx="3223731" cy="41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3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0" y="714152"/>
            <a:ext cx="10698838" cy="132556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4000" err="1">
                <a:latin typeface="Times New Roman"/>
                <a:ea typeface="Times New Roman" panose="02020603050405020304" pitchFamily="18" charset="0"/>
                <a:cs typeface="Times New Roman"/>
              </a:rPr>
              <a:t>Expectimax</a:t>
            </a:r>
            <a: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  <a:t> Agent Results at different depths</a:t>
            </a:r>
            <a:endParaRPr lang="en-US" sz="40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0DF006-C8C5-0515-C824-E82A950DE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66267"/>
              </p:ext>
            </p:extLst>
          </p:nvPr>
        </p:nvGraphicFramePr>
        <p:xfrm>
          <a:off x="159834" y="2524264"/>
          <a:ext cx="10162360" cy="344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36">
                  <a:extLst>
                    <a:ext uri="{9D8B030D-6E8A-4147-A177-3AD203B41FA5}">
                      <a16:colId xmlns:a16="http://schemas.microsoft.com/office/drawing/2014/main" val="976942752"/>
                    </a:ext>
                  </a:extLst>
                </a:gridCol>
                <a:gridCol w="1016236">
                  <a:extLst>
                    <a:ext uri="{9D8B030D-6E8A-4147-A177-3AD203B41FA5}">
                      <a16:colId xmlns:a16="http://schemas.microsoft.com/office/drawing/2014/main" val="803848933"/>
                    </a:ext>
                  </a:extLst>
                </a:gridCol>
                <a:gridCol w="1016236">
                  <a:extLst>
                    <a:ext uri="{9D8B030D-6E8A-4147-A177-3AD203B41FA5}">
                      <a16:colId xmlns:a16="http://schemas.microsoft.com/office/drawing/2014/main" val="3320221063"/>
                    </a:ext>
                  </a:extLst>
                </a:gridCol>
                <a:gridCol w="1016236">
                  <a:extLst>
                    <a:ext uri="{9D8B030D-6E8A-4147-A177-3AD203B41FA5}">
                      <a16:colId xmlns:a16="http://schemas.microsoft.com/office/drawing/2014/main" val="127145765"/>
                    </a:ext>
                  </a:extLst>
                </a:gridCol>
                <a:gridCol w="1016236">
                  <a:extLst>
                    <a:ext uri="{9D8B030D-6E8A-4147-A177-3AD203B41FA5}">
                      <a16:colId xmlns:a16="http://schemas.microsoft.com/office/drawing/2014/main" val="199212922"/>
                    </a:ext>
                  </a:extLst>
                </a:gridCol>
                <a:gridCol w="1016236">
                  <a:extLst>
                    <a:ext uri="{9D8B030D-6E8A-4147-A177-3AD203B41FA5}">
                      <a16:colId xmlns:a16="http://schemas.microsoft.com/office/drawing/2014/main" val="2471099959"/>
                    </a:ext>
                  </a:extLst>
                </a:gridCol>
                <a:gridCol w="1016236">
                  <a:extLst>
                    <a:ext uri="{9D8B030D-6E8A-4147-A177-3AD203B41FA5}">
                      <a16:colId xmlns:a16="http://schemas.microsoft.com/office/drawing/2014/main" val="3950510950"/>
                    </a:ext>
                  </a:extLst>
                </a:gridCol>
                <a:gridCol w="1016236">
                  <a:extLst>
                    <a:ext uri="{9D8B030D-6E8A-4147-A177-3AD203B41FA5}">
                      <a16:colId xmlns:a16="http://schemas.microsoft.com/office/drawing/2014/main" val="897847553"/>
                    </a:ext>
                  </a:extLst>
                </a:gridCol>
                <a:gridCol w="1016236">
                  <a:extLst>
                    <a:ext uri="{9D8B030D-6E8A-4147-A177-3AD203B41FA5}">
                      <a16:colId xmlns:a16="http://schemas.microsoft.com/office/drawing/2014/main" val="2887764913"/>
                    </a:ext>
                  </a:extLst>
                </a:gridCol>
                <a:gridCol w="1016236">
                  <a:extLst>
                    <a:ext uri="{9D8B030D-6E8A-4147-A177-3AD203B41FA5}">
                      <a16:colId xmlns:a16="http://schemas.microsoft.com/office/drawing/2014/main" val="1380835552"/>
                    </a:ext>
                  </a:extLst>
                </a:gridCol>
              </a:tblGrid>
              <a:tr h="15648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Search Depth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Mean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SD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Mean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Turns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Mean Enemies Killed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SD Killed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Games Won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Games Lost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Mean HP Loss on Win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Mean Run Time (Minutes)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050578"/>
                  </a:ext>
                </a:extLst>
              </a:tr>
              <a:tr h="62757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Depth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10373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0311894"/>
                  </a:ext>
                </a:extLst>
              </a:tr>
              <a:tr h="62757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Depth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10423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54.93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0037143"/>
                  </a:ext>
                </a:extLst>
              </a:tr>
              <a:tr h="62757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Depth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10484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69.84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425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8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92" y="4704"/>
            <a:ext cx="9779183" cy="132556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4000" err="1">
                <a:latin typeface="Times New Roman"/>
                <a:ea typeface="Times New Roman" panose="02020603050405020304" pitchFamily="18" charset="0"/>
                <a:cs typeface="Times New Roman"/>
              </a:rPr>
              <a:t>Expectimax</a:t>
            </a:r>
            <a: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  <a:t> Agent Results</a:t>
            </a:r>
            <a:endParaRPr lang="en-US" sz="40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3DB5C85-ADF6-0A67-EBF9-0859AC48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7" y="2366624"/>
            <a:ext cx="5947507" cy="3687829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FB445A6-02A1-CA60-EC29-A016E1A3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46" y="2366624"/>
            <a:ext cx="5879123" cy="36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 Learning</a:t>
            </a:r>
            <a:endParaRPr lang="en-US" sz="4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416629"/>
            <a:ext cx="5821137" cy="38162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A model-free reinforcement learning algorithm</a:t>
            </a:r>
          </a:p>
          <a:p>
            <a:r>
              <a:rPr lang="en-US"/>
              <a:t>Objective: learn the value of actions in the 	particular state</a:t>
            </a:r>
          </a:p>
          <a:p>
            <a:r>
              <a:rPr lang="en-US"/>
              <a:t>Model-free – can handle problems with 	stochastic transitions and rewards 	without requiring adaptations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B87CB9-3626-9CA7-1580-0A047A7B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57" y="2513944"/>
            <a:ext cx="3931678" cy="36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3388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	What is Aegis Wing</a:t>
            </a:r>
          </a:p>
          <a:p>
            <a:r>
              <a:rPr lang="en-US"/>
              <a:t>Analysis</a:t>
            </a:r>
          </a:p>
          <a:p>
            <a:r>
              <a:rPr lang="en-US"/>
              <a:t>	Game Model</a:t>
            </a:r>
          </a:p>
          <a:p>
            <a:r>
              <a:rPr lang="en-US"/>
              <a:t>	Agents</a:t>
            </a:r>
          </a:p>
          <a:p>
            <a:r>
              <a:rPr lang="en-US"/>
              <a:t>		</a:t>
            </a:r>
            <a:r>
              <a:rPr lang="en-US" err="1"/>
              <a:t>ExpectiMax</a:t>
            </a:r>
            <a:endParaRPr lang="en-US"/>
          </a:p>
          <a:p>
            <a:r>
              <a:rPr lang="en-US"/>
              <a:t>		Reinforcement Learning</a:t>
            </a:r>
          </a:p>
          <a:p>
            <a:r>
              <a:rPr lang="en-US"/>
              <a:t>Conclusion</a:t>
            </a:r>
          </a:p>
          <a:p>
            <a:r>
              <a:rPr lang="en-US"/>
              <a:t>	Summary</a:t>
            </a:r>
          </a:p>
          <a:p>
            <a:r>
              <a:rPr lang="en-US"/>
              <a:t>	Areas of growth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396" y="6356350"/>
            <a:ext cx="608200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7845" y="6356350"/>
            <a:ext cx="5335555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B3CA1-A4EA-B10B-684A-60F29CE6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519" y="1828800"/>
            <a:ext cx="4361912" cy="4007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A3CE0B-220F-F821-A553-DF97FE17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9" y="2343075"/>
            <a:ext cx="5989996" cy="24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49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  <a:t>Our Reinforcement Learning Agent</a:t>
            </a:r>
            <a:endParaRPr lang="en-US" sz="40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9848" y="2123484"/>
            <a:ext cx="6301322" cy="37710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Char char="•"/>
            </a:pPr>
            <a:r>
              <a:rPr lang="en-US"/>
              <a:t>Deep Q-Learning with 4 layer network (2 hidden layers)</a:t>
            </a:r>
          </a:p>
          <a:p>
            <a:pPr marL="800100" lvl="1">
              <a:buChar char="•"/>
            </a:pPr>
            <a:r>
              <a:rPr lang="en-US">
                <a:solidFill>
                  <a:srgbClr val="FFFFFF"/>
                </a:solidFill>
              </a:rPr>
              <a:t> 8x7x7 Input layer vector encoding positions</a:t>
            </a:r>
            <a:endParaRPr lang="en-US">
              <a:solidFill>
                <a:srgbClr val="898989"/>
              </a:solidFill>
            </a:endParaRPr>
          </a:p>
          <a:p>
            <a:pPr marL="800100" lvl="1">
              <a:buChar char="•"/>
            </a:pPr>
            <a:r>
              <a:rPr lang="en-US">
                <a:solidFill>
                  <a:srgbClr val="FFFFFF"/>
                </a:solidFill>
              </a:rPr>
              <a:t> 6x1 output vector of Q-Values for actions</a:t>
            </a:r>
          </a:p>
          <a:p>
            <a:pPr marL="342900" indent="-342900">
              <a:buChar char="•"/>
            </a:pPr>
            <a:r>
              <a:rPr lang="en-US"/>
              <a:t>Heuristic Rewards based on turns survived, enemies posing a threat, enemies killed, and losing/winning</a:t>
            </a:r>
          </a:p>
          <a:p>
            <a:pPr marL="342900" indent="-342900">
              <a:buChar char="•"/>
            </a:pPr>
            <a:r>
              <a:rPr lang="en-US"/>
              <a:t>MSE Q Learning Loss Function: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D8BDD-F1A9-1255-61C0-52887EA0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653168"/>
            <a:ext cx="5725030" cy="3436482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E0149FCA-4617-9433-CD99-1AB127345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5" y="5828033"/>
            <a:ext cx="2780370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  <a:t>Our Reinforcement Learning Agent:</a:t>
            </a:r>
            <a:b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</a:br>
            <a: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  <a:t>Training</a:t>
            </a:r>
            <a:endParaRPr lang="en-US" sz="40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9B54289-DB04-A45C-1E05-2147F81E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" y="2516554"/>
            <a:ext cx="3466123" cy="3163276"/>
          </a:xfrm>
          <a:prstGeom prst="rect">
            <a:avLst/>
          </a:prstGeom>
        </p:spPr>
      </p:pic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65FFE96A-2A1C-99B9-F3F8-E45B3D56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69" y="2516554"/>
            <a:ext cx="4042507" cy="3163276"/>
          </a:xfrm>
          <a:prstGeom prst="rect">
            <a:avLst/>
          </a:prstGeom>
        </p:spPr>
      </p:pic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68D4B8-528C-9F36-FC61-66229669E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016" y="2516554"/>
            <a:ext cx="4042507" cy="31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92" y="-664308"/>
            <a:ext cx="9779183" cy="1325563"/>
          </a:xfrm>
        </p:spPr>
        <p:txBody>
          <a:bodyPr/>
          <a:lstStyle/>
          <a:p>
            <a:r>
              <a:rPr lang="en-US" sz="3600" err="1"/>
              <a:t>Expectimax</a:t>
            </a:r>
            <a:r>
              <a:rPr lang="en-US" sz="3600"/>
              <a:t> vs RL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7845" y="6356350"/>
            <a:ext cx="5335555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F69E8C-A1D2-2BE0-7AC1-1F98B35DB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65184"/>
              </p:ext>
            </p:extLst>
          </p:nvPr>
        </p:nvGraphicFramePr>
        <p:xfrm>
          <a:off x="157654" y="884620"/>
          <a:ext cx="11953051" cy="532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641">
                  <a:extLst>
                    <a:ext uri="{9D8B030D-6E8A-4147-A177-3AD203B41FA5}">
                      <a16:colId xmlns:a16="http://schemas.microsoft.com/office/drawing/2014/main" val="817122815"/>
                    </a:ext>
                  </a:extLst>
                </a:gridCol>
                <a:gridCol w="1086641">
                  <a:extLst>
                    <a:ext uri="{9D8B030D-6E8A-4147-A177-3AD203B41FA5}">
                      <a16:colId xmlns:a16="http://schemas.microsoft.com/office/drawing/2014/main" val="3034470495"/>
                    </a:ext>
                  </a:extLst>
                </a:gridCol>
                <a:gridCol w="1086641">
                  <a:extLst>
                    <a:ext uri="{9D8B030D-6E8A-4147-A177-3AD203B41FA5}">
                      <a16:colId xmlns:a16="http://schemas.microsoft.com/office/drawing/2014/main" val="4073982340"/>
                    </a:ext>
                  </a:extLst>
                </a:gridCol>
                <a:gridCol w="1086641">
                  <a:extLst>
                    <a:ext uri="{9D8B030D-6E8A-4147-A177-3AD203B41FA5}">
                      <a16:colId xmlns:a16="http://schemas.microsoft.com/office/drawing/2014/main" val="2427621924"/>
                    </a:ext>
                  </a:extLst>
                </a:gridCol>
                <a:gridCol w="1086641">
                  <a:extLst>
                    <a:ext uri="{9D8B030D-6E8A-4147-A177-3AD203B41FA5}">
                      <a16:colId xmlns:a16="http://schemas.microsoft.com/office/drawing/2014/main" val="272898971"/>
                    </a:ext>
                  </a:extLst>
                </a:gridCol>
                <a:gridCol w="1086641">
                  <a:extLst>
                    <a:ext uri="{9D8B030D-6E8A-4147-A177-3AD203B41FA5}">
                      <a16:colId xmlns:a16="http://schemas.microsoft.com/office/drawing/2014/main" val="3886105877"/>
                    </a:ext>
                  </a:extLst>
                </a:gridCol>
                <a:gridCol w="1086641">
                  <a:extLst>
                    <a:ext uri="{9D8B030D-6E8A-4147-A177-3AD203B41FA5}">
                      <a16:colId xmlns:a16="http://schemas.microsoft.com/office/drawing/2014/main" val="368171533"/>
                    </a:ext>
                  </a:extLst>
                </a:gridCol>
                <a:gridCol w="1086641">
                  <a:extLst>
                    <a:ext uri="{9D8B030D-6E8A-4147-A177-3AD203B41FA5}">
                      <a16:colId xmlns:a16="http://schemas.microsoft.com/office/drawing/2014/main" val="584383599"/>
                    </a:ext>
                  </a:extLst>
                </a:gridCol>
                <a:gridCol w="1086641">
                  <a:extLst>
                    <a:ext uri="{9D8B030D-6E8A-4147-A177-3AD203B41FA5}">
                      <a16:colId xmlns:a16="http://schemas.microsoft.com/office/drawing/2014/main" val="2967988011"/>
                    </a:ext>
                  </a:extLst>
                </a:gridCol>
                <a:gridCol w="1086641">
                  <a:extLst>
                    <a:ext uri="{9D8B030D-6E8A-4147-A177-3AD203B41FA5}">
                      <a16:colId xmlns:a16="http://schemas.microsoft.com/office/drawing/2014/main" val="46233307"/>
                    </a:ext>
                  </a:extLst>
                </a:gridCol>
                <a:gridCol w="1086641">
                  <a:extLst>
                    <a:ext uri="{9D8B030D-6E8A-4147-A177-3AD203B41FA5}">
                      <a16:colId xmlns:a16="http://schemas.microsoft.com/office/drawing/2014/main" val="962668063"/>
                    </a:ext>
                  </a:extLst>
                </a:gridCol>
              </a:tblGrid>
              <a:tr h="70945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SD 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Turns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SD Turns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Killed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SD Killed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Num Won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Num Lost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HP Loss on Win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Run Time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6392463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pPr algn="ctr"/>
                      <a:r>
                        <a:rPr lang="en-US" sz="1400" err="1">
                          <a:effectLst/>
                        </a:rPr>
                        <a:t>Expectimax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-95.92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4974.69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170.80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92.63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3.71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8808420"/>
                  </a:ext>
                </a:extLst>
              </a:tr>
              <a:tr h="69235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NN 100 Training Runs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-5736.68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62.51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27.32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7536469"/>
                  </a:ext>
                </a:extLst>
              </a:tr>
              <a:tr h="69235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NN 1000 Training Runs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-4743.00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3834.57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54.44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66.58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3.50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1726824"/>
                  </a:ext>
                </a:extLst>
              </a:tr>
              <a:tr h="69235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NN 2000 Training Runs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-245.80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7682.79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124.86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127.81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5740426"/>
                  </a:ext>
                </a:extLst>
              </a:tr>
              <a:tr h="69235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NN 3000 Training Runs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4564.24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7785.66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203.90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130.46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6.30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2266488"/>
                  </a:ext>
                </a:extLst>
              </a:tr>
              <a:tr h="69235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NN 4000 Training Runs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-3448.14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5609.37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79.12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94.38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1201444"/>
                  </a:ext>
                </a:extLst>
              </a:tr>
              <a:tr h="69235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NN 5000 Training Runs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-5705.08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70.83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42.62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25.04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450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38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Expectimax</a:t>
            </a:r>
            <a:r>
              <a:rPr lang="en-US"/>
              <a:t> vs RL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7845" y="6356350"/>
            <a:ext cx="5335555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8B8DDE3-63A3-D271-B662-8BD9A56E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70" y="1663240"/>
            <a:ext cx="6875583" cy="42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1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Expectimax</a:t>
            </a:r>
            <a:r>
              <a:rPr lang="en-US"/>
              <a:t> vs RL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7845" y="6356350"/>
            <a:ext cx="5335555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D9C6117-CC88-6E5F-545E-1BABEAAC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3" y="1860946"/>
            <a:ext cx="6582507" cy="41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11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5177322" cy="722747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971" y="1781218"/>
            <a:ext cx="6807507" cy="420501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Char char="•"/>
            </a:pP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As expected, 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Expectimax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becomes exponentially more difficult to compute with each increase in depth or state space, though it performed surprisingly well at a depth of 1.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har char="•"/>
            </a:pP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While training for the Deep Q-learning network required time and resources, it performed remarkably well with almost no hyperparameter tuning and a basic network  structure.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har char="•"/>
            </a:pP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The RL agent is able to compute the state space and decide on actions incredibly fast, showing why deep NNs are at the forefront of dynamic task solving.</a:t>
            </a:r>
          </a:p>
        </p:txBody>
      </p:sp>
    </p:spTree>
    <p:extLst>
      <p:ext uri="{BB962C8B-B14F-4D97-AF65-F5344CB8AC3E}">
        <p14:creationId xmlns:p14="http://schemas.microsoft.com/office/powerpoint/2010/main" val="3031888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  <a:t>Future Studies &amp; Areas of growth </a:t>
            </a:r>
            <a:endParaRPr lang="en-US" sz="4000">
              <a:effectLst/>
              <a:latin typeface="Times New Roman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665" y="2325205"/>
            <a:ext cx="9779183" cy="369989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- Creating a good UI/ view to more easily observe agent behavior </a:t>
            </a:r>
          </a:p>
          <a:p>
            <a:r>
              <a:rPr lang="en-US"/>
              <a:t>- Future studies can compare </a:t>
            </a:r>
            <a:r>
              <a:rPr lang="en-US" err="1"/>
              <a:t>expectimax</a:t>
            </a:r>
            <a:r>
              <a:rPr lang="en-US"/>
              <a:t> and RL agents with at varying </a:t>
            </a:r>
            <a:r>
              <a:rPr lang="en-US" err="1"/>
              <a:t>expectimax</a:t>
            </a:r>
            <a:r>
              <a:rPr lang="en-US"/>
              <a:t> depths.</a:t>
            </a:r>
          </a:p>
          <a:p>
            <a:r>
              <a:rPr lang="en-US"/>
              <a:t>- Add more complex agents with more complex behaviors</a:t>
            </a:r>
          </a:p>
          <a:p>
            <a:r>
              <a:rPr lang="en-US"/>
              <a:t>- Applying Hyperparameter optimization on deep-learning agents</a:t>
            </a:r>
          </a:p>
          <a:p>
            <a:r>
              <a:rPr lang="en-US"/>
              <a:t>- Applying Tree pruning algorithms or other tree based algorithms like Monte-Carlo Tree Search</a:t>
            </a:r>
          </a:p>
          <a:p>
            <a:r>
              <a:rPr lang="en-US"/>
              <a:t>- Modifying heuristic reward functions and observing agent behavior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0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5177322" cy="722747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26" y="1868804"/>
            <a:ext cx="6797738" cy="37458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- Our study focuses on the performance of the learning algorithms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expectimax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 and deep q-learning on dynamic and complex states where new enemy agents could appear at any time.</a:t>
            </a:r>
            <a:endParaRPr lang="en-US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- This is different than traditional games like chess where new pieces do not return after they have been captured.</a:t>
            </a:r>
            <a:endParaRPr lang="en-US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- </a:t>
            </a:r>
            <a:r>
              <a:rPr lang="en-US" sz="20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We wanted to 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learn about the behaviors of agents implementing these algorithms and compare them to each other using the same model/environment.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- Empirical study was conducted through the lens of a game called Aegis Wing.</a:t>
            </a:r>
          </a:p>
        </p:txBody>
      </p:sp>
    </p:spTree>
    <p:extLst>
      <p:ext uri="{BB962C8B-B14F-4D97-AF65-F5344CB8AC3E}">
        <p14:creationId xmlns:p14="http://schemas.microsoft.com/office/powerpoint/2010/main" val="347868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Aegis Wing?</a:t>
            </a:r>
            <a:endParaRPr lang="en-US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6231684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Genre: Scrolling shooter video game</a:t>
            </a:r>
          </a:p>
          <a:p>
            <a:r>
              <a:rPr lang="en-US"/>
              <a:t>Release Date: May 16, 2007</a:t>
            </a:r>
          </a:p>
          <a:p>
            <a:r>
              <a:rPr lang="en-US"/>
              <a:t>Platform: Xbox 360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2531" y="6356350"/>
            <a:ext cx="5400869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9651C-39BE-E7B9-68A8-3BFD47D3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00" y="2138326"/>
            <a:ext cx="4099915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Aegis Wing?</a:t>
            </a:r>
            <a:endParaRPr lang="en-US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424" y="2322178"/>
            <a:ext cx="6231684" cy="37849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Objective:</a:t>
            </a:r>
          </a:p>
          <a:p>
            <a:r>
              <a:rPr lang="en-US"/>
              <a:t>Players control ships against alien invaders.</a:t>
            </a:r>
          </a:p>
          <a:p>
            <a:r>
              <a:rPr lang="en-US"/>
              <a:t>Players must survive to the end of the level. </a:t>
            </a:r>
          </a:p>
          <a:p>
            <a:r>
              <a:rPr lang="en-US"/>
              <a:t>In order to survive,  players can destroy enemy ships and avoiding to colliding with enemy ships or their projectiles, in the backdrop of a left-scrolling view.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2531" y="6356350"/>
            <a:ext cx="5400869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11" descr="A picture containing person, light, night, crowd&#10;&#10;Description automatically generated">
            <a:extLst>
              <a:ext uri="{FF2B5EF4-FFF2-40B4-BE49-F238E27FC236}">
                <a16:creationId xmlns:a16="http://schemas.microsoft.com/office/drawing/2014/main" id="{1D465F58-AAA1-354F-E343-88C4B2F8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13" y="3070647"/>
            <a:ext cx="4223406" cy="23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Aegis Wing?</a:t>
            </a:r>
            <a:endParaRPr lang="en-US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55" y="2322178"/>
            <a:ext cx="6231684" cy="3784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Objective:</a:t>
            </a:r>
          </a:p>
          <a:p>
            <a:r>
              <a:rPr lang="en-US"/>
              <a:t>Stage 	-&gt; Fixed map with certain number of 	enemies with varying behaviors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2531" y="6356350"/>
            <a:ext cx="5400869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59B383-E53D-FE10-C244-07AAF064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383" y="3114529"/>
            <a:ext cx="4043511" cy="22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do you win?</a:t>
            </a:r>
            <a:endParaRPr lang="en-US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079" y="2427282"/>
            <a:ext cx="6231684" cy="3784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Win = player ship survives until the end point 	of the given map/stage</a:t>
            </a:r>
          </a:p>
          <a:p>
            <a:r>
              <a:rPr lang="en-US"/>
              <a:t>Lose 	= player loses all lives from colliding 	with enemy ships, enemy projectiles, 	or mines in a particular stage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2531" y="6356350"/>
            <a:ext cx="5400869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11" descr="A picture containing person, light, night, crowd&#10;&#10;Description automatically generated">
            <a:extLst>
              <a:ext uri="{FF2B5EF4-FFF2-40B4-BE49-F238E27FC236}">
                <a16:creationId xmlns:a16="http://schemas.microsoft.com/office/drawing/2014/main" id="{93D26947-F4D4-C7A7-A391-7AC7254E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16" y="2904233"/>
            <a:ext cx="4889061" cy="27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4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03" y="181592"/>
            <a:ext cx="5177322" cy="722747"/>
          </a:xfrm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727" y="784681"/>
            <a:ext cx="6797738" cy="47706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What is this study about? 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- Games are a classical tool used to test the capabilities of AI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- Our study aims to explore </a:t>
            </a:r>
            <a:r>
              <a:rPr lang="en-US" sz="1600" err="1">
                <a:latin typeface="Times New Roman"/>
                <a:ea typeface="Times New Roman" panose="02020603050405020304" pitchFamily="18" charset="0"/>
                <a:cs typeface="Times New Roman"/>
              </a:rPr>
              <a:t>expectimax</a:t>
            </a: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 and deep learning on dynamic states using the game model of "Aegis Wing".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How did we do it?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- Made a Game Model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- Applied </a:t>
            </a:r>
            <a:r>
              <a:rPr lang="en-US" sz="1600" err="1">
                <a:latin typeface="Times New Roman"/>
                <a:ea typeface="Times New Roman" panose="02020603050405020304" pitchFamily="18" charset="0"/>
                <a:cs typeface="Times New Roman"/>
              </a:rPr>
              <a:t>expectimax</a:t>
            </a: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 and deep learning algorithms which dictate player agent behavior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Our Expectations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- We expect </a:t>
            </a:r>
            <a:r>
              <a:rPr lang="en-US" sz="1600" err="1">
                <a:latin typeface="Times New Roman"/>
                <a:ea typeface="Times New Roman" panose="02020603050405020304" pitchFamily="18" charset="0"/>
                <a:cs typeface="Times New Roman"/>
              </a:rPr>
              <a:t>expectimax</a:t>
            </a: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 to comparatively perform worse due to computational limitations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>
                <a:latin typeface="Times New Roman"/>
                <a:ea typeface="Times New Roman" panose="02020603050405020304" pitchFamily="18" charset="0"/>
                <a:cs typeface="Times New Roman"/>
              </a:rPr>
              <a:t>- We expect the deep learning agent to improve until competency</a:t>
            </a:r>
          </a:p>
        </p:txBody>
      </p:sp>
    </p:spTree>
    <p:extLst>
      <p:ext uri="{BB962C8B-B14F-4D97-AF65-F5344CB8AC3E}">
        <p14:creationId xmlns:p14="http://schemas.microsoft.com/office/powerpoint/2010/main" val="310835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4000">
                <a:latin typeface="Times New Roman"/>
                <a:ea typeface="Times New Roman" panose="02020603050405020304" pitchFamily="18" charset="0"/>
                <a:cs typeface="Times New Roman"/>
              </a:rPr>
              <a:t>Modeling the </a:t>
            </a:r>
            <a:r>
              <a:rPr lang="en-US" sz="40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Game</a:t>
            </a:r>
            <a:endParaRPr lang="en-US" sz="40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34" y="2696960"/>
            <a:ext cx="8859528" cy="362041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3000"/>
              <a:t>Codebase: built in python</a:t>
            </a:r>
          </a:p>
          <a:p>
            <a:r>
              <a:rPr lang="en-US" sz="3000"/>
              <a:t>Model: </a:t>
            </a:r>
          </a:p>
          <a:p>
            <a:r>
              <a:rPr lang="en-US" sz="3000"/>
              <a:t>    - Environment: The fixed map with boundaries. Contains 	info on the position of each existing agent.</a:t>
            </a:r>
            <a:endParaRPr lang="en-US"/>
          </a:p>
          <a:p>
            <a:r>
              <a:rPr lang="en-US"/>
              <a:t>     - </a:t>
            </a:r>
            <a:r>
              <a:rPr lang="en-US" sz="3000"/>
              <a:t>Agents: Player ship, Enemy Ships, Projectiles</a:t>
            </a:r>
            <a:r>
              <a:rPr lang="en-US"/>
              <a:t> </a:t>
            </a:r>
          </a:p>
          <a:p>
            <a:r>
              <a:rPr lang="en-US" sz="2800"/>
              <a:t>    - Actions: Movement in the 4 basic directions; up, down, left, right, and Fire Action</a:t>
            </a:r>
          </a:p>
          <a:p>
            <a:endParaRPr lang="en-US" sz="3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216" y="6356350"/>
            <a:ext cx="5466184" cy="365125"/>
          </a:xfrm>
        </p:spPr>
        <p:txBody>
          <a:bodyPr/>
          <a:lstStyle/>
          <a:p>
            <a:r>
              <a:rPr lang="en-US" sz="1200"/>
              <a:t>Aegis Wing: An Examination of Adversarial vs Reinforcement Learning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{5107932C-E9B1-407B-94EC-902253E1AFE0}tf45331398_win32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Aegis Wing:</vt:lpstr>
      <vt:lpstr>Agenda</vt:lpstr>
      <vt:lpstr>Introduction</vt:lpstr>
      <vt:lpstr>What is Aegis Wing?</vt:lpstr>
      <vt:lpstr>What is Aegis Wing?</vt:lpstr>
      <vt:lpstr>What is Aegis Wing?</vt:lpstr>
      <vt:lpstr>How do you win?</vt:lpstr>
      <vt:lpstr>Analysis</vt:lpstr>
      <vt:lpstr>Modeling the Game</vt:lpstr>
      <vt:lpstr>Agents</vt:lpstr>
      <vt:lpstr>Viewing The Game</vt:lpstr>
      <vt:lpstr>Our Game Model Configuration</vt:lpstr>
      <vt:lpstr>Scoring Logic</vt:lpstr>
      <vt:lpstr>Player Agent Algorithms</vt:lpstr>
      <vt:lpstr>ExpectiMax</vt:lpstr>
      <vt:lpstr>ExpectiMax</vt:lpstr>
      <vt:lpstr>Expectimax Agent Results at different depths</vt:lpstr>
      <vt:lpstr>Expectimax Agent Results</vt:lpstr>
      <vt:lpstr>Q Learning</vt:lpstr>
      <vt:lpstr>Q Learning</vt:lpstr>
      <vt:lpstr>Our Reinforcement Learning Agent</vt:lpstr>
      <vt:lpstr>Our Reinforcement Learning Agent: Training</vt:lpstr>
      <vt:lpstr>Expectimax vs RL Results</vt:lpstr>
      <vt:lpstr>Expectimax vs RL Results</vt:lpstr>
      <vt:lpstr>Expectimax vs RL Results</vt:lpstr>
      <vt:lpstr>Conclusion</vt:lpstr>
      <vt:lpstr>Future Studies &amp; Areas of growth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Top-Down Greedy Strategy algorithms to build, compare, and apply decision trees to different problem sets.</dc:title>
  <dc:creator>Notsky Lou</dc:creator>
  <cp:revision>2</cp:revision>
  <dcterms:created xsi:type="dcterms:W3CDTF">2022-12-14T01:09:10Z</dcterms:created>
  <dcterms:modified xsi:type="dcterms:W3CDTF">2022-12-15T21:47:17Z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