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aRC3Db5QTPOQQiqI7aRcTDQIX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25bf4c70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25bf4c70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25bf4c70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25bf4c70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25bf4c70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25bf4c70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5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b="1">
                <a:latin typeface="Times New Roman"/>
                <a:ea typeface="Times New Roman"/>
                <a:cs typeface="Times New Roman"/>
                <a:sym typeface="Times New Roman"/>
              </a:rPr>
              <a:t>Разработка системы прогнозов тендерных закупок</a:t>
            </a:r>
            <a:endParaRPr sz="7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529900" y="3515425"/>
            <a:ext cx="3635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Выполнил: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Студент группы ОАБ-09.03.02-41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Комышев Данил Алексеевич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Научный руководитель: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Старший преподаватель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Чалый Иван Александрович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GB"/>
              <a:t>Завершенность тендерной заявки</a:t>
            </a:r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0EE7CA-F151-48AE-B216-84891804BC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2" t="33078" r="61204" b="45512"/>
          <a:stretch/>
        </p:blipFill>
        <p:spPr>
          <a:xfrm>
            <a:off x="1818123" y="1521883"/>
            <a:ext cx="5507754" cy="20997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25bf4c700_0_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758"/>
              <a:buFont typeface="Arial"/>
              <a:buNone/>
            </a:pPr>
            <a:r>
              <a:rPr lang="en-GB" sz="2766" dirty="0" err="1">
                <a:latin typeface="Times New Roman"/>
                <a:ea typeface="Times New Roman"/>
                <a:cs typeface="Times New Roman"/>
                <a:sym typeface="Times New Roman"/>
              </a:rPr>
              <a:t>Значимость</a:t>
            </a:r>
            <a:r>
              <a:rPr lang="en-GB" sz="2766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766" dirty="0" err="1">
                <a:latin typeface="Times New Roman"/>
                <a:ea typeface="Times New Roman"/>
                <a:cs typeface="Times New Roman"/>
                <a:sym typeface="Times New Roman"/>
              </a:rPr>
              <a:t>признаков</a:t>
            </a:r>
            <a:r>
              <a:rPr lang="en-GB" sz="2766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766" dirty="0" err="1">
                <a:latin typeface="Times New Roman"/>
                <a:ea typeface="Times New Roman"/>
                <a:cs typeface="Times New Roman"/>
                <a:sym typeface="Times New Roman"/>
              </a:rPr>
              <a:t>для</a:t>
            </a:r>
            <a:r>
              <a:rPr lang="en-GB" sz="2766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766" dirty="0" err="1">
                <a:latin typeface="Times New Roman"/>
                <a:ea typeface="Times New Roman"/>
                <a:cs typeface="Times New Roman"/>
                <a:sym typeface="Times New Roman"/>
              </a:rPr>
              <a:t>этой</a:t>
            </a:r>
            <a:r>
              <a:rPr lang="en-GB" sz="2766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766" dirty="0" err="1"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 sz="3966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ge25bf4c700_0_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[58.9932, '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product_code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’]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[41.0068, '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customer_legal_form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’]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Из этого можно сделать вывод, что время и тип продукта больше всего влияют на исход контракта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ge25bf4c700_0_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GB"/>
              <a:t>Данные о тендерных аукционах</a:t>
            </a:r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l="7045" t="56412" r="2628" b="19182"/>
          <a:stretch/>
        </p:blipFill>
        <p:spPr>
          <a:xfrm>
            <a:off x="0" y="1874700"/>
            <a:ext cx="9144001" cy="1394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GB"/>
              <a:t>Завершенность аукциона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59D28C-596A-4A2E-AC84-7BB8C99E01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59" t="27002" r="56204" b="49489"/>
          <a:stretch/>
        </p:blipFill>
        <p:spPr>
          <a:xfrm>
            <a:off x="1931172" y="1629304"/>
            <a:ext cx="5281656" cy="18848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0E483-6286-40F7-A98A-2A83B580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>
                <a:latin typeface="Times New Roman"/>
                <a:cs typeface="Times New Roman"/>
              </a:rPr>
              <a:t>Значимость</a:t>
            </a:r>
            <a:r>
              <a:rPr lang="ru-RU" dirty="0"/>
              <a:t> </a:t>
            </a:r>
            <a:r>
              <a:rPr lang="ru-RU" sz="2800" dirty="0">
                <a:latin typeface="Times New Roman"/>
                <a:cs typeface="Times New Roman"/>
              </a:rPr>
              <a:t>признаков для второй задачи: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D83E07-BD3B-443C-883F-FEDBA53F9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[63.9604, '</a:t>
            </a:r>
            <a:r>
              <a:rPr lang="en-US" dirty="0" err="1">
                <a:latin typeface="Times New Roman"/>
                <a:cs typeface="Times New Roman"/>
              </a:rPr>
              <a:t>customer_legal_form</a:t>
            </a:r>
            <a:r>
              <a:rPr lang="en-US" dirty="0">
                <a:latin typeface="Times New Roman"/>
                <a:cs typeface="Times New Roman"/>
              </a:rPr>
              <a:t>’]</a:t>
            </a:r>
          </a:p>
          <a:p>
            <a:r>
              <a:rPr lang="en-US" dirty="0">
                <a:latin typeface="Times New Roman"/>
                <a:cs typeface="Times New Roman"/>
              </a:rPr>
              <a:t>[36.0396, 'OKPD’]</a:t>
            </a:r>
          </a:p>
          <a:p>
            <a:pPr marL="114300" indent="0">
              <a:buNone/>
            </a:pPr>
            <a:r>
              <a:rPr lang="ru-RU" dirty="0">
                <a:latin typeface="Times New Roman"/>
                <a:cs typeface="Times New Roman"/>
              </a:rPr>
              <a:t>Вывод: номер плана закупок и тип продукта имеют важнейшую роль, когда другие имеют малую долю в формировании результата или не имеют вообще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3B4B02-33B3-429C-A156-80CF311486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94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GB"/>
              <a:t>Предсказание цены</a:t>
            </a:r>
            <a:endParaRPr/>
          </a:p>
        </p:txBody>
      </p:sp>
      <p:sp>
        <p:nvSpPr>
          <p:cNvPr id="179" name="Google Shape;179;p10"/>
          <p:cNvSpPr txBox="1">
            <a:spLocks noGrp="1"/>
          </p:cNvSpPr>
          <p:nvPr>
            <p:ph type="body" idx="1"/>
          </p:nvPr>
        </p:nvSpPr>
        <p:spPr>
          <a:xfrm>
            <a:off x="122842" y="2571750"/>
            <a:ext cx="8520599" cy="299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Char char="●"/>
            </a:pPr>
            <a:r>
              <a:rPr lang="nn-NO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 0.7325485336637753</a:t>
            </a:r>
          </a:p>
        </p:txBody>
      </p:sp>
      <p:sp>
        <p:nvSpPr>
          <p:cNvPr id="180" name="Google Shape;18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F01D847-A6A1-4930-8B5A-B77D5CDE5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0" t="37195" r="41481" b="30526"/>
          <a:stretch/>
        </p:blipFill>
        <p:spPr>
          <a:xfrm>
            <a:off x="592666" y="1017725"/>
            <a:ext cx="4665133" cy="16594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913D7-B919-4AAC-AC71-0673C27C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500" dirty="0">
                <a:latin typeface="Times New Roman"/>
                <a:cs typeface="Times New Roman"/>
              </a:rPr>
              <a:t>Значимость</a:t>
            </a:r>
            <a:r>
              <a:rPr lang="ru-RU" sz="2500" dirty="0"/>
              <a:t> </a:t>
            </a:r>
            <a:r>
              <a:rPr lang="ru-RU" sz="2500" dirty="0">
                <a:latin typeface="Times New Roman"/>
                <a:cs typeface="Times New Roman"/>
              </a:rPr>
              <a:t>признаков для третьей задачи:</a:t>
            </a:r>
            <a:endParaRPr lang="ru-RU" sz="25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3E557F-8AC0-4143-81C5-989945DEE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3965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[38.4283, '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maxPrice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[20.6946, '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customer_legal_form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[18.6129, 'OKPD'],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[18.1977, 'time'],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[3.971, 'OKFS'],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[0.0955, '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publicDiscussion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Вывод: изначальная максимальная цена, заданная клиентом, имеет важнейшую роль в формировании результата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1DE765-9A8F-4164-8F9B-554F80B3E1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435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0FCBD-1C36-425B-B8BB-4323AE5E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38AB3F-1A13-4B46-A43D-0D1589E23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Конечный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смыс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л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проекта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предоставлять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возможность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бизнесу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предсказывать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свои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риски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что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в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конечном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итоге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благоприятно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влияет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на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экономику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стран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ы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в </a:t>
            </a: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целом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indent="0">
              <a:buNone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Важные моменты, обговоренные заказчиком вначале, были реализованы, но это не финальный ряд функций.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C88EF8-D5A0-408F-9A9A-4B0F8F294E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9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664"/>
              <a:buNone/>
            </a:pPr>
            <a:r>
              <a:rPr lang="en-GB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en-GB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GB" b="1" dirty="0"/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обученные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модели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алгоритмов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внедрения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которых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представители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крупного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среднего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бизнеса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смогут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лучше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планировать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свою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деятельность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628"/>
              <a:buFont typeface="Arial"/>
              <a:buNone/>
            </a:pPr>
            <a:r>
              <a:rPr lang="en-GB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en-GB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363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664"/>
              <a:buFont typeface="Times New Roman"/>
              <a:buAutoNum type="arabicPeriod"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рынок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сделать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обзор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существующих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аналогов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363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664"/>
              <a:buFont typeface="Times New Roman"/>
              <a:buAutoNum type="arabicPeriod"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Изучить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документацию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руководства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справочники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а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также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Интернет-ресурсы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связанные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тематикой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работы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363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664"/>
              <a:buFont typeface="Times New Roman"/>
              <a:buAutoNum type="arabicPeriod"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данных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дальнейшего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обучения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моделей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363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664"/>
              <a:buFont typeface="Times New Roman"/>
              <a:buAutoNum type="arabicPeriod"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данных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чтобы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отсеять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мешающие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обучению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данные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363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664"/>
              <a:buFont typeface="Times New Roman"/>
              <a:buAutoNum type="arabicPeriod"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моделей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363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664"/>
              <a:buFont typeface="Times New Roman"/>
              <a:buAutoNum type="arabicPeriod"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Обучение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моделей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363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664"/>
              <a:buFont typeface="Times New Roman"/>
              <a:buAutoNum type="arabicPeriod"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лучших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моделей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каждую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363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664"/>
              <a:buFont typeface="Times New Roman"/>
              <a:buAutoNum type="arabicPeriod"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Внедрение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моделей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сервис</a:t>
            </a:r>
            <a:endParaRPr b="1" dirty="0"/>
          </a:p>
        </p:txBody>
      </p:sp>
      <p:sp>
        <p:nvSpPr>
          <p:cNvPr id="96" name="Google Shape;9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25bf4c700_0_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Анализ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ge25bf4c700_0_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В основном анализ данных делится на 3 этапа: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Представление гипотезы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Ее проверка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Вывод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Например, между ценой и временем есть корреляция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ge25bf4c700_0_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l="9301" t="18614" r="70216" b="61571"/>
          <a:stretch/>
        </p:blipFill>
        <p:spPr>
          <a:xfrm>
            <a:off x="1211678" y="745225"/>
            <a:ext cx="6720650" cy="36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2100" y="0"/>
            <a:ext cx="4579800" cy="4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/>
        </p:nvSpPr>
        <p:spPr>
          <a:xfrm>
            <a:off x="1805400" y="4335400"/>
            <a:ext cx="553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размаха временных диапазонов от цены.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25bf4c700_0_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Вывод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ge25bf4c700_0_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Между ценой и временем есть корреляция, но она заметна на контрактах с продолжительностью более 720 дней.</a:t>
            </a:r>
            <a:endParaRPr/>
          </a:p>
        </p:txBody>
      </p:sp>
      <p:sp>
        <p:nvSpPr>
          <p:cNvPr id="123" name="Google Shape;123;ge25bf4c700_0_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GB"/>
              <a:t>Данные о прошедших тендерах</a:t>
            </a: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172525" y="1072150"/>
            <a:ext cx="8848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Данные взяты с главного портала закупок zakupki.gov.ru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l="7686" t="42838" r="33001" b="31459"/>
          <a:stretch/>
        </p:blipFill>
        <p:spPr>
          <a:xfrm>
            <a:off x="31676" y="1883611"/>
            <a:ext cx="9080648" cy="2279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44500" algn="l" rtl="0"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720">
                <a:latin typeface="Times New Roman"/>
                <a:ea typeface="Times New Roman"/>
                <a:cs typeface="Times New Roman"/>
                <a:sym typeface="Times New Roman"/>
              </a:rPr>
              <a:t>Построение и обучение моделей.</a:t>
            </a:r>
            <a:endParaRPr sz="2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4445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обучены модели, способные на: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Предсказание завершенности тендерного контракта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Предсказание выигрыша заявки на тендер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Предсказание стоимости тендерного контракта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276"/>
              <a:buFont typeface="Calibri"/>
              <a:buNone/>
            </a:pPr>
            <a:r>
              <a:rPr lang="en-GB"/>
              <a:t>Используемые алгоритмы</a:t>
            </a:r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dirty="0" err="1"/>
              <a:t>Полносвязные</a:t>
            </a:r>
            <a:r>
              <a:rPr lang="en-GB" dirty="0"/>
              <a:t> </a:t>
            </a:r>
            <a:r>
              <a:rPr lang="en-GB" dirty="0" err="1"/>
              <a:t>нейросети</a:t>
            </a:r>
            <a:r>
              <a:rPr lang="en-GB" dirty="0"/>
              <a:t> (</a:t>
            </a:r>
            <a:r>
              <a:rPr lang="en-GB" dirty="0" err="1"/>
              <a:t>Keras</a:t>
            </a:r>
            <a:r>
              <a:rPr lang="en-GB" dirty="0"/>
              <a:t>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dirty="0" err="1"/>
              <a:t>Адаптивный</a:t>
            </a:r>
            <a:r>
              <a:rPr lang="en-GB" dirty="0"/>
              <a:t> </a:t>
            </a:r>
            <a:r>
              <a:rPr lang="en-GB" dirty="0" err="1"/>
              <a:t>бустинг</a:t>
            </a:r>
            <a:r>
              <a:rPr lang="en-GB" dirty="0"/>
              <a:t> (AdaBoost)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dirty="0" err="1"/>
              <a:t>Градиентный</a:t>
            </a:r>
            <a:r>
              <a:rPr lang="en-GB" dirty="0"/>
              <a:t> </a:t>
            </a:r>
            <a:r>
              <a:rPr lang="en-GB" dirty="0" err="1"/>
              <a:t>бустинг</a:t>
            </a:r>
            <a:r>
              <a:rPr lang="en-GB" dirty="0"/>
              <a:t> (</a:t>
            </a:r>
            <a:r>
              <a:rPr lang="en-GB" dirty="0" err="1"/>
              <a:t>CatBoost</a:t>
            </a:r>
            <a:r>
              <a:rPr lang="en-GB" dirty="0"/>
              <a:t>, </a:t>
            </a:r>
            <a:r>
              <a:rPr lang="en-GB" dirty="0" err="1"/>
              <a:t>XGBoost</a:t>
            </a:r>
            <a:r>
              <a:rPr lang="en-GB" dirty="0"/>
              <a:t>, </a:t>
            </a:r>
            <a:r>
              <a:rPr lang="en-GB" dirty="0" err="1"/>
              <a:t>LightGBM</a:t>
            </a:r>
            <a:r>
              <a:rPr lang="en-GB" dirty="0"/>
              <a:t>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dirty="0" err="1"/>
              <a:t>Линейная</a:t>
            </a:r>
            <a:r>
              <a:rPr lang="en-GB" dirty="0"/>
              <a:t> </a:t>
            </a:r>
            <a:r>
              <a:rPr lang="en-GB" dirty="0" err="1"/>
              <a:t>регрессия</a:t>
            </a:r>
            <a:r>
              <a:rPr lang="en-GB" dirty="0"/>
              <a:t> (scikit-learn)</a:t>
            </a:r>
            <a:endParaRPr dirty="0"/>
          </a:p>
        </p:txBody>
      </p:sp>
      <p:sp>
        <p:nvSpPr>
          <p:cNvPr id="145" name="Google Shape;1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426</Words>
  <Application>Microsoft Office PowerPoint</Application>
  <PresentationFormat>Экран (16:9)</PresentationFormat>
  <Paragraphs>79</Paragraphs>
  <Slides>17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Тема Office</vt:lpstr>
      <vt:lpstr>Разработка системы прогнозов тендерных закупок</vt:lpstr>
      <vt:lpstr>Презентация PowerPoint</vt:lpstr>
      <vt:lpstr>Анализ</vt:lpstr>
      <vt:lpstr>Презентация PowerPoint</vt:lpstr>
      <vt:lpstr>Презентация PowerPoint</vt:lpstr>
      <vt:lpstr>Вывод</vt:lpstr>
      <vt:lpstr>Данные о прошедших тендерах</vt:lpstr>
      <vt:lpstr>Построение и обучение моделей.</vt:lpstr>
      <vt:lpstr>Используемые алгоритмы</vt:lpstr>
      <vt:lpstr>Завершенность тендерной заявки</vt:lpstr>
      <vt:lpstr>Значимость признаков для этой задачи</vt:lpstr>
      <vt:lpstr>Данные о тендерных аукционах</vt:lpstr>
      <vt:lpstr>Завершенность аукциона</vt:lpstr>
      <vt:lpstr>Значимость признаков для второй задачи:</vt:lpstr>
      <vt:lpstr>Предсказание цены</vt:lpstr>
      <vt:lpstr>Значимость признаков для третьей задачи: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прогнозов тендерных закупок</dc:title>
  <cp:lastModifiedBy>Данил Комышев</cp:lastModifiedBy>
  <cp:revision>10</cp:revision>
  <dcterms:modified xsi:type="dcterms:W3CDTF">2021-07-07T16:23:39Z</dcterms:modified>
</cp:coreProperties>
</file>