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aRC3Db5QTPOQQiqI7aRcTDQI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bf4c70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5bf4c70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5bf4c7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5bf4c7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5bf4c7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5bf4c7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прогнозов тендерных закупок</a:t>
            </a:r>
            <a:endParaRPr sz="7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29900" y="3515425"/>
            <a:ext cx="3635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Студент группы ОАБ-09.03.02-41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Комышев Данил Алексеевич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Старший преподаватель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Чалый Иван Александрович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Завершенность тендерной заявки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l="7050" t="39920" r="60505" b="40596"/>
          <a:stretch/>
        </p:blipFill>
        <p:spPr>
          <a:xfrm>
            <a:off x="706650" y="1267887"/>
            <a:ext cx="7730700" cy="2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5bf4c700_0_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8"/>
              <a:buFont typeface="Arial"/>
              <a:buNone/>
            </a:pP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Значимость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признаков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для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этой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3966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e25bf4c700_0_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[37.6665, 'time'],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[28.0745, '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product_code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'],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[19.3797, '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supplier_legal_form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'],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[14.8793, '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customer_legal_form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'],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[0.0, 'price’]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Из этого можно сделать вывод, что время и тип продукта больше всего влияют на исход контракта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e25bf4c700_0_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Данные о тендерных аукционах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l="7045" t="56412" r="2628" b="19182"/>
          <a:stretch/>
        </p:blipFill>
        <p:spPr>
          <a:xfrm>
            <a:off x="0" y="1874700"/>
            <a:ext cx="9144001" cy="139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Завершенность аукциона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l="7050" t="36935" r="60064" b="44473"/>
          <a:stretch/>
        </p:blipFill>
        <p:spPr>
          <a:xfrm>
            <a:off x="702250" y="1344375"/>
            <a:ext cx="7739475" cy="24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0E483-6286-40F7-A98A-2A83B580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Значимость</a:t>
            </a:r>
            <a:r>
              <a:rPr lang="ru-RU" dirty="0"/>
              <a:t> </a:t>
            </a:r>
            <a:r>
              <a:rPr lang="ru-RU" sz="2800" dirty="0">
                <a:latin typeface="Times New Roman"/>
                <a:cs typeface="Times New Roman"/>
              </a:rPr>
              <a:t>признаков для второй задачи: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83E07-BD3B-443C-883F-FEDBA53F9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[82.0999, '</a:t>
            </a:r>
            <a:r>
              <a:rPr lang="en-US" dirty="0" err="1">
                <a:latin typeface="Times New Roman"/>
                <a:cs typeface="Times New Roman"/>
              </a:rPr>
              <a:t>plan_number</a:t>
            </a:r>
            <a:r>
              <a:rPr lang="en-US" dirty="0">
                <a:latin typeface="Times New Roman"/>
                <a:cs typeface="Times New Roman"/>
              </a:rPr>
              <a:t>'],</a:t>
            </a:r>
          </a:p>
          <a:p>
            <a:r>
              <a:rPr lang="en-US" dirty="0">
                <a:latin typeface="Times New Roman"/>
                <a:cs typeface="Times New Roman"/>
              </a:rPr>
              <a:t>[16.7719, 'OKPD'],</a:t>
            </a:r>
          </a:p>
          <a:p>
            <a:r>
              <a:rPr lang="en-US" dirty="0">
                <a:latin typeface="Times New Roman"/>
                <a:cs typeface="Times New Roman"/>
              </a:rPr>
              <a:t>[1.1281, '</a:t>
            </a:r>
            <a:r>
              <a:rPr lang="en-US" dirty="0" err="1">
                <a:latin typeface="Times New Roman"/>
                <a:cs typeface="Times New Roman"/>
              </a:rPr>
              <a:t>KVRInfo</a:t>
            </a:r>
            <a:r>
              <a:rPr lang="en-US" dirty="0">
                <a:latin typeface="Times New Roman"/>
                <a:cs typeface="Times New Roman"/>
              </a:rPr>
              <a:t>'],</a:t>
            </a:r>
          </a:p>
          <a:p>
            <a:r>
              <a:rPr lang="en-US" dirty="0">
                <a:latin typeface="Times New Roman"/>
                <a:cs typeface="Times New Roman"/>
              </a:rPr>
              <a:t>[0.0, 'time'],</a:t>
            </a:r>
          </a:p>
          <a:p>
            <a:r>
              <a:rPr lang="en-US" dirty="0">
                <a:latin typeface="Times New Roman"/>
                <a:cs typeface="Times New Roman"/>
              </a:rPr>
              <a:t>[0.0, '</a:t>
            </a:r>
            <a:r>
              <a:rPr lang="en-US" dirty="0" err="1">
                <a:latin typeface="Times New Roman"/>
                <a:cs typeface="Times New Roman"/>
              </a:rPr>
              <a:t>maxPrice</a:t>
            </a:r>
            <a:r>
              <a:rPr lang="en-US" dirty="0">
                <a:latin typeface="Times New Roman"/>
                <a:cs typeface="Times New Roman"/>
              </a:rPr>
              <a:t>'],</a:t>
            </a:r>
          </a:p>
          <a:p>
            <a:r>
              <a:rPr lang="en-US" dirty="0">
                <a:latin typeface="Times New Roman"/>
                <a:cs typeface="Times New Roman"/>
              </a:rPr>
              <a:t>[0.0, '</a:t>
            </a:r>
            <a:r>
              <a:rPr lang="en-US" dirty="0" err="1">
                <a:latin typeface="Times New Roman"/>
                <a:cs typeface="Times New Roman"/>
              </a:rPr>
              <a:t>log_maxPrice</a:t>
            </a:r>
            <a:r>
              <a:rPr lang="en-US" dirty="0">
                <a:latin typeface="Times New Roman"/>
                <a:cs typeface="Times New Roman"/>
              </a:rPr>
              <a:t>'],</a:t>
            </a:r>
          </a:p>
          <a:p>
            <a:r>
              <a:rPr lang="en-US" dirty="0">
                <a:latin typeface="Times New Roman"/>
                <a:cs typeface="Times New Roman"/>
              </a:rPr>
              <a:t>[0.0, '</a:t>
            </a:r>
            <a:r>
              <a:rPr lang="en-US" dirty="0" err="1">
                <a:latin typeface="Times New Roman"/>
                <a:cs typeface="Times New Roman"/>
              </a:rPr>
              <a:t>customer_legal_form</a:t>
            </a:r>
            <a:r>
              <a:rPr lang="en-US" dirty="0">
                <a:latin typeface="Times New Roman"/>
                <a:cs typeface="Times New Roman"/>
              </a:rPr>
              <a:t>'],</a:t>
            </a:r>
          </a:p>
          <a:p>
            <a:r>
              <a:rPr lang="en-US" dirty="0">
                <a:latin typeface="Times New Roman"/>
                <a:cs typeface="Times New Roman"/>
              </a:rPr>
              <a:t>[0.0, 'OKFS’]</a:t>
            </a:r>
            <a:endParaRPr lang="ru-RU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r>
              <a:rPr lang="ru-RU" dirty="0">
                <a:latin typeface="Times New Roman"/>
                <a:cs typeface="Times New Roman"/>
              </a:rPr>
              <a:t>Вывод: номер плана закупок и тип продукта имеют важнейшую роль, когда другие имеют малую долю в формировании результата или не имеют вообще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B4B02-33B3-429C-A156-80CF311486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4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Предсказание цены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122842" y="2277534"/>
            <a:ext cx="8520599" cy="329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0.44563206577595066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MSE: 4800267388413611.0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MSLE: 0.32452282831811935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RMSLE: 0.569669051571278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64236-BF1E-4D8C-A35D-C533EA595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9" t="33546" r="50000" b="43701"/>
          <a:stretch/>
        </p:blipFill>
        <p:spPr>
          <a:xfrm>
            <a:off x="311700" y="1014091"/>
            <a:ext cx="3904700" cy="13976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913D7-B919-4AAC-AC71-0673C27C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latin typeface="Times New Roman"/>
                <a:cs typeface="Times New Roman"/>
              </a:rPr>
              <a:t>Значимость</a:t>
            </a:r>
            <a:r>
              <a:rPr lang="ru-RU" sz="2500" dirty="0"/>
              <a:t> </a:t>
            </a:r>
            <a:r>
              <a:rPr lang="ru-RU" sz="2500" dirty="0">
                <a:latin typeface="Times New Roman"/>
                <a:cs typeface="Times New Roman"/>
              </a:rPr>
              <a:t>признаков для третьей задачи:</a:t>
            </a:r>
            <a:endParaRPr lang="ru-RU" sz="25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3E557F-8AC0-4143-81C5-989945DE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3965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[40.0525,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log_maxPrice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[26.781,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maxPrice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[8.3068,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plan_number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[7.5082, 'OKPD'],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[5.8201, 'time'],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[5.4825,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customer_legal_form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[3.6358,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KVRInfo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[2.4113, 'OKFS'],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[0.0018,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publicDiscussion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изначальная максимальная цена, заданная клиентом, имеет важнейшую роль в формировании результата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DE765-9A8F-4164-8F9B-554F80B3E1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3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0FCBD-1C36-425B-B8BB-4323AE5E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38AB3F-1A13-4B46-A43D-0D1589E23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смыс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л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проекта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предоставлять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возможность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бизнесу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предсказывать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свои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риски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что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конечном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итоге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благоприятно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влияет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на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экономику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стран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целом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Важные моменты, обговоренные заказчиком вначале, были реализованы, но это не финальный ряд функций.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C88EF8-D5A0-408F-9A9A-4B0F8F294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b="1" dirty="0"/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обученные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алгоритмов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внедрения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которых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представители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крупного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среднего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бизнеса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смогут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лучше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планировать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деятельность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28"/>
              <a:buFont typeface="Arial"/>
              <a:buNone/>
            </a:pP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аналогов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руководства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справочники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Интернет-ресурсы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связанные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тематикой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работы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дальнейшего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обучения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отсеять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мешающие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лучших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каждую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</a:t>
            </a:r>
            <a:endParaRPr b="1"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5bf4c700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Анализ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e25bf4c700_0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В основном анализ данных делится на 3 этапа: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Представление гипотезы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Ее проверка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Вывод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Например, между ценой и временем есть корреляция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e25bf4c700_0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l="9301" t="18614" r="70216" b="61571"/>
          <a:stretch/>
        </p:blipFill>
        <p:spPr>
          <a:xfrm>
            <a:off x="1211678" y="745225"/>
            <a:ext cx="6720650" cy="36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100" y="0"/>
            <a:ext cx="4579800" cy="4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805400" y="4335400"/>
            <a:ext cx="553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размаха временных диапазонов от цены.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5bf4c700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e25bf4c700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Между ценой и временем есть корреляция, но она заметна на контрактах с продолжительностью более 720 дней.</a:t>
            </a:r>
            <a:endParaRPr/>
          </a:p>
        </p:txBody>
      </p:sp>
      <p:sp>
        <p:nvSpPr>
          <p:cNvPr id="123" name="Google Shape;123;ge25bf4c700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Данные о прошедших тендерах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72525" y="1072150"/>
            <a:ext cx="884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Данные взяты с главного портала закупок zakupki.gov.ru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l="7686" t="42838" r="33001" b="31459"/>
          <a:stretch/>
        </p:blipFill>
        <p:spPr>
          <a:xfrm>
            <a:off x="31676" y="1883611"/>
            <a:ext cx="9080648" cy="227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l" rtl="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720">
                <a:latin typeface="Times New Roman"/>
                <a:ea typeface="Times New Roman"/>
                <a:cs typeface="Times New Roman"/>
                <a:sym typeface="Times New Roman"/>
              </a:rPr>
              <a:t>Построение и обучение моделей.</a:t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444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обучены модели, способные на: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Предсказание завершенности тендерного контракта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Предсказание выигрыша заявки на тендер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Предсказание стоимости тендерного контракта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-GB"/>
              <a:t>Используемые алгоритмы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/>
              <a:t>Полносвязные нейросети (Keras)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/>
              <a:t>Адаптивный бустинг (AdaBoost)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/>
              <a:t>Градиентный бустинг (CatBoost, XGBoost, LightGBM)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/>
              <a:t>Линейная регрессия (scikit-learn)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516</Words>
  <Application>Microsoft Office PowerPoint</Application>
  <PresentationFormat>Экран (16:9)</PresentationFormat>
  <Paragraphs>94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Разработка системы прогнозов тендерных закупок</vt:lpstr>
      <vt:lpstr>Презентация PowerPoint</vt:lpstr>
      <vt:lpstr>Анализ</vt:lpstr>
      <vt:lpstr>Презентация PowerPoint</vt:lpstr>
      <vt:lpstr>Презентация PowerPoint</vt:lpstr>
      <vt:lpstr>Вывод</vt:lpstr>
      <vt:lpstr>Данные о прошедших тендерах</vt:lpstr>
      <vt:lpstr>Построение и обучение моделей.</vt:lpstr>
      <vt:lpstr>Используемые алгоритмы</vt:lpstr>
      <vt:lpstr>Завершенность тендерной заявки</vt:lpstr>
      <vt:lpstr>Значимость признаков для этой задачи</vt:lpstr>
      <vt:lpstr>Данные о тендерных аукционах</vt:lpstr>
      <vt:lpstr>Завершенность аукциона</vt:lpstr>
      <vt:lpstr>Значимость признаков для второй задачи:</vt:lpstr>
      <vt:lpstr>Предсказание цены</vt:lpstr>
      <vt:lpstr>Значимость признаков для третьей задачи: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прогнозов тендерных закупок</dc:title>
  <cp:lastModifiedBy>Данил Комышев</cp:lastModifiedBy>
  <cp:revision>6</cp:revision>
  <dcterms:modified xsi:type="dcterms:W3CDTF">2021-06-28T21:30:09Z</dcterms:modified>
</cp:coreProperties>
</file>