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Презентація</a:t>
            </a:r>
            <a:r>
              <a:rPr lang="ru-RU" b="1" dirty="0" smtClean="0"/>
              <a:t> на тему: </a:t>
            </a:r>
            <a:r>
              <a:rPr lang="en-AE" b="1" dirty="0" smtClean="0"/>
              <a:t>“</a:t>
            </a:r>
            <a:r>
              <a:rPr lang="ru-RU" b="1" dirty="0" err="1" smtClean="0"/>
              <a:t>Командна</a:t>
            </a:r>
            <a:r>
              <a:rPr lang="ru-RU" b="1" dirty="0" smtClean="0"/>
              <a:t> </a:t>
            </a:r>
            <a:r>
              <a:rPr lang="ru-RU" b="1" dirty="0" err="1" smtClean="0"/>
              <a:t>праця</a:t>
            </a:r>
            <a:r>
              <a:rPr lang="ru-RU" b="1" dirty="0" smtClean="0"/>
              <a:t>. </a:t>
            </a:r>
            <a:r>
              <a:rPr lang="ru-RU" b="1" dirty="0" err="1" smtClean="0"/>
              <a:t>Життєвий</a:t>
            </a:r>
            <a:r>
              <a:rPr lang="ru-RU" b="1" dirty="0" smtClean="0"/>
              <a:t> цикл </a:t>
            </a:r>
            <a:r>
              <a:rPr lang="ru-RU" b="1" dirty="0" err="1" smtClean="0"/>
              <a:t>команди</a:t>
            </a:r>
            <a:r>
              <a:rPr lang="en-AE" b="1" dirty="0" smtClean="0"/>
              <a:t>”</a:t>
            </a:r>
            <a:r>
              <a:rPr lang="ru-RU" b="1" dirty="0" smtClean="0"/>
              <a:t>.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43636" y="5929330"/>
            <a:ext cx="3143240" cy="928670"/>
          </a:xfrm>
        </p:spPr>
        <p:txBody>
          <a:bodyPr>
            <a:normAutofit/>
          </a:bodyPr>
          <a:lstStyle/>
          <a:p>
            <a:r>
              <a:rPr lang="uk-UA" sz="1100" b="1" dirty="0" err="1" smtClean="0">
                <a:solidFill>
                  <a:schemeClr val="tx1"/>
                </a:solidFill>
              </a:rPr>
              <a:t>Старіков</a:t>
            </a:r>
            <a:r>
              <a:rPr lang="uk-UA" sz="1100" b="1" dirty="0" smtClean="0">
                <a:solidFill>
                  <a:schemeClr val="tx1"/>
                </a:solidFill>
              </a:rPr>
              <a:t> Данило_1ПР2</a:t>
            </a:r>
            <a:endParaRPr lang="ru-RU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357165"/>
            <a:ext cx="7772400" cy="1000133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Командна</a:t>
            </a:r>
            <a:r>
              <a:rPr lang="ru-RU" b="1" dirty="0" smtClean="0"/>
              <a:t> </a:t>
            </a:r>
            <a:r>
              <a:rPr lang="ru-RU" b="1" dirty="0" err="1" smtClean="0"/>
              <a:t>праця</a:t>
            </a:r>
            <a:r>
              <a:rPr lang="ru-RU" b="1" dirty="0" smtClean="0"/>
              <a:t>. </a:t>
            </a:r>
            <a:r>
              <a:rPr lang="ru-RU" b="1" dirty="0" err="1" smtClean="0"/>
              <a:t>Життєвий</a:t>
            </a:r>
            <a:r>
              <a:rPr lang="ru-RU" b="1" dirty="0" smtClean="0"/>
              <a:t> цикл </a:t>
            </a:r>
            <a:r>
              <a:rPr lang="ru-RU" b="1" dirty="0" err="1" smtClean="0"/>
              <a:t>команди</a:t>
            </a:r>
            <a:r>
              <a:rPr lang="ru-RU" b="1" dirty="0" smtClean="0"/>
              <a:t>.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428736"/>
            <a:ext cx="8143932" cy="421484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Оперативні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можуть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виконуватися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працівниками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-«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одинаками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але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переважна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більшість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співробітників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організації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як правило,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об'єднуються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постійні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невеликі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яких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зусилля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окремих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індивідів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доповнюють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один одного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подібно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шматочках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смальти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мозаїчному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панно. У тих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випадках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коли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трудові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зусилля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працівників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взаємозалежні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вони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спеціальна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команда, покликана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вирішити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певну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робочу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задачу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досягти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такого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рівня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взаємодії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зазвичай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відносять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командної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Робоча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команда -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невелика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група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прагнуть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досягнення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спільної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мети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постійно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взаємодіють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координують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зусилля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працівників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Частота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взаємодії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досить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тривалий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термін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визначають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істотні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відмінності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тимчасових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комітетів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по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прийняттю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рішень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так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проектних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 в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матричних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структурах.</a:t>
            </a:r>
          </a:p>
          <a:p>
            <a:pPr algn="l"/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тому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коли члени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робочої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усвідомлюють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спільні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цілі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демонструють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відповідальність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ентузіазм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підтримують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зусилля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один одного,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правомірно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говорити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роботу.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Досягнення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такого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високого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рівня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взаємодій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підтримуючу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робоче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середовище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співробітників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необхідну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командних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робіт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кваліфікацією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важку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мету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командне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винагороду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Кожна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нова команда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зазвичай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проходить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певні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етапи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перетворення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декількох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взаємозв'язані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робочі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співробітників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єдину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команду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проходження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декількох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етапів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(див. Рис. 5.3).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Концепція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життєвого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циклу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реальна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група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приречена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подолання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кожного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них,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той же час вона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являє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собою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досить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поширену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модель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еволюції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процесів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спільної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Кожній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членам так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інакше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доведеться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відповісти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як "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Хто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повинен бути включений в команду?", "Кому я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довіряти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?", "Як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будуть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розподілятися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функції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?» І «Як ми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будемо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вирішувати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конфлікти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?».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Зазвичай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виділяють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наступні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етапи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42852"/>
            <a:ext cx="7772400" cy="1470025"/>
          </a:xfrm>
        </p:spPr>
        <p:txBody>
          <a:bodyPr/>
          <a:lstStyle/>
          <a:p>
            <a:r>
              <a:rPr lang="uk-UA" dirty="0" smtClean="0"/>
              <a:t>Чинники командної праці.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1785926"/>
            <a:ext cx="7215238" cy="300039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sz="2700" dirty="0" smtClean="0">
                <a:solidFill>
                  <a:schemeClr val="tx1"/>
                </a:solidFill>
              </a:rPr>
              <a:t>-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Члени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обмінюються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інформацією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дізнаються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приймають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один</a:t>
            </a:r>
            <a:b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друга,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формулюють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Переважає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аура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ввічливості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взаємини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відрізняються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обережністю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Сум'яття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Члени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конкурують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володіння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вищим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статусом, за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відносний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вплив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дискутують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 напрямки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Група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відчуває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зовнішнє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тиск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учасниками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складаються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досить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напружені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відносини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Нормування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Група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починає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спільний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рух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загальних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цілей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відновлюються</a:t>
            </a:r>
            <a:endParaRPr lang="ru-RU" sz="2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рівновагу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конкуруючих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сил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групові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норми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визначає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усталену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поведінку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співробітництво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стає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все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більш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ефективним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Група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вступає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стадію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зрілості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вона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здатна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вирішувати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складні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кожен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член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виконує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кілька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функціональних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ролей.</a:t>
            </a:r>
          </a:p>
          <a:p>
            <a:pPr algn="l"/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Розформування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Рано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пізно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розформовуються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найуспішніші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комітети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проектні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інтенсивні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соціальні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відносини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учасників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поступово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сходять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нанівець</a:t>
            </a:r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/>
          <a:lstStyle/>
          <a:p>
            <a:r>
              <a:rPr lang="ru-RU" dirty="0" smtClean="0"/>
              <a:t>ОСНОВНІ УМОВИ ЕФЕКТИВНОЇ КОМАНДНОЇ РОБОТИ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714488"/>
            <a:ext cx="9144000" cy="5143512"/>
          </a:xfrm>
        </p:spPr>
        <p:txBody>
          <a:bodyPr>
            <a:noAutofit/>
          </a:bodyPr>
          <a:lstStyle/>
          <a:p>
            <a:pPr algn="l"/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Підтримувати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ОТОЧЕННЯ.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підтримуючої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зовнішнього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середовища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менеджмент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надає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всебічну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допомогу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робочим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групам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формулюванні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загальних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цілей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виділяє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необхідне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спільної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демонструє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віру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здібності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увага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істотно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полегшує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перші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кроки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русі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сприяє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співпраці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Очевидно,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зусилля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менеджменту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повинні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спрямовані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сприятливої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організаційної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культури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КВАЛІФІКАЦІЯ І ЧІТКЕ 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РОЗУМІННЯ 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ВИКОНУВАНИХ РОЛЕЙ. Члени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повинні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необхідну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кваліфікацію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бажання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спільно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брати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участь у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процесі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Але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робота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передбачає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кожен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них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чітко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усвідомлює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ролі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всіх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цьому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вони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можливість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відповідно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ситуації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не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чекаючи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наказів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зверху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Іншими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словами,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передбачається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члени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задовольняє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всім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вимогам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робочих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зусилля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спрямовані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досягнення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загальнокомандних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цілей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Надзавдання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Одна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основних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менеджменту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компанії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полягає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тому,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утримувати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«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маршруті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веде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досягнення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загальної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співали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Так,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індивідуальні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зусилля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учасників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можуть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обмежуватися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прийнятими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організації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політикою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доступу до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інформації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та системами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винагороди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Перед кожною командою повинна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стояти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надзавдання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вища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мета,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прагнення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об'єднує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зусилля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співробітників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досягнута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тому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коли свою «ношу»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несуть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менеджмент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компанії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НАГОРОДА. 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Один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основних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стимулів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матеріальне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моральне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винагороду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яка повинна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цінність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сприйматися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заслужене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спонукати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співробітників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спільних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Менеджмент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організації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повинен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знайти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баланс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заохоченням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винагородою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ініціативи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кожного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співробітника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стимулюванням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збільшення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внеску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успіх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Інноваційний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(не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матеріальне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винагороду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включати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себе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права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відбору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нових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виступити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рекомендаціями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новому начальнику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пропозиціями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підтримки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дисципліни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МОЖЛИВІ ПРОБЛЕМИ КОМАНДИ.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Спостереження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ефективними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командними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взаємодіями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справжнє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задоволення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Члени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цієї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впевнені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успіху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своєї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компанії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поділяють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спільні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цінності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щодо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якостей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продукту,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безпеки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задоволення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клієнтів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усвідомлюють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свою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відповідальність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дотримання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термінів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Оскільки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характерні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комплексність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висока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динаміка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відрізняється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підвищеною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чутливістю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всіх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аспектів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організаційного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середовища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Ефективність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плекалися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повільно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роками,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обрушитися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вона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практично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миттєво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Так, вельми негативно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впливають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показники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продуктивності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необгрунтовані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зміни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складі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переклади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співробітників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Виникаючі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управлінні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командами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проблеми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істотно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знижують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продуктивність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тому менеджмент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зобов'язаний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ретельно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проаналізувати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доцільність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використання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конкретній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ситуації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припускає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оцінку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природи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кваліфікації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співробітників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бажань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тимчасові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цінові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обмеження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Багатьом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менеджерам,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яким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довелося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безпосередньо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очолювати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діяльність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команд, прекрасно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відомо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організація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групової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пов'язана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безліччю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проблем</a:t>
            </a:r>
            <a:r>
              <a:rPr lang="ru-RU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uk-UA" dirty="0" smtClean="0"/>
              <a:t>Командне будівництво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1571612"/>
            <a:ext cx="6400800" cy="17526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ru-RU" dirty="0" err="1" smtClean="0">
                <a:solidFill>
                  <a:schemeClr val="tx1"/>
                </a:solidFill>
              </a:rPr>
              <a:t>Ефективна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діяльність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організації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припускає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кооперацію</a:t>
            </a:r>
            <a:r>
              <a:rPr lang="ru-RU" dirty="0" smtClean="0">
                <a:solidFill>
                  <a:schemeClr val="tx1"/>
                </a:solidFill>
              </a:rPr>
              <a:t> як </a:t>
            </a:r>
            <a:r>
              <a:rPr lang="ru-RU" dirty="0" err="1" smtClean="0">
                <a:solidFill>
                  <a:schemeClr val="tx1"/>
                </a:solidFill>
              </a:rPr>
              <a:t>всередині</a:t>
            </a:r>
            <a:r>
              <a:rPr lang="ru-RU" dirty="0" smtClean="0">
                <a:solidFill>
                  <a:schemeClr val="tx1"/>
                </a:solidFill>
              </a:rPr>
              <a:t>, так </a:t>
            </a:r>
            <a:r>
              <a:rPr lang="ru-RU" dirty="0" err="1" smtClean="0">
                <a:solidFill>
                  <a:schemeClr val="tx1"/>
                </a:solidFill>
              </a:rPr>
              <a:t>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між</a:t>
            </a:r>
            <a:r>
              <a:rPr lang="ru-RU" dirty="0" smtClean="0">
                <a:solidFill>
                  <a:schemeClr val="tx1"/>
                </a:solidFill>
              </a:rPr>
              <a:t> командами. </a:t>
            </a:r>
            <a:r>
              <a:rPr lang="ru-RU" dirty="0" err="1" smtClean="0">
                <a:solidFill>
                  <a:schemeClr val="tx1"/>
                </a:solidFill>
              </a:rPr>
              <a:t>Координація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взаємодій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складових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організацію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груп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є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однією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основних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обов'язків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керівництва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компанії</a:t>
            </a:r>
            <a:r>
              <a:rPr lang="ru-RU" dirty="0" smtClean="0">
                <a:solidFill>
                  <a:schemeClr val="tx1"/>
                </a:solidFill>
              </a:rPr>
              <a:t>. Такого роду </a:t>
            </a:r>
            <a:r>
              <a:rPr lang="ru-RU" dirty="0" err="1" smtClean="0">
                <a:solidFill>
                  <a:schemeClr val="tx1"/>
                </a:solidFill>
              </a:rPr>
              <a:t>діяльність</a:t>
            </a:r>
            <a:r>
              <a:rPr lang="ru-RU" dirty="0" smtClean="0">
                <a:solidFill>
                  <a:schemeClr val="tx1"/>
                </a:solidFill>
              </a:rPr>
              <a:t> у </a:t>
            </a:r>
            <a:r>
              <a:rPr lang="ru-RU" dirty="0" err="1" smtClean="0">
                <a:solidFill>
                  <a:schemeClr val="tx1"/>
                </a:solidFill>
              </a:rPr>
              <a:t>відношенні</a:t>
            </a:r>
            <a:r>
              <a:rPr lang="ru-RU" dirty="0" smtClean="0">
                <a:solidFill>
                  <a:schemeClr val="tx1"/>
                </a:solidFill>
              </a:rPr>
              <a:t> як </a:t>
            </a:r>
            <a:r>
              <a:rPr lang="ru-RU" dirty="0" err="1" smtClean="0">
                <a:solidFill>
                  <a:schemeClr val="tx1"/>
                </a:solidFill>
              </a:rPr>
              <a:t>окремих</a:t>
            </a:r>
            <a:r>
              <a:rPr lang="ru-RU" dirty="0" smtClean="0">
                <a:solidFill>
                  <a:schemeClr val="tx1"/>
                </a:solidFill>
              </a:rPr>
              <a:t> команд, так </a:t>
            </a:r>
            <a:r>
              <a:rPr lang="ru-RU" dirty="0" err="1" smtClean="0">
                <a:solidFill>
                  <a:schemeClr val="tx1"/>
                </a:solidFill>
              </a:rPr>
              <a:t>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їх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об'єднань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отримала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назву</a:t>
            </a:r>
            <a:r>
              <a:rPr lang="ru-RU" dirty="0" smtClean="0">
                <a:solidFill>
                  <a:schemeClr val="tx1"/>
                </a:solidFill>
              </a:rPr>
              <a:t> командного </a:t>
            </a:r>
            <a:r>
              <a:rPr lang="ru-RU" dirty="0" err="1" smtClean="0">
                <a:solidFill>
                  <a:schemeClr val="tx1"/>
                </a:solidFill>
              </a:rPr>
              <a:t>будівництва</a:t>
            </a:r>
            <a:r>
              <a:rPr lang="ru-RU" dirty="0" smtClean="0">
                <a:solidFill>
                  <a:schemeClr val="tx1"/>
                </a:solidFill>
              </a:rPr>
              <a:t>, в рамках </a:t>
            </a:r>
            <a:r>
              <a:rPr lang="ru-RU" dirty="0" err="1" smtClean="0">
                <a:solidFill>
                  <a:schemeClr val="tx1"/>
                </a:solidFill>
              </a:rPr>
              <a:t>якого</a:t>
            </a:r>
            <a:r>
              <a:rPr lang="ru-RU" dirty="0" smtClean="0">
                <a:solidFill>
                  <a:schemeClr val="tx1"/>
                </a:solidFill>
              </a:rPr>
              <a:t> члени </a:t>
            </a:r>
            <a:r>
              <a:rPr lang="ru-RU" dirty="0" err="1" smtClean="0">
                <a:solidFill>
                  <a:schemeClr val="tx1"/>
                </a:solidFill>
              </a:rPr>
              <a:t>груп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періодично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аналізують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організацію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спільної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праці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визначають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підлягають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усуненню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недоліки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розробляють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нові</a:t>
            </a:r>
            <a:r>
              <a:rPr lang="ru-RU" dirty="0" smtClean="0">
                <a:solidFill>
                  <a:schemeClr val="tx1"/>
                </a:solidFill>
              </a:rPr>
              <a:t> напрямки </a:t>
            </a:r>
            <a:r>
              <a:rPr lang="ru-RU" dirty="0" err="1" smtClean="0">
                <a:solidFill>
                  <a:schemeClr val="tx1"/>
                </a:solidFill>
              </a:rPr>
              <a:t>кооперації</a:t>
            </a:r>
            <a:r>
              <a:rPr lang="ru-RU" dirty="0" smtClean="0">
                <a:solidFill>
                  <a:schemeClr val="tx1"/>
                </a:solidFill>
              </a:rPr>
              <a:t>. Мета командного </a:t>
            </a:r>
            <a:r>
              <a:rPr lang="ru-RU" dirty="0" err="1" smtClean="0">
                <a:solidFill>
                  <a:schemeClr val="tx1"/>
                </a:solidFill>
              </a:rPr>
              <a:t>будівництва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полягає</a:t>
            </a:r>
            <a:r>
              <a:rPr lang="ru-RU" dirty="0" smtClean="0">
                <a:solidFill>
                  <a:schemeClr val="tx1"/>
                </a:solidFill>
              </a:rPr>
              <a:t> в </a:t>
            </a:r>
            <a:r>
              <a:rPr lang="ru-RU" dirty="0" err="1" smtClean="0">
                <a:solidFill>
                  <a:schemeClr val="tx1"/>
                </a:solidFill>
              </a:rPr>
              <a:t>підвищенні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продуктивності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праці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членів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групи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 err="1" smtClean="0">
                <a:solidFill>
                  <a:schemeClr val="tx1"/>
                </a:solidFill>
              </a:rPr>
              <a:t>Що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показують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високі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результати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команди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виконують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поставлені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завдання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вміють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вирішувати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проблеми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їх</a:t>
            </a:r>
            <a:r>
              <a:rPr lang="ru-RU" dirty="0" smtClean="0">
                <a:solidFill>
                  <a:schemeClr val="tx1"/>
                </a:solidFill>
              </a:rPr>
              <a:t> члени </a:t>
            </a:r>
            <a:r>
              <a:rPr lang="ru-RU" dirty="0" err="1" smtClean="0">
                <a:solidFill>
                  <a:schemeClr val="tx1"/>
                </a:solidFill>
              </a:rPr>
              <a:t>отримують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задоволення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від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міжособистісних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взаємин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НЕОБХІДНІ У КОМАНДНОМУ БУДІВНИЦТВІ НАВИЧКИ І ВМІННЯ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1714488"/>
            <a:ext cx="8001056" cy="17526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беруть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участь в командному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будівництві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менеджерам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співробітникам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необхідні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навички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вміння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бізнес-консультуванні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діагностування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ведення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переговорів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проведення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змін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підтримці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міжособистісних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контактів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довіру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управління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сприйняття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дослідженнях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планування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проведення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досліджень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оцінка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презентаціях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зв'язки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громадськістю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підготовка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доповідей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Критично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важливими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ефективної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навичками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консультації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процесу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зворотний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зв'язок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рівній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мірі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необхідні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керівникам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так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членам.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uk-UA" dirty="0" smtClean="0"/>
              <a:t>Самоврядні команди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1428736"/>
            <a:ext cx="8786842" cy="478634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Самоврядні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відомі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самовпевнені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самонаправляючі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даному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маються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увазі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природні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робочі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яким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надана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суттєва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автономія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несуть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повну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відповідальність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поведінку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своїх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виробничої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відмінності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інших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 -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комбінація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наділення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владою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навчання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плануванню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управлінню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моніторингу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контролю над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своєю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власною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діяльністю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вони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значну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самостійність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право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вільно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вирішувати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можливість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функції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управління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 правило, члени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самоврядної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володіють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декількома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професіями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переходити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одного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іншого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залежності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потреб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приймаючи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спільні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рішення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щодо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виробничих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ресурсів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Значний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займають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зборів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так як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члени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поступово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беруть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себе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більше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управлінських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функцій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На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початкових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етапах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самоврядні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відповідають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вирішення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найпростіших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завдань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питання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пов'язані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утриманням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поведінки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навчання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правилам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безпеки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а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згодом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беруть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руки контроль за режимом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графіками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понаднормових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робіт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відпусток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відбором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членів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навчанням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спеціальностей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вступають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контакти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ключовими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замовниками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У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міру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появи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додаткового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досвіду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самоврядні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отримують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можливість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пропонувати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зміни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оплати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організації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виробництва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Нижче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наводиться приклад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самоврядних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команд.</a:t>
            </a:r>
          </a:p>
          <a:p>
            <a:pPr algn="l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якому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взяли участь 20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компаній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показало,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менеджмент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високо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оцінює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діяльності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своїх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команд. У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організаціях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робочі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мають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право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наймати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навчати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працівників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Відзначається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навчання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новачків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складі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дозволяє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істотно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знизити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ризики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виникнення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юридичних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проблем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невірних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рішень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Зростання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витрат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відбору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компенсується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різким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зниженням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показників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плинності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кадрів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І головне, не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виникає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проблем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адаптацією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новачка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так як «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ветерани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завжди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готові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надати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йому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посильну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допомогу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(«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підтверджуючи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правильність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командного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рішення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прийомі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роботу).</a:t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У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числі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недоліків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самоврядних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команд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виділяють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Тривалий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їх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формування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розкриття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можливостей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Більш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високі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витрати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навчання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Зниження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ефективності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випадках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ротації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кадрів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Нездатність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деяких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працівників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адаптуватися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нової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командної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1334</Words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Презентація на тему: “Командна праця. Життєвий цикл команди”. </vt:lpstr>
      <vt:lpstr>Командна праця. Життєвий цикл команди. </vt:lpstr>
      <vt:lpstr>Чинники командної праці.</vt:lpstr>
      <vt:lpstr>ОСНОВНІ УМОВИ ЕФЕКТИВНОЇ КОМАНДНОЇ РОБОТИ</vt:lpstr>
      <vt:lpstr>Командне будівництво</vt:lpstr>
      <vt:lpstr>НЕОБХІДНІ У КОМАНДНОМУ БУДІВНИЦТВІ НАВИЧКИ І ВМІННЯ</vt:lpstr>
      <vt:lpstr>Самоврядні команди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на тему: “Командна праця. Життєвий цикл команди”.</dc:title>
  <dc:creator>admin</dc:creator>
  <cp:lastModifiedBy>Пользователь Windows</cp:lastModifiedBy>
  <cp:revision>4</cp:revision>
  <dcterms:created xsi:type="dcterms:W3CDTF">2020-11-20T11:20:22Z</dcterms:created>
  <dcterms:modified xsi:type="dcterms:W3CDTF">2020-11-20T11:56:11Z</dcterms:modified>
</cp:coreProperties>
</file>