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7" r:id="rId5"/>
    <p:sldId id="265" r:id="rId6"/>
    <p:sldId id="268" r:id="rId7"/>
    <p:sldId id="266"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66707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108885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4981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123127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2375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1639414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1188099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305467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426185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59972-BBDC-4073-AAB5-3A5061F313DA}"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123745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E059972-BBDC-4073-AAB5-3A5061F313DA}"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31831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E059972-BBDC-4073-AAB5-3A5061F313DA}"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246820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E059972-BBDC-4073-AAB5-3A5061F313DA}"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17072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59972-BBDC-4073-AAB5-3A5061F313DA}"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368822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E059972-BBDC-4073-AAB5-3A5061F313DA}"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241282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059972-BBDC-4073-AAB5-3A5061F313DA}"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4FF62-A2E6-42A8-BFEB-47FB8B5CEA66}" type="slidenum">
              <a:rPr lang="en-US" smtClean="0"/>
              <a:t>‹#›</a:t>
            </a:fld>
            <a:endParaRPr lang="en-US"/>
          </a:p>
        </p:txBody>
      </p:sp>
    </p:spTree>
    <p:extLst>
      <p:ext uri="{BB962C8B-B14F-4D97-AF65-F5344CB8AC3E}">
        <p14:creationId xmlns:p14="http://schemas.microsoft.com/office/powerpoint/2010/main" val="375074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059972-BBDC-4073-AAB5-3A5061F313DA}" type="datetimeFigureOut">
              <a:rPr lang="en-US" smtClean="0"/>
              <a:t>6/14/2024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04FF62-A2E6-42A8-BFEB-47FB8B5CEA66}" type="slidenum">
              <a:rPr lang="en-US" smtClean="0"/>
              <a:t>‹#›</a:t>
            </a:fld>
            <a:endParaRPr lang="en-US"/>
          </a:p>
        </p:txBody>
      </p:sp>
    </p:spTree>
    <p:extLst>
      <p:ext uri="{BB962C8B-B14F-4D97-AF65-F5344CB8AC3E}">
        <p14:creationId xmlns:p14="http://schemas.microsoft.com/office/powerpoint/2010/main" val="206626610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localhost:3000/game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0EE10-1AF8-0566-CDF0-AD7695F01B97}"/>
              </a:ext>
            </a:extLst>
          </p:cNvPr>
          <p:cNvSpPr>
            <a:spLocks noGrp="1"/>
          </p:cNvSpPr>
          <p:nvPr>
            <p:ph type="ctrTitle"/>
          </p:nvPr>
        </p:nvSpPr>
        <p:spPr>
          <a:xfrm>
            <a:off x="1988599" y="2760955"/>
            <a:ext cx="8008625" cy="668044"/>
          </a:xfrm>
        </p:spPr>
        <p:txBody>
          <a:bodyPr/>
          <a:lstStyle/>
          <a:p>
            <a:r>
              <a:rPr lang="lv-LV" sz="3600" b="1" kern="0" dirty="0">
                <a:solidFill>
                  <a:srgbClr val="000000"/>
                </a:solidFill>
                <a:effectLst/>
                <a:latin typeface="Arial" panose="020B0604020202020204" pitchFamily="34" charset="0"/>
                <a:ea typeface="Calibri" panose="020F0502020204030204" pitchFamily="34" charset="0"/>
                <a:cs typeface="Arial" panose="020B0604020202020204" pitchFamily="34" charset="0"/>
              </a:rPr>
              <a:t>Sporta spēles derību tīmekļu vietne</a:t>
            </a:r>
            <a:endParaRPr lang="en-US" sz="3600" dirty="0">
              <a:latin typeface="Arial" panose="020B0604020202020204" pitchFamily="34" charset="0"/>
              <a:cs typeface="Arial" panose="020B0604020202020204" pitchFamily="34" charset="0"/>
            </a:endParaRPr>
          </a:p>
        </p:txBody>
      </p:sp>
      <p:sp>
        <p:nvSpPr>
          <p:cNvPr id="3" name="Подзаголовок 2">
            <a:extLst>
              <a:ext uri="{FF2B5EF4-FFF2-40B4-BE49-F238E27FC236}">
                <a16:creationId xmlns:a16="http://schemas.microsoft.com/office/drawing/2014/main" id="{74549F7C-DDCC-6CFA-21C7-388DC93CF811}"/>
              </a:ext>
            </a:extLst>
          </p:cNvPr>
          <p:cNvSpPr>
            <a:spLocks noGrp="1"/>
          </p:cNvSpPr>
          <p:nvPr>
            <p:ph type="subTitle" idx="1"/>
          </p:nvPr>
        </p:nvSpPr>
        <p:spPr>
          <a:xfrm>
            <a:off x="0" y="3675645"/>
            <a:ext cx="7766936" cy="1096899"/>
          </a:xfrm>
        </p:spPr>
        <p:txBody>
          <a:bodyPr/>
          <a:lstStyle/>
          <a:p>
            <a:r>
              <a:rPr lang="lv-LV" sz="2400" dirty="0">
                <a:solidFill>
                  <a:schemeClr val="tx1"/>
                </a:solidFill>
                <a:latin typeface="Arial" panose="020B0604020202020204" pitchFamily="34" charset="0"/>
                <a:cs typeface="Arial" panose="020B0604020202020204" pitchFamily="34" charset="0"/>
              </a:rPr>
              <a:t>Danila Golcovs </a:t>
            </a:r>
            <a:r>
              <a:rPr lang="en-US" sz="2400" dirty="0">
                <a:solidFill>
                  <a:schemeClr val="tx1"/>
                </a:solidFill>
                <a:latin typeface="Arial" panose="020B0604020202020204" pitchFamily="34" charset="0"/>
                <a:cs typeface="Arial" panose="020B0604020202020204" pitchFamily="34" charset="0"/>
              </a:rPr>
              <a:t>DP4-2</a:t>
            </a:r>
            <a:endParaRPr lang="ru-RU" sz="2400" dirty="0">
              <a:solidFill>
                <a:schemeClr val="tx1"/>
              </a:solidFill>
              <a:latin typeface="Arial" panose="020B0604020202020204" pitchFamily="34" charset="0"/>
              <a:cs typeface="Arial" panose="020B0604020202020204" pitchFamily="34" charset="0"/>
            </a:endParaRPr>
          </a:p>
          <a:p>
            <a:endParaRPr lang="en-US" dirty="0"/>
          </a:p>
        </p:txBody>
      </p:sp>
      <p:pic>
        <p:nvPicPr>
          <p:cNvPr id="4" name="Picture 4" descr="Vēsture un simbolika – RVT">
            <a:extLst>
              <a:ext uri="{FF2B5EF4-FFF2-40B4-BE49-F238E27FC236}">
                <a16:creationId xmlns:a16="http://schemas.microsoft.com/office/drawing/2014/main" id="{0A3D0CE6-7328-21C4-FB27-FE5748C13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36" y="2195570"/>
            <a:ext cx="1831528" cy="1831528"/>
          </a:xfrm>
          <a:prstGeom prst="rect">
            <a:avLst/>
          </a:prstGeom>
          <a:noFill/>
          <a:extLst>
            <a:ext uri="{909E8E84-426E-40DD-AFC4-6F175D3DCCD1}">
              <a14:hiddenFill xmlns:a14="http://schemas.microsoft.com/office/drawing/2010/main">
                <a:solidFill>
                  <a:srgbClr val="FFFFFF"/>
                </a:solidFill>
              </a14:hiddenFill>
            </a:ext>
          </a:extLst>
        </p:spPr>
      </p:pic>
      <p:sp>
        <p:nvSpPr>
          <p:cNvPr id="5" name="Подзаголовок 2">
            <a:extLst>
              <a:ext uri="{FF2B5EF4-FFF2-40B4-BE49-F238E27FC236}">
                <a16:creationId xmlns:a16="http://schemas.microsoft.com/office/drawing/2014/main" id="{ECF257B4-42C5-1AC1-86B2-8C69AED6D566}"/>
              </a:ext>
            </a:extLst>
          </p:cNvPr>
          <p:cNvSpPr txBox="1">
            <a:spLocks/>
          </p:cNvSpPr>
          <p:nvPr/>
        </p:nvSpPr>
        <p:spPr>
          <a:xfrm>
            <a:off x="3810000" y="5467697"/>
            <a:ext cx="4572000" cy="10263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R</a:t>
            </a:r>
            <a:r>
              <a:rPr lang="lv-LV" dirty="0">
                <a:latin typeface="Arial" panose="020B0604020202020204" pitchFamily="34" charset="0"/>
                <a:cs typeface="Arial" panose="020B0604020202020204" pitchFamily="34" charset="0"/>
              </a:rPr>
              <a:t>īga</a:t>
            </a:r>
          </a:p>
          <a:p>
            <a:r>
              <a:rPr lang="lv-LV" dirty="0">
                <a:latin typeface="Arial" panose="020B0604020202020204" pitchFamily="34" charset="0"/>
                <a:cs typeface="Arial" panose="020B0604020202020204" pitchFamily="34" charset="0"/>
              </a:rPr>
              <a:t>2024</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086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53C07-ED75-7529-48CE-68D43F5DD8D5}"/>
              </a:ext>
            </a:extLst>
          </p:cNvPr>
          <p:cNvSpPr>
            <a:spLocks noGrp="1"/>
          </p:cNvSpPr>
          <p:nvPr>
            <p:ph type="title"/>
          </p:nvPr>
        </p:nvSpPr>
        <p:spPr/>
        <p:txBody>
          <a:bodyPr/>
          <a:lstStyle/>
          <a:p>
            <a:r>
              <a:rPr lang="lv-LV" dirty="0">
                <a:solidFill>
                  <a:schemeClr val="tx1"/>
                </a:solidFill>
                <a:latin typeface="Arial" panose="020B0604020202020204" pitchFamily="34" charset="0"/>
                <a:ea typeface="Calibri" panose="020F0502020204030204" pitchFamily="34" charset="0"/>
                <a:cs typeface="Arial" panose="020B0604020202020204" pitchFamily="34" charset="0"/>
              </a:rPr>
              <a:t>Uzdevuma</a:t>
            </a:r>
            <a:r>
              <a:rPr lang="lv-LV" sz="36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nostādne</a:t>
            </a:r>
            <a:endParaRPr lang="en-US" dirty="0">
              <a:solidFill>
                <a:schemeClr val="tx1"/>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FDE1CC90-94DB-9112-A701-49904220BC41}"/>
              </a:ext>
            </a:extLst>
          </p:cNvPr>
          <p:cNvSpPr>
            <a:spLocks noGrp="1"/>
          </p:cNvSpPr>
          <p:nvPr>
            <p:ph idx="1"/>
          </p:nvPr>
        </p:nvSpPr>
        <p:spPr>
          <a:xfrm>
            <a:off x="677334" y="1488613"/>
            <a:ext cx="8596668" cy="3880773"/>
          </a:xfrm>
        </p:spPr>
        <p:txBody>
          <a:bodyPr/>
          <a:lstStyle/>
          <a:p>
            <a:pPr marL="0" indent="0">
              <a:buNone/>
            </a:pPr>
            <a:r>
              <a:rPr lang="lv-LV" sz="2400" dirty="0">
                <a:solidFill>
                  <a:schemeClr val="tx1"/>
                </a:solidFill>
                <a:latin typeface="Arial" panose="020B0604020202020204" pitchFamily="34" charset="0"/>
                <a:cs typeface="Arial" panose="020B0604020202020204" pitchFamily="34" charset="0"/>
              </a:rPr>
              <a:t>Galvenais sporta derību vietnes mērķis ir nodrošināt platformu, kur cilvēki var likt naudas likmes uz sporta notikumu iznākumiem. Sporta derību vietne ir vieta, kur sporta cienītāji var prognozēt spēļu iznākumus un laimēt naudu, ja viņu prognozes izrādās pareizas.</a:t>
            </a:r>
            <a:endParaRPr lang="ru-RU" sz="2400" dirty="0">
              <a:solidFill>
                <a:schemeClr val="tx1"/>
              </a:solidFill>
              <a:latin typeface="Arial" panose="020B0604020202020204" pitchFamily="34" charset="0"/>
              <a:cs typeface="Arial" panose="020B0604020202020204" pitchFamily="34" charset="0"/>
            </a:endParaRPr>
          </a:p>
          <a:p>
            <a:endParaRPr lang="ru-RU" dirty="0"/>
          </a:p>
          <a:p>
            <a:pPr marL="0" indent="0">
              <a:buNone/>
            </a:pPr>
            <a:endParaRPr lang="en-US" dirty="0"/>
          </a:p>
        </p:txBody>
      </p:sp>
      <p:pic>
        <p:nvPicPr>
          <p:cNvPr id="5" name="Рисунок 4">
            <a:extLst>
              <a:ext uri="{FF2B5EF4-FFF2-40B4-BE49-F238E27FC236}">
                <a16:creationId xmlns:a16="http://schemas.microsoft.com/office/drawing/2014/main" id="{C9A6CE27-91FD-F9E6-6FA6-2D697F197439}"/>
              </a:ext>
            </a:extLst>
          </p:cNvPr>
          <p:cNvPicPr>
            <a:picLocks noChangeAspect="1"/>
          </p:cNvPicPr>
          <p:nvPr/>
        </p:nvPicPr>
        <p:blipFill>
          <a:blip r:embed="rId2"/>
          <a:stretch>
            <a:fillRect/>
          </a:stretch>
        </p:blipFill>
        <p:spPr>
          <a:xfrm>
            <a:off x="1008192" y="3428999"/>
            <a:ext cx="1136184" cy="1094975"/>
          </a:xfrm>
          <a:prstGeom prst="rect">
            <a:avLst/>
          </a:prstGeom>
        </p:spPr>
      </p:pic>
      <p:pic>
        <p:nvPicPr>
          <p:cNvPr id="12" name="Рисунок 11">
            <a:extLst>
              <a:ext uri="{FF2B5EF4-FFF2-40B4-BE49-F238E27FC236}">
                <a16:creationId xmlns:a16="http://schemas.microsoft.com/office/drawing/2014/main" id="{6FBD254F-8083-9F65-2492-AFC3ED602C60}"/>
              </a:ext>
            </a:extLst>
          </p:cNvPr>
          <p:cNvPicPr>
            <a:picLocks noChangeAspect="1"/>
          </p:cNvPicPr>
          <p:nvPr/>
        </p:nvPicPr>
        <p:blipFill>
          <a:blip r:embed="rId2"/>
          <a:stretch>
            <a:fillRect/>
          </a:stretch>
        </p:blipFill>
        <p:spPr>
          <a:xfrm>
            <a:off x="1008192" y="4605936"/>
            <a:ext cx="1136184" cy="1094975"/>
          </a:xfrm>
          <a:prstGeom prst="rect">
            <a:avLst/>
          </a:prstGeom>
        </p:spPr>
      </p:pic>
      <p:pic>
        <p:nvPicPr>
          <p:cNvPr id="13" name="Рисунок 12">
            <a:extLst>
              <a:ext uri="{FF2B5EF4-FFF2-40B4-BE49-F238E27FC236}">
                <a16:creationId xmlns:a16="http://schemas.microsoft.com/office/drawing/2014/main" id="{601DC67F-22DC-563A-9063-CA46DF6F0B4E}"/>
              </a:ext>
            </a:extLst>
          </p:cNvPr>
          <p:cNvPicPr>
            <a:picLocks noChangeAspect="1"/>
          </p:cNvPicPr>
          <p:nvPr/>
        </p:nvPicPr>
        <p:blipFill>
          <a:blip r:embed="rId2"/>
          <a:stretch>
            <a:fillRect/>
          </a:stretch>
        </p:blipFill>
        <p:spPr>
          <a:xfrm>
            <a:off x="1008192" y="5700911"/>
            <a:ext cx="1136184" cy="1094975"/>
          </a:xfrm>
          <a:prstGeom prst="rect">
            <a:avLst/>
          </a:prstGeom>
        </p:spPr>
      </p:pic>
      <p:sp>
        <p:nvSpPr>
          <p:cNvPr id="15" name="TextBox 14">
            <a:extLst>
              <a:ext uri="{FF2B5EF4-FFF2-40B4-BE49-F238E27FC236}">
                <a16:creationId xmlns:a16="http://schemas.microsoft.com/office/drawing/2014/main" id="{ED4FA12B-2611-763A-9A37-1F5FFF04918A}"/>
              </a:ext>
            </a:extLst>
          </p:cNvPr>
          <p:cNvSpPr txBox="1"/>
          <p:nvPr/>
        </p:nvSpPr>
        <p:spPr>
          <a:xfrm>
            <a:off x="2144376" y="3800232"/>
            <a:ext cx="1850994" cy="461665"/>
          </a:xfrm>
          <a:prstGeom prst="rect">
            <a:avLst/>
          </a:prstGeom>
          <a:noFill/>
        </p:spPr>
        <p:txBody>
          <a:bodyPr wrap="square">
            <a:spAutoFit/>
          </a:bodyPr>
          <a:lstStyle/>
          <a:p>
            <a:r>
              <a:rPr lang="en-US" sz="2400" dirty="0" err="1">
                <a:latin typeface="Arial" panose="020B0604020202020204" pitchFamily="34" charset="0"/>
                <a:cs typeface="Arial" panose="020B0604020202020204" pitchFamily="34" charset="0"/>
              </a:rPr>
              <a:t>Likt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likmes</a:t>
            </a:r>
            <a:endParaRPr lang="en-US" sz="2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DFBA6323-67FF-CCE7-D40A-D11C727DA85E}"/>
              </a:ext>
            </a:extLst>
          </p:cNvPr>
          <p:cNvSpPr txBox="1"/>
          <p:nvPr/>
        </p:nvSpPr>
        <p:spPr>
          <a:xfrm>
            <a:off x="2144794" y="4910077"/>
            <a:ext cx="3297217" cy="461665"/>
          </a:xfrm>
          <a:prstGeom prst="rect">
            <a:avLst/>
          </a:prstGeom>
          <a:noFill/>
        </p:spPr>
        <p:txBody>
          <a:bodyPr wrap="square">
            <a:spAutoFit/>
          </a:bodyPr>
          <a:lstStyle/>
          <a:p>
            <a:r>
              <a:rPr lang="en-US" sz="2400" dirty="0" err="1"/>
              <a:t>Iespēja</a:t>
            </a:r>
            <a:r>
              <a:rPr lang="en-US" sz="2400" dirty="0"/>
              <a:t> </a:t>
            </a:r>
            <a:r>
              <a:rPr lang="en-US" sz="2400" dirty="0" err="1"/>
              <a:t>laimēt</a:t>
            </a:r>
            <a:r>
              <a:rPr lang="en-US" sz="2400" dirty="0"/>
              <a:t> </a:t>
            </a:r>
            <a:r>
              <a:rPr lang="en-US" sz="2400" dirty="0" err="1"/>
              <a:t>naudu</a:t>
            </a:r>
            <a:endParaRPr lang="en-US" sz="24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2E2C5C9-9AEC-C586-479B-EE7B9270C484}"/>
              </a:ext>
            </a:extLst>
          </p:cNvPr>
          <p:cNvSpPr txBox="1"/>
          <p:nvPr/>
        </p:nvSpPr>
        <p:spPr>
          <a:xfrm>
            <a:off x="2144376" y="6040821"/>
            <a:ext cx="2747220" cy="461665"/>
          </a:xfrm>
          <a:prstGeom prst="rect">
            <a:avLst/>
          </a:prstGeom>
          <a:noFill/>
        </p:spPr>
        <p:txBody>
          <a:bodyPr wrap="square">
            <a:spAutoFit/>
          </a:bodyPr>
          <a:lstStyle/>
          <a:p>
            <a:r>
              <a:rPr lang="en-US" sz="2400" dirty="0" err="1"/>
              <a:t>Izklaide</a:t>
            </a:r>
            <a:r>
              <a:rPr lang="en-US" sz="2400" dirty="0"/>
              <a:t> un </a:t>
            </a:r>
            <a:r>
              <a:rPr lang="en-US" sz="2400" dirty="0" err="1"/>
              <a:t>azarts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64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4C20ED-4137-3B78-7686-FC97E45D3465}"/>
              </a:ext>
            </a:extLst>
          </p:cNvPr>
          <p:cNvSpPr>
            <a:spLocks noGrp="1"/>
          </p:cNvSpPr>
          <p:nvPr>
            <p:ph type="title"/>
          </p:nvPr>
        </p:nvSpPr>
        <p:spPr/>
        <p:txBody>
          <a:bodyPr/>
          <a:lstStyle/>
          <a:p>
            <a:r>
              <a:rPr lang="lv-LV" sz="3600" dirty="0">
                <a:solidFill>
                  <a:schemeClr val="tx1"/>
                </a:solidFill>
                <a:effectLst/>
                <a:latin typeface="Arial" panose="020B0604020202020204" pitchFamily="34" charset="0"/>
                <a:ea typeface="Calibri" panose="020F0502020204030204" pitchFamily="34" charset="0"/>
                <a:cs typeface="Arial" panose="020B0604020202020204" pitchFamily="34" charset="0"/>
              </a:rPr>
              <a:t>Izmantotās</a:t>
            </a:r>
            <a:r>
              <a:rPr lang="lv-LV" sz="3600" dirty="0">
                <a:solidFill>
                  <a:schemeClr val="tx1"/>
                </a:solidFill>
                <a:effectLst/>
                <a:latin typeface="Aptos Display" panose="020B0004020202020204" pitchFamily="34" charset="0"/>
                <a:ea typeface="Calibri" panose="020F0502020204030204" pitchFamily="34" charset="0"/>
                <a:cs typeface="Times New Roman" panose="02020603050405020304" pitchFamily="18" charset="0"/>
              </a:rPr>
              <a:t> </a:t>
            </a:r>
            <a:r>
              <a:rPr lang="lv-LV" dirty="0">
                <a:solidFill>
                  <a:schemeClr val="tx1"/>
                </a:solidFill>
                <a:latin typeface="Aptos Display" panose="020B0004020202020204" pitchFamily="34" charset="0"/>
                <a:ea typeface="Calibri" panose="020F0502020204030204" pitchFamily="34" charset="0"/>
                <a:cs typeface="Times New Roman" panose="02020603050405020304" pitchFamily="18" charset="0"/>
              </a:rPr>
              <a:t>i</a:t>
            </a:r>
            <a:r>
              <a:rPr lang="lv-LV" sz="3600" dirty="0">
                <a:solidFill>
                  <a:schemeClr val="tx1"/>
                </a:solidFill>
                <a:effectLst/>
                <a:latin typeface="Aptos Display" panose="020B0004020202020204" pitchFamily="34" charset="0"/>
                <a:ea typeface="Calibri" panose="020F0502020204030204" pitchFamily="34" charset="0"/>
                <a:cs typeface="Times New Roman" panose="02020603050405020304" pitchFamily="18" charset="0"/>
              </a:rPr>
              <a:t>zstrādes tehnoloģijas</a:t>
            </a:r>
            <a:endParaRPr lang="en-US" dirty="0">
              <a:solidFill>
                <a:schemeClr val="tx1"/>
              </a:solidFill>
            </a:endParaRPr>
          </a:p>
        </p:txBody>
      </p:sp>
      <p:pic>
        <p:nvPicPr>
          <p:cNvPr id="9" name="Рисунок 8">
            <a:extLst>
              <a:ext uri="{FF2B5EF4-FFF2-40B4-BE49-F238E27FC236}">
                <a16:creationId xmlns:a16="http://schemas.microsoft.com/office/drawing/2014/main" id="{F4A28D86-22B4-2FA5-D7EA-DFF918AAFA56}"/>
              </a:ext>
            </a:extLst>
          </p:cNvPr>
          <p:cNvPicPr>
            <a:picLocks noChangeAspect="1"/>
          </p:cNvPicPr>
          <p:nvPr/>
        </p:nvPicPr>
        <p:blipFill>
          <a:blip r:embed="rId2"/>
          <a:stretch>
            <a:fillRect/>
          </a:stretch>
        </p:blipFill>
        <p:spPr>
          <a:xfrm rot="480124">
            <a:off x="4032897" y="1690052"/>
            <a:ext cx="2063103" cy="1335158"/>
          </a:xfrm>
          <a:prstGeom prst="rect">
            <a:avLst/>
          </a:prstGeom>
        </p:spPr>
      </p:pic>
      <p:pic>
        <p:nvPicPr>
          <p:cNvPr id="11" name="Рисунок 10">
            <a:extLst>
              <a:ext uri="{FF2B5EF4-FFF2-40B4-BE49-F238E27FC236}">
                <a16:creationId xmlns:a16="http://schemas.microsoft.com/office/drawing/2014/main" id="{99ECB348-AD45-497A-15E8-C8A2EF00461F}"/>
              </a:ext>
            </a:extLst>
          </p:cNvPr>
          <p:cNvPicPr>
            <a:picLocks noChangeAspect="1"/>
          </p:cNvPicPr>
          <p:nvPr/>
        </p:nvPicPr>
        <p:blipFill>
          <a:blip r:embed="rId3"/>
          <a:stretch>
            <a:fillRect/>
          </a:stretch>
        </p:blipFill>
        <p:spPr>
          <a:xfrm rot="661866">
            <a:off x="6698165" y="1753765"/>
            <a:ext cx="2175313" cy="1821998"/>
          </a:xfrm>
          <a:prstGeom prst="rect">
            <a:avLst/>
          </a:prstGeom>
        </p:spPr>
      </p:pic>
      <p:pic>
        <p:nvPicPr>
          <p:cNvPr id="15" name="Рисунок 14">
            <a:extLst>
              <a:ext uri="{FF2B5EF4-FFF2-40B4-BE49-F238E27FC236}">
                <a16:creationId xmlns:a16="http://schemas.microsoft.com/office/drawing/2014/main" id="{A8B4C1D4-F67E-230C-D42A-EFF92BE2C965}"/>
              </a:ext>
            </a:extLst>
          </p:cNvPr>
          <p:cNvPicPr>
            <a:picLocks noChangeAspect="1"/>
          </p:cNvPicPr>
          <p:nvPr/>
        </p:nvPicPr>
        <p:blipFill>
          <a:blip r:embed="rId4"/>
          <a:stretch>
            <a:fillRect/>
          </a:stretch>
        </p:blipFill>
        <p:spPr>
          <a:xfrm rot="648011">
            <a:off x="1056894" y="3560330"/>
            <a:ext cx="1780615" cy="1420753"/>
          </a:xfrm>
          <a:prstGeom prst="rect">
            <a:avLst/>
          </a:prstGeom>
        </p:spPr>
      </p:pic>
      <p:pic>
        <p:nvPicPr>
          <p:cNvPr id="17" name="Рисунок 16">
            <a:extLst>
              <a:ext uri="{FF2B5EF4-FFF2-40B4-BE49-F238E27FC236}">
                <a16:creationId xmlns:a16="http://schemas.microsoft.com/office/drawing/2014/main" id="{601AA58C-CDC0-A75D-83BD-CA14E0DC0DB2}"/>
              </a:ext>
            </a:extLst>
          </p:cNvPr>
          <p:cNvPicPr>
            <a:picLocks noChangeAspect="1"/>
          </p:cNvPicPr>
          <p:nvPr/>
        </p:nvPicPr>
        <p:blipFill>
          <a:blip r:embed="rId5"/>
          <a:stretch>
            <a:fillRect/>
          </a:stretch>
        </p:blipFill>
        <p:spPr>
          <a:xfrm rot="21378798">
            <a:off x="4008920" y="4040455"/>
            <a:ext cx="1076475" cy="1428949"/>
          </a:xfrm>
          <a:prstGeom prst="rect">
            <a:avLst/>
          </a:prstGeom>
        </p:spPr>
      </p:pic>
      <p:pic>
        <p:nvPicPr>
          <p:cNvPr id="19" name="Рисунок 18">
            <a:extLst>
              <a:ext uri="{FF2B5EF4-FFF2-40B4-BE49-F238E27FC236}">
                <a16:creationId xmlns:a16="http://schemas.microsoft.com/office/drawing/2014/main" id="{F034F7F7-34B3-E99C-91D0-D63C36D21767}"/>
              </a:ext>
            </a:extLst>
          </p:cNvPr>
          <p:cNvPicPr>
            <a:picLocks noChangeAspect="1"/>
          </p:cNvPicPr>
          <p:nvPr/>
        </p:nvPicPr>
        <p:blipFill>
          <a:blip r:embed="rId6"/>
          <a:stretch>
            <a:fillRect/>
          </a:stretch>
        </p:blipFill>
        <p:spPr>
          <a:xfrm rot="21357760">
            <a:off x="5942264" y="4294475"/>
            <a:ext cx="3291245" cy="1266250"/>
          </a:xfrm>
          <a:prstGeom prst="rect">
            <a:avLst/>
          </a:prstGeom>
        </p:spPr>
      </p:pic>
      <p:sp>
        <p:nvSpPr>
          <p:cNvPr id="21" name="Объект 20">
            <a:extLst>
              <a:ext uri="{FF2B5EF4-FFF2-40B4-BE49-F238E27FC236}">
                <a16:creationId xmlns:a16="http://schemas.microsoft.com/office/drawing/2014/main" id="{CAFC0AED-F583-ABCF-79E7-2A420D3BA113}"/>
              </a:ext>
            </a:extLst>
          </p:cNvPr>
          <p:cNvSpPr>
            <a:spLocks noGrp="1"/>
          </p:cNvSpPr>
          <p:nvPr>
            <p:ph idx="1"/>
          </p:nvPr>
        </p:nvSpPr>
        <p:spPr/>
        <p:txBody>
          <a:bodyPr/>
          <a:lstStyle/>
          <a:p>
            <a:endParaRPr lang="en-US" dirty="0"/>
          </a:p>
        </p:txBody>
      </p:sp>
      <p:pic>
        <p:nvPicPr>
          <p:cNvPr id="23" name="Рисунок 22">
            <a:extLst>
              <a:ext uri="{FF2B5EF4-FFF2-40B4-BE49-F238E27FC236}">
                <a16:creationId xmlns:a16="http://schemas.microsoft.com/office/drawing/2014/main" id="{3B24AD4C-ECB3-6B17-D3FB-12D874B502C4}"/>
              </a:ext>
            </a:extLst>
          </p:cNvPr>
          <p:cNvPicPr>
            <a:picLocks noChangeAspect="1"/>
          </p:cNvPicPr>
          <p:nvPr/>
        </p:nvPicPr>
        <p:blipFill>
          <a:blip r:embed="rId7"/>
          <a:stretch>
            <a:fillRect/>
          </a:stretch>
        </p:blipFill>
        <p:spPr>
          <a:xfrm rot="20982271">
            <a:off x="1051194" y="1763637"/>
            <a:ext cx="2228881" cy="1450115"/>
          </a:xfrm>
          <a:prstGeom prst="rect">
            <a:avLst/>
          </a:prstGeom>
        </p:spPr>
      </p:pic>
    </p:spTree>
    <p:extLst>
      <p:ext uri="{BB962C8B-B14F-4D97-AF65-F5344CB8AC3E}">
        <p14:creationId xmlns:p14="http://schemas.microsoft.com/office/powerpoint/2010/main" val="83478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B139772-D5BE-9109-0CF2-6018F1BF2F8C}"/>
              </a:ext>
            </a:extLst>
          </p:cNvPr>
          <p:cNvPicPr>
            <a:picLocks noChangeAspect="1"/>
          </p:cNvPicPr>
          <p:nvPr/>
        </p:nvPicPr>
        <p:blipFill>
          <a:blip r:embed="rId2"/>
          <a:stretch>
            <a:fillRect/>
          </a:stretch>
        </p:blipFill>
        <p:spPr>
          <a:xfrm>
            <a:off x="15890" y="-22194"/>
            <a:ext cx="12176110" cy="6955655"/>
          </a:xfrm>
          <a:prstGeom prst="rect">
            <a:avLst/>
          </a:prstGeom>
        </p:spPr>
      </p:pic>
      <p:sp>
        <p:nvSpPr>
          <p:cNvPr id="2" name="Заголовок 1">
            <a:extLst>
              <a:ext uri="{FF2B5EF4-FFF2-40B4-BE49-F238E27FC236}">
                <a16:creationId xmlns:a16="http://schemas.microsoft.com/office/drawing/2014/main" id="{D72DDD3A-3B27-EC3A-512D-256383083D61}"/>
              </a:ext>
            </a:extLst>
          </p:cNvPr>
          <p:cNvSpPr>
            <a:spLocks noGrp="1"/>
          </p:cNvSpPr>
          <p:nvPr>
            <p:ph type="title"/>
          </p:nvPr>
        </p:nvSpPr>
        <p:spPr>
          <a:xfrm>
            <a:off x="677334" y="-22194"/>
            <a:ext cx="8596668" cy="1320800"/>
          </a:xfrm>
        </p:spPr>
        <p:txBody>
          <a:bodyPr/>
          <a:lstStyle/>
          <a:p>
            <a:r>
              <a:rPr lang="lv-LV" sz="3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Funkcionālās dekompozīcijas diagramma</a:t>
            </a:r>
            <a:br>
              <a:rPr lang="ru-RU" sz="3600" dirty="0">
                <a:latin typeface="Arial" panose="020B0604020202020204" pitchFamily="34" charset="0"/>
                <a:cs typeface="Arial" panose="020B0604020202020204" pitchFamily="34" charset="0"/>
              </a:rPr>
            </a:br>
            <a:endParaRPr lang="en-US" dirty="0"/>
          </a:p>
        </p:txBody>
      </p:sp>
      <p:pic>
        <p:nvPicPr>
          <p:cNvPr id="4" name="Объект 3">
            <a:extLst>
              <a:ext uri="{FF2B5EF4-FFF2-40B4-BE49-F238E27FC236}">
                <a16:creationId xmlns:a16="http://schemas.microsoft.com/office/drawing/2014/main" id="{7810373D-C327-C9A8-0C73-AB80F20DF0C3}"/>
              </a:ext>
            </a:extLst>
          </p:cNvPr>
          <p:cNvPicPr>
            <a:picLocks noGrp="1" noChangeAspect="1"/>
          </p:cNvPicPr>
          <p:nvPr>
            <p:ph idx="1"/>
          </p:nvPr>
        </p:nvPicPr>
        <p:blipFill>
          <a:blip r:embed="rId3"/>
          <a:stretch>
            <a:fillRect/>
          </a:stretch>
        </p:blipFill>
        <p:spPr>
          <a:xfrm>
            <a:off x="3116062" y="576104"/>
            <a:ext cx="5291091" cy="6281896"/>
          </a:xfrm>
          <a:prstGeom prst="rect">
            <a:avLst/>
          </a:prstGeom>
        </p:spPr>
      </p:pic>
    </p:spTree>
    <p:extLst>
      <p:ext uri="{BB962C8B-B14F-4D97-AF65-F5344CB8AC3E}">
        <p14:creationId xmlns:p14="http://schemas.microsoft.com/office/powerpoint/2010/main" val="160974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B139772-D5BE-9109-0CF2-6018F1BF2F8C}"/>
              </a:ext>
            </a:extLst>
          </p:cNvPr>
          <p:cNvPicPr>
            <a:picLocks noChangeAspect="1"/>
          </p:cNvPicPr>
          <p:nvPr/>
        </p:nvPicPr>
        <p:blipFill>
          <a:blip r:embed="rId2"/>
          <a:stretch>
            <a:fillRect/>
          </a:stretch>
        </p:blipFill>
        <p:spPr>
          <a:xfrm>
            <a:off x="0" y="0"/>
            <a:ext cx="12160220" cy="6782540"/>
          </a:xfrm>
          <a:prstGeom prst="rect">
            <a:avLst/>
          </a:prstGeom>
        </p:spPr>
      </p:pic>
      <p:sp>
        <p:nvSpPr>
          <p:cNvPr id="3" name="Объект 2">
            <a:extLst>
              <a:ext uri="{FF2B5EF4-FFF2-40B4-BE49-F238E27FC236}">
                <a16:creationId xmlns:a16="http://schemas.microsoft.com/office/drawing/2014/main" id="{E7DBDE84-3D95-D0D3-CC19-BE096D8BD3C2}"/>
              </a:ext>
            </a:extLst>
          </p:cNvPr>
          <p:cNvSpPr>
            <a:spLocks noGrp="1"/>
          </p:cNvSpPr>
          <p:nvPr>
            <p:ph idx="1"/>
          </p:nvPr>
        </p:nvSpPr>
        <p:spPr/>
        <p:txBody>
          <a:bodyPr/>
          <a:lstStyle/>
          <a:p>
            <a:endParaRPr lang="en-US" dirty="0"/>
          </a:p>
        </p:txBody>
      </p:sp>
      <p:pic>
        <p:nvPicPr>
          <p:cNvPr id="7" name="Рисунок 6">
            <a:extLst>
              <a:ext uri="{FF2B5EF4-FFF2-40B4-BE49-F238E27FC236}">
                <a16:creationId xmlns:a16="http://schemas.microsoft.com/office/drawing/2014/main" id="{31C565D5-16E6-7FF0-B303-7CE04D392179}"/>
              </a:ext>
            </a:extLst>
          </p:cNvPr>
          <p:cNvPicPr>
            <a:picLocks noChangeAspect="1"/>
          </p:cNvPicPr>
          <p:nvPr/>
        </p:nvPicPr>
        <p:blipFill rotWithShape="1">
          <a:blip r:embed="rId3"/>
          <a:srcRect l="2540" t="4800" r="-187"/>
          <a:stretch/>
        </p:blipFill>
        <p:spPr>
          <a:xfrm>
            <a:off x="1307869" y="689755"/>
            <a:ext cx="9544482" cy="6114979"/>
          </a:xfrm>
          <a:prstGeom prst="rect">
            <a:avLst/>
          </a:prstGeom>
        </p:spPr>
      </p:pic>
      <p:sp>
        <p:nvSpPr>
          <p:cNvPr id="2" name="Заголовок 1">
            <a:extLst>
              <a:ext uri="{FF2B5EF4-FFF2-40B4-BE49-F238E27FC236}">
                <a16:creationId xmlns:a16="http://schemas.microsoft.com/office/drawing/2014/main" id="{D72DDD3A-3B27-EC3A-512D-256383083D61}"/>
              </a:ext>
            </a:extLst>
          </p:cNvPr>
          <p:cNvSpPr>
            <a:spLocks noGrp="1"/>
          </p:cNvSpPr>
          <p:nvPr>
            <p:ph type="title"/>
          </p:nvPr>
        </p:nvSpPr>
        <p:spPr>
          <a:xfrm>
            <a:off x="677334" y="-22194"/>
            <a:ext cx="8596668" cy="1320800"/>
          </a:xfrm>
        </p:spPr>
        <p:txBody>
          <a:bodyPr/>
          <a:lstStyle/>
          <a:p>
            <a:r>
              <a:rPr lang="lv-LV" sz="3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Sistēmas </a:t>
            </a:r>
            <a:r>
              <a:rPr lang="en-US" sz="3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ER </a:t>
            </a:r>
            <a:r>
              <a:rPr lang="en-US" sz="3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Diagramma</a:t>
            </a:r>
            <a:br>
              <a:rPr lang="ru-RU" sz="3600"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27821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B139772-D5BE-9109-0CF2-6018F1BF2F8C}"/>
              </a:ext>
            </a:extLst>
          </p:cNvPr>
          <p:cNvPicPr>
            <a:picLocks noChangeAspect="1"/>
          </p:cNvPicPr>
          <p:nvPr/>
        </p:nvPicPr>
        <p:blipFill>
          <a:blip r:embed="rId2"/>
          <a:stretch>
            <a:fillRect/>
          </a:stretch>
        </p:blipFill>
        <p:spPr>
          <a:xfrm>
            <a:off x="0" y="0"/>
            <a:ext cx="12160220" cy="6782540"/>
          </a:xfrm>
          <a:prstGeom prst="rect">
            <a:avLst/>
          </a:prstGeom>
        </p:spPr>
      </p:pic>
      <p:sp>
        <p:nvSpPr>
          <p:cNvPr id="3" name="Объект 2">
            <a:extLst>
              <a:ext uri="{FF2B5EF4-FFF2-40B4-BE49-F238E27FC236}">
                <a16:creationId xmlns:a16="http://schemas.microsoft.com/office/drawing/2014/main" id="{E7DBDE84-3D95-D0D3-CC19-BE096D8BD3C2}"/>
              </a:ext>
            </a:extLst>
          </p:cNvPr>
          <p:cNvSpPr>
            <a:spLocks noGrp="1"/>
          </p:cNvSpPr>
          <p:nvPr>
            <p:ph idx="1"/>
          </p:nvPr>
        </p:nvSpPr>
        <p:spPr/>
        <p:txBody>
          <a:bodyPr/>
          <a:lstStyle/>
          <a:p>
            <a:endParaRPr lang="en-US" dirty="0"/>
          </a:p>
        </p:txBody>
      </p:sp>
      <p:sp>
        <p:nvSpPr>
          <p:cNvPr id="2" name="Заголовок 1">
            <a:extLst>
              <a:ext uri="{FF2B5EF4-FFF2-40B4-BE49-F238E27FC236}">
                <a16:creationId xmlns:a16="http://schemas.microsoft.com/office/drawing/2014/main" id="{D72DDD3A-3B27-EC3A-512D-256383083D61}"/>
              </a:ext>
            </a:extLst>
          </p:cNvPr>
          <p:cNvSpPr>
            <a:spLocks noGrp="1"/>
          </p:cNvSpPr>
          <p:nvPr>
            <p:ph type="title"/>
          </p:nvPr>
        </p:nvSpPr>
        <p:spPr>
          <a:xfrm>
            <a:off x="597435" y="302225"/>
            <a:ext cx="8596668" cy="1320800"/>
          </a:xfrm>
        </p:spPr>
        <p:txBody>
          <a:bodyPr/>
          <a:lstStyle/>
          <a:p>
            <a:r>
              <a:rPr lang="lv-LV" sz="3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Datu plūsmu diagramma</a:t>
            </a:r>
            <a:br>
              <a:rPr lang="ru-RU" sz="3600" dirty="0">
                <a:latin typeface="Arial" panose="020B0604020202020204" pitchFamily="34" charset="0"/>
                <a:cs typeface="Arial" panose="020B0604020202020204" pitchFamily="34" charset="0"/>
              </a:rPr>
            </a:br>
            <a:endParaRPr lang="en-US" dirty="0"/>
          </a:p>
        </p:txBody>
      </p:sp>
      <p:pic>
        <p:nvPicPr>
          <p:cNvPr id="6" name="Рисунок 5">
            <a:extLst>
              <a:ext uri="{FF2B5EF4-FFF2-40B4-BE49-F238E27FC236}">
                <a16:creationId xmlns:a16="http://schemas.microsoft.com/office/drawing/2014/main" id="{AEFD123B-BE3F-0D41-E698-BF77507F1865}"/>
              </a:ext>
            </a:extLst>
          </p:cNvPr>
          <p:cNvPicPr>
            <a:picLocks noChangeAspect="1"/>
          </p:cNvPicPr>
          <p:nvPr/>
        </p:nvPicPr>
        <p:blipFill>
          <a:blip r:embed="rId3"/>
          <a:stretch>
            <a:fillRect/>
          </a:stretch>
        </p:blipFill>
        <p:spPr>
          <a:xfrm>
            <a:off x="807491" y="1495724"/>
            <a:ext cx="9280878" cy="4380471"/>
          </a:xfrm>
          <a:prstGeom prst="rect">
            <a:avLst/>
          </a:prstGeom>
        </p:spPr>
      </p:pic>
    </p:spTree>
    <p:extLst>
      <p:ext uri="{BB962C8B-B14F-4D97-AF65-F5344CB8AC3E}">
        <p14:creationId xmlns:p14="http://schemas.microsoft.com/office/powerpoint/2010/main" val="231854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B139772-D5BE-9109-0CF2-6018F1BF2F8C}"/>
              </a:ext>
            </a:extLst>
          </p:cNvPr>
          <p:cNvPicPr>
            <a:picLocks noChangeAspect="1"/>
          </p:cNvPicPr>
          <p:nvPr/>
        </p:nvPicPr>
        <p:blipFill>
          <a:blip r:embed="rId2"/>
          <a:stretch>
            <a:fillRect/>
          </a:stretch>
        </p:blipFill>
        <p:spPr>
          <a:xfrm>
            <a:off x="0" y="0"/>
            <a:ext cx="12160220" cy="6782540"/>
          </a:xfrm>
          <a:prstGeom prst="rect">
            <a:avLst/>
          </a:prstGeom>
        </p:spPr>
      </p:pic>
      <p:sp>
        <p:nvSpPr>
          <p:cNvPr id="3" name="Объект 2">
            <a:extLst>
              <a:ext uri="{FF2B5EF4-FFF2-40B4-BE49-F238E27FC236}">
                <a16:creationId xmlns:a16="http://schemas.microsoft.com/office/drawing/2014/main" id="{E7DBDE84-3D95-D0D3-CC19-BE096D8BD3C2}"/>
              </a:ext>
            </a:extLst>
          </p:cNvPr>
          <p:cNvSpPr>
            <a:spLocks noGrp="1"/>
          </p:cNvSpPr>
          <p:nvPr>
            <p:ph idx="1"/>
          </p:nvPr>
        </p:nvSpPr>
        <p:spPr/>
        <p:txBody>
          <a:bodyPr/>
          <a:lstStyle/>
          <a:p>
            <a:endParaRPr lang="en-US" dirty="0"/>
          </a:p>
        </p:txBody>
      </p:sp>
      <p:sp>
        <p:nvSpPr>
          <p:cNvPr id="2" name="Заголовок 1">
            <a:extLst>
              <a:ext uri="{FF2B5EF4-FFF2-40B4-BE49-F238E27FC236}">
                <a16:creationId xmlns:a16="http://schemas.microsoft.com/office/drawing/2014/main" id="{D72DDD3A-3B27-EC3A-512D-256383083D61}"/>
              </a:ext>
            </a:extLst>
          </p:cNvPr>
          <p:cNvSpPr>
            <a:spLocks noGrp="1"/>
          </p:cNvSpPr>
          <p:nvPr>
            <p:ph type="title"/>
          </p:nvPr>
        </p:nvSpPr>
        <p:spPr>
          <a:xfrm>
            <a:off x="677334" y="-22194"/>
            <a:ext cx="8596668" cy="1320800"/>
          </a:xfrm>
        </p:spPr>
        <p:txBody>
          <a:bodyPr/>
          <a:lstStyle/>
          <a:p>
            <a:r>
              <a:rPr lang="lv-LV" sz="3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Datu bāzes tabulu saišu shēma</a:t>
            </a:r>
            <a:br>
              <a:rPr lang="ru-RU" sz="3600" dirty="0">
                <a:latin typeface="Arial" panose="020B0604020202020204" pitchFamily="34" charset="0"/>
                <a:cs typeface="Arial" panose="020B0604020202020204" pitchFamily="34" charset="0"/>
              </a:rPr>
            </a:br>
            <a:endParaRPr lang="en-US" dirty="0"/>
          </a:p>
        </p:txBody>
      </p:sp>
      <p:pic>
        <p:nvPicPr>
          <p:cNvPr id="4" name="Объект 7">
            <a:extLst>
              <a:ext uri="{FF2B5EF4-FFF2-40B4-BE49-F238E27FC236}">
                <a16:creationId xmlns:a16="http://schemas.microsoft.com/office/drawing/2014/main" id="{876D9695-564A-5995-9B3D-3F9918667147}"/>
              </a:ext>
            </a:extLst>
          </p:cNvPr>
          <p:cNvPicPr>
            <a:picLocks noChangeAspect="1"/>
          </p:cNvPicPr>
          <p:nvPr/>
        </p:nvPicPr>
        <p:blipFill>
          <a:blip r:embed="rId3"/>
          <a:stretch>
            <a:fillRect/>
          </a:stretch>
        </p:blipFill>
        <p:spPr>
          <a:xfrm>
            <a:off x="2726318" y="496195"/>
            <a:ext cx="6160230" cy="6369898"/>
          </a:xfrm>
          <a:prstGeom prst="rect">
            <a:avLst/>
          </a:prstGeom>
        </p:spPr>
      </p:pic>
    </p:spTree>
    <p:extLst>
      <p:ext uri="{BB962C8B-B14F-4D97-AF65-F5344CB8AC3E}">
        <p14:creationId xmlns:p14="http://schemas.microsoft.com/office/powerpoint/2010/main" val="89650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9D5FD-E2A7-91B6-1624-164826BCDB45}"/>
              </a:ext>
            </a:extLst>
          </p:cNvPr>
          <p:cNvSpPr>
            <a:spLocks noGrp="1"/>
          </p:cNvSpPr>
          <p:nvPr>
            <p:ph type="title"/>
          </p:nvPr>
        </p:nvSpPr>
        <p:spPr/>
        <p:txBody>
          <a:bodyPr/>
          <a:lstStyle/>
          <a:p>
            <a:r>
              <a:rPr lang="lv-LV" dirty="0">
                <a:solidFill>
                  <a:schemeClr val="tx1"/>
                </a:solidFill>
                <a:effectLst/>
                <a:latin typeface="Arial" panose="020B0604020202020204" pitchFamily="34" charset="0"/>
                <a:ea typeface="Calibri" panose="020F0502020204030204" pitchFamily="34" charset="0"/>
                <a:cs typeface="Arial" panose="020B0604020202020204" pitchFamily="34" charset="0"/>
              </a:rPr>
              <a:t>Programmas galvenā loga attēls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Объект 2">
            <a:extLst>
              <a:ext uri="{FF2B5EF4-FFF2-40B4-BE49-F238E27FC236}">
                <a16:creationId xmlns:a16="http://schemas.microsoft.com/office/drawing/2014/main" id="{6DDF0A97-C859-98FB-0044-40219DB0A409}"/>
              </a:ext>
            </a:extLst>
          </p:cNvPr>
          <p:cNvSpPr>
            <a:spLocks noGrp="1"/>
          </p:cNvSpPr>
          <p:nvPr>
            <p:ph idx="1"/>
          </p:nvPr>
        </p:nvSpPr>
        <p:spPr/>
        <p:txBody>
          <a:bodyPr/>
          <a:lstStyle/>
          <a:p>
            <a:endParaRPr lang="en-US" dirty="0"/>
          </a:p>
        </p:txBody>
      </p:sp>
      <p:pic>
        <p:nvPicPr>
          <p:cNvPr id="5" name="Рисунок 4">
            <a:extLst>
              <a:ext uri="{FF2B5EF4-FFF2-40B4-BE49-F238E27FC236}">
                <a16:creationId xmlns:a16="http://schemas.microsoft.com/office/drawing/2014/main" id="{A9C75300-179A-0C3B-A5D1-13FE96E0E003}"/>
              </a:ext>
            </a:extLst>
          </p:cNvPr>
          <p:cNvPicPr>
            <a:picLocks noChangeAspect="1"/>
          </p:cNvPicPr>
          <p:nvPr/>
        </p:nvPicPr>
        <p:blipFill>
          <a:blip r:embed="rId2"/>
          <a:stretch>
            <a:fillRect/>
          </a:stretch>
        </p:blipFill>
        <p:spPr>
          <a:xfrm>
            <a:off x="568172" y="1625751"/>
            <a:ext cx="8901139" cy="4248903"/>
          </a:xfrm>
          <a:prstGeom prst="rect">
            <a:avLst/>
          </a:prstGeom>
        </p:spPr>
      </p:pic>
      <p:grpSp>
        <p:nvGrpSpPr>
          <p:cNvPr id="6" name="Google Shape;208;p27">
            <a:extLst>
              <a:ext uri="{FF2B5EF4-FFF2-40B4-BE49-F238E27FC236}">
                <a16:creationId xmlns:a16="http://schemas.microsoft.com/office/drawing/2014/main" id="{B456D1D3-D381-1687-52F1-41773C69BD13}"/>
              </a:ext>
            </a:extLst>
          </p:cNvPr>
          <p:cNvGrpSpPr/>
          <p:nvPr/>
        </p:nvGrpSpPr>
        <p:grpSpPr>
          <a:xfrm>
            <a:off x="8238929" y="5190604"/>
            <a:ext cx="885358" cy="511603"/>
            <a:chOff x="772525" y="726625"/>
            <a:chExt cx="6578100" cy="3438300"/>
          </a:xfrm>
        </p:grpSpPr>
        <p:sp>
          <p:nvSpPr>
            <p:cNvPr id="7" name="Google Shape;209;p27">
              <a:hlinkClick r:id="rId3"/>
              <a:extLst>
                <a:ext uri="{FF2B5EF4-FFF2-40B4-BE49-F238E27FC236}">
                  <a16:creationId xmlns:a16="http://schemas.microsoft.com/office/drawing/2014/main" id="{08E07FED-AFDB-9EB9-DA9C-8137A26C9DEA}"/>
                </a:ext>
              </a:extLst>
            </p:cNvPr>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 name="Google Shape;210;p27">
              <a:extLst>
                <a:ext uri="{FF2B5EF4-FFF2-40B4-BE49-F238E27FC236}">
                  <a16:creationId xmlns:a16="http://schemas.microsoft.com/office/drawing/2014/main" id="{5C3D6FDD-4901-BC5F-C7CA-B8E3450CBDA8}"/>
                </a:ext>
              </a:extLst>
            </p:cNvPr>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24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F0AEB5-C614-7272-F30C-D7789C0F3E8F}"/>
              </a:ext>
            </a:extLst>
          </p:cNvPr>
          <p:cNvSpPr>
            <a:spLocks noGrp="1"/>
          </p:cNvSpPr>
          <p:nvPr>
            <p:ph type="title"/>
          </p:nvPr>
        </p:nvSpPr>
        <p:spPr>
          <a:xfrm>
            <a:off x="1797666" y="2768600"/>
            <a:ext cx="8596668" cy="1320800"/>
          </a:xfrm>
        </p:spPr>
        <p:txBody>
          <a:bodyPr>
            <a:normAutofit/>
          </a:bodyPr>
          <a:lstStyle/>
          <a:p>
            <a:r>
              <a:rPr lang="lv-LV" sz="6000" dirty="0">
                <a:solidFill>
                  <a:schemeClr val="tx1"/>
                </a:solidFill>
                <a:effectLst/>
                <a:latin typeface="Arial" panose="020B0604020202020204" pitchFamily="34" charset="0"/>
                <a:ea typeface="Calibri" panose="020F0502020204030204" pitchFamily="34" charset="0"/>
                <a:cs typeface="Arial" panose="020B0604020202020204" pitchFamily="34" charset="0"/>
              </a:rPr>
              <a:t>Paldies par uzmanību!</a:t>
            </a:r>
            <a:endParaRPr lang="en-US" sz="6000" dirty="0">
              <a:solidFill>
                <a:schemeClr val="tx1"/>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D7E0E73E-F02B-8E2D-F4DB-B7A70F23DB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3395426"/>
      </p:ext>
    </p:extLst>
  </p:cSld>
  <p:clrMapOvr>
    <a:masterClrMapping/>
  </p:clrMapOvr>
</p:sld>
</file>

<file path=ppt/theme/theme1.xml><?xml version="1.0" encoding="utf-8"?>
<a:theme xmlns:a="http://schemas.openxmlformats.org/drawingml/2006/main" name="Аспект">
  <a:themeElements>
    <a:clrScheme name="Другая 4">
      <a:dk1>
        <a:srgbClr val="FFFFFF"/>
      </a:dk1>
      <a:lt1>
        <a:srgbClr val="161616"/>
      </a:lt1>
      <a:dk2>
        <a:srgbClr val="FFFFFF"/>
      </a:dk2>
      <a:lt2>
        <a:srgbClr val="161616"/>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148</TotalTime>
  <Words>94</Words>
  <Application>Microsoft Office PowerPoint</Application>
  <PresentationFormat>Широкоэкранный</PresentationFormat>
  <Paragraphs>16</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Aptos Display</vt:lpstr>
      <vt:lpstr>Arial</vt:lpstr>
      <vt:lpstr>Calibri</vt:lpstr>
      <vt:lpstr>Trebuchet MS</vt:lpstr>
      <vt:lpstr>Wingdings 3</vt:lpstr>
      <vt:lpstr>Аспект</vt:lpstr>
      <vt:lpstr>Sporta spēles derību tīmekļu vietne</vt:lpstr>
      <vt:lpstr>Uzdevuma nostādne</vt:lpstr>
      <vt:lpstr>Izmantotās izstrādes tehnoloģijas</vt:lpstr>
      <vt:lpstr>Funkcionālās dekompozīcijas diagramma </vt:lpstr>
      <vt:lpstr>Sistēmas ER Diagramma </vt:lpstr>
      <vt:lpstr>Datu plūsmu diagramma </vt:lpstr>
      <vt:lpstr>Datu bāzes tabulu saišu shēma </vt:lpstr>
      <vt:lpstr>Programmas galvenā loga attēls </vt:lpstr>
      <vt:lpstr>Paldies par uzmanību!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Sporta spēles derību tīmekļu vietne</dc:title>
  <dc:creator>Danila</dc:creator>
  <cp:lastModifiedBy>Danila</cp:lastModifiedBy>
  <cp:revision>3</cp:revision>
  <dcterms:created xsi:type="dcterms:W3CDTF">2024-06-14T12:13:43Z</dcterms:created>
  <dcterms:modified xsi:type="dcterms:W3CDTF">2024-06-14T20:15:31Z</dcterms:modified>
</cp:coreProperties>
</file>