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SimpleCoffe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pitch deck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4630400" cy="8229600"/>
          </a:xfrm>
          <a:prstGeom prst="rect">
            <a:avLst/>
          </a:prstGeom>
          <a:noFill/>
        </p:spPr>
        <p:txBody>
          <a:bodyPr wrap="none" anchor="t">
            <a:normAutofit/>
          </a:bodyPr>
          <a:lstStyle/>
          <a:p/>
          <a:p>
            <a:pPr algn="l">
              <a:defRPr b="1" sz="5000"/>
            </a:pPr>
            <a:r>
              <a:t>Контактная информация.</a:t>
            </a:r>
          </a:p>
          <a:p>
            <a:pPr algn="l">
              <a:defRPr sz="2000"/>
            </a:pPr>
            <a:r>
              <a:t>По вопросам сотрудничества и возможностям сотрудничества </a:t>
            </a:r>
            <a:br/>
            <a:r>
              <a:t>обращайтесь напрямую по телефону 123456789.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4630400" cy="8229600"/>
          </a:xfrm>
          <a:prstGeom prst="rect">
            <a:avLst/>
          </a:prstGeom>
          <a:noFill/>
        </p:spPr>
        <p:txBody>
          <a:bodyPr wrap="none" anchor="t">
            <a:normAutofit/>
          </a:bodyPr>
          <a:lstStyle/>
          <a:p/>
          <a:p>
            <a:pPr algn="l">
              <a:defRPr b="1" sz="6000"/>
            </a:pPr>
            <a:r>
              <a:t>Спасибо.</a:t>
            </a:r>
          </a:p>
          <a:p>
            <a:pPr algn="l">
              <a:defRPr sz="2000"/>
            </a:pPr>
            <a:r>
              <a:t>Мы выражаем нашу благодарность за рассмотрение </a:t>
            </a:r>
            <a:br/>
            <a:r>
              <a:t>преобразующего проекта SimpleCoffe. Присоединяйтесь </a:t>
            </a:r>
            <a:br/>
            <a:r>
              <a:t>к нам, чтобы улучшить качество кофе в Санкт-Петербурге </a:t>
            </a:r>
            <a:br/>
            <a:r>
              <a:t>и за его пределами.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4630400" cy="8229600"/>
          </a:xfrm>
          <a:prstGeom prst="rect">
            <a:avLst/>
          </a:prstGeom>
          <a:noFill/>
        </p:spPr>
        <p:txBody>
          <a:bodyPr wrap="none" anchor="t">
            <a:normAutofit/>
          </a:bodyPr>
          <a:lstStyle/>
          <a:p/>
          <a:p>
            <a:pPr algn="l">
              <a:defRPr b="1" sz="6000"/>
            </a:pPr>
            <a:r>
              <a:t>Постановка задачи.</a:t>
            </a:r>
          </a:p>
          <a:p>
            <a:pPr algn="l">
              <a:defRPr sz="2000"/>
            </a:pPr>
            <a:r>
              <a:t>Отсутствие стабильно высокого качества кофе </a:t>
            </a:r>
            <a:br/>
            <a:r>
              <a:t>в Санкт-Петербурге является распространенной </a:t>
            </a:r>
            <a:br/>
            <a:r>
              <a:t>проблемой. Любители кофе жаждут места, которое </a:t>
            </a:r>
            <a:br/>
            <a:r>
              <a:t>предлагает исключительный вкус и теплую атмосферу, </a:t>
            </a:r>
            <a:br/>
            <a:r>
              <a:t>способствующую развитию чувства общности. Эта </a:t>
            </a:r>
            <a:br/>
            <a:r>
              <a:t>проблема весьма актуальна, поскольку спрос </a:t>
            </a:r>
            <a:br/>
            <a:r>
              <a:t>на кофе премиум-класса быстро растет.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4630400" cy="8229600"/>
          </a:xfrm>
          <a:prstGeom prst="rect">
            <a:avLst/>
          </a:prstGeom>
          <a:noFill/>
        </p:spPr>
        <p:txBody>
          <a:bodyPr wrap="none" anchor="t">
            <a:normAutofit/>
          </a:bodyPr>
          <a:lstStyle/>
          <a:p/>
          <a:p>
            <a:pPr algn="l">
              <a:defRPr b="1" sz="6000"/>
            </a:pPr>
            <a:r>
              <a:t>Обзор рынка.</a:t>
            </a:r>
          </a:p>
          <a:p>
            <a:pPr algn="l">
              <a:defRPr sz="2000"/>
            </a:pPr>
            <a:r>
              <a:t>Рынок кофе в Санкт-Петербурге имеет значительную </a:t>
            </a:r>
            <a:br/>
            <a:r>
              <a:t>ценность благодаря яркой кофейной культуре </a:t>
            </a:r>
            <a:br/>
            <a:r>
              <a:t>города. Мы ориентированы на всех полов, возрастов </a:t>
            </a:r>
            <a:br/>
            <a:r>
              <a:t>и любителей кофе в Санкт-Петербурге. SimpleCoffe </a:t>
            </a:r>
            <a:br/>
            <a:r>
              <a:t>является оптимальным решением, позволяющим </a:t>
            </a:r>
            <a:br/>
            <a:r>
              <a:t>приготовить исключительный кофе в уютной обстановке, </a:t>
            </a:r>
            <a:br/>
            <a:r>
              <a:t>отвечающей этому требованию.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4630400" cy="8229600"/>
          </a:xfrm>
          <a:prstGeom prst="rect">
            <a:avLst/>
          </a:prstGeom>
          <a:noFill/>
        </p:spPr>
        <p:txBody>
          <a:bodyPr wrap="none" anchor="t">
            <a:normAutofit/>
          </a:bodyPr>
          <a:lstStyle/>
          <a:p/>
          <a:p>
            <a:pPr algn="l">
              <a:defRPr b="1" sz="6000"/>
            </a:pPr>
            <a:r>
              <a:t>Бизнес модель.</a:t>
            </a:r>
          </a:p>
          <a:p>
            <a:pPr algn="l">
              <a:defRPr sz="2000"/>
            </a:pPr>
            <a:r>
              <a:t>Нашим основным источником дохода являются продажи </a:t>
            </a:r>
            <a:br/>
            <a:r>
              <a:t>кофе, а также прибыль от закусок и других товаров. Мы </a:t>
            </a:r>
            <a:br/>
            <a:r>
              <a:t>внедряем конкурентоспособные цены, основываясь </a:t>
            </a:r>
            <a:br/>
            <a:r>
              <a:t>на нашем стремлении обеспечить премиальное </a:t>
            </a:r>
            <a:br/>
            <a:r>
              <a:t>качество. Приятная атмосфера SimpleCoffe и </a:t>
            </a:r>
            <a:br/>
            <a:r>
              <a:t>превосходные сорта пива гарантируют лояльность </a:t>
            </a:r>
            <a:br/>
            <a:r>
              <a:t>клиентов и возможность повторных сделок.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4630400" cy="8229600"/>
          </a:xfrm>
          <a:prstGeom prst="rect">
            <a:avLst/>
          </a:prstGeom>
          <a:noFill/>
        </p:spPr>
        <p:txBody>
          <a:bodyPr wrap="none" anchor="t">
            <a:normAutofit/>
          </a:bodyPr>
          <a:lstStyle/>
          <a:p/>
          <a:p>
            <a:pPr algn="l">
              <a:defRPr b="1" sz="6000"/>
            </a:pPr>
            <a:r>
              <a:t>Тяга и удар.</a:t>
            </a:r>
          </a:p>
          <a:p>
            <a:pPr algn="l">
              <a:defRPr sz="2000"/>
            </a:pPr>
            <a:r>
              <a:t>При ежемесячной прибыли в 25 000 рублей и стабильной </a:t>
            </a:r>
            <a:br/>
            <a:r>
              <a:t>ежемесячной посещаемости в 30 000 посетителей </a:t>
            </a:r>
            <a:br/>
            <a:r>
              <a:t>наш успех очевиден. Поменяв определение удовольствия </a:t>
            </a:r>
            <a:br/>
            <a:r>
              <a:t>от кофе, мы изменяем восприятие и оценку кофе </a:t>
            </a:r>
            <a:br/>
            <a:r>
              <a:t>людьми.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4630400" cy="8229600"/>
          </a:xfrm>
          <a:prstGeom prst="rect">
            <a:avLst/>
          </a:prstGeom>
          <a:noFill/>
        </p:spPr>
        <p:txBody>
          <a:bodyPr wrap="none" anchor="t">
            <a:normAutofit/>
          </a:bodyPr>
          <a:lstStyle/>
          <a:p/>
          <a:p>
            <a:pPr algn="l">
              <a:defRPr b="1" sz="5000"/>
            </a:pPr>
            <a:r>
              <a:t>Потребительская ценность.</a:t>
            </a:r>
          </a:p>
          <a:p>
            <a:pPr algn="l">
              <a:defRPr sz="2000"/>
            </a:pPr>
            <a:r>
              <a:t>Наше уникальное ценностное предложение заключается </a:t>
            </a:r>
            <a:br/>
            <a:r>
              <a:t>в стремлении к совершенству приготовления кофе, </a:t>
            </a:r>
            <a:br/>
            <a:r>
              <a:t>обеспечивающему исключительные впечатления </a:t>
            </a:r>
            <a:br/>
            <a:r>
              <a:t>от кофе. Сочетание исключительного вкуса и </a:t>
            </a:r>
            <a:br/>
            <a:r>
              <a:t>гостеприимной атмосферы отличает SimpleCoffe </a:t>
            </a:r>
            <a:br/>
            <a:r>
              <a:t>от конкурентов.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4630400" cy="8229600"/>
          </a:xfrm>
          <a:prstGeom prst="rect">
            <a:avLst/>
          </a:prstGeom>
          <a:noFill/>
        </p:spPr>
        <p:txBody>
          <a:bodyPr wrap="none" anchor="t">
            <a:normAutofit/>
          </a:bodyPr>
          <a:lstStyle/>
          <a:p/>
          <a:p>
            <a:pPr algn="l">
              <a:defRPr b="1" sz="6000"/>
            </a:pPr>
            <a:r>
              <a:t>Бизнес-команда.</a:t>
            </a:r>
          </a:p>
          <a:p>
            <a:pPr algn="l">
              <a:defRPr sz="2000"/>
            </a:pPr>
            <a:r>
              <a:t>Дарья Иванова:</a:t>
            </a:r>
            <a:br/>
            <a:r>
              <a:t>Бариста.</a:t>
            </a:r>
            <a:br/>
            <a:r>
              <a:t>Дмитрий Петров:</a:t>
            </a:r>
            <a:br/>
            <a:r>
              <a:t>Бухгалтер.</a:t>
            </a:r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4630400" cy="8229600"/>
          </a:xfrm>
          <a:prstGeom prst="rect">
            <a:avLst/>
          </a:prstGeom>
          <a:noFill/>
        </p:spPr>
        <p:txBody>
          <a:bodyPr wrap="none" anchor="t">
            <a:normAutofit/>
          </a:bodyPr>
          <a:lstStyle/>
          <a:p/>
          <a:p>
            <a:pPr algn="l">
              <a:defRPr b="1" sz="5000"/>
            </a:pPr>
            <a:r>
              <a:t>Стратегия расширения рынка.</a:t>
            </a:r>
          </a:p>
          <a:p>
            <a:pPr algn="l">
              <a:defRPr sz="2000"/>
            </a:pPr>
            <a:r>
              <a:t>Наше внимание охватывает всех возрастов и полов </a:t>
            </a:r>
            <a:br/>
            <a:r>
              <a:t>любителей кофе в Санкт-Петербурге. За пределами </a:t>
            </a:r>
            <a:br/>
            <a:r>
              <a:t>Санкт-Петербурга мы планируем расширяться и </a:t>
            </a:r>
            <a:br/>
            <a:r>
              <a:t>в других городах, чтобы извлечь выгоду из нашего </a:t>
            </a:r>
            <a:br/>
            <a:r>
              <a:t>успеха.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4630400" cy="8229600"/>
          </a:xfrm>
          <a:prstGeom prst="rect">
            <a:avLst/>
          </a:prstGeom>
          <a:noFill/>
        </p:spPr>
        <p:txBody>
          <a:bodyPr wrap="none" anchor="t">
            <a:normAutofit/>
          </a:bodyPr>
          <a:lstStyle/>
          <a:p/>
          <a:p>
            <a:pPr algn="l">
              <a:defRPr b="1" sz="5000"/>
            </a:pPr>
            <a:r>
              <a:t>Инвестиционная возможность.</a:t>
            </a:r>
          </a:p>
          <a:p>
            <a:pPr algn="l">
              <a:defRPr sz="2000"/>
            </a:pPr>
            <a:r>
              <a:t>Наша инвестиционная цель – 10 миллионов рублей. Эти </a:t>
            </a:r>
            <a:br/>
            <a:r>
              <a:t>средства будут направлены на приобретение современного </a:t>
            </a:r>
            <a:br/>
            <a:r>
              <a:t>оборудования, повышение качества продукции </a:t>
            </a:r>
            <a:br/>
            <a:r>
              <a:t>и удвоение выручки в течение года. Мы стремимся </a:t>
            </a:r>
            <a:br/>
            <a:r>
              <a:t>предоставить инвесторам двукратную прибыль </a:t>
            </a:r>
            <a:br/>
            <a:r>
              <a:t>от своих инвестиций в течение 12 месяцев.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