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4" r:id="rId3"/>
    <p:sldId id="258" r:id="rId4"/>
    <p:sldId id="265" r:id="rId5"/>
    <p:sldId id="278" r:id="rId6"/>
    <p:sldId id="266" r:id="rId7"/>
    <p:sldId id="269" r:id="rId8"/>
    <p:sldId id="267" r:id="rId9"/>
    <p:sldId id="268" r:id="rId10"/>
    <p:sldId id="279" r:id="rId11"/>
    <p:sldId id="282" r:id="rId12"/>
    <p:sldId id="257" r:id="rId13"/>
    <p:sldId id="259" r:id="rId14"/>
    <p:sldId id="272" r:id="rId15"/>
    <p:sldId id="270" r:id="rId16"/>
    <p:sldId id="277" r:id="rId17"/>
    <p:sldId id="276" r:id="rId18"/>
    <p:sldId id="275" r:id="rId19"/>
    <p:sldId id="274" r:id="rId20"/>
    <p:sldId id="273" r:id="rId21"/>
    <p:sldId id="281" r:id="rId22"/>
    <p:sldId id="280" r:id="rId2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569CD6"/>
    <a:srgbClr val="B6D4ED"/>
    <a:srgbClr val="73ADD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56" d="100"/>
          <a:sy n="56" d="100"/>
        </p:scale>
        <p:origin x="10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0959E1-35CF-4F0F-A945-20D707E83D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F27D904-F9CF-42C5-B01D-9B8EBD71B2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7055D9A-B633-4E71-875C-31E6BA4CE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379768F1-4695-468A-AF89-FA5E2CF08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B43E502-77BE-4159-95EE-43BF7EC35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71478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871159-DA82-4A8A-A905-441336BA0D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015F908-E65A-4AEE-AEC6-DC36F8B0C3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9B5B47D-C186-4BF7-8EA3-590717160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F7880DC-0F55-430A-AB2A-95CF0049E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E5F039A-45D1-4068-884C-9330A3BF26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23530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75CD5383-C51C-46CC-B408-7AA2406405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5C86630-D86E-44BC-A119-39472CDE574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8552B12-D70A-407C-BE56-5E9981A08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D32DE3B-13BF-4AAE-8AE4-B53467145E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38CACE5-4CF3-42C3-A033-0FD2BF4E5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5368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EA94B6-67EB-4C66-9AED-8FFEFCF4E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7770218-C72C-4958-B03D-F234013E4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37CE66C-7F01-47A6-BD61-BFF65B1AE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9C00C79-4451-4FEC-8F9C-6C618FFE4A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4C5A29A-3DD7-4A95-95E9-FE48EEA2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0361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0EC582-D3EE-46F0-9074-88BA57D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8526CF0-12D2-4BA7-9813-73ADD9350A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383962-D16F-46D2-BC7E-78D0E00E9B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84ED939-B626-4005-84B0-28B0055D3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964C2FE-3352-4A6A-A708-25A908804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5348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3BD7CF-3B1E-4099-8373-64BD62E9A4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70AE6F-91BA-446F-9B50-0EFF7909EB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725BC17-D842-482D-A32D-C3D92F308A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E4F173E-B511-41E3-9E3D-B884E17D0C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CE908A8-A4F4-4F98-ACC3-A856A222F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6E956DB-952F-41CD-9258-416FEB80D3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2010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498583D-69BB-455E-A024-A090239E27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850595B-B11F-42BF-8F1F-C34C5F4FCC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730ED90-50E8-4A8C-9B10-B321A21783D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03A95DB0-CF59-4CE1-B8EE-F4B3A0349A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dirty="0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5F8CAA7-7CC6-4DAD-A566-F2CC7621A0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dirty="0"/>
              <a:t>Образец текста</a:t>
            </a:r>
          </a:p>
          <a:p>
            <a:pPr lvl="1"/>
            <a:r>
              <a:rPr lang="ru-RU" dirty="0"/>
              <a:t>Второй уровень</a:t>
            </a:r>
          </a:p>
          <a:p>
            <a:pPr lvl="2"/>
            <a:r>
              <a:rPr lang="ru-RU" dirty="0"/>
              <a:t>Третий уровень</a:t>
            </a:r>
          </a:p>
          <a:p>
            <a:pPr lvl="3"/>
            <a:r>
              <a:rPr lang="ru-RU" dirty="0"/>
              <a:t>Четвертый уровень</a:t>
            </a:r>
          </a:p>
          <a:p>
            <a:pPr lvl="4"/>
            <a:r>
              <a:rPr lang="ru-RU" dirty="0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D4A7A40-8A69-4916-A5E1-E9DB57BF3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7302DA8D-568A-446F-B28B-C5E357A0B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89AEEE8A-8789-49BC-BCA5-B7EFF2B99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39372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E879B1F-C160-45D9-9EE9-8FEABDD00C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7C08FC7D-26CE-4F39-BEFF-DBDA2C9705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76F9459-7A47-417A-90CB-4C28A602B9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257C52AE-4D78-4542-B13E-DC074D521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6745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C900457B-44E6-4A37-A53F-1B26D5847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3005BE7C-AA37-48A1-8C45-15B474B849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B095434-DB1D-4317-A8F5-A2E780BCD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77898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1D96CE-3ADA-4860-A55C-CCEEBEF4E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040B60F-AC01-4770-B907-47BA5B381D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E874372-A8F6-4C74-BCB4-578745565E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A65FD9FB-6E95-4C6A-BBC0-E9EC2487ED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AE13D39-B1BD-4EAF-9F4E-12D908BD15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900C7B7-1458-48D6-B713-AAE862A18C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77359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980F1D9-B228-4B28-B1D3-68B8F0BA82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38DA25E-55F7-4ED4-B9FF-72CC60DCA6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ADFE99A-7663-4113-930E-C3A9E90C7E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8BC396E-1289-40BE-B20D-50C304D67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001FA78-924E-44A5-ADCA-F137343025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07449DE-2347-4754-97F4-10C2C134C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635575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0A9A1AB-288A-49D1-AAA4-F7DC43D98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87F230B-B2D0-47F1-8E0B-79CFC6AF20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3908B7-0EE3-422C-AD63-8E5C3518DB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70857A-0252-432B-A7EC-024819F0616C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AA8BB74-43F4-4ECB-98F4-F782EB914E2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D6BFAC46-B6C8-4823-B50A-10431B9A42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FD20AB-A652-439F-AC65-B99966F9785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9127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F85693-414B-400D-B153-0B0CCA944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26694" y="406400"/>
            <a:ext cx="10138611" cy="2387600"/>
          </a:xfrm>
        </p:spPr>
        <p:txBody>
          <a:bodyPr/>
          <a:lstStyle/>
          <a:p>
            <a:r>
              <a:rPr lang="ru-RU" dirty="0"/>
              <a:t>Стратегия и шаблонный метод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5F05826-2DEB-4CF5-88D1-4C356373A6C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7"/>
            <a:ext cx="9144000" cy="2387599"/>
          </a:xfrm>
        </p:spPr>
        <p:txBody>
          <a:bodyPr>
            <a:normAutofit/>
          </a:bodyPr>
          <a:lstStyle/>
          <a:p>
            <a:r>
              <a:rPr lang="ru-RU" dirty="0"/>
              <a:t>Поведенческие паттерны программирования</a:t>
            </a:r>
          </a:p>
          <a:p>
            <a:endParaRPr lang="ru-RU" dirty="0"/>
          </a:p>
          <a:p>
            <a:r>
              <a:rPr lang="ru-RU" dirty="0"/>
              <a:t>Андреев Данила</a:t>
            </a:r>
            <a:br>
              <a:rPr lang="ru-RU" dirty="0"/>
            </a:br>
            <a:r>
              <a:rPr lang="ru-RU" dirty="0"/>
              <a:t>Басс Иван</a:t>
            </a:r>
          </a:p>
          <a:p>
            <a:r>
              <a:rPr lang="ru-RU" dirty="0"/>
              <a:t>5030102</a:t>
            </a:r>
            <a:r>
              <a:rPr lang="en-US" dirty="0"/>
              <a:t>/30101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8701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ED42F1B-C0EC-E3CC-908A-CE45EB595B22}"/>
              </a:ext>
            </a:extLst>
          </p:cNvPr>
          <p:cNvSpPr txBox="1"/>
          <p:nvPr/>
        </p:nvSpPr>
        <p:spPr>
          <a:xfrm>
            <a:off x="1039257" y="242371"/>
            <a:ext cx="10113485" cy="7478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Тест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StrategyExample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95E26"/>
                </a:solidFill>
                <a:latin typeface="Consolas" panose="020B0609020204030204" pitchFamily="49" charset="0"/>
              </a:rPr>
              <a:t>main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[]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args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</a:t>
            </a:r>
            <a:b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Оплата картой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267F99"/>
                </a:solidFill>
                <a:latin typeface="Consolas" panose="020B0609020204030204" pitchFamily="49" charset="0"/>
              </a:rPr>
              <a:t>PaymentProcessor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&gt; </a:t>
            </a:r>
            <a:r>
              <a:rPr lang="en-US" sz="2400" dirty="0">
                <a:solidFill>
                  <a:srgbClr val="001080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=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PaymentProcessor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&lt;&gt;(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CardPaymentStrategy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cardProcessor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Приколов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098658"/>
                </a:solidFill>
                <a:latin typeface="Consolas" panose="020B0609020204030204" pitchFamily="49" charset="0"/>
              </a:rPr>
              <a:t>250.0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   // Оплата 250.0 через банк Приколов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	   </a:t>
            </a:r>
            <a:r>
              <a:rPr lang="en-US" sz="24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Смена стратегии "на лету"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setStrategy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F00DB"/>
                </a:solidFill>
                <a:latin typeface="Consolas" panose="020B0609020204030204" pitchFamily="49" charset="0"/>
              </a:rPr>
              <a:t>new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WalletPaymentStrategy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());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400" dirty="0" err="1">
                <a:solidFill>
                  <a:srgbClr val="001080"/>
                </a:solidFill>
                <a:latin typeface="Consolas" panose="020B0609020204030204" pitchFamily="49" charset="0"/>
              </a:rPr>
              <a:t>Processor</a:t>
            </a:r>
            <a:r>
              <a:rPr lang="en-US" sz="24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400" dirty="0" err="1">
                <a:solidFill>
                  <a:srgbClr val="795E26"/>
                </a:solidFill>
                <a:latin typeface="Consolas" panose="020B0609020204030204" pitchFamily="49" charset="0"/>
              </a:rPr>
              <a:t>executePayment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"WALLET-6</a:t>
            </a:r>
            <a:r>
              <a:rPr lang="ru-RU" sz="2400" dirty="0">
                <a:solidFill>
                  <a:srgbClr val="A31515"/>
                </a:solidFill>
                <a:latin typeface="Consolas" panose="020B0609020204030204" pitchFamily="49" charset="0"/>
              </a:rPr>
              <a:t>174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ru-RU" sz="2400" dirty="0">
                <a:solidFill>
                  <a:srgbClr val="098658"/>
                </a:solidFill>
                <a:latin typeface="Consolas" panose="020B0609020204030204" pitchFamily="49" charset="0"/>
              </a:rPr>
              <a:t>42.42</a:t>
            </a:r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  <a:endParaRPr lang="ru-RU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	   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// Оплата 42.42 через с кошелька </a:t>
            </a:r>
            <a:r>
              <a:rPr lang="en-GB" sz="2400" dirty="0">
                <a:solidFill>
                  <a:srgbClr val="008000"/>
                </a:solidFill>
                <a:latin typeface="Consolas" panose="020B0609020204030204" pitchFamily="49" charset="0"/>
              </a:rPr>
              <a:t>WALLET-6</a:t>
            </a:r>
            <a:r>
              <a:rPr lang="ru-RU" sz="2400" dirty="0">
                <a:solidFill>
                  <a:srgbClr val="008000"/>
                </a:solidFill>
                <a:latin typeface="Consolas" panose="020B0609020204030204" pitchFamily="49" charset="0"/>
              </a:rPr>
              <a:t>174</a:t>
            </a:r>
            <a:endParaRPr lang="en-US" sz="2400" dirty="0">
              <a:solidFill>
                <a:srgbClr val="008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endParaRPr lang="en-US" sz="24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r>
              <a:rPr lang="en-US" sz="24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16517653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6961862-886D-4EF9-999F-55A74764F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классов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F4E01598-73D5-45A7-9817-F614AAF14C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7413" y="1900388"/>
            <a:ext cx="7857173" cy="4592487"/>
          </a:xfrm>
        </p:spPr>
      </p:pic>
    </p:spTree>
    <p:extLst>
      <p:ext uri="{BB962C8B-B14F-4D97-AF65-F5344CB8AC3E}">
        <p14:creationId xmlns:p14="http://schemas.microsoft.com/office/powerpoint/2010/main" val="224749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2B0CD-7B2F-4C53-9747-8887D027AA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Шаблонный метод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99698ED-7EEF-4F42-89C7-A4ABD7D8B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C00000"/>
                </a:solidFill>
              </a:rPr>
              <a:t>Шаблонный метод</a:t>
            </a:r>
            <a:r>
              <a:rPr lang="ru-RU" dirty="0"/>
              <a:t> – это поведенческий паттерн, который задаёт основу алгоритма и позволяет подклассам переопределить некоторые его шаги, не меняя структуру целом</a:t>
            </a:r>
            <a:r>
              <a:rPr lang="en-US" dirty="0"/>
              <a:t>; </a:t>
            </a:r>
            <a:endParaRPr lang="ru-RU" dirty="0"/>
          </a:p>
          <a:p>
            <a:endParaRPr lang="ru-RU" dirty="0"/>
          </a:p>
          <a:p>
            <a:r>
              <a:rPr lang="ru-RU" dirty="0"/>
              <a:t>Паттерн, по сути , отделяет основу алгоритма или шаги реализации, общие для всех потомков, от деталей который каждый потомок выполняет уже по своему.</a:t>
            </a:r>
          </a:p>
        </p:txBody>
      </p:sp>
    </p:spTree>
    <p:extLst>
      <p:ext uri="{BB962C8B-B14F-4D97-AF65-F5344CB8AC3E}">
        <p14:creationId xmlns:p14="http://schemas.microsoft.com/office/powerpoint/2010/main" val="28944061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C41364A-9897-44AE-9D7E-5A1CC6D8F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5CE05D1-166F-4F89-8512-9001198FBC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ru-RU" sz="3000" b="1" dirty="0"/>
              <a:t>Когда подклассы должны расширять базовый алгоритм, не меняя его структуры</a:t>
            </a:r>
            <a:r>
              <a:rPr lang="ru-RU" sz="3000" dirty="0"/>
              <a:t>.</a:t>
            </a:r>
            <a:br>
              <a:rPr lang="ru-RU" sz="3000" dirty="0"/>
            </a:br>
            <a:r>
              <a:rPr lang="ru-RU" sz="3000" i="1" dirty="0"/>
              <a:t>Шаблонный метод позволяет подклассам расширять определённые шаги алгоритма через наследование, не меняя при этом структуру алгоритмов, объявленную в базовом классе.</a:t>
            </a:r>
          </a:p>
          <a:p>
            <a:endParaRPr lang="ru-RU" sz="2000" i="1" dirty="0"/>
          </a:p>
          <a:p>
            <a:r>
              <a:rPr lang="ru-RU" b="1" dirty="0"/>
              <a:t>Когда у вас есть несколько классов, делающих одно и то же с незначительными отличиями. Если вы редактируете один класс, то приходится вносить такие же правки и в остальные классы.</a:t>
            </a:r>
            <a:br>
              <a:rPr lang="ru-RU" b="1" dirty="0"/>
            </a:br>
            <a:r>
              <a:rPr lang="ru-RU" i="1" dirty="0"/>
              <a:t>Паттерн шаблонный метод предлагает создать для похожих классов общий суперкласс и оформить в нём главный алгоритм в виде шагов. Отличающиеся шаги можно переопределить в подклассах.</a:t>
            </a:r>
          </a:p>
        </p:txBody>
      </p:sp>
    </p:spTree>
    <p:extLst>
      <p:ext uri="{BB962C8B-B14F-4D97-AF65-F5344CB8AC3E}">
        <p14:creationId xmlns:p14="http://schemas.microsoft.com/office/powerpoint/2010/main" val="36994807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3E68C7-53A7-420A-A9F7-E22867EA5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Классическая диаграмма классов Шаблонного метода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8C4E4B1-39CC-473C-9425-561C02BCC4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9484" y="2141537"/>
            <a:ext cx="8153032" cy="4351338"/>
          </a:xfrm>
        </p:spPr>
      </p:pic>
    </p:spTree>
    <p:extLst>
      <p:ext uri="{BB962C8B-B14F-4D97-AF65-F5344CB8AC3E}">
        <p14:creationId xmlns:p14="http://schemas.microsoft.com/office/powerpoint/2010/main" val="16765319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EB5D-6776-7C62-7A1A-75959C9F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2C996-A410-D75C-7662-8497C5B6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/>
              </a:rPr>
              <a:t>Преимущества</a:t>
            </a:r>
            <a:endParaRPr lang="ru-RU" b="1" dirty="0"/>
          </a:p>
          <a:p>
            <a:r>
              <a:rPr lang="ru-RU" dirty="0"/>
              <a:t>Облегчает повторное использование кода.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BFA69-872B-4A35-E710-DF24E8D72078}"/>
              </a:ext>
            </a:extLst>
          </p:cNvPr>
          <p:cNvSpPr txBox="1"/>
          <p:nvPr/>
        </p:nvSpPr>
        <p:spPr>
          <a:xfrm>
            <a:off x="6096000" y="18256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b="1" dirty="0">
                <a:effectLst/>
              </a:rPr>
              <a:t>Недостатки</a:t>
            </a:r>
            <a:endParaRPr lang="ru-RU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 Вы жёстко ограничены скелетом существующего алгоритма.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С ростом количества шагов шаблонный метод становится слишком сложно поддерживать</a:t>
            </a:r>
          </a:p>
        </p:txBody>
      </p:sp>
    </p:spTree>
    <p:extLst>
      <p:ext uri="{BB962C8B-B14F-4D97-AF65-F5344CB8AC3E}">
        <p14:creationId xmlns:p14="http://schemas.microsoft.com/office/powerpoint/2010/main" val="316147295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6D2370-96CA-43CE-AC12-B02AFAE5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Конкретный пример. Диаграммы классов и деятельности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7163CFD7-7459-4048-BB45-0807D1B84C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141" y="1888757"/>
            <a:ext cx="8717121" cy="4289167"/>
          </a:xfrm>
        </p:spPr>
      </p:pic>
      <p:pic>
        <p:nvPicPr>
          <p:cNvPr id="6" name="Объект 4">
            <a:extLst>
              <a:ext uri="{FF2B5EF4-FFF2-40B4-BE49-F238E27FC236}">
                <a16:creationId xmlns:a16="http://schemas.microsoft.com/office/drawing/2014/main" id="{4315E748-07E3-4D8A-A9F6-367A7E0CEB4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58262" y="1888757"/>
            <a:ext cx="3137738" cy="46041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97146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9B80BBB-12A6-4962-94DE-3611D00C0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0" y="573087"/>
            <a:ext cx="10858500" cy="5711825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Интерфейс </a:t>
            </a:r>
            <a:r>
              <a:rPr lang="en-US" sz="2000" b="0" dirty="0" err="1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SocialNetwork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interface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endParaRPr lang="en-US" sz="2000" b="0" dirty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Шаблонный метод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ru-RU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1168303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8197A10-E812-48F8-BA1C-9D977C9909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5850" y="0"/>
            <a:ext cx="10020300" cy="685800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Реализация для </a:t>
            </a: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Facebook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implements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boolean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password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Вход в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Facebook 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 логином: "</a:t>
            </a:r>
            <a:r>
              <a:rPr lang="ru-RU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login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true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publish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Публикация в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Facebook: 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message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@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Override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logout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System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70C1"/>
                </a:solidFill>
                <a:effectLst/>
                <a:latin typeface="Consolas" panose="020B0609020204030204" pitchFamily="49" charset="0"/>
              </a:rPr>
              <a:t>out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println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Выход из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Facebook"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5763376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5FBC3A83-3CE6-4D2C-BF32-6F8B351FA3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450" y="1263650"/>
            <a:ext cx="11341100" cy="43306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Фабрика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SocialNetworkFactory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switch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(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toLowerCase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case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"twitter"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Twitter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default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throw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AF00DB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IllegalArgumentException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соцсеть: "</a:t>
            </a:r>
            <a:r>
              <a:rPr lang="ru-RU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ru-RU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};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79572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03F23-0F1E-E771-6A65-779A03D12E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Стратегия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D412C6-CFFA-4154-64C1-48F46D268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>
                <a:solidFill>
                  <a:srgbClr val="FF0000"/>
                </a:solidFill>
              </a:rPr>
              <a:t>Стратегия</a:t>
            </a:r>
            <a:r>
              <a:rPr lang="ru-RU" dirty="0"/>
              <a:t> — это поведенческий паттерн проектирования, который определяет семейство схожих алгоритмов и помещает каждый из них в собственный класс, после чего алгоритмы можно </a:t>
            </a:r>
            <a:r>
              <a:rPr lang="ru-RU" dirty="0" err="1"/>
              <a:t>взаимозаменять</a:t>
            </a:r>
            <a:r>
              <a:rPr lang="ru-RU" dirty="0"/>
              <a:t> прямо во время исполнения программы.</a:t>
            </a:r>
          </a:p>
          <a:p>
            <a:endParaRPr lang="ru-RU" dirty="0"/>
          </a:p>
          <a:p>
            <a:r>
              <a:rPr lang="ru-RU" dirty="0"/>
              <a:t>Паттерн стратегия говорит следующее: хочешь на ходу менять методы класса, то создай класс стратегий и используй композицию (метод класса станет полем).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77982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48A6E19-1142-44F0-BCC1-78F2C01A51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0" y="1155700"/>
            <a:ext cx="11264900" cy="4546600"/>
          </a:xfrm>
        </p:spPr>
        <p:txBody>
          <a:bodyPr numCol="1">
            <a:noAutofit/>
          </a:bodyPr>
          <a:lstStyle/>
          <a:p>
            <a:pPr marL="0" indent="0">
              <a:buNone/>
            </a:pPr>
            <a:r>
              <a:rPr lang="en-US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Main</a:t>
            </a:r>
            <a:endParaRPr lang="en-US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static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main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String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[]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args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SocialNetworkFactory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facebook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Facebook!"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twitter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SocialNetworkFactory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getNetwork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"twitter"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twitter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createPost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"user"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"pass"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"Hello Twitter!"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936205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>
            <a:extLst>
              <a:ext uri="{FF2B5EF4-FFF2-40B4-BE49-F238E27FC236}">
                <a16:creationId xmlns:a16="http://schemas.microsoft.com/office/drawing/2014/main" id="{619CA83E-535F-4620-ADE3-88A703D288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025" y="52073"/>
            <a:ext cx="8743950" cy="6805927"/>
          </a:xfrm>
        </p:spPr>
      </p:pic>
    </p:spTree>
    <p:extLst>
      <p:ext uri="{BB962C8B-B14F-4D97-AF65-F5344CB8AC3E}">
        <p14:creationId xmlns:p14="http://schemas.microsoft.com/office/powerpoint/2010/main" val="161247371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9586687-0081-4619-9DF2-44C0B934E7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Используемые источники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C90359C5-6A15-4601-B942-C685940D7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i="1" dirty="0">
                <a:latin typeface="+mj-lt"/>
              </a:rPr>
              <a:t>Э. Гамма, Р. </a:t>
            </a:r>
            <a:r>
              <a:rPr lang="ru-RU" i="1" dirty="0" err="1">
                <a:latin typeface="+mj-lt"/>
              </a:rPr>
              <a:t>Хелм</a:t>
            </a:r>
            <a:r>
              <a:rPr lang="ru-RU" i="1" dirty="0">
                <a:latin typeface="+mj-lt"/>
              </a:rPr>
              <a:t>, Р. Джонсон, Дж. </a:t>
            </a:r>
            <a:r>
              <a:rPr lang="ru-RU" i="1" dirty="0" err="1">
                <a:latin typeface="+mj-lt"/>
              </a:rPr>
              <a:t>Влиссидес</a:t>
            </a:r>
            <a:r>
              <a:rPr lang="ru-RU" i="1" dirty="0">
                <a:latin typeface="+mj-lt"/>
              </a:rPr>
              <a:t>. Приемы объектно-ориентированного проектирования. Паттерны проектирования = </a:t>
            </a:r>
            <a:r>
              <a:rPr lang="en-US" i="1" dirty="0">
                <a:latin typeface="+mj-lt"/>
              </a:rPr>
              <a:t>Design Patterns: Elements of Reusable Object-Oriented Software.</a:t>
            </a:r>
            <a:endParaRPr lang="ru-RU" i="1" dirty="0">
              <a:latin typeface="+mj-lt"/>
            </a:endParaRPr>
          </a:p>
          <a:p>
            <a:r>
              <a:rPr lang="ru-RU" i="1" dirty="0">
                <a:latin typeface="+mj-lt"/>
              </a:rPr>
              <a:t>Grand M. Шаблоны проектирования в Java.</a:t>
            </a:r>
          </a:p>
        </p:txBody>
      </p:sp>
    </p:spTree>
    <p:extLst>
      <p:ext uri="{BB962C8B-B14F-4D97-AF65-F5344CB8AC3E}">
        <p14:creationId xmlns:p14="http://schemas.microsoft.com/office/powerpoint/2010/main" val="3524682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6AFBFE-0FA1-BAD6-7575-E68526AA3B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Проблема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3AD1FEA-9565-123E-6E39-18BA04062B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Представьте класс, которому требуется несколько однотипных методов, например, для прокладывания маршрута: для пешехода, для водителя, по реке. Важно иметь возможность переключаться между этими методами на ходу. Простые подходы, такие как добавление всех методов в один класс или создание множества наследников, лишат нас необходимой гибкости.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4" name="Прямоугольник: скругленные углы 3">
            <a:extLst>
              <a:ext uri="{FF2B5EF4-FFF2-40B4-BE49-F238E27FC236}">
                <a16:creationId xmlns:a16="http://schemas.microsoft.com/office/drawing/2014/main" id="{22100BDB-32D6-B78B-7A12-F3B2EF3E55A6}"/>
              </a:ext>
            </a:extLst>
          </p:cNvPr>
          <p:cNvSpPr/>
          <p:nvPr/>
        </p:nvSpPr>
        <p:spPr>
          <a:xfrm>
            <a:off x="4856547" y="4444679"/>
            <a:ext cx="2187615" cy="56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A469DFCC-89F4-2FA8-06AE-DC58ADE3B339}"/>
              </a:ext>
            </a:extLst>
          </p:cNvPr>
          <p:cNvCxnSpPr>
            <a:cxnSpLocks/>
          </p:cNvCxnSpPr>
          <p:nvPr/>
        </p:nvCxnSpPr>
        <p:spPr>
          <a:xfrm flipH="1">
            <a:off x="4315642" y="5014824"/>
            <a:ext cx="508111" cy="40159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Прямоугольник: скругленные углы 6">
            <a:extLst>
              <a:ext uri="{FF2B5EF4-FFF2-40B4-BE49-F238E27FC236}">
                <a16:creationId xmlns:a16="http://schemas.microsoft.com/office/drawing/2014/main" id="{723C5FF7-EE6A-47B4-42F9-209410EE8E06}"/>
              </a:ext>
            </a:extLst>
          </p:cNvPr>
          <p:cNvSpPr/>
          <p:nvPr/>
        </p:nvSpPr>
        <p:spPr>
          <a:xfrm>
            <a:off x="2695186" y="5416422"/>
            <a:ext cx="1620456" cy="56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10D19D1C-4B91-68DD-9F31-0ACD48D63997}"/>
              </a:ext>
            </a:extLst>
          </p:cNvPr>
          <p:cNvSpPr/>
          <p:nvPr/>
        </p:nvSpPr>
        <p:spPr>
          <a:xfrm>
            <a:off x="7422695" y="5416422"/>
            <a:ext cx="1620456" cy="567159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E39B1BBE-F6BF-521D-C254-D55DAADF5425}"/>
              </a:ext>
            </a:extLst>
          </p:cNvPr>
          <p:cNvCxnSpPr>
            <a:cxnSpLocks/>
          </p:cNvCxnSpPr>
          <p:nvPr/>
        </p:nvCxnSpPr>
        <p:spPr>
          <a:xfrm>
            <a:off x="7017363" y="5011838"/>
            <a:ext cx="405332" cy="38788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DACBA758-E2DF-A296-4254-0407BAE6A7FD}"/>
              </a:ext>
            </a:extLst>
          </p:cNvPr>
          <p:cNvSpPr txBox="1"/>
          <p:nvPr/>
        </p:nvSpPr>
        <p:spPr>
          <a:xfrm>
            <a:off x="5353076" y="4537276"/>
            <a:ext cx="1620456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Base_Class</a:t>
            </a:r>
            <a:endParaRPr lang="ru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74D4750-6D66-C0CB-F7AA-B77810EE63AA}"/>
              </a:ext>
            </a:extLst>
          </p:cNvPr>
          <p:cNvSpPr txBox="1"/>
          <p:nvPr/>
        </p:nvSpPr>
        <p:spPr>
          <a:xfrm>
            <a:off x="2814790" y="5512006"/>
            <a:ext cx="12500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Class_First</a:t>
            </a:r>
            <a:endParaRPr lang="ru-RU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F70BA4D-6778-4621-2974-9A6AD4DB82B9}"/>
              </a:ext>
            </a:extLst>
          </p:cNvPr>
          <p:cNvSpPr txBox="1"/>
          <p:nvPr/>
        </p:nvSpPr>
        <p:spPr>
          <a:xfrm>
            <a:off x="7455490" y="5512006"/>
            <a:ext cx="1554866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Class_Second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55559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5F75030-C783-B9B7-B330-B9F11C1DE4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5F0BF00-7363-860C-4B93-4E992F8EA9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ru-RU" dirty="0"/>
              <a:t>Для решения этой проблемы мы создаем отдельный базовый класс, например, </a:t>
            </a:r>
            <a:r>
              <a:rPr lang="ru-RU" i="1" dirty="0" err="1"/>
              <a:t>Move</a:t>
            </a:r>
            <a:r>
              <a:rPr lang="en-US" i="1" dirty="0"/>
              <a:t>_</a:t>
            </a:r>
            <a:r>
              <a:rPr lang="ru-RU" i="1" dirty="0"/>
              <a:t>Strategy</a:t>
            </a:r>
            <a:r>
              <a:rPr lang="ru-RU" dirty="0"/>
              <a:t>. От этого базового класса наследуются все необходимые реализации методов, такие как </a:t>
            </a:r>
            <a:r>
              <a:rPr lang="ru-RU" i="1" dirty="0" err="1"/>
              <a:t>Pedestrian</a:t>
            </a:r>
            <a:r>
              <a:rPr lang="en-US" i="1" dirty="0"/>
              <a:t>_</a:t>
            </a:r>
            <a:r>
              <a:rPr lang="ru-RU" i="1" dirty="0" err="1"/>
              <a:t>Move</a:t>
            </a:r>
            <a:r>
              <a:rPr lang="en-US" i="1" dirty="0"/>
              <a:t>_</a:t>
            </a:r>
            <a:r>
              <a:rPr lang="ru-RU" i="1" dirty="0"/>
              <a:t>Strategy</a:t>
            </a:r>
            <a:r>
              <a:rPr lang="ru-RU" dirty="0"/>
              <a:t>, </a:t>
            </a:r>
            <a:r>
              <a:rPr lang="ru-RU" i="1" dirty="0"/>
              <a:t>Driver</a:t>
            </a:r>
            <a:r>
              <a:rPr lang="en-US" i="1" dirty="0"/>
              <a:t>_</a:t>
            </a:r>
            <a:r>
              <a:rPr lang="ru-RU" i="1" dirty="0" err="1"/>
              <a:t>Move</a:t>
            </a:r>
            <a:r>
              <a:rPr lang="en-US" i="1" dirty="0"/>
              <a:t>_</a:t>
            </a:r>
            <a:r>
              <a:rPr lang="ru-RU" i="1" dirty="0"/>
              <a:t>Strategy </a:t>
            </a:r>
            <a:r>
              <a:rPr lang="ru-RU" dirty="0"/>
              <a:t>и </a:t>
            </a:r>
            <a:r>
              <a:rPr lang="ru-RU" i="1" dirty="0"/>
              <a:t>River</a:t>
            </a:r>
            <a:r>
              <a:rPr lang="en-US" i="1" dirty="0"/>
              <a:t>_</a:t>
            </a:r>
            <a:r>
              <a:rPr lang="ru-RU" i="1" dirty="0" err="1"/>
              <a:t>Move</a:t>
            </a:r>
            <a:r>
              <a:rPr lang="en-US" i="1" dirty="0"/>
              <a:t>_</a:t>
            </a:r>
            <a:r>
              <a:rPr lang="ru-RU" i="1" dirty="0"/>
              <a:t>Strategy</a:t>
            </a:r>
            <a:r>
              <a:rPr lang="ru-RU" dirty="0"/>
              <a:t>. Таким образом, основной класс может динамически менять свое поведение, просто переключаясь между различными объектами стратегий.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10" name="Прямоугольник: скругленные углы 9">
            <a:extLst>
              <a:ext uri="{FF2B5EF4-FFF2-40B4-BE49-F238E27FC236}">
                <a16:creationId xmlns:a16="http://schemas.microsoft.com/office/drawing/2014/main" id="{FFC8E9F5-E1F1-BD6B-2D0B-D74C1A1CCE0A}"/>
              </a:ext>
            </a:extLst>
          </p:cNvPr>
          <p:cNvSpPr/>
          <p:nvPr/>
        </p:nvSpPr>
        <p:spPr>
          <a:xfrm>
            <a:off x="6786619" y="4770639"/>
            <a:ext cx="2187615" cy="567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1" name="Прямая со стрелкой 10">
            <a:extLst>
              <a:ext uri="{FF2B5EF4-FFF2-40B4-BE49-F238E27FC236}">
                <a16:creationId xmlns:a16="http://schemas.microsoft.com/office/drawing/2014/main" id="{52C31FE2-1744-B6CF-949A-CB6600AE32CE}"/>
              </a:ext>
            </a:extLst>
          </p:cNvPr>
          <p:cNvCxnSpPr>
            <a:cxnSpLocks/>
          </p:cNvCxnSpPr>
          <p:nvPr/>
        </p:nvCxnSpPr>
        <p:spPr>
          <a:xfrm flipH="1">
            <a:off x="4407054" y="5200564"/>
            <a:ext cx="258079" cy="5674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Прямоугольник: скругленные углы 11">
            <a:extLst>
              <a:ext uri="{FF2B5EF4-FFF2-40B4-BE49-F238E27FC236}">
                <a16:creationId xmlns:a16="http://schemas.microsoft.com/office/drawing/2014/main" id="{7B898FB6-3800-AC13-E945-3AB60596F9EC}"/>
              </a:ext>
            </a:extLst>
          </p:cNvPr>
          <p:cNvSpPr/>
          <p:nvPr/>
        </p:nvSpPr>
        <p:spPr>
          <a:xfrm>
            <a:off x="5509066" y="5811328"/>
            <a:ext cx="1620456" cy="567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Прямоугольник: скругленные углы 12">
            <a:extLst>
              <a:ext uri="{FF2B5EF4-FFF2-40B4-BE49-F238E27FC236}">
                <a16:creationId xmlns:a16="http://schemas.microsoft.com/office/drawing/2014/main" id="{5DEF6512-4A11-5826-F478-A1393ADC85C7}"/>
              </a:ext>
            </a:extLst>
          </p:cNvPr>
          <p:cNvSpPr/>
          <p:nvPr/>
        </p:nvSpPr>
        <p:spPr>
          <a:xfrm>
            <a:off x="3365340" y="5794802"/>
            <a:ext cx="1620456" cy="567159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B33F0E61-6092-80C7-2B02-C189422906F9}"/>
              </a:ext>
            </a:extLst>
          </p:cNvPr>
          <p:cNvCxnSpPr>
            <a:cxnSpLocks/>
          </p:cNvCxnSpPr>
          <p:nvPr/>
        </p:nvCxnSpPr>
        <p:spPr>
          <a:xfrm>
            <a:off x="5829181" y="5270727"/>
            <a:ext cx="176511" cy="45451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9A0E2D72-FACB-66BF-3464-561D144F5030}"/>
              </a:ext>
            </a:extLst>
          </p:cNvPr>
          <p:cNvSpPr txBox="1"/>
          <p:nvPr/>
        </p:nvSpPr>
        <p:spPr>
          <a:xfrm>
            <a:off x="7129522" y="4863236"/>
            <a:ext cx="1620456" cy="3819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Class(Strategy)</a:t>
            </a:r>
            <a:endParaRPr lang="ru-RU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D4B0140-E92C-12F3-F4C7-4BE14FD1F606}"/>
              </a:ext>
            </a:extLst>
          </p:cNvPr>
          <p:cNvSpPr txBox="1"/>
          <p:nvPr/>
        </p:nvSpPr>
        <p:spPr>
          <a:xfrm>
            <a:off x="5590091" y="5942568"/>
            <a:ext cx="153943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First_Strategy</a:t>
            </a:r>
            <a:endParaRPr lang="ru-RU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1DED3D8-789E-6325-5D94-5D3D74E46F31}"/>
              </a:ext>
            </a:extLst>
          </p:cNvPr>
          <p:cNvSpPr txBox="1"/>
          <p:nvPr/>
        </p:nvSpPr>
        <p:spPr>
          <a:xfrm>
            <a:off x="3339537" y="5893715"/>
            <a:ext cx="19078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Second_Strategy</a:t>
            </a:r>
            <a:endParaRPr lang="ru-RU" dirty="0"/>
          </a:p>
        </p:txBody>
      </p:sp>
      <p:sp>
        <p:nvSpPr>
          <p:cNvPr id="18" name="Прямоугольник: скругленные углы 17">
            <a:extLst>
              <a:ext uri="{FF2B5EF4-FFF2-40B4-BE49-F238E27FC236}">
                <a16:creationId xmlns:a16="http://schemas.microsoft.com/office/drawing/2014/main" id="{5C8F322A-C504-4340-640B-13AD786B18F2}"/>
              </a:ext>
            </a:extLst>
          </p:cNvPr>
          <p:cNvSpPr/>
          <p:nvPr/>
        </p:nvSpPr>
        <p:spPr>
          <a:xfrm>
            <a:off x="4375230" y="4770639"/>
            <a:ext cx="1720770" cy="496003"/>
          </a:xfrm>
          <a:prstGeom prst="round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5062394-7227-455E-1AA1-D4A9B33003CC}"/>
              </a:ext>
            </a:extLst>
          </p:cNvPr>
          <p:cNvSpPr txBox="1"/>
          <p:nvPr/>
        </p:nvSpPr>
        <p:spPr>
          <a:xfrm>
            <a:off x="4736244" y="4831232"/>
            <a:ext cx="1292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Strategy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027658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D1C392-07E9-45A9-A967-A5D48A1139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Представление структуры шаблона </a:t>
            </a:r>
            <a:r>
              <a:rPr lang="en-US" dirty="0"/>
              <a:t>Strategy</a:t>
            </a:r>
            <a:endParaRPr lang="ru-RU" dirty="0"/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05007B9F-B8E3-4840-828A-D558EC92F64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8700" y="1946360"/>
            <a:ext cx="10325100" cy="4546515"/>
          </a:xfrm>
        </p:spPr>
      </p:pic>
    </p:spTree>
    <p:extLst>
      <p:ext uri="{BB962C8B-B14F-4D97-AF65-F5344CB8AC3E}">
        <p14:creationId xmlns:p14="http://schemas.microsoft.com/office/powerpoint/2010/main" val="16902750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8B78913-B51B-446E-9C07-9ACD1C5A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Применимость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CCAC520-8798-4378-87B5-F8C6DECB3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ru-RU" dirty="0"/>
              <a:t>Когда нужно использовать разные вариации какого-то алгоритма внутри одного объекта.</a:t>
            </a:r>
            <a:br>
              <a:rPr lang="ru-RU" dirty="0"/>
            </a:br>
            <a:r>
              <a:rPr lang="ru-RU" i="1" dirty="0">
                <a:latin typeface="+mj-lt"/>
              </a:rPr>
              <a:t>Стратегия позволяет варьировать поведение объекта во время выполнения программы, подставляя в него различные объекты-поведения (например, отличающиеся балансом скорости и потребления ресурсов).</a:t>
            </a:r>
          </a:p>
          <a:p>
            <a:endParaRPr lang="ru-RU" i="1" dirty="0">
              <a:latin typeface="+mj-lt"/>
            </a:endParaRPr>
          </a:p>
          <a:p>
            <a:r>
              <a:rPr lang="ru-RU" dirty="0"/>
              <a:t>Когда у вас есть множество похожих классов, отличающихся только некоторым поведением.</a:t>
            </a:r>
            <a:br>
              <a:rPr lang="ru-RU" dirty="0"/>
            </a:br>
            <a:r>
              <a:rPr lang="ru-RU" i="1" dirty="0">
                <a:latin typeface="+mj-lt"/>
              </a:rPr>
              <a:t>Стратегия позволяет вынести отличающееся поведение в отдельную иерархию классов, а затем свести первоначальные классы к одному, сделав поведение этого класса настраиваемым</a:t>
            </a:r>
            <a:r>
              <a:rPr lang="ru-RU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63012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F6EB5D-6776-7C62-7A1A-75959C9F0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Преимущества и недостатки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C32C996-A410-D75C-7662-8497C5B6D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543550" cy="4351338"/>
          </a:xfrm>
        </p:spPr>
        <p:txBody>
          <a:bodyPr/>
          <a:lstStyle/>
          <a:p>
            <a:pPr marL="0" indent="0">
              <a:buNone/>
            </a:pPr>
            <a:r>
              <a:rPr lang="ru-RU" b="1" dirty="0">
                <a:effectLst/>
              </a:rPr>
              <a:t>Преимущества</a:t>
            </a:r>
            <a:endParaRPr lang="ru-RU" b="1" dirty="0"/>
          </a:p>
          <a:p>
            <a:r>
              <a:rPr lang="ru-RU" dirty="0"/>
              <a:t>Гибкость: Легкое изменение поведения класса во время выполнения.</a:t>
            </a:r>
          </a:p>
          <a:p>
            <a:r>
              <a:rPr lang="ru-RU" dirty="0"/>
              <a:t>Расширяемость: Добавление новых стратегий не затрагивает существующий код.</a:t>
            </a:r>
          </a:p>
          <a:p>
            <a:r>
              <a:rPr lang="ru-RU" dirty="0"/>
              <a:t>Разделение обязанностей: Четкое разделение алгоритмов от основного класса.</a:t>
            </a:r>
          </a:p>
          <a:p>
            <a:pPr marL="0" indent="0">
              <a:buNone/>
            </a:pP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DBFA69-872B-4A35-E710-DF24E8D72078}"/>
              </a:ext>
            </a:extLst>
          </p:cNvPr>
          <p:cNvSpPr txBox="1"/>
          <p:nvPr/>
        </p:nvSpPr>
        <p:spPr>
          <a:xfrm>
            <a:off x="6096000" y="1825625"/>
            <a:ext cx="6096000" cy="26776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2800" b="1" dirty="0">
                <a:effectLst/>
              </a:rPr>
              <a:t>Недостатки</a:t>
            </a:r>
            <a:endParaRPr lang="ru-RU" sz="2800" b="1" dirty="0"/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Сложность: Необходимость создания             дополнительных классов, что может усложнить структуру программы.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ru-RU" sz="2800" dirty="0"/>
              <a:t>Избыточность: Для простых случаев может быть излишним.</a:t>
            </a:r>
          </a:p>
        </p:txBody>
      </p:sp>
    </p:spTree>
    <p:extLst>
      <p:ext uri="{BB962C8B-B14F-4D97-AF65-F5344CB8AC3E}">
        <p14:creationId xmlns:p14="http://schemas.microsoft.com/office/powerpoint/2010/main" val="262712153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AF240FF-F1EA-2DDD-9560-593BE9FF9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5085"/>
            <a:ext cx="10515600" cy="1325563"/>
          </a:xfrm>
        </p:spPr>
        <p:txBody>
          <a:bodyPr/>
          <a:lstStyle/>
          <a:p>
            <a:r>
              <a:rPr lang="ru-RU" dirty="0"/>
              <a:t>Пример</a:t>
            </a:r>
            <a:r>
              <a:rPr lang="en-US" dirty="0"/>
              <a:t>. </a:t>
            </a:r>
            <a:r>
              <a:rPr lang="ru-RU" dirty="0"/>
              <a:t>Интерфейс стратегии и стратегии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16B2CB6-01DB-E8AB-079C-DCBE64E40C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94217" y="2495985"/>
            <a:ext cx="9191305" cy="5487352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b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Стратегия оплаты кошельком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WalletPaymentStrategy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PaymentStrategy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@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pay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walletId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Оплата "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с кошелька: "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walletId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b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</a:b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3F7D65-6603-EBC5-8D8C-0F8B4BB97077}"/>
              </a:ext>
            </a:extLst>
          </p:cNvPr>
          <p:cNvSpPr txBox="1"/>
          <p:nvPr/>
        </p:nvSpPr>
        <p:spPr>
          <a:xfrm>
            <a:off x="3238041" y="1265641"/>
            <a:ext cx="6952561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// Интерфейс стратегии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interface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PaymentStrategy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 {</a:t>
            </a:r>
          </a:p>
          <a:p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pay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details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</a:p>
          <a:p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C83DC4-7AB9-8E20-29C5-4DF7763080CF}"/>
              </a:ext>
            </a:extLst>
          </p:cNvPr>
          <p:cNvSpPr txBox="1"/>
          <p:nvPr/>
        </p:nvSpPr>
        <p:spPr>
          <a:xfrm>
            <a:off x="5799947" y="2835301"/>
            <a:ext cx="6097836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008000"/>
                </a:solidFill>
                <a:latin typeface="Consolas" panose="020B0609020204030204" pitchFamily="49" charset="0"/>
              </a:rPr>
              <a:t>// </a:t>
            </a:r>
            <a:r>
              <a:rPr lang="ru-RU" sz="2000" dirty="0">
                <a:solidFill>
                  <a:srgbClr val="008000"/>
                </a:solidFill>
                <a:latin typeface="Consolas" panose="020B0609020204030204" pitchFamily="49" charset="0"/>
              </a:rPr>
              <a:t>Стратегия оплаты картой</a:t>
            </a:r>
            <a:endParaRPr lang="ru-RU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CardPaymentStrategy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implements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PaymentStrategy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&lt;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@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Override</a:t>
            </a:r>
            <a:endParaRPr lang="en-US" sz="2000" dirty="0">
              <a:solidFill>
                <a:srgbClr val="3B3B3B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</a:t>
            </a:r>
            <a:r>
              <a:rPr lang="en-US" sz="20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void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795E26"/>
                </a:solidFill>
                <a:latin typeface="Consolas" panose="020B0609020204030204" pitchFamily="49" charset="0"/>
              </a:rPr>
              <a:t>pay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String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bankName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, </a:t>
            </a:r>
            <a:r>
              <a:rPr lang="en-US" sz="2000" dirty="0">
                <a:solidFill>
                  <a:srgbClr val="267F99"/>
                </a:solidFill>
                <a:latin typeface="Consolas" panose="020B0609020204030204" pitchFamily="49" charset="0"/>
              </a:rPr>
              <a:t>double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    </a:t>
            </a:r>
            <a:r>
              <a:rPr lang="en-US" sz="2000" dirty="0" err="1">
                <a:solidFill>
                  <a:srgbClr val="267F99"/>
                </a:solidFill>
                <a:latin typeface="Consolas" panose="020B0609020204030204" pitchFamily="49" charset="0"/>
              </a:rPr>
              <a:t>System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0070C1"/>
                </a:solidFill>
                <a:latin typeface="Consolas" panose="020B0609020204030204" pitchFamily="49" charset="0"/>
              </a:rPr>
              <a:t>out</a:t>
            </a:r>
            <a:r>
              <a:rPr lang="en-US" sz="2000" dirty="0" err="1">
                <a:solidFill>
                  <a:srgbClr val="3B3B3B"/>
                </a:solidFill>
                <a:latin typeface="Consolas" panose="020B0609020204030204" pitchFamily="49" charset="0"/>
              </a:rPr>
              <a:t>.</a:t>
            </a:r>
            <a:r>
              <a:rPr lang="en-US" sz="2000" dirty="0" err="1">
                <a:solidFill>
                  <a:srgbClr val="795E26"/>
                </a:solidFill>
                <a:latin typeface="Consolas" panose="020B0609020204030204" pitchFamily="49" charset="0"/>
              </a:rPr>
              <a:t>println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(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Оплата "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1080"/>
                </a:solidFill>
                <a:latin typeface="Consolas" panose="020B0609020204030204" pitchFamily="49" charset="0"/>
              </a:rPr>
              <a:t>amount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>
                <a:solidFill>
                  <a:srgbClr val="A31515"/>
                </a:solidFill>
                <a:latin typeface="Consolas" panose="020B0609020204030204" pitchFamily="49" charset="0"/>
              </a:rPr>
              <a:t>" </a:t>
            </a:r>
            <a:r>
              <a:rPr lang="ru-RU" sz="2000" dirty="0">
                <a:solidFill>
                  <a:srgbClr val="A31515"/>
                </a:solidFill>
                <a:latin typeface="Consolas" panose="020B0609020204030204" pitchFamily="49" charset="0"/>
              </a:rPr>
              <a:t>через банк "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ru-RU" sz="2000" dirty="0">
                <a:solidFill>
                  <a:srgbClr val="000000"/>
                </a:solidFill>
                <a:latin typeface="Consolas" panose="020B0609020204030204" pitchFamily="49" charset="0"/>
              </a:rPr>
              <a:t>+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dirty="0" err="1">
                <a:solidFill>
                  <a:srgbClr val="001080"/>
                </a:solidFill>
                <a:latin typeface="Consolas" panose="020B0609020204030204" pitchFamily="49" charset="0"/>
              </a:rPr>
              <a:t>bankName</a:t>
            </a: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dirty="0">
                <a:solidFill>
                  <a:srgbClr val="3B3B3B"/>
                </a:solidFill>
                <a:latin typeface="Consolas" panose="020B0609020204030204" pitchFamily="49" charset="0"/>
              </a:rPr>
              <a:t>}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424768328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0B2C9F5-50FA-75A5-BE40-FBDE7EE2B3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ru-RU" dirty="0"/>
              <a:t>Пример. Обёртка над стратегиями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1ADD512-4C47-6935-D512-DDCF35FE01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138276"/>
            <a:ext cx="13583798" cy="5594165"/>
          </a:xfrm>
        </p:spPr>
        <p:txBody>
          <a:bodyPr numCol="2">
            <a:noAutofit/>
          </a:bodyPr>
          <a:lstStyle/>
          <a:p>
            <a:pPr marL="0" indent="0">
              <a:buNone/>
            </a:pPr>
            <a:r>
              <a:rPr lang="ru-RU" sz="2000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Контекст — процессор платежей</a:t>
            </a:r>
            <a:endParaRPr lang="ru-RU" sz="2000" b="0" dirty="0">
              <a:solidFill>
                <a:srgbClr val="3B3B3B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PaymentProcessor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private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PaymentStrategy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ru-RU" sz="2000" dirty="0">
                <a:solidFill>
                  <a:srgbClr val="3B3B3B"/>
                </a:solidFill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PaymentProcessor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PaymentStrategy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setStrategy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 err="1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PaymentStrategy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&gt;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en-US" sz="2000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this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b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</a:b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en-US" sz="2000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public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executePayment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267F99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 {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   </a:t>
            </a:r>
            <a:r>
              <a:rPr lang="en-US" sz="2000" b="0" dirty="0" err="1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strategy</a:t>
            </a:r>
            <a:r>
              <a:rPr lang="en-US" sz="2000" b="0" dirty="0" err="1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US" sz="2000" b="0" dirty="0" err="1">
                <a:solidFill>
                  <a:srgbClr val="795E26"/>
                </a:solidFill>
                <a:effectLst/>
                <a:latin typeface="Consolas" panose="020B0609020204030204" pitchFamily="49" charset="0"/>
              </a:rPr>
              <a:t>pay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details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sz="2000" b="0" dirty="0">
                <a:solidFill>
                  <a:srgbClr val="001080"/>
                </a:solidFill>
                <a:effectLst/>
                <a:latin typeface="Consolas" panose="020B0609020204030204" pitchFamily="49" charset="0"/>
              </a:rPr>
              <a:t>amount</a:t>
            </a: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    }</a:t>
            </a:r>
          </a:p>
          <a:p>
            <a:pPr marL="0" indent="0">
              <a:buNone/>
            </a:pPr>
            <a:r>
              <a:rPr lang="en-US" sz="2000" b="0" dirty="0">
                <a:solidFill>
                  <a:srgbClr val="3B3B3B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Прямая соединительная линия 4">
            <a:extLst>
              <a:ext uri="{FF2B5EF4-FFF2-40B4-BE49-F238E27FC236}">
                <a16:creationId xmlns:a16="http://schemas.microsoft.com/office/drawing/2014/main" id="{D36A30BD-660D-08EE-1235-C535F8055F96}"/>
              </a:ext>
            </a:extLst>
          </p:cNvPr>
          <p:cNvCxnSpPr/>
          <p:nvPr/>
        </p:nvCxnSpPr>
        <p:spPr>
          <a:xfrm>
            <a:off x="6654188" y="1112704"/>
            <a:ext cx="0" cy="574529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6047048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1513</Words>
  <Application>Microsoft Office PowerPoint</Application>
  <PresentationFormat>Широкоэкранный</PresentationFormat>
  <Paragraphs>153</Paragraphs>
  <Slides>22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22</vt:i4>
      </vt:variant>
    </vt:vector>
  </HeadingPairs>
  <TitlesOfParts>
    <vt:vector size="27" baseType="lpstr">
      <vt:lpstr>Arial</vt:lpstr>
      <vt:lpstr>Calibri</vt:lpstr>
      <vt:lpstr>Calibri Light</vt:lpstr>
      <vt:lpstr>Consolas</vt:lpstr>
      <vt:lpstr>Тема Office</vt:lpstr>
      <vt:lpstr>Стратегия и шаблонный метод</vt:lpstr>
      <vt:lpstr>Стратегия</vt:lpstr>
      <vt:lpstr>Проблема</vt:lpstr>
      <vt:lpstr>Решение</vt:lpstr>
      <vt:lpstr>Представление структуры шаблона Strategy</vt:lpstr>
      <vt:lpstr>Применимость</vt:lpstr>
      <vt:lpstr>Преимущества и недостатки</vt:lpstr>
      <vt:lpstr>Пример. Интерфейс стратегии и стратегии</vt:lpstr>
      <vt:lpstr>Пример. Обёртка над стратегиями</vt:lpstr>
      <vt:lpstr>Презентация PowerPoint</vt:lpstr>
      <vt:lpstr>Диаграмма классов</vt:lpstr>
      <vt:lpstr>Шаблонный метод</vt:lpstr>
      <vt:lpstr>Применимость</vt:lpstr>
      <vt:lpstr>Классическая диаграмма классов Шаблонного метода</vt:lpstr>
      <vt:lpstr>Преимущества и Недостатки</vt:lpstr>
      <vt:lpstr>Конкретный пример. Диаграммы классов и деятельности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Используемые 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Шаблонный метод</dc:title>
  <dc:creator>Андреев Данила Владимирович</dc:creator>
  <cp:lastModifiedBy>Андреев Данила Владимирович</cp:lastModifiedBy>
  <cp:revision>43</cp:revision>
  <dcterms:created xsi:type="dcterms:W3CDTF">2025-09-19T16:06:19Z</dcterms:created>
  <dcterms:modified xsi:type="dcterms:W3CDTF">2025-10-04T10:52:46Z</dcterms:modified>
</cp:coreProperties>
</file>