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836712"/>
            <a:ext cx="6858000" cy="4968552"/>
          </a:xfrm>
        </p:spPr>
        <p:txBody>
          <a:bodyPr>
            <a:normAutofit/>
          </a:bodyPr>
          <a:lstStyle/>
          <a:p>
            <a:r>
              <a:rPr lang="ru-RU" b="1" dirty="0" smtClean="0"/>
              <a:t>ПОЛОЖЕНИЕ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ОБ ОКАЗАНИИ МАТЕРИАЛЬНОЙ ПОМОЩИ ОБУЧАЮЩИМСЯ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СГУ</a:t>
            </a:r>
            <a:endParaRPr lang="ru-RU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696272" y="5099137"/>
            <a:ext cx="5751455" cy="215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9829" tIns="687171" rIns="482448" bIns="8093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Саратов 2022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Пункт 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Обучающиеся, которым назначена государственная социальная помощь органами социальной защиты </a:t>
            </a:r>
            <a:r>
              <a:rPr lang="ru-RU" dirty="0" smtClean="0"/>
              <a:t>населения</a:t>
            </a: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>
                <a:solidFill>
                  <a:srgbClr val="C00000"/>
                </a:solidFill>
              </a:rPr>
              <a:t>Копия справки с органов социальной защиты </a:t>
            </a:r>
            <a:r>
              <a:rPr lang="ru-RU" dirty="0" smtClean="0">
                <a:solidFill>
                  <a:srgbClr val="C00000"/>
                </a:solidFill>
              </a:rPr>
              <a:t>населения</a:t>
            </a:r>
          </a:p>
          <a:p>
            <a:pPr algn="r"/>
            <a:r>
              <a:rPr lang="ru-RU" i="1" dirty="0" smtClean="0"/>
              <a:t>До 6000 </a:t>
            </a:r>
            <a:r>
              <a:rPr lang="ru-RU" i="1" dirty="0" err="1" smtClean="0"/>
              <a:t>р</a:t>
            </a:r>
            <a:endParaRPr lang="ru-RU" i="1" dirty="0" smtClean="0"/>
          </a:p>
          <a:p>
            <a:pPr algn="r">
              <a:buNone/>
            </a:pPr>
            <a:r>
              <a:rPr lang="ru-RU" dirty="0" smtClean="0">
                <a:solidFill>
                  <a:srgbClr val="C00000"/>
                </a:solidFill>
              </a:rPr>
              <a:t> </a:t>
            </a:r>
            <a:endParaRPr lang="ru-RU" dirty="0" smtClean="0">
              <a:solidFill>
                <a:srgbClr val="C0000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Пункт 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Обучающиеся, заключившие </a:t>
            </a:r>
            <a:r>
              <a:rPr lang="ru-RU" dirty="0" smtClean="0"/>
              <a:t>брак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Копия свидетельства о заключении </a:t>
            </a:r>
            <a:r>
              <a:rPr lang="ru-RU" dirty="0" smtClean="0">
                <a:solidFill>
                  <a:srgbClr val="FF0000"/>
                </a:solidFill>
              </a:rPr>
              <a:t>брака</a:t>
            </a:r>
          </a:p>
          <a:p>
            <a:endParaRPr lang="ru-RU" dirty="0" smtClean="0">
              <a:solidFill>
                <a:srgbClr val="FF0000"/>
              </a:solidFill>
            </a:endParaRPr>
          </a:p>
          <a:p>
            <a:pPr algn="r"/>
            <a:r>
              <a:rPr lang="ru-RU" dirty="0" smtClean="0"/>
              <a:t>До 10 000 </a:t>
            </a:r>
            <a:r>
              <a:rPr lang="ru-RU" dirty="0" err="1" smtClean="0"/>
              <a:t>р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Пункт 7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Обучающиеся, являющиеся членами молодой </a:t>
            </a:r>
            <a:r>
              <a:rPr lang="ru-RU" dirty="0" smtClean="0"/>
              <a:t>семьи</a:t>
            </a:r>
          </a:p>
          <a:p>
            <a:pPr algn="just">
              <a:buNone/>
            </a:pPr>
            <a:endParaRPr lang="ru-RU" dirty="0" smtClean="0"/>
          </a:p>
          <a:p>
            <a:pPr algn="just"/>
            <a:r>
              <a:rPr lang="ru-RU" dirty="0" smtClean="0">
                <a:solidFill>
                  <a:srgbClr val="00B050"/>
                </a:solidFill>
              </a:rPr>
              <a:t>Документы не предоставляются, т.к. в структурных подразделениях администрации вуза, через которые проходит материальная помощь, хранится база данных на указанную категорию </a:t>
            </a:r>
            <a:r>
              <a:rPr lang="ru-RU" dirty="0" smtClean="0">
                <a:solidFill>
                  <a:srgbClr val="00B050"/>
                </a:solidFill>
              </a:rPr>
              <a:t>студентов</a:t>
            </a:r>
          </a:p>
          <a:p>
            <a:pPr algn="r"/>
            <a:r>
              <a:rPr lang="ru-RU" dirty="0" smtClean="0">
                <a:solidFill>
                  <a:srgbClr val="00B050"/>
                </a:solidFill>
              </a:rPr>
              <a:t>До 6 000 </a:t>
            </a:r>
            <a:r>
              <a:rPr lang="ru-RU" dirty="0" err="1" smtClean="0">
                <a:solidFill>
                  <a:srgbClr val="00B050"/>
                </a:solidFill>
              </a:rPr>
              <a:t>р</a:t>
            </a:r>
            <a:endParaRPr lang="ru-RU" dirty="0" smtClean="0">
              <a:solidFill>
                <a:srgbClr val="00B050"/>
              </a:solidFill>
            </a:endParaRPr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Пункт 8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Обучающиеся, имеющие </a:t>
            </a:r>
            <a:r>
              <a:rPr lang="ru-RU" dirty="0" smtClean="0"/>
              <a:t>одного ребенка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Копия свидетельства о рождении </a:t>
            </a:r>
            <a:r>
              <a:rPr lang="ru-RU" dirty="0" smtClean="0">
                <a:solidFill>
                  <a:srgbClr val="FF0000"/>
                </a:solidFill>
              </a:rPr>
              <a:t>ребенка</a:t>
            </a:r>
          </a:p>
          <a:p>
            <a:pPr algn="r"/>
            <a:r>
              <a:rPr lang="ru-RU" dirty="0" smtClean="0"/>
              <a:t>До 10 000 </a:t>
            </a:r>
            <a:r>
              <a:rPr lang="ru-RU" dirty="0" err="1" smtClean="0"/>
              <a:t>р</a:t>
            </a:r>
            <a:endParaRPr lang="ru-RU" dirty="0" smtClean="0"/>
          </a:p>
          <a:p>
            <a:pPr algn="r"/>
            <a:endParaRPr lang="ru-RU" dirty="0" smtClean="0"/>
          </a:p>
          <a:p>
            <a:endParaRPr lang="ru-RU" dirty="0" smtClean="0"/>
          </a:p>
          <a:p>
            <a:pPr algn="r"/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Пункт 9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Обучающиеся, имеющие двух и более детей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Копии свидетельства о рождении детей</a:t>
            </a:r>
          </a:p>
          <a:p>
            <a:pPr algn="r"/>
            <a:r>
              <a:rPr lang="ru-RU" dirty="0" smtClean="0"/>
              <a:t>До 15 000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Пункт 10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Обучающиеся — </a:t>
            </a:r>
            <a:r>
              <a:rPr lang="ru-RU" dirty="0" smtClean="0"/>
              <a:t>матери-одиночки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Копия свидетельства о рождении с прочерком в графе отец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</a:p>
          <a:p>
            <a:pPr algn="r"/>
            <a:r>
              <a:rPr lang="ru-RU" dirty="0" smtClean="0"/>
              <a:t>До 15 000 </a:t>
            </a:r>
            <a:r>
              <a:rPr lang="ru-RU" dirty="0" err="1" smtClean="0"/>
              <a:t>р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Пункт 11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Обучающиеся из многодетной </a:t>
            </a:r>
            <a:r>
              <a:rPr lang="ru-RU" dirty="0" smtClean="0"/>
              <a:t>семьи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Копия справки о составе семьи (выписка из домовой книги) или копии свидетельств о рождении всех </a:t>
            </a:r>
            <a:r>
              <a:rPr lang="ru-RU" dirty="0" smtClean="0">
                <a:solidFill>
                  <a:srgbClr val="FF0000"/>
                </a:solidFill>
              </a:rPr>
              <a:t>детей</a:t>
            </a:r>
          </a:p>
          <a:p>
            <a:pPr algn="r"/>
            <a:r>
              <a:rPr lang="ru-RU" dirty="0" smtClean="0"/>
              <a:t>До 6 000 </a:t>
            </a:r>
            <a:r>
              <a:rPr lang="ru-RU" dirty="0" err="1" smtClean="0"/>
              <a:t>р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Пункт 12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Обучающиеся из неполной семьи, в силу различных причин воспитываемые одним из </a:t>
            </a:r>
            <a:r>
              <a:rPr lang="ru-RU" dirty="0" smtClean="0"/>
              <a:t>родителей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Копия справки о составе семьи, копия свидетельства о смерти одного из родителей, или копия справки по форме №25 ЗАГС, или копия свидетельства о рождении с прочерком в графе отец, или копия свидетельства о расторжении </a:t>
            </a:r>
            <a:r>
              <a:rPr lang="ru-RU" dirty="0" smtClean="0">
                <a:solidFill>
                  <a:srgbClr val="FF0000"/>
                </a:solidFill>
              </a:rPr>
              <a:t>брака</a:t>
            </a:r>
          </a:p>
          <a:p>
            <a:pPr algn="just"/>
            <a:endParaRPr lang="ru-RU" dirty="0" smtClean="0"/>
          </a:p>
          <a:p>
            <a:pPr algn="r"/>
            <a:r>
              <a:rPr lang="ru-RU" dirty="0" smtClean="0"/>
              <a:t>До 6 000 </a:t>
            </a:r>
            <a:r>
              <a:rPr lang="ru-RU" dirty="0" err="1" smtClean="0"/>
              <a:t>р</a:t>
            </a:r>
            <a:endParaRPr lang="ru-RU" dirty="0" smtClean="0"/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Пункт 13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Обучающиеся, у которых оба родителя (или единственный родитель) являются/является пенсионерами/пенсионером по </a:t>
            </a:r>
            <a:r>
              <a:rPr lang="ru-RU" dirty="0" smtClean="0"/>
              <a:t>старости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Копия свидетельства о рождении, копия пенсионного удостоверения </a:t>
            </a:r>
            <a:r>
              <a:rPr lang="ru-RU" dirty="0" smtClean="0">
                <a:solidFill>
                  <a:srgbClr val="FF0000"/>
                </a:solidFill>
              </a:rPr>
              <a:t>родителя/родителей</a:t>
            </a:r>
          </a:p>
          <a:p>
            <a:pPr algn="r"/>
            <a:r>
              <a:rPr lang="ru-RU" dirty="0" smtClean="0"/>
              <a:t>До 6 000 </a:t>
            </a:r>
            <a:r>
              <a:rPr lang="ru-RU" dirty="0" err="1" smtClean="0"/>
              <a:t>р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Пункт 14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Обучающиеся, у которых один из родителей (или оба родителя) является/являются инвалидом/инвалидами I или II </a:t>
            </a:r>
            <a:r>
              <a:rPr lang="ru-RU" dirty="0" smtClean="0"/>
              <a:t>группы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Копия свидетельства о рождении, копия справки об инвалидности (или копия удостоверения об инвалидности)</a:t>
            </a:r>
          </a:p>
          <a:p>
            <a:pPr algn="r"/>
            <a:r>
              <a:rPr lang="ru-RU" dirty="0" smtClean="0"/>
              <a:t>До 6 000 </a:t>
            </a:r>
            <a:r>
              <a:rPr lang="ru-RU" dirty="0" err="1" smtClean="0"/>
              <a:t>р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Под </a:t>
            </a:r>
            <a:r>
              <a:rPr lang="ru-RU" dirty="0" smtClean="0"/>
              <a:t>материальной помощью обучающимся понимается адресная социальная поддержка, оказываемая нуждающимся обучающимся в денежной форме.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Пункт 15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Обучающиеся, находящиеся в академическом отпуске по медицинским показаниям или по семейным обстоятельствам, отпуске по беременности и родам, отпуске по уходу за </a:t>
            </a:r>
            <a:r>
              <a:rPr lang="ru-RU" dirty="0" smtClean="0"/>
              <a:t>ребенком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Копия приказа об академическом отпуске, копия справки, подтверждающей факт трудной жизненной ситуации</a:t>
            </a:r>
          </a:p>
          <a:p>
            <a:pPr algn="r"/>
            <a:r>
              <a:rPr lang="ru-RU" dirty="0" smtClean="0"/>
              <a:t>До 6 000 </a:t>
            </a:r>
            <a:r>
              <a:rPr lang="ru-RU" dirty="0" err="1" smtClean="0"/>
              <a:t>р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Пункт 16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Обучающиеся, входящие в состав сборных команд СГУ по видам спорта, получившие травму во время выступления на соревнованиях</a:t>
            </a:r>
            <a:r>
              <a:rPr lang="ru-RU" dirty="0" smtClean="0"/>
              <a:t>;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Копия справки, подтверждающей травму, копия приказа о направлении на </a:t>
            </a:r>
            <a:r>
              <a:rPr lang="ru-RU" dirty="0" smtClean="0">
                <a:solidFill>
                  <a:srgbClr val="FF0000"/>
                </a:solidFill>
              </a:rPr>
              <a:t>соревнования</a:t>
            </a:r>
          </a:p>
          <a:p>
            <a:pPr algn="r"/>
            <a:r>
              <a:rPr lang="ru-RU" dirty="0" smtClean="0"/>
              <a:t>До 10 000 </a:t>
            </a:r>
            <a:r>
              <a:rPr lang="ru-RU" dirty="0" err="1" smtClean="0"/>
              <a:t>р</a:t>
            </a:r>
            <a:endParaRPr lang="ru-RU" dirty="0" smtClean="0"/>
          </a:p>
          <a:p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Пункт 17.1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Обучающиеся, попавшие в затруднительное положение в связи со смертью близкого родственника (родителей, брата, сестры, ребенка обучающегося, мужа, жены), а также по случаю смерти кормильца или опекуна </a:t>
            </a:r>
            <a:r>
              <a:rPr lang="ru-RU" dirty="0" smtClean="0"/>
              <a:t>обучающегося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Копия паспорта, копия свидетельства о смерти и документы, подтверждающие родство умершего с </a:t>
            </a:r>
            <a:r>
              <a:rPr lang="ru-RU" dirty="0" smtClean="0">
                <a:solidFill>
                  <a:srgbClr val="FF0000"/>
                </a:solidFill>
              </a:rPr>
              <a:t>обучающимся</a:t>
            </a:r>
          </a:p>
          <a:p>
            <a:pPr algn="r"/>
            <a:r>
              <a:rPr lang="ru-RU" dirty="0" smtClean="0"/>
              <a:t>До 15 000 </a:t>
            </a:r>
            <a:r>
              <a:rPr lang="ru-RU" dirty="0" err="1" smtClean="0"/>
              <a:t>р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Пункт 17.2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Обучающиеся, попавшие в затруднительное положение в связи с тратами на проезд к основному месту жительства на территории РФ и обратно к месту учебы (в период каникул или в связи с болезнью/смертью родителей/близких родственников, а также в иных чрезвычайных ситуациях)</a:t>
            </a:r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Копия проездных документов, копия паспорта (основная страница и прописка), в случае болезни/смерти/чрезвычайных ситуаций копии подтверждающих </a:t>
            </a:r>
            <a:r>
              <a:rPr lang="ru-RU" dirty="0" smtClean="0">
                <a:solidFill>
                  <a:srgbClr val="FF0000"/>
                </a:solidFill>
              </a:rPr>
              <a:t>документов</a:t>
            </a:r>
          </a:p>
          <a:p>
            <a:pPr algn="r"/>
            <a:r>
              <a:rPr lang="ru-RU" dirty="0" smtClean="0"/>
              <a:t>До  8 000 </a:t>
            </a:r>
            <a:r>
              <a:rPr lang="ru-RU" dirty="0" err="1" smtClean="0"/>
              <a:t>р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Пункт 17.3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Обучающиеся, попавшие в затруднительное положение в связи </a:t>
            </a:r>
            <a:r>
              <a:rPr lang="ru-RU" dirty="0" smtClean="0"/>
              <a:t> с </a:t>
            </a:r>
            <a:r>
              <a:rPr lang="ru-RU" dirty="0" smtClean="0"/>
              <a:t>тяжелой жизненной ситуацией (беженцам/вынужденным переселенцам, а также пострадавшим от стихийного бедствия (пожар, землетрясение, наводнение и др.) или несчастного случая, повлекшего существенный материальный ущерб личного имущества, восстановление здоровья, при краже личного </a:t>
            </a:r>
            <a:r>
              <a:rPr lang="ru-RU" dirty="0" smtClean="0"/>
              <a:t>имущества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Документы, справки с учреждений и организаций, подтверждающие факт трудной жизненной </a:t>
            </a:r>
            <a:r>
              <a:rPr lang="ru-RU" dirty="0" smtClean="0">
                <a:solidFill>
                  <a:srgbClr val="FF0000"/>
                </a:solidFill>
              </a:rPr>
              <a:t>ситуации</a:t>
            </a:r>
          </a:p>
          <a:p>
            <a:pPr algn="r"/>
            <a:r>
              <a:rPr lang="ru-RU" dirty="0" smtClean="0"/>
              <a:t>До 8 000 </a:t>
            </a:r>
            <a:r>
              <a:rPr lang="ru-RU" dirty="0" err="1" smtClean="0"/>
              <a:t>р</a:t>
            </a:r>
            <a:r>
              <a:rPr lang="ru-RU" dirty="0" smtClean="0"/>
              <a:t> 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Пункт 17.4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dirty="0" smtClean="0"/>
              <a:t>Обучающиеся, попавшие в затруднительное положение в </a:t>
            </a:r>
            <a:r>
              <a:rPr lang="ru-RU" dirty="0" smtClean="0"/>
              <a:t>связи с </a:t>
            </a:r>
            <a:r>
              <a:rPr lang="ru-RU" dirty="0" smtClean="0"/>
              <a:t>дорогостоящим лечением, приобретением дорогостоящих медикаментов, проведением платных медицинских обследований, операций по назначению врача для обучающегося и/или его ребенка, с получением платных стоматологических услуг (за исключением чистки зубов, установки </a:t>
            </a:r>
            <a:r>
              <a:rPr lang="ru-RU" dirty="0" err="1" smtClean="0"/>
              <a:t>брекетов</a:t>
            </a:r>
            <a:r>
              <a:rPr lang="ru-RU" dirty="0" smtClean="0"/>
              <a:t>, </a:t>
            </a:r>
            <a:r>
              <a:rPr lang="ru-RU" dirty="0" err="1" smtClean="0"/>
              <a:t>имплантов</a:t>
            </a:r>
            <a:r>
              <a:rPr lang="ru-RU" dirty="0" smtClean="0"/>
              <a:t>), а также в связи с реабилитацией после операции обучающегося, либо его ребенка;</a:t>
            </a:r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Рецепт с печатью врача и/или медицинского учреждения, копия договора об оказании платных услуг/акт об оказанных услугах, копия платежных документов с указанием ФИО плательщика (чек, квитанции с печатью)/документы, подтверждающие </a:t>
            </a:r>
            <a:r>
              <a:rPr lang="ru-RU" dirty="0" smtClean="0">
                <a:solidFill>
                  <a:srgbClr val="FF0000"/>
                </a:solidFill>
              </a:rPr>
              <a:t>родство</a:t>
            </a:r>
          </a:p>
          <a:p>
            <a:pPr algn="r"/>
            <a:r>
              <a:rPr lang="ru-RU" dirty="0" smtClean="0"/>
              <a:t>До 20 000 </a:t>
            </a:r>
            <a:r>
              <a:rPr lang="ru-RU" dirty="0" err="1" smtClean="0"/>
              <a:t>р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Пункт 18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Обучающиеся, являющиеся иностранными гражданами или гражданами РФ, которые до прибытия на территорию РФ проживали на территории Донецкой Народной Республики, Луганской Народной Республики, Украины, а также гражданами РФ, которые были вынуждены прервать свое обучение в иностранных образовательных организациях</a:t>
            </a:r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Документы не предоставляются, т.к. в структурных подразделениях администрации вуза, через которые проходит материальная помощь, хранится база данных на указанную категорию </a:t>
            </a:r>
            <a:r>
              <a:rPr lang="ru-RU" dirty="0" smtClean="0">
                <a:solidFill>
                  <a:srgbClr val="FF0000"/>
                </a:solidFill>
              </a:rPr>
              <a:t>студентов</a:t>
            </a:r>
          </a:p>
          <a:p>
            <a:pPr algn="r"/>
            <a:r>
              <a:rPr lang="ru-RU" dirty="0" smtClean="0"/>
              <a:t>До 6 000 </a:t>
            </a:r>
            <a:r>
              <a:rPr lang="ru-RU" dirty="0" err="1" smtClean="0"/>
              <a:t>р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Стипендиальными комиссиями факультетов, институтов, колледжей могут быть рассмотрены иные причины, относящиеся напрямую к жизненной ситуации, в которой оказался обучающийся, обстоятельства, которые ухудшают его условия жизнедеятельности и последствия которых он не может преодолеть самостоятельно</a:t>
            </a:r>
            <a:r>
              <a:rPr lang="ru-RU" dirty="0" smtClean="0"/>
              <a:t>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Эти причины рассматриваются в индивидуальном порядке.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Адресная материальная помощь оказывается обучающимся</a:t>
            </a:r>
            <a:r>
              <a:rPr lang="ru-RU" dirty="0" smtClean="0"/>
              <a:t>, </a:t>
            </a:r>
            <a:r>
              <a:rPr lang="ru-RU" dirty="0" smtClean="0"/>
              <a:t>осваивающим </a:t>
            </a:r>
            <a:r>
              <a:rPr lang="ru-RU" dirty="0" smtClean="0"/>
              <a:t>основные профессиональные образовательные программы </a:t>
            </a:r>
            <a:r>
              <a:rPr lang="ru-RU" dirty="0" smtClean="0">
                <a:sym typeface="Symbol"/>
              </a:rPr>
              <a:t></a:t>
            </a:r>
            <a:r>
              <a:rPr lang="ru-RU" dirty="0" smtClean="0"/>
              <a:t> образовательные программы высшего образования </a:t>
            </a:r>
            <a:r>
              <a:rPr lang="ru-RU" dirty="0" smtClean="0"/>
              <a:t>(</a:t>
            </a:r>
            <a:r>
              <a:rPr lang="ru-RU" dirty="0" err="1" smtClean="0"/>
              <a:t>бакалавриат</a:t>
            </a:r>
            <a:r>
              <a:rPr lang="ru-RU" dirty="0" smtClean="0"/>
              <a:t>, магистратура) </a:t>
            </a:r>
            <a:r>
              <a:rPr lang="ru-RU" dirty="0" smtClean="0"/>
              <a:t> за </a:t>
            </a:r>
            <a:r>
              <a:rPr lang="ru-RU" dirty="0" smtClean="0"/>
              <a:t>счет средств федерального </a:t>
            </a:r>
            <a:r>
              <a:rPr lang="ru-RU" b="1" dirty="0" smtClean="0"/>
              <a:t>бюджета по очной форме обучения </a:t>
            </a:r>
            <a:r>
              <a:rPr lang="ru-RU" dirty="0" smtClean="0"/>
              <a:t>(далее </a:t>
            </a:r>
            <a:r>
              <a:rPr lang="ru-RU" dirty="0" smtClean="0">
                <a:sym typeface="Symbol"/>
              </a:rPr>
              <a:t></a:t>
            </a:r>
            <a:r>
              <a:rPr lang="ru-RU" dirty="0" smtClean="0"/>
              <a:t> обучающиеся) вне зависимости от выплат академической, социальной, именных или иных видов стипендий.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Механизм оказания материальной помощи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 smtClean="0"/>
              <a:t>1. </a:t>
            </a:r>
            <a:r>
              <a:rPr lang="ru-RU" dirty="0" smtClean="0"/>
              <a:t>Обучающийся подает </a:t>
            </a:r>
            <a:r>
              <a:rPr lang="ru-RU" dirty="0" smtClean="0"/>
              <a:t> личное </a:t>
            </a:r>
            <a:r>
              <a:rPr lang="ru-RU" dirty="0" smtClean="0"/>
              <a:t>письменное заявление, оформленное на имя ректора </a:t>
            </a:r>
            <a:r>
              <a:rPr lang="ru-RU" dirty="0" smtClean="0"/>
              <a:t>СГУ  </a:t>
            </a:r>
            <a:r>
              <a:rPr lang="ru-RU" dirty="0" smtClean="0"/>
              <a:t>с указанием причин для выплаты материальной помощи и приложением копий документов, подтверждающих право на ее получение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2. </a:t>
            </a:r>
            <a:r>
              <a:rPr lang="ru-RU" dirty="0" smtClean="0"/>
              <a:t>В календарном месяце обучающийся может подать не более одного заявления. </a:t>
            </a:r>
            <a:endParaRPr lang="ru-RU" dirty="0" smtClean="0"/>
          </a:p>
          <a:p>
            <a:pPr algn="just"/>
            <a:r>
              <a:rPr lang="ru-RU" dirty="0" smtClean="0"/>
              <a:t>3.  Материальная помощь назначается в порядке очередности.</a:t>
            </a:r>
          </a:p>
          <a:p>
            <a:pPr algn="just"/>
            <a:r>
              <a:rPr lang="ru-RU" dirty="0" smtClean="0"/>
              <a:t>4. </a:t>
            </a:r>
            <a:r>
              <a:rPr lang="ru-RU" dirty="0" smtClean="0"/>
              <a:t>Обучающийся, подавший заявление на оказание материальной помощи, несет персональную ответственность за достоверность предоставленного комплекта документов.</a:t>
            </a:r>
          </a:p>
          <a:p>
            <a:pPr algn="just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043608" y="1"/>
          <a:ext cx="6768752" cy="6858000"/>
        </p:xfrm>
        <a:graphic>
          <a:graphicData uri="http://schemas.openxmlformats.org/presentationml/2006/ole">
            <p:oleObj spid="_x0000_s39938" name="Acrobat Document" r:id="rId3" imgW="5667254" imgH="8020002" progId="Acrobat.Document.DC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Пункт 1</a:t>
            </a:r>
            <a:endParaRPr lang="ru-RU" dirty="0"/>
          </a:p>
        </p:txBody>
      </p:sp>
      <p:sp useBgFill="1"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ru-RU" dirty="0" smtClean="0"/>
          </a:p>
          <a:p>
            <a:pPr algn="just"/>
            <a:r>
              <a:rPr lang="ru-RU" dirty="0" smtClean="0"/>
              <a:t>Обучающиеся, являющиеся детьми-сиротами и детьми, оставшимися без попечения родителей, лицами из числа детей-сирот и детей, оставшихся без попечения родителей, лицами, потерявшими в период обучения единственного или обоих родителей</a:t>
            </a:r>
          </a:p>
          <a:p>
            <a:pPr algn="just"/>
            <a:r>
              <a:rPr lang="ru-RU" i="1" dirty="0" smtClean="0">
                <a:solidFill>
                  <a:srgbClr val="00B050"/>
                </a:solidFill>
              </a:rPr>
              <a:t>Документы не предоставляются, т.к. в структурных подразделениях администрации вуза, через которые проходит материальная помощь, хранится база данных на указанную категорию </a:t>
            </a:r>
            <a:r>
              <a:rPr lang="ru-RU" i="1" dirty="0" smtClean="0">
                <a:solidFill>
                  <a:srgbClr val="00B050"/>
                </a:solidFill>
              </a:rPr>
              <a:t>студентов</a:t>
            </a:r>
          </a:p>
          <a:p>
            <a:pPr algn="r"/>
            <a:r>
              <a:rPr lang="ru-RU" i="1" dirty="0" smtClean="0"/>
              <a:t>До 6000 </a:t>
            </a:r>
            <a:r>
              <a:rPr lang="ru-RU" i="1" dirty="0" err="1" smtClean="0"/>
              <a:t>р</a:t>
            </a:r>
            <a:endParaRPr lang="ru-RU" i="1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Пункт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Обучающиеся, признанные в установленном порядке детьми-инвалидами I, II групп, инвалидами с детства, инвалидами III группы или лицами с ограниченными возможностями </a:t>
            </a:r>
            <a:r>
              <a:rPr lang="ru-RU" dirty="0" smtClean="0"/>
              <a:t>здоровья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>
                <a:solidFill>
                  <a:srgbClr val="00B050"/>
                </a:solidFill>
              </a:rPr>
              <a:t>Документы </a:t>
            </a:r>
            <a:r>
              <a:rPr lang="ru-RU" dirty="0" smtClean="0">
                <a:solidFill>
                  <a:srgbClr val="00B050"/>
                </a:solidFill>
              </a:rPr>
              <a:t>не предоставляются, т.к. в структурных подразделениях администрации вуза, через которые проходит материальная помощь, хранится база данных на указанную категорию </a:t>
            </a:r>
            <a:r>
              <a:rPr lang="ru-RU" dirty="0" smtClean="0">
                <a:solidFill>
                  <a:srgbClr val="00B050"/>
                </a:solidFill>
              </a:rPr>
              <a:t>студентов</a:t>
            </a:r>
          </a:p>
          <a:p>
            <a:pPr algn="r"/>
            <a:r>
              <a:rPr lang="ru-RU" i="1" dirty="0" smtClean="0"/>
              <a:t>До 6000 </a:t>
            </a:r>
            <a:r>
              <a:rPr lang="ru-RU" i="1" dirty="0" err="1" smtClean="0"/>
              <a:t>р</a:t>
            </a:r>
            <a:endParaRPr lang="ru-RU" i="1" dirty="0" smtClean="0"/>
          </a:p>
          <a:p>
            <a:pPr algn="r"/>
            <a:endParaRPr lang="ru-RU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Пункт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ru-RU" dirty="0" smtClean="0"/>
              <a:t>Обучающиеся, являющиеся инвалидами вследствие военной травмы или заболевания, полученных в период прохождения военной службы, или ветеранами боевых действий, участниками боевых действий, а также обучающиеся из числа граждан, проходивших в течение не менее трех лет военную службу по контракту в Вооруженных Силах Российской Федерации, во внутренних войсках Министерства внутренних дел Российской Федерации и федеральных государственных органах, в войсках национальной гвардии Российской Федерации, в инженерно-технических, дорожно-строительных воинских формированиях при федеральных органах исполнительной власти, уполномоченного на решение задач в области  гражданской обороны, Службе внешней разведки Российской Федерации, органах федеральной службы безопасности, органах государственной охраны и федеральном органе обеспечения мобилизационной подготовки органов государственной власти Российской Федерации на воинских должностях, подлежащих замещению солдатами, матросами, сержантами, старшинами, и уволенных с военной службы по основаниям, предусмотренным подпунктами «б» - «г» пункта 1, подпунктом «а» пункта 2 и подпунктами «а» - «в» п. 3 ст. 51 Федерального закона от 28 марта 1998 года № 53-ФЗ «О воинской обязанности и военной службе»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>
                <a:solidFill>
                  <a:srgbClr val="C00000"/>
                </a:solidFill>
              </a:rPr>
              <a:t>Копия </a:t>
            </a:r>
            <a:r>
              <a:rPr lang="ru-RU" dirty="0" smtClean="0">
                <a:solidFill>
                  <a:srgbClr val="C00000"/>
                </a:solidFill>
              </a:rPr>
              <a:t>удостоверения инвалида боевых действий/копия удостоверения ветерана боевых действий /документы, подтверждающие непосредственное участие в боевых </a:t>
            </a:r>
            <a:r>
              <a:rPr lang="ru-RU" dirty="0" smtClean="0">
                <a:solidFill>
                  <a:srgbClr val="C00000"/>
                </a:solidFill>
              </a:rPr>
              <a:t>действиях</a:t>
            </a:r>
          </a:p>
          <a:p>
            <a:pPr algn="r"/>
            <a:r>
              <a:rPr lang="ru-RU" i="1" dirty="0" smtClean="0"/>
              <a:t>До 6000 </a:t>
            </a:r>
            <a:r>
              <a:rPr lang="ru-RU" i="1" dirty="0" err="1" smtClean="0"/>
              <a:t>р</a:t>
            </a:r>
            <a:endParaRPr lang="ru-RU" i="1" dirty="0" smtClean="0"/>
          </a:p>
          <a:p>
            <a:pPr algn="r"/>
            <a:endParaRPr lang="ru-RU" dirty="0" smtClean="0">
              <a:solidFill>
                <a:srgbClr val="C00000"/>
              </a:solidFill>
            </a:endParaRPr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Пункт 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Обучающиеся, подвергшиеся воздействию радиации вследствие катастрофы на Чернобыльской АЭС и иных радиационных катастроф, или вследствие ядерных испытаний на Семипалатинском полигоне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>
                <a:solidFill>
                  <a:srgbClr val="C00000"/>
                </a:solidFill>
              </a:rPr>
              <a:t>Копия </a:t>
            </a:r>
            <a:r>
              <a:rPr lang="ru-RU" dirty="0" smtClean="0">
                <a:solidFill>
                  <a:srgbClr val="C00000"/>
                </a:solidFill>
              </a:rPr>
              <a:t>справки с органов социальной защиты населения, либо иных организаций и учреждений, в чьей компетенции находится выдача справок, фиксирующих наличие данного </a:t>
            </a:r>
            <a:r>
              <a:rPr lang="ru-RU" dirty="0" smtClean="0">
                <a:solidFill>
                  <a:srgbClr val="C00000"/>
                </a:solidFill>
              </a:rPr>
              <a:t>факта</a:t>
            </a:r>
          </a:p>
          <a:p>
            <a:pPr algn="r"/>
            <a:r>
              <a:rPr lang="ru-RU" i="1" dirty="0" smtClean="0"/>
              <a:t>До 6000 </a:t>
            </a:r>
            <a:r>
              <a:rPr lang="ru-RU" i="1" dirty="0" err="1" smtClean="0"/>
              <a:t>р</a:t>
            </a:r>
            <a:endParaRPr lang="ru-RU" i="1" dirty="0" smtClean="0"/>
          </a:p>
          <a:p>
            <a:pPr algn="r"/>
            <a:endParaRPr lang="ru-RU" dirty="0" smtClean="0">
              <a:solidFill>
                <a:srgbClr val="C0000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</TotalTime>
  <Words>1311</Words>
  <Application>Microsoft Office PowerPoint</Application>
  <PresentationFormat>Экран (4:3)</PresentationFormat>
  <Paragraphs>123</Paragraphs>
  <Slides>27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9" baseType="lpstr">
      <vt:lpstr>Начальная</vt:lpstr>
      <vt:lpstr>Adobe Acrobat Document</vt:lpstr>
      <vt:lpstr>ПОЛОЖЕНИЕ ОБ ОКАЗАНИИ МАТЕРИАЛЬНОЙ ПОМОЩИ ОБУЧАЮЩИМСЯ СГУ</vt:lpstr>
      <vt:lpstr>Слайд 2</vt:lpstr>
      <vt:lpstr>Слайд 3</vt:lpstr>
      <vt:lpstr>Механизм оказания материальной помощи </vt:lpstr>
      <vt:lpstr>Слайд 5</vt:lpstr>
      <vt:lpstr>Пункт 1</vt:lpstr>
      <vt:lpstr>Пункт 2</vt:lpstr>
      <vt:lpstr>Пункт 3</vt:lpstr>
      <vt:lpstr>Пункт 4</vt:lpstr>
      <vt:lpstr>Пункт 5</vt:lpstr>
      <vt:lpstr>Пункт 6</vt:lpstr>
      <vt:lpstr>Пункт 7</vt:lpstr>
      <vt:lpstr>Пункт 8</vt:lpstr>
      <vt:lpstr>Пункт 9</vt:lpstr>
      <vt:lpstr>Пункт 10</vt:lpstr>
      <vt:lpstr>Пункт 11</vt:lpstr>
      <vt:lpstr>Пункт 12</vt:lpstr>
      <vt:lpstr>Пункт 13</vt:lpstr>
      <vt:lpstr>Пункт 14</vt:lpstr>
      <vt:lpstr>Пункт 15</vt:lpstr>
      <vt:lpstr>Пункт 16</vt:lpstr>
      <vt:lpstr>Пункт 17.1</vt:lpstr>
      <vt:lpstr>Пункт 17.2</vt:lpstr>
      <vt:lpstr>Пункт 17.3</vt:lpstr>
      <vt:lpstr>Пункт 17.4</vt:lpstr>
      <vt:lpstr>Пункт 18</vt:lpstr>
      <vt:lpstr>Слайд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ПОЛОЖЕНИЕ ОБ ОКАЗАНИИ МАТЕРИАЛЬНОЙ ПОМОЩИ ОБУЧАЮЩИМСЯ СГУ</dc:title>
  <dc:creator>Дом</dc:creator>
  <cp:lastModifiedBy>Дом</cp:lastModifiedBy>
  <cp:revision>20</cp:revision>
  <dcterms:created xsi:type="dcterms:W3CDTF">2022-09-21T14:56:47Z</dcterms:created>
  <dcterms:modified xsi:type="dcterms:W3CDTF">2022-09-21T15:42:25Z</dcterms:modified>
</cp:coreProperties>
</file>