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</p:sldIdLst>
  <p:sldSz cx="14630400" cy="8229600"/>
  <p:notesSz cx="8229600" cy="14630400"/>
  <p:embeddedFontLst>
    <p:embeddedFont>
      <p:font typeface="Montserrat Black" panose="020B0604020202020204" charset="-52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Inconsolata" panose="020B0604020202020204" charset="0"/>
      <p:regular r:id="rId1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237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223801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RBF-сети для решения обратных задач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93790" y="399573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Презентация о применении RBF-сетей в инженерии и науке.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613791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Изучение использования RBF-сетей для решения обратных задач в различных областях.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5611654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0" y="5619274"/>
            <a:ext cx="347663" cy="34766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70040" y="5594747"/>
            <a:ext cx="269212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ru-RU" sz="2200" b="1" dirty="0" smtClean="0">
                <a:solidFill>
                  <a:srgbClr val="151617"/>
                </a:solidFill>
                <a:ea typeface="Inconsolata Bold" pitchFamily="34" charset="-122"/>
              </a:rPr>
              <a:t>Данила Вербицкий 35.2</a:t>
            </a:r>
          </a:p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10816"/>
            <a:ext cx="654867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Что такое RBF-сети?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185975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Радиальные базисные функции (RBF) сети - это тип нейронной сети.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2840712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Они особенно хороши для аппроксимации функций и решения обратных задач.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280190" y="3821668"/>
            <a:ext cx="3664863" cy="2047994"/>
          </a:xfrm>
          <a:prstGeom prst="roundRect">
            <a:avLst>
              <a:gd name="adj" fmla="val 44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7" name="Text 4"/>
          <p:cNvSpPr/>
          <p:nvPr/>
        </p:nvSpPr>
        <p:spPr>
          <a:xfrm>
            <a:off x="6514624" y="40561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Простота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6514624" y="4546521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Легко понять и реализовать.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10171867" y="3821668"/>
            <a:ext cx="3664863" cy="2047994"/>
          </a:xfrm>
          <a:prstGeom prst="roundRect">
            <a:avLst>
              <a:gd name="adj" fmla="val 44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0" name="Text 7"/>
          <p:cNvSpPr/>
          <p:nvPr/>
        </p:nvSpPr>
        <p:spPr>
          <a:xfrm>
            <a:off x="10406301" y="40561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Аппроксимация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406301" y="4546521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Отлично подходят для аппроксимации сложных функций.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6096476"/>
            <a:ext cx="7556421" cy="1322189"/>
          </a:xfrm>
          <a:prstGeom prst="roundRect">
            <a:avLst>
              <a:gd name="adj" fmla="val 6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3" name="Text 10"/>
          <p:cNvSpPr/>
          <p:nvPr/>
        </p:nvSpPr>
        <p:spPr>
          <a:xfrm>
            <a:off x="6514624" y="63309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Обратные задачи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6514624" y="6821329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Эффективны при решении обратных задач.</a:t>
            </a:r>
            <a:endParaRPr lang="en-US" sz="175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8070" y="7686675"/>
            <a:ext cx="3181350" cy="542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63078"/>
            <a:ext cx="740985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Обратные задачи: суть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2548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Обратная задача - это определение причин по известным последствиям.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54353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В отличие от прямой задачи, где известны причины и нужно найти следствия.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884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Прямая задача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49695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Причины известны, ищем следствия.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53652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Пример: вычисление напряжения в балке под нагрузкой.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3884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Обратная задача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9695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Следствия известны, ищем причины.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53652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Пример: определение формы объекта по его изображению.</a:t>
            </a:r>
            <a:endParaRPr lang="en-US" sz="175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070" y="7686675"/>
            <a:ext cx="3181350" cy="542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8399" y="926425"/>
            <a:ext cx="7482364" cy="671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Применение в механике</a:t>
            </a:r>
            <a:endParaRPr lang="en-US" sz="4200" dirty="0"/>
          </a:p>
        </p:txBody>
      </p:sp>
      <p:sp>
        <p:nvSpPr>
          <p:cNvPr id="4" name="Text 1"/>
          <p:cNvSpPr/>
          <p:nvPr/>
        </p:nvSpPr>
        <p:spPr>
          <a:xfrm>
            <a:off x="6238399" y="1920240"/>
            <a:ext cx="7640003" cy="687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Определение распределения напряжений по известной деформации.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6238399" y="2849642"/>
            <a:ext cx="7640003" cy="343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Определение свойств материала по результатам испытаний.</a:t>
            </a:r>
            <a:endParaRPr lang="en-US" sz="16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399" y="3435191"/>
            <a:ext cx="1074420" cy="128932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635121" y="3649980"/>
            <a:ext cx="2686050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Деформация</a:t>
            </a:r>
            <a:endParaRPr lang="en-US" sz="2100" dirty="0"/>
          </a:p>
        </p:txBody>
      </p:sp>
      <p:sp>
        <p:nvSpPr>
          <p:cNvPr id="8" name="Text 4"/>
          <p:cNvSpPr/>
          <p:nvPr/>
        </p:nvSpPr>
        <p:spPr>
          <a:xfrm>
            <a:off x="7635121" y="4114562"/>
            <a:ext cx="6243280" cy="343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Измерение деформации объекта.</a:t>
            </a:r>
            <a:endParaRPr lang="en-US" sz="16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399" y="4724519"/>
            <a:ext cx="1074420" cy="128932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635121" y="4939308"/>
            <a:ext cx="2686050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Напряжение</a:t>
            </a:r>
            <a:endParaRPr lang="en-US" sz="2100" dirty="0"/>
          </a:p>
        </p:txBody>
      </p:sp>
      <p:sp>
        <p:nvSpPr>
          <p:cNvPr id="11" name="Text 6"/>
          <p:cNvSpPr/>
          <p:nvPr/>
        </p:nvSpPr>
        <p:spPr>
          <a:xfrm>
            <a:off x="7635121" y="5403890"/>
            <a:ext cx="6243280" cy="343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Определение напряжения в материале.</a:t>
            </a:r>
            <a:endParaRPr lang="en-US" sz="16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399" y="6013847"/>
            <a:ext cx="1074420" cy="128932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635121" y="6228636"/>
            <a:ext cx="2686050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Свойства</a:t>
            </a:r>
            <a:endParaRPr lang="en-US" sz="2100" dirty="0"/>
          </a:p>
        </p:txBody>
      </p:sp>
      <p:sp>
        <p:nvSpPr>
          <p:cNvPr id="14" name="Text 8"/>
          <p:cNvSpPr/>
          <p:nvPr/>
        </p:nvSpPr>
        <p:spPr>
          <a:xfrm>
            <a:off x="7635121" y="6693218"/>
            <a:ext cx="6243280" cy="343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Определение свойств материала.</a:t>
            </a:r>
            <a:endParaRPr lang="en-US" sz="165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7049" y="7660161"/>
            <a:ext cx="3181350" cy="542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43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76618" y="620792"/>
            <a:ext cx="7009328" cy="705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Применение в оптике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276618" y="1664970"/>
            <a:ext cx="7563564" cy="722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Определение параметров линз для получения заданного изображения.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76618" y="2641163"/>
            <a:ext cx="7563564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Реконструкция изображения по искажённым данным.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530578" y="3256240"/>
            <a:ext cx="30480" cy="4353401"/>
          </a:xfrm>
          <a:prstGeom prst="roundRect">
            <a:avLst>
              <a:gd name="adj" fmla="val 30000"/>
            </a:avLst>
          </a:prstGeom>
          <a:solidFill>
            <a:srgbClr val="000000">
              <a:alpha val="8000"/>
            </a:srgbClr>
          </a:solidFill>
          <a:ln/>
        </p:spPr>
      </p:sp>
      <p:sp>
        <p:nvSpPr>
          <p:cNvPr id="7" name="Shape 4"/>
          <p:cNvSpPr/>
          <p:nvPr/>
        </p:nvSpPr>
        <p:spPr>
          <a:xfrm>
            <a:off x="6754058" y="3748921"/>
            <a:ext cx="677347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8" name="Shape 5"/>
          <p:cNvSpPr/>
          <p:nvPr/>
        </p:nvSpPr>
        <p:spPr>
          <a:xfrm>
            <a:off x="6276618" y="3510201"/>
            <a:ext cx="507921" cy="507921"/>
          </a:xfrm>
          <a:prstGeom prst="roundRect">
            <a:avLst>
              <a:gd name="adj" fmla="val 1800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9" name="Text 6"/>
          <p:cNvSpPr/>
          <p:nvPr/>
        </p:nvSpPr>
        <p:spPr>
          <a:xfrm>
            <a:off x="6361271" y="3552527"/>
            <a:ext cx="338614" cy="4232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7659529" y="3481983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Параметры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7659529" y="3970020"/>
            <a:ext cx="6180653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Определение параметров линз.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754058" y="5275302"/>
            <a:ext cx="677347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13" name="Shape 10"/>
          <p:cNvSpPr/>
          <p:nvPr/>
        </p:nvSpPr>
        <p:spPr>
          <a:xfrm>
            <a:off x="6276618" y="5036582"/>
            <a:ext cx="507921" cy="507921"/>
          </a:xfrm>
          <a:prstGeom prst="roundRect">
            <a:avLst>
              <a:gd name="adj" fmla="val 1800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4" name="Text 11"/>
          <p:cNvSpPr/>
          <p:nvPr/>
        </p:nvSpPr>
        <p:spPr>
          <a:xfrm>
            <a:off x="6361271" y="5078909"/>
            <a:ext cx="338614" cy="4232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650" dirty="0"/>
          </a:p>
        </p:txBody>
      </p:sp>
      <p:sp>
        <p:nvSpPr>
          <p:cNvPr id="15" name="Text 12"/>
          <p:cNvSpPr/>
          <p:nvPr/>
        </p:nvSpPr>
        <p:spPr>
          <a:xfrm>
            <a:off x="7659529" y="5008364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Изображение</a:t>
            </a:r>
            <a:endParaRPr lang="en-US" sz="2200" dirty="0"/>
          </a:p>
        </p:txBody>
      </p:sp>
      <p:sp>
        <p:nvSpPr>
          <p:cNvPr id="16" name="Text 13"/>
          <p:cNvSpPr/>
          <p:nvPr/>
        </p:nvSpPr>
        <p:spPr>
          <a:xfrm>
            <a:off x="7659529" y="5496401"/>
            <a:ext cx="6180653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Получение заданного изображения.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6754058" y="6801683"/>
            <a:ext cx="677347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18" name="Shape 15"/>
          <p:cNvSpPr/>
          <p:nvPr/>
        </p:nvSpPr>
        <p:spPr>
          <a:xfrm>
            <a:off x="6276618" y="6562963"/>
            <a:ext cx="507921" cy="507921"/>
          </a:xfrm>
          <a:prstGeom prst="roundRect">
            <a:avLst>
              <a:gd name="adj" fmla="val 1800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9" name="Text 16"/>
          <p:cNvSpPr/>
          <p:nvPr/>
        </p:nvSpPr>
        <p:spPr>
          <a:xfrm>
            <a:off x="6361271" y="6605290"/>
            <a:ext cx="338614" cy="4232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650" dirty="0"/>
          </a:p>
        </p:txBody>
      </p:sp>
      <p:sp>
        <p:nvSpPr>
          <p:cNvPr id="20" name="Text 17"/>
          <p:cNvSpPr/>
          <p:nvPr/>
        </p:nvSpPr>
        <p:spPr>
          <a:xfrm>
            <a:off x="7659529" y="6534745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Реконструкция</a:t>
            </a:r>
            <a:endParaRPr lang="en-US" sz="2200" dirty="0"/>
          </a:p>
        </p:txBody>
      </p:sp>
      <p:sp>
        <p:nvSpPr>
          <p:cNvPr id="21" name="Text 18"/>
          <p:cNvSpPr/>
          <p:nvPr/>
        </p:nvSpPr>
        <p:spPr>
          <a:xfrm>
            <a:off x="7659529" y="7022783"/>
            <a:ext cx="6180653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Восстановление изображения.</a:t>
            </a:r>
            <a:endParaRPr lang="en-US" sz="1750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9050" y="7686675"/>
            <a:ext cx="3181350" cy="542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8521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Преимущества RBF-сетей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442930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Высокая скорость обучения по сравнению с другими нейронными сетями.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42388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Способность к аппроксимации нелинейных функций.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5041940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280190" y="5835729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Скорость</a:t>
            </a:r>
            <a:endParaRPr lang="en-US" sz="22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304" y="5041940"/>
            <a:ext cx="566976" cy="56697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8912304" y="5835729"/>
            <a:ext cx="229207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Аппроксимация</a:t>
            </a:r>
            <a:endParaRPr lang="en-US" sz="22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4538" y="5041940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4538" y="5835729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Эффективность</a:t>
            </a:r>
            <a:endParaRPr lang="en-US" sz="22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49050" y="7593329"/>
            <a:ext cx="3181350" cy="542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46873"/>
            <a:ext cx="72409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Недостатки RBF-сетей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0928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Требуют большого объема данных для обучения.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4273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Могут быть чувствительны к выбору параметров.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4045387"/>
            <a:ext cx="2152055" cy="80795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894892" y="4337209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500" dirty="0"/>
          </a:p>
        </p:txBody>
      </p:sp>
      <p:sp>
        <p:nvSpPr>
          <p:cNvPr id="7" name="Text 4"/>
          <p:cNvSpPr/>
          <p:nvPr/>
        </p:nvSpPr>
        <p:spPr>
          <a:xfrm>
            <a:off x="5357217" y="4272201"/>
            <a:ext cx="18170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Параметры</a:t>
            </a:r>
            <a:endParaRPr lang="en-US" sz="2200" dirty="0"/>
          </a:p>
        </p:txBody>
      </p:sp>
      <p:sp>
        <p:nvSpPr>
          <p:cNvPr id="8" name="Shape 5"/>
          <p:cNvSpPr/>
          <p:nvPr/>
        </p:nvSpPr>
        <p:spPr>
          <a:xfrm>
            <a:off x="5187077" y="4866442"/>
            <a:ext cx="8592860" cy="15240"/>
          </a:xfrm>
          <a:prstGeom prst="roundRect">
            <a:avLst>
              <a:gd name="adj" fmla="val 60000"/>
            </a:avLst>
          </a:prstGeom>
          <a:solidFill>
            <a:srgbClr val="151617"/>
          </a:solidFill>
          <a:ln/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4910018"/>
            <a:ext cx="4304109" cy="80795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3894892" y="5114687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500" dirty="0"/>
          </a:p>
        </p:txBody>
      </p:sp>
      <p:sp>
        <p:nvSpPr>
          <p:cNvPr id="11" name="Text 7"/>
          <p:cNvSpPr/>
          <p:nvPr/>
        </p:nvSpPr>
        <p:spPr>
          <a:xfrm>
            <a:off x="6433304" y="5136833"/>
            <a:ext cx="12698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Данные</a:t>
            </a:r>
            <a:endParaRPr lang="en-US" sz="2200" dirty="0"/>
          </a:p>
        </p:txBody>
      </p:sp>
      <p:sp>
        <p:nvSpPr>
          <p:cNvPr id="12" name="Shape 8"/>
          <p:cNvSpPr/>
          <p:nvPr/>
        </p:nvSpPr>
        <p:spPr>
          <a:xfrm>
            <a:off x="6263164" y="5731073"/>
            <a:ext cx="7516773" cy="15240"/>
          </a:xfrm>
          <a:prstGeom prst="roundRect">
            <a:avLst>
              <a:gd name="adj" fmla="val 60000"/>
            </a:avLst>
          </a:prstGeom>
          <a:solidFill>
            <a:srgbClr val="151617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774650"/>
            <a:ext cx="6456164" cy="80795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894773" y="5979319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0"/>
          <p:cNvSpPr/>
          <p:nvPr/>
        </p:nvSpPr>
        <p:spPr>
          <a:xfrm>
            <a:off x="7509272" y="6001464"/>
            <a:ext cx="29425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Чувствительность</a:t>
            </a:r>
            <a:endParaRPr lang="en-US" sz="22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47560" y="7622517"/>
            <a:ext cx="3181350" cy="542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9735" y="581144"/>
            <a:ext cx="8624768" cy="6604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Выводы и дальнейшие шаги</a:t>
            </a:r>
            <a:endParaRPr lang="en-US" sz="4150" dirty="0"/>
          </a:p>
        </p:txBody>
      </p:sp>
      <p:sp>
        <p:nvSpPr>
          <p:cNvPr id="3" name="Text 1"/>
          <p:cNvSpPr/>
          <p:nvPr/>
        </p:nvSpPr>
        <p:spPr>
          <a:xfrm>
            <a:off x="739735" y="1664256"/>
            <a:ext cx="13150929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RBF-сети - мощный инструмент для решения обратных задач.</a:t>
            </a:r>
            <a:endParaRPr lang="en-US" sz="1650" dirty="0"/>
          </a:p>
        </p:txBody>
      </p:sp>
      <p:sp>
        <p:nvSpPr>
          <p:cNvPr id="4" name="Text 2"/>
          <p:cNvSpPr/>
          <p:nvPr/>
        </p:nvSpPr>
        <p:spPr>
          <a:xfrm>
            <a:off x="739735" y="2240161"/>
            <a:ext cx="13150929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Они находят широкое применение в различных областях науки и техники.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39735" y="2816066"/>
            <a:ext cx="13150929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Дальнейшие исследования направлены на повышение эффективности и устойчивости RBF-сетей.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1949172" y="5528191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RBF-сети</a:t>
            </a:r>
            <a:endParaRPr lang="en-US" sz="20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841" y="3391972"/>
            <a:ext cx="4602718" cy="4602718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5546050" y="5495687"/>
            <a:ext cx="316230" cy="3952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50"/>
              </a:lnSpc>
              <a:buNone/>
            </a:pPr>
            <a:r>
              <a:rPr lang="en-US" sz="2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450" dirty="0"/>
          </a:p>
        </p:txBody>
      </p:sp>
      <p:sp>
        <p:nvSpPr>
          <p:cNvPr id="9" name="Text 6"/>
          <p:cNvSpPr/>
          <p:nvPr/>
        </p:nvSpPr>
        <p:spPr>
          <a:xfrm>
            <a:off x="9933503" y="4298275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Применение</a:t>
            </a:r>
            <a:endParaRPr lang="en-US" sz="205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841" y="3391972"/>
            <a:ext cx="4602718" cy="4602718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962543" y="4100512"/>
            <a:ext cx="316230" cy="3952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50"/>
              </a:lnSpc>
              <a:buNone/>
            </a:pPr>
            <a:r>
              <a:rPr lang="en-US" sz="2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450" dirty="0"/>
          </a:p>
        </p:txBody>
      </p:sp>
      <p:sp>
        <p:nvSpPr>
          <p:cNvPr id="12" name="Text 8"/>
          <p:cNvSpPr/>
          <p:nvPr/>
        </p:nvSpPr>
        <p:spPr>
          <a:xfrm>
            <a:off x="9933503" y="6758107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Исследования</a:t>
            </a:r>
            <a:endParaRPr lang="en-US" sz="20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3841" y="3391972"/>
            <a:ext cx="4602718" cy="460271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962543" y="6890742"/>
            <a:ext cx="316230" cy="3952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50"/>
              </a:lnSpc>
              <a:buNone/>
            </a:pPr>
            <a:r>
              <a:rPr lang="en-US" sz="2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45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9050" y="7723227"/>
            <a:ext cx="3181350" cy="542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298</Words>
  <Application>Microsoft Office PowerPoint</Application>
  <PresentationFormat>Произвольный</PresentationFormat>
  <Paragraphs>76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Montserrat Black</vt:lpstr>
      <vt:lpstr>Calibri</vt:lpstr>
      <vt:lpstr>Inconsolata Bold</vt:lpstr>
      <vt:lpstr>Arial</vt:lpstr>
      <vt:lpstr>Inconsolata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4</cp:revision>
  <dcterms:created xsi:type="dcterms:W3CDTF">2025-04-27T19:19:40Z</dcterms:created>
  <dcterms:modified xsi:type="dcterms:W3CDTF">2025-04-27T19:38:11Z</dcterms:modified>
</cp:coreProperties>
</file>