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1" r:id="rId6"/>
    <p:sldId id="284" r:id="rId7"/>
    <p:sldId id="283" r:id="rId8"/>
    <p:sldId id="285" r:id="rId9"/>
    <p:sldId id="286" r:id="rId10"/>
    <p:sldId id="288" r:id="rId11"/>
    <p:sldId id="287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01" r:id="rId42"/>
    <p:sldId id="319" r:id="rId43"/>
    <p:sldId id="320" r:id="rId44"/>
    <p:sldId id="322" r:id="rId45"/>
    <p:sldId id="321" r:id="rId46"/>
    <p:sldId id="323" r:id="rId47"/>
    <p:sldId id="324" r:id="rId48"/>
    <p:sldId id="326" r:id="rId49"/>
    <p:sldId id="327" r:id="rId50"/>
    <p:sldId id="328" r:id="rId51"/>
    <p:sldId id="332" r:id="rId52"/>
    <p:sldId id="329" r:id="rId53"/>
    <p:sldId id="330" r:id="rId54"/>
    <p:sldId id="331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40" r:id="rId63"/>
    <p:sldId id="341" r:id="rId64"/>
    <p:sldId id="343" r:id="rId65"/>
    <p:sldId id="342" r:id="rId66"/>
    <p:sldId id="344" r:id="rId67"/>
    <p:sldId id="345" r:id="rId68"/>
    <p:sldId id="346" r:id="rId69"/>
    <p:sldId id="347" r:id="rId70"/>
    <p:sldId id="348" r:id="rId71"/>
    <p:sldId id="349" r:id="rId72"/>
    <p:sldId id="350" r:id="rId73"/>
    <p:sldId id="351" r:id="rId74"/>
    <p:sldId id="352" r:id="rId75"/>
    <p:sldId id="353" r:id="rId7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E004E7E-73A2-4EBA-A9F1-561A9617869E}">
          <p14:sldIdLst>
            <p14:sldId id="256"/>
            <p14:sldId id="257"/>
            <p14:sldId id="258"/>
            <p14:sldId id="259"/>
            <p14:sldId id="261"/>
            <p14:sldId id="284"/>
            <p14:sldId id="283"/>
            <p14:sldId id="285"/>
            <p14:sldId id="286"/>
            <p14:sldId id="288"/>
            <p14:sldId id="287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01"/>
            <p14:sldId id="319"/>
            <p14:sldId id="320"/>
            <p14:sldId id="322"/>
            <p14:sldId id="321"/>
            <p14:sldId id="323"/>
            <p14:sldId id="324"/>
            <p14:sldId id="326"/>
            <p14:sldId id="327"/>
            <p14:sldId id="328"/>
            <p14:sldId id="332"/>
            <p14:sldId id="329"/>
            <p14:sldId id="330"/>
            <p14:sldId id="331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3"/>
            <p14:sldId id="342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9" Type="http://schemas.openxmlformats.org/officeDocument/2006/relationships/image" Target="../media/image141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Relationship Id="rId9" Type="http://schemas.openxmlformats.org/officeDocument/2006/relationships/image" Target="../media/image151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Relationship Id="rId9" Type="http://schemas.openxmlformats.org/officeDocument/2006/relationships/image" Target="../media/image171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Relationship Id="rId9" Type="http://schemas.openxmlformats.org/officeDocument/2006/relationships/image" Target="../media/image181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11" Type="http://schemas.openxmlformats.org/officeDocument/2006/relationships/image" Target="../media/image193.wmf"/><Relationship Id="rId5" Type="http://schemas.openxmlformats.org/officeDocument/2006/relationships/image" Target="../media/image187.wmf"/><Relationship Id="rId10" Type="http://schemas.openxmlformats.org/officeDocument/2006/relationships/image" Target="../media/image192.wmf"/><Relationship Id="rId4" Type="http://schemas.openxmlformats.org/officeDocument/2006/relationships/image" Target="../media/image186.wmf"/><Relationship Id="rId9" Type="http://schemas.openxmlformats.org/officeDocument/2006/relationships/image" Target="../media/image191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11" Type="http://schemas.openxmlformats.org/officeDocument/2006/relationships/image" Target="../media/image193.wmf"/><Relationship Id="rId5" Type="http://schemas.openxmlformats.org/officeDocument/2006/relationships/image" Target="../media/image187.wmf"/><Relationship Id="rId10" Type="http://schemas.openxmlformats.org/officeDocument/2006/relationships/image" Target="../media/image192.wmf"/><Relationship Id="rId4" Type="http://schemas.openxmlformats.org/officeDocument/2006/relationships/image" Target="../media/image196.wmf"/><Relationship Id="rId9" Type="http://schemas.openxmlformats.org/officeDocument/2006/relationships/image" Target="../media/image191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image" Target="../media/image199.wmf"/><Relationship Id="rId7" Type="http://schemas.openxmlformats.org/officeDocument/2006/relationships/image" Target="../media/image203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Relationship Id="rId9" Type="http://schemas.openxmlformats.org/officeDocument/2006/relationships/image" Target="../media/image191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Relationship Id="rId9" Type="http://schemas.openxmlformats.org/officeDocument/2006/relationships/image" Target="../media/image2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0.wmf"/><Relationship Id="rId1" Type="http://schemas.openxmlformats.org/officeDocument/2006/relationships/image" Target="../media/image13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4" Type="http://schemas.openxmlformats.org/officeDocument/2006/relationships/image" Target="../media/image220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3" Type="http://schemas.openxmlformats.org/officeDocument/2006/relationships/image" Target="../media/image224.wmf"/><Relationship Id="rId7" Type="http://schemas.openxmlformats.org/officeDocument/2006/relationships/image" Target="../media/image228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Relationship Id="rId6" Type="http://schemas.openxmlformats.org/officeDocument/2006/relationships/image" Target="../media/image227.wmf"/><Relationship Id="rId5" Type="http://schemas.openxmlformats.org/officeDocument/2006/relationships/image" Target="../media/image226.wmf"/><Relationship Id="rId4" Type="http://schemas.openxmlformats.org/officeDocument/2006/relationships/image" Target="../media/image225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7" Type="http://schemas.openxmlformats.org/officeDocument/2006/relationships/image" Target="../media/image237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5" Type="http://schemas.openxmlformats.org/officeDocument/2006/relationships/image" Target="../media/image235.wmf"/><Relationship Id="rId4" Type="http://schemas.openxmlformats.org/officeDocument/2006/relationships/image" Target="../media/image234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wmf"/><Relationship Id="rId1" Type="http://schemas.openxmlformats.org/officeDocument/2006/relationships/image" Target="../media/image239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0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7" Type="http://schemas.openxmlformats.org/officeDocument/2006/relationships/image" Target="../media/image237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Relationship Id="rId6" Type="http://schemas.openxmlformats.org/officeDocument/2006/relationships/image" Target="../media/image252.wmf"/><Relationship Id="rId5" Type="http://schemas.openxmlformats.org/officeDocument/2006/relationships/image" Target="../media/image251.wmf"/><Relationship Id="rId4" Type="http://schemas.openxmlformats.org/officeDocument/2006/relationships/image" Target="../media/image250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3" Type="http://schemas.openxmlformats.org/officeDocument/2006/relationships/image" Target="../media/image256.wmf"/><Relationship Id="rId7" Type="http://schemas.openxmlformats.org/officeDocument/2006/relationships/image" Target="../media/image260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Relationship Id="rId6" Type="http://schemas.openxmlformats.org/officeDocument/2006/relationships/image" Target="../media/image259.wmf"/><Relationship Id="rId5" Type="http://schemas.openxmlformats.org/officeDocument/2006/relationships/image" Target="../media/image258.wmf"/><Relationship Id="rId10" Type="http://schemas.openxmlformats.org/officeDocument/2006/relationships/image" Target="../media/image263.wmf"/><Relationship Id="rId4" Type="http://schemas.openxmlformats.org/officeDocument/2006/relationships/image" Target="../media/image257.wmf"/><Relationship Id="rId9" Type="http://schemas.openxmlformats.org/officeDocument/2006/relationships/image" Target="../media/image262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Relationship Id="rId4" Type="http://schemas.openxmlformats.org/officeDocument/2006/relationships/image" Target="../media/image268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wmf"/><Relationship Id="rId1" Type="http://schemas.openxmlformats.org/officeDocument/2006/relationships/image" Target="../media/image270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3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w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Relationship Id="rId4" Type="http://schemas.openxmlformats.org/officeDocument/2006/relationships/image" Target="../media/image277.w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9.wmf"/><Relationship Id="rId1" Type="http://schemas.openxmlformats.org/officeDocument/2006/relationships/image" Target="../media/image278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wmf"/><Relationship Id="rId1" Type="http://schemas.openxmlformats.org/officeDocument/2006/relationships/image" Target="../media/image280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wmf"/><Relationship Id="rId1" Type="http://schemas.openxmlformats.org/officeDocument/2006/relationships/image" Target="../media/image28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251C4-59A5-4C6F-9DE9-C391EABD3F0A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22A8F-22E7-48D1-B941-BD9F41237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95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22A8F-22E7-48D1-B941-BD9F412373A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680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22A8F-22E7-48D1-B941-BD9F412373A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429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22A8F-22E7-48D1-B941-BD9F412373A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8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8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3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91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D51C6EB-1689-4910-A123-A275403D44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73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45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29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00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81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80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01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11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1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2.png"/><Relationship Id="rId4" Type="http://schemas.openxmlformats.org/officeDocument/2006/relationships/image" Target="../media/image4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2.png"/><Relationship Id="rId4" Type="http://schemas.openxmlformats.org/officeDocument/2006/relationships/image" Target="../media/image4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6.bin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3.wmf"/><Relationship Id="rId5" Type="http://schemas.openxmlformats.org/officeDocument/2006/relationships/image" Target="../media/image42.png"/><Relationship Id="rId10" Type="http://schemas.openxmlformats.org/officeDocument/2006/relationships/oleObject" Target="../embeddings/oleObject49.bin"/><Relationship Id="rId4" Type="http://schemas.openxmlformats.org/officeDocument/2006/relationships/image" Target="../media/image50.wmf"/><Relationship Id="rId9" Type="http://schemas.openxmlformats.org/officeDocument/2006/relationships/image" Target="../media/image5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oleObject" Target="../embeddings/oleObject50.bin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42.png"/><Relationship Id="rId4" Type="http://schemas.openxmlformats.org/officeDocument/2006/relationships/image" Target="../media/image54.wmf"/><Relationship Id="rId9" Type="http://schemas.openxmlformats.org/officeDocument/2006/relationships/image" Target="../media/image5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oleObject" Target="../embeddings/oleObject53.bin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42.png"/><Relationship Id="rId4" Type="http://schemas.openxmlformats.org/officeDocument/2006/relationships/image" Target="../media/image5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6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4.wmf"/><Relationship Id="rId4" Type="http://schemas.openxmlformats.org/officeDocument/2006/relationships/image" Target="../media/image75.png"/><Relationship Id="rId9" Type="http://schemas.openxmlformats.org/officeDocument/2006/relationships/oleObject" Target="../embeddings/oleObject6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77.png"/><Relationship Id="rId4" Type="http://schemas.openxmlformats.org/officeDocument/2006/relationships/image" Target="../media/image7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79.png"/><Relationship Id="rId4" Type="http://schemas.openxmlformats.org/officeDocument/2006/relationships/image" Target="../media/image7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81.png"/><Relationship Id="rId4" Type="http://schemas.openxmlformats.org/officeDocument/2006/relationships/image" Target="../media/image8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85.wmf"/><Relationship Id="rId4" Type="http://schemas.openxmlformats.org/officeDocument/2006/relationships/oleObject" Target="../embeddings/oleObject7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8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93.wmf"/><Relationship Id="rId3" Type="http://schemas.openxmlformats.org/officeDocument/2006/relationships/oleObject" Target="../embeddings/oleObject74.bin"/><Relationship Id="rId7" Type="http://schemas.openxmlformats.org/officeDocument/2006/relationships/image" Target="../media/image94.png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0.wmf"/><Relationship Id="rId11" Type="http://schemas.openxmlformats.org/officeDocument/2006/relationships/image" Target="../media/image92.wmf"/><Relationship Id="rId5" Type="http://schemas.openxmlformats.org/officeDocument/2006/relationships/oleObject" Target="../embeddings/oleObject75.bin"/><Relationship Id="rId10" Type="http://schemas.openxmlformats.org/officeDocument/2006/relationships/oleObject" Target="../embeddings/oleObject77.bin"/><Relationship Id="rId4" Type="http://schemas.openxmlformats.org/officeDocument/2006/relationships/image" Target="../media/image89.wmf"/><Relationship Id="rId9" Type="http://schemas.openxmlformats.org/officeDocument/2006/relationships/image" Target="../media/image9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9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oleObject" Target="../embeddings/oleObject84.bin"/><Relationship Id="rId7" Type="http://schemas.openxmlformats.org/officeDocument/2006/relationships/image" Target="../media/image10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102.png"/><Relationship Id="rId10" Type="http://schemas.openxmlformats.org/officeDocument/2006/relationships/oleObject" Target="../embeddings/oleObject87.bin"/><Relationship Id="rId4" Type="http://schemas.openxmlformats.org/officeDocument/2006/relationships/image" Target="../media/image99.wmf"/><Relationship Id="rId9" Type="http://schemas.openxmlformats.org/officeDocument/2006/relationships/image" Target="../media/image10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12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1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96.bin"/><Relationship Id="rId21" Type="http://schemas.openxmlformats.org/officeDocument/2006/relationships/image" Target="../media/image123.png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19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31.wmf"/><Relationship Id="rId3" Type="http://schemas.openxmlformats.org/officeDocument/2006/relationships/oleObject" Target="../embeddings/oleObject105.bin"/><Relationship Id="rId21" Type="http://schemas.openxmlformats.org/officeDocument/2006/relationships/image" Target="../media/image123.png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30.wmf"/><Relationship Id="rId20" Type="http://schemas.openxmlformats.org/officeDocument/2006/relationships/image" Target="../media/image132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13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2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40.wmf"/><Relationship Id="rId3" Type="http://schemas.openxmlformats.org/officeDocument/2006/relationships/oleObject" Target="../embeddings/oleObject114.bin"/><Relationship Id="rId21" Type="http://schemas.openxmlformats.org/officeDocument/2006/relationships/image" Target="../media/image142.png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39.wmf"/><Relationship Id="rId20" Type="http://schemas.openxmlformats.org/officeDocument/2006/relationships/image" Target="../media/image141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36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38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50.wmf"/><Relationship Id="rId3" Type="http://schemas.openxmlformats.org/officeDocument/2006/relationships/oleObject" Target="../embeddings/oleObject123.bin"/><Relationship Id="rId21" Type="http://schemas.openxmlformats.org/officeDocument/2006/relationships/image" Target="../media/image152.png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30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49.wmf"/><Relationship Id="rId20" Type="http://schemas.openxmlformats.org/officeDocument/2006/relationships/image" Target="../media/image151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146.w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48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60.wmf"/><Relationship Id="rId3" Type="http://schemas.openxmlformats.org/officeDocument/2006/relationships/oleObject" Target="../embeddings/oleObject132.bin"/><Relationship Id="rId21" Type="http://schemas.openxmlformats.org/officeDocument/2006/relationships/image" Target="../media/image162.png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59.wmf"/><Relationship Id="rId20" Type="http://schemas.openxmlformats.org/officeDocument/2006/relationships/image" Target="../media/image161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56.w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58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70.wmf"/><Relationship Id="rId3" Type="http://schemas.openxmlformats.org/officeDocument/2006/relationships/oleObject" Target="../embeddings/oleObject141.bin"/><Relationship Id="rId21" Type="http://schemas.openxmlformats.org/officeDocument/2006/relationships/image" Target="../media/image172.png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69.wmf"/><Relationship Id="rId20" Type="http://schemas.openxmlformats.org/officeDocument/2006/relationships/image" Target="../media/image171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66.wmf"/><Relationship Id="rId19" Type="http://schemas.openxmlformats.org/officeDocument/2006/relationships/oleObject" Target="../embeddings/oleObject149.bin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68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80.wmf"/><Relationship Id="rId3" Type="http://schemas.openxmlformats.org/officeDocument/2006/relationships/oleObject" Target="../embeddings/oleObject150.bin"/><Relationship Id="rId21" Type="http://schemas.openxmlformats.org/officeDocument/2006/relationships/image" Target="../media/image182.png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77.w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79.wmf"/><Relationship Id="rId20" Type="http://schemas.openxmlformats.org/officeDocument/2006/relationships/image" Target="../media/image181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76.wmf"/><Relationship Id="rId19" Type="http://schemas.openxmlformats.org/officeDocument/2006/relationships/oleObject" Target="../embeddings/oleObject158.bin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78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90.wmf"/><Relationship Id="rId26" Type="http://schemas.openxmlformats.org/officeDocument/2006/relationships/image" Target="../media/image195.png"/><Relationship Id="rId3" Type="http://schemas.openxmlformats.org/officeDocument/2006/relationships/oleObject" Target="../embeddings/oleObject159.bin"/><Relationship Id="rId21" Type="http://schemas.openxmlformats.org/officeDocument/2006/relationships/oleObject" Target="../embeddings/oleObject168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87.wmf"/><Relationship Id="rId17" Type="http://schemas.openxmlformats.org/officeDocument/2006/relationships/oleObject" Target="../embeddings/oleObject166.bin"/><Relationship Id="rId25" Type="http://schemas.openxmlformats.org/officeDocument/2006/relationships/image" Target="../media/image194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89.wmf"/><Relationship Id="rId20" Type="http://schemas.openxmlformats.org/officeDocument/2006/relationships/image" Target="../media/image191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63.bin"/><Relationship Id="rId24" Type="http://schemas.openxmlformats.org/officeDocument/2006/relationships/image" Target="../media/image193.wmf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23" Type="http://schemas.openxmlformats.org/officeDocument/2006/relationships/oleObject" Target="../embeddings/oleObject169.bin"/><Relationship Id="rId10" Type="http://schemas.openxmlformats.org/officeDocument/2006/relationships/image" Target="../media/image186.wmf"/><Relationship Id="rId19" Type="http://schemas.openxmlformats.org/officeDocument/2006/relationships/oleObject" Target="../embeddings/oleObject167.bin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88.wmf"/><Relationship Id="rId22" Type="http://schemas.openxmlformats.org/officeDocument/2006/relationships/image" Target="../media/image192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90.wmf"/><Relationship Id="rId26" Type="http://schemas.openxmlformats.org/officeDocument/2006/relationships/image" Target="../media/image195.png"/><Relationship Id="rId3" Type="http://schemas.openxmlformats.org/officeDocument/2006/relationships/oleObject" Target="../embeddings/oleObject159.bin"/><Relationship Id="rId21" Type="http://schemas.openxmlformats.org/officeDocument/2006/relationships/oleObject" Target="../embeddings/oleObject168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87.wmf"/><Relationship Id="rId17" Type="http://schemas.openxmlformats.org/officeDocument/2006/relationships/oleObject" Target="../embeddings/oleObject166.bin"/><Relationship Id="rId25" Type="http://schemas.openxmlformats.org/officeDocument/2006/relationships/image" Target="../media/image194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89.wmf"/><Relationship Id="rId20" Type="http://schemas.openxmlformats.org/officeDocument/2006/relationships/image" Target="../media/image191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63.bin"/><Relationship Id="rId24" Type="http://schemas.openxmlformats.org/officeDocument/2006/relationships/image" Target="../media/image193.wmf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23" Type="http://schemas.openxmlformats.org/officeDocument/2006/relationships/oleObject" Target="../embeddings/oleObject169.bin"/><Relationship Id="rId10" Type="http://schemas.openxmlformats.org/officeDocument/2006/relationships/image" Target="../media/image196.wmf"/><Relationship Id="rId19" Type="http://schemas.openxmlformats.org/officeDocument/2006/relationships/oleObject" Target="../embeddings/oleObject167.bin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88.wmf"/><Relationship Id="rId22" Type="http://schemas.openxmlformats.org/officeDocument/2006/relationships/image" Target="../media/image192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204.wmf"/><Relationship Id="rId3" Type="http://schemas.openxmlformats.org/officeDocument/2006/relationships/oleObject" Target="../embeddings/oleObject171.bin"/><Relationship Id="rId21" Type="http://schemas.openxmlformats.org/officeDocument/2006/relationships/image" Target="../media/image205.png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201.wmf"/><Relationship Id="rId17" Type="http://schemas.openxmlformats.org/officeDocument/2006/relationships/oleObject" Target="../embeddings/oleObject178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03.wmf"/><Relationship Id="rId20" Type="http://schemas.openxmlformats.org/officeDocument/2006/relationships/image" Target="../media/image191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10" Type="http://schemas.openxmlformats.org/officeDocument/2006/relationships/image" Target="../media/image200.wmf"/><Relationship Id="rId19" Type="http://schemas.openxmlformats.org/officeDocument/2006/relationships/oleObject" Target="../embeddings/oleObject167.bin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202.wmf"/><Relationship Id="rId22" Type="http://schemas.openxmlformats.org/officeDocument/2006/relationships/image" Target="../media/image20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214.wmf"/><Relationship Id="rId3" Type="http://schemas.openxmlformats.org/officeDocument/2006/relationships/oleObject" Target="../embeddings/oleObject179.bin"/><Relationship Id="rId21" Type="http://schemas.openxmlformats.org/officeDocument/2006/relationships/image" Target="../media/image216.png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211.wmf"/><Relationship Id="rId17" Type="http://schemas.openxmlformats.org/officeDocument/2006/relationships/oleObject" Target="../embeddings/oleObject18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13.wmf"/><Relationship Id="rId20" Type="http://schemas.openxmlformats.org/officeDocument/2006/relationships/image" Target="../media/image215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10" Type="http://schemas.openxmlformats.org/officeDocument/2006/relationships/image" Target="../media/image210.wmf"/><Relationship Id="rId19" Type="http://schemas.openxmlformats.org/officeDocument/2006/relationships/oleObject" Target="../embeddings/oleObject187.bin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2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18.wmf"/><Relationship Id="rId11" Type="http://schemas.openxmlformats.org/officeDocument/2006/relationships/image" Target="../media/image220.wmf"/><Relationship Id="rId5" Type="http://schemas.openxmlformats.org/officeDocument/2006/relationships/oleObject" Target="../embeddings/oleObject189.bin"/><Relationship Id="rId10" Type="http://schemas.openxmlformats.org/officeDocument/2006/relationships/oleObject" Target="../embeddings/oleObject191.bin"/><Relationship Id="rId4" Type="http://schemas.openxmlformats.org/officeDocument/2006/relationships/image" Target="../media/image217.wmf"/><Relationship Id="rId9" Type="http://schemas.openxmlformats.org/officeDocument/2006/relationships/image" Target="../media/image22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229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226.wmf"/><Relationship Id="rId17" Type="http://schemas.openxmlformats.org/officeDocument/2006/relationships/oleObject" Target="../embeddings/oleObject199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28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23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10" Type="http://schemas.openxmlformats.org/officeDocument/2006/relationships/image" Target="../media/image225.wmf"/><Relationship Id="rId19" Type="http://schemas.openxmlformats.org/officeDocument/2006/relationships/image" Target="../media/image230.png"/><Relationship Id="rId4" Type="http://schemas.openxmlformats.org/officeDocument/2006/relationships/image" Target="../media/image222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227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oleObject" Target="../embeddings/oleObject205.bin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235.wmf"/><Relationship Id="rId17" Type="http://schemas.openxmlformats.org/officeDocument/2006/relationships/image" Target="../media/image237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06.bin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image" Target="../media/image238.png"/><Relationship Id="rId10" Type="http://schemas.openxmlformats.org/officeDocument/2006/relationships/image" Target="../media/image234.wmf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236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3" Type="http://schemas.openxmlformats.org/officeDocument/2006/relationships/image" Target="../media/image241.png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42.png"/><Relationship Id="rId5" Type="http://schemas.openxmlformats.org/officeDocument/2006/relationships/image" Target="../media/image239.wmf"/><Relationship Id="rId4" Type="http://schemas.openxmlformats.org/officeDocument/2006/relationships/oleObject" Target="../embeddings/oleObject207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3" Type="http://schemas.openxmlformats.org/officeDocument/2006/relationships/image" Target="../media/image245.png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46.png"/><Relationship Id="rId11" Type="http://schemas.openxmlformats.org/officeDocument/2006/relationships/image" Target="../media/image244.wmf"/><Relationship Id="rId5" Type="http://schemas.openxmlformats.org/officeDocument/2006/relationships/image" Target="../media/image240.wmf"/><Relationship Id="rId10" Type="http://schemas.openxmlformats.org/officeDocument/2006/relationships/oleObject" Target="../embeddings/oleObject211.bin"/><Relationship Id="rId4" Type="http://schemas.openxmlformats.org/officeDocument/2006/relationships/oleObject" Target="../embeddings/oleObject209.bin"/><Relationship Id="rId9" Type="http://schemas.openxmlformats.org/officeDocument/2006/relationships/image" Target="../media/image24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oleObject" Target="../embeddings/oleObject217.bin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251.wmf"/><Relationship Id="rId17" Type="http://schemas.openxmlformats.org/officeDocument/2006/relationships/image" Target="../media/image237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18.bin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49.w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5" Type="http://schemas.openxmlformats.org/officeDocument/2006/relationships/image" Target="../media/image253.png"/><Relationship Id="rId10" Type="http://schemas.openxmlformats.org/officeDocument/2006/relationships/image" Target="../media/image250.wmf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252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13" Type="http://schemas.openxmlformats.org/officeDocument/2006/relationships/oleObject" Target="../embeddings/oleObject224.bin"/><Relationship Id="rId18" Type="http://schemas.openxmlformats.org/officeDocument/2006/relationships/image" Target="../media/image261.wmf"/><Relationship Id="rId3" Type="http://schemas.openxmlformats.org/officeDocument/2006/relationships/oleObject" Target="../embeddings/oleObject219.bin"/><Relationship Id="rId21" Type="http://schemas.openxmlformats.org/officeDocument/2006/relationships/oleObject" Target="../embeddings/oleObject228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58.wmf"/><Relationship Id="rId17" Type="http://schemas.openxmlformats.org/officeDocument/2006/relationships/oleObject" Target="../embeddings/oleObject22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60.wmf"/><Relationship Id="rId20" Type="http://schemas.openxmlformats.org/officeDocument/2006/relationships/image" Target="../media/image262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55.w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23" Type="http://schemas.openxmlformats.org/officeDocument/2006/relationships/image" Target="../media/image264.png"/><Relationship Id="rId10" Type="http://schemas.openxmlformats.org/officeDocument/2006/relationships/image" Target="../media/image257.wmf"/><Relationship Id="rId19" Type="http://schemas.openxmlformats.org/officeDocument/2006/relationships/oleObject" Target="../embeddings/oleObject227.bin"/><Relationship Id="rId4" Type="http://schemas.openxmlformats.org/officeDocument/2006/relationships/image" Target="../media/image254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59.wmf"/><Relationship Id="rId22" Type="http://schemas.openxmlformats.org/officeDocument/2006/relationships/image" Target="../media/image263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66.wmf"/><Relationship Id="rId11" Type="http://schemas.openxmlformats.org/officeDocument/2006/relationships/image" Target="../media/image268.wmf"/><Relationship Id="rId5" Type="http://schemas.openxmlformats.org/officeDocument/2006/relationships/oleObject" Target="../embeddings/oleObject230.bin"/><Relationship Id="rId10" Type="http://schemas.openxmlformats.org/officeDocument/2006/relationships/oleObject" Target="../embeddings/oleObject232.bin"/><Relationship Id="rId4" Type="http://schemas.openxmlformats.org/officeDocument/2006/relationships/image" Target="../media/image265.wmf"/><Relationship Id="rId9" Type="http://schemas.openxmlformats.org/officeDocument/2006/relationships/image" Target="../media/image26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71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70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27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273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wmf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75.wmf"/><Relationship Id="rId5" Type="http://schemas.openxmlformats.org/officeDocument/2006/relationships/oleObject" Target="../embeddings/oleObject238.bin"/><Relationship Id="rId10" Type="http://schemas.openxmlformats.org/officeDocument/2006/relationships/image" Target="../media/image277.wmf"/><Relationship Id="rId4" Type="http://schemas.openxmlformats.org/officeDocument/2006/relationships/image" Target="../media/image274.wmf"/><Relationship Id="rId9" Type="http://schemas.openxmlformats.org/officeDocument/2006/relationships/oleObject" Target="../embeddings/oleObject240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279.wmf"/><Relationship Id="rId5" Type="http://schemas.openxmlformats.org/officeDocument/2006/relationships/oleObject" Target="../embeddings/oleObject242.bin"/><Relationship Id="rId4" Type="http://schemas.openxmlformats.org/officeDocument/2006/relationships/image" Target="../media/image278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81.wmf"/><Relationship Id="rId5" Type="http://schemas.openxmlformats.org/officeDocument/2006/relationships/oleObject" Target="../embeddings/oleObject244.bin"/><Relationship Id="rId4" Type="http://schemas.openxmlformats.org/officeDocument/2006/relationships/image" Target="../media/image280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281.wmf"/><Relationship Id="rId5" Type="http://schemas.openxmlformats.org/officeDocument/2006/relationships/oleObject" Target="../embeddings/oleObject244.bin"/><Relationship Id="rId4" Type="http://schemas.openxmlformats.org/officeDocument/2006/relationships/image" Target="../media/image280.w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mailto:chuprov_sg@spbstu.ru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Математическое описание линейных непрерывных динамических объектов в ТАУ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Чупров Сергей Геннадьевич</a:t>
            </a:r>
          </a:p>
          <a:p>
            <a:r>
              <a:rPr lang="ru-RU" dirty="0"/>
              <a:t>Кафедра «Мехатроника и роботостроение»</a:t>
            </a:r>
          </a:p>
          <a:p>
            <a:r>
              <a:rPr lang="ru-RU" dirty="0"/>
              <a:t>(при ЦНИИ РТК)</a:t>
            </a:r>
          </a:p>
          <a:p>
            <a:r>
              <a:rPr lang="ru-RU" dirty="0"/>
              <a:t>2018г</a:t>
            </a:r>
          </a:p>
        </p:txBody>
      </p:sp>
    </p:spTree>
    <p:extLst>
      <p:ext uri="{BB962C8B-B14F-4D97-AF65-F5344CB8AC3E}">
        <p14:creationId xmlns:p14="http://schemas.microsoft.com/office/powerpoint/2010/main" val="83545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Передаточные операторы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10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767441" y="2706119"/>
            <a:ext cx="10978243" cy="3547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Степень оператора</a:t>
            </a:r>
            <a:r>
              <a:rPr lang="en-US" dirty="0"/>
              <a:t> Q(p) – n</a:t>
            </a:r>
            <a:r>
              <a:rPr lang="ru-RU" dirty="0"/>
              <a:t>, коэффициентов у оператора </a:t>
            </a:r>
            <a:r>
              <a:rPr lang="en-US" dirty="0"/>
              <a:t>n+1 </a:t>
            </a:r>
            <a:r>
              <a:rPr lang="ru-RU" dirty="0"/>
              <a:t> </a:t>
            </a:r>
          </a:p>
          <a:p>
            <a:r>
              <a:rPr lang="ru-RU" dirty="0"/>
              <a:t>Степень оператора</a:t>
            </a:r>
            <a:r>
              <a:rPr lang="en-US" dirty="0"/>
              <a:t> P(p) – m</a:t>
            </a:r>
            <a:r>
              <a:rPr lang="ru-RU" dirty="0"/>
              <a:t>, коэффициентов у оператора </a:t>
            </a:r>
            <a:r>
              <a:rPr lang="en-US" dirty="0"/>
              <a:t>m+1</a:t>
            </a:r>
            <a:endParaRPr lang="ru-RU" dirty="0"/>
          </a:p>
          <a:p>
            <a:r>
              <a:rPr lang="ru-RU" dirty="0"/>
              <a:t>Если		, то </a:t>
            </a:r>
            <a:r>
              <a:rPr lang="en-US" dirty="0"/>
              <a:t> </a:t>
            </a:r>
            <a:r>
              <a:rPr lang="ru-RU" dirty="0"/>
              <a:t> ПО называется физически реализуемым</a:t>
            </a:r>
          </a:p>
          <a:p>
            <a:r>
              <a:rPr lang="ru-RU" dirty="0"/>
              <a:t>Если		, то ПО условно физически реализуем</a:t>
            </a:r>
          </a:p>
          <a:p>
            <a:r>
              <a:rPr lang="ru-RU" dirty="0"/>
              <a:t>Если		, то ПО физически не реализуем</a:t>
            </a:r>
          </a:p>
          <a:p>
            <a:pPr lvl="3"/>
            <a:endParaRPr lang="ru-RU" dirty="0"/>
          </a:p>
          <a:p>
            <a:pPr marL="2743200" lvl="6" indent="0">
              <a:buNone/>
            </a:pPr>
            <a:endParaRPr lang="ru-RU" dirty="0"/>
          </a:p>
          <a:p>
            <a:endParaRPr lang="ru-RU" dirty="0"/>
          </a:p>
        </p:txBody>
      </p:sp>
      <p:graphicFrame>
        <p:nvGraphicFramePr>
          <p:cNvPr id="24" name="Объект 23">
            <a:extLst>
              <a:ext uri="{FF2B5EF4-FFF2-40B4-BE49-F238E27FC236}">
                <a16:creationId xmlns:a16="http://schemas.microsoft.com/office/drawing/2014/main" id="{60F88340-0193-4028-91CE-C9B17B84FCA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563722" y="1440021"/>
          <a:ext cx="19812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Equation" r:id="rId3" imgW="888840" imgH="419040" progId="Equation.DSMT4">
                  <p:embed/>
                </p:oleObj>
              </mc:Choice>
              <mc:Fallback>
                <p:oleObj name="Equation" r:id="rId3" imgW="888840" imgH="419040" progId="Equation.DSMT4">
                  <p:embed/>
                  <p:pic>
                    <p:nvPicPr>
                      <p:cNvPr id="24" name="Объект 23">
                        <a:extLst>
                          <a:ext uri="{FF2B5EF4-FFF2-40B4-BE49-F238E27FC236}">
                            <a16:creationId xmlns:a16="http://schemas.microsoft.com/office/drawing/2014/main" id="{60F88340-0193-4028-91CE-C9B17B84FC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3722" y="1440021"/>
                        <a:ext cx="1981200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3F04F521-CCC7-4EBE-83BE-381D08E6576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939245" y="3792917"/>
          <a:ext cx="1269319" cy="137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Equation" r:id="rId5" imgW="698400" imgH="660240" progId="Equation.DSMT4">
                  <p:embed/>
                </p:oleObj>
              </mc:Choice>
              <mc:Fallback>
                <p:oleObj name="Equation" r:id="rId5" imgW="698400" imgH="6602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3F04F521-CCC7-4EBE-83BE-381D08E657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9245" y="3792917"/>
                        <a:ext cx="1269319" cy="1374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849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Замечания: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11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767441" y="2024743"/>
            <a:ext cx="10978243" cy="4229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Если управление 		</a:t>
            </a:r>
          </a:p>
          <a:p>
            <a:pPr marL="0" indent="0">
              <a:buNone/>
            </a:pPr>
            <a:r>
              <a:rPr lang="ru-RU" dirty="0"/>
              <a:t>и прошло достаточно много времени		,</a:t>
            </a:r>
          </a:p>
          <a:p>
            <a:r>
              <a:rPr lang="ru-RU" dirty="0"/>
              <a:t>То возникает </a:t>
            </a:r>
            <a:r>
              <a:rPr lang="ru-RU" b="1" dirty="0"/>
              <a:t>статический режим 			</a:t>
            </a:r>
            <a:r>
              <a:rPr lang="ru-RU" dirty="0"/>
              <a:t>.</a:t>
            </a:r>
          </a:p>
          <a:p>
            <a:r>
              <a:rPr lang="ru-RU" dirty="0"/>
              <a:t>Тогда все производные равны нулю: </a:t>
            </a:r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K – </a:t>
            </a:r>
            <a:r>
              <a:rPr lang="ru-RU" dirty="0"/>
              <a:t>статический </a:t>
            </a:r>
            <a:r>
              <a:rPr lang="ru-RU" b="1" dirty="0"/>
              <a:t>коэффициент передачи:</a:t>
            </a:r>
          </a:p>
          <a:p>
            <a:pPr lvl="3"/>
            <a:endParaRPr lang="ru-RU" dirty="0"/>
          </a:p>
          <a:p>
            <a:pPr marL="2743200" lvl="6" indent="0">
              <a:buNone/>
            </a:pPr>
            <a:endParaRPr lang="ru-RU" dirty="0"/>
          </a:p>
          <a:p>
            <a:endParaRPr lang="ru-RU" dirty="0"/>
          </a:p>
        </p:txBody>
      </p:sp>
      <p:graphicFrame>
        <p:nvGraphicFramePr>
          <p:cNvPr id="24" name="Объект 23">
            <a:extLst>
              <a:ext uri="{FF2B5EF4-FFF2-40B4-BE49-F238E27FC236}">
                <a16:creationId xmlns:a16="http://schemas.microsoft.com/office/drawing/2014/main" id="{60F88340-0193-4028-91CE-C9B17B84FC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592279"/>
              </p:ext>
            </p:extLst>
          </p:nvPr>
        </p:nvGraphicFramePr>
        <p:xfrm>
          <a:off x="4511675" y="1419734"/>
          <a:ext cx="15843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9" name="Equation" r:id="rId3" imgW="711000" imgH="203040" progId="Equation.DSMT4">
                  <p:embed/>
                </p:oleObj>
              </mc:Choice>
              <mc:Fallback>
                <p:oleObj name="Equation" r:id="rId3" imgW="711000" imgH="203040" progId="Equation.DSMT4">
                  <p:embed/>
                  <p:pic>
                    <p:nvPicPr>
                      <p:cNvPr id="24" name="Объект 23">
                        <a:extLst>
                          <a:ext uri="{FF2B5EF4-FFF2-40B4-BE49-F238E27FC236}">
                            <a16:creationId xmlns:a16="http://schemas.microsoft.com/office/drawing/2014/main" id="{60F88340-0193-4028-91CE-C9B17B84FC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1675" y="1419734"/>
                        <a:ext cx="1584325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D58FBBC8-0DD5-4F0A-93C7-2318057C8D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306389"/>
              </p:ext>
            </p:extLst>
          </p:nvPr>
        </p:nvGraphicFramePr>
        <p:xfrm>
          <a:off x="3779838" y="2024063"/>
          <a:ext cx="13017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0" name="Equation" r:id="rId5" imgW="583920" imgH="152280" progId="Equation.DSMT4">
                  <p:embed/>
                </p:oleObj>
              </mc:Choice>
              <mc:Fallback>
                <p:oleObj name="Equation" r:id="rId5" imgW="583920" imgH="152280" progId="Equation.DSMT4">
                  <p:embed/>
                  <p:pic>
                    <p:nvPicPr>
                      <p:cNvPr id="24" name="Объект 23">
                        <a:extLst>
                          <a:ext uri="{FF2B5EF4-FFF2-40B4-BE49-F238E27FC236}">
                            <a16:creationId xmlns:a16="http://schemas.microsoft.com/office/drawing/2014/main" id="{60F88340-0193-4028-91CE-C9B17B84FC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9838" y="2024063"/>
                        <a:ext cx="1301750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D1921241-D611-4589-B03E-A41124ECBB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502774"/>
              </p:ext>
            </p:extLst>
          </p:nvPr>
        </p:nvGraphicFramePr>
        <p:xfrm>
          <a:off x="6800398" y="2581270"/>
          <a:ext cx="9350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" name="Equation" r:id="rId7" imgW="419040" imgH="152280" progId="Equation.DSMT4">
                  <p:embed/>
                </p:oleObj>
              </mc:Choice>
              <mc:Fallback>
                <p:oleObj name="Equation" r:id="rId7" imgW="419040" imgH="15228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D58FBBC8-0DD5-4F0A-93C7-2318057C8D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00398" y="2581270"/>
                        <a:ext cx="935038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55ADC1A0-D7FF-4142-86C2-BBA7C3CD5E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202219"/>
              </p:ext>
            </p:extLst>
          </p:nvPr>
        </p:nvGraphicFramePr>
        <p:xfrm>
          <a:off x="6296025" y="3089275"/>
          <a:ext cx="14097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2" name="Equation" r:id="rId9" imgW="596880" imgH="177480" progId="Equation.DSMT4">
                  <p:embed/>
                </p:oleObj>
              </mc:Choice>
              <mc:Fallback>
                <p:oleObj name="Equation" r:id="rId9" imgW="596880" imgH="17748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D58FBBC8-0DD5-4F0A-93C7-2318057C8D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96025" y="3089275"/>
                        <a:ext cx="1409700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30E4056C-B8D2-40D5-98A5-6EC7A6C9CE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247713"/>
              </p:ext>
            </p:extLst>
          </p:nvPr>
        </p:nvGraphicFramePr>
        <p:xfrm>
          <a:off x="2386240" y="3969700"/>
          <a:ext cx="62992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3" name="Equation" r:id="rId11" imgW="2666880" imgH="431640" progId="Equation.DSMT4">
                  <p:embed/>
                </p:oleObj>
              </mc:Choice>
              <mc:Fallback>
                <p:oleObj name="Equation" r:id="rId11" imgW="2666880" imgH="43164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55ADC1A0-D7FF-4142-86C2-BBA7C3CD5E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86240" y="3969700"/>
                        <a:ext cx="6299200" cy="110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F0F577EA-F3FF-46A3-BB7E-5E4A76539E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588231"/>
              </p:ext>
            </p:extLst>
          </p:nvPr>
        </p:nvGraphicFramePr>
        <p:xfrm>
          <a:off x="3124200" y="5734050"/>
          <a:ext cx="46974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4" name="Equation" r:id="rId13" imgW="2108160" imgH="203040" progId="Equation.DSMT4">
                  <p:embed/>
                </p:oleObj>
              </mc:Choice>
              <mc:Fallback>
                <p:oleObj name="Equation" r:id="rId13" imgW="2108160" imgH="203040" progId="Equation.DSMT4">
                  <p:embed/>
                  <p:pic>
                    <p:nvPicPr>
                      <p:cNvPr id="24" name="Объект 23">
                        <a:extLst>
                          <a:ext uri="{FF2B5EF4-FFF2-40B4-BE49-F238E27FC236}">
                            <a16:creationId xmlns:a16="http://schemas.microsoft.com/office/drawing/2014/main" id="{60F88340-0193-4028-91CE-C9B17B84FC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24200" y="5734050"/>
                        <a:ext cx="4697413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3909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Замечания: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12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9796076E-CFC8-402F-B605-257BECB48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772038"/>
              </p:ext>
            </p:extLst>
          </p:nvPr>
        </p:nvGraphicFramePr>
        <p:xfrm>
          <a:off x="2106386" y="1567543"/>
          <a:ext cx="7016183" cy="59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Equation" r:id="rId3" imgW="2869920" imgH="228600" progId="Equation.DSMT4">
                  <p:embed/>
                </p:oleObj>
              </mc:Choice>
              <mc:Fallback>
                <p:oleObj name="Equation" r:id="rId3" imgW="2869920" imgH="22860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77C05738-6AAB-471F-A057-24C8C92421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6386" y="1567543"/>
                        <a:ext cx="7016183" cy="594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Объект 3">
            <a:extLst>
              <a:ext uri="{FF2B5EF4-FFF2-40B4-BE49-F238E27FC236}">
                <a16:creationId xmlns:a16="http://schemas.microsoft.com/office/drawing/2014/main" id="{38CDF5E0-2870-458A-84CE-5EE342E02200}"/>
              </a:ext>
            </a:extLst>
          </p:cNvPr>
          <p:cNvSpPr txBox="1">
            <a:spLocks/>
          </p:cNvSpPr>
          <p:nvPr/>
        </p:nvSpPr>
        <p:spPr>
          <a:xfrm>
            <a:off x="0" y="2161903"/>
            <a:ext cx="6096000" cy="429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/>
              <a:t>Решение ЛНДУ имеет вид – </a:t>
            </a:r>
          </a:p>
          <a:p>
            <a:pPr marL="0" indent="0" algn="r">
              <a:buNone/>
            </a:pPr>
            <a:r>
              <a:rPr lang="ru-RU" sz="2000" dirty="0"/>
              <a:t>Решение однородного уравнения имеет вид –</a:t>
            </a:r>
          </a:p>
          <a:p>
            <a:pPr marL="0" indent="0" algn="r">
              <a:buNone/>
            </a:pPr>
            <a:r>
              <a:rPr lang="ru-RU" sz="2000" dirty="0"/>
              <a:t>Решение неоднородного уравнения  с </a:t>
            </a:r>
            <a:r>
              <a:rPr lang="ru-RU" sz="2000" dirty="0" err="1"/>
              <a:t>н.н.у</a:t>
            </a:r>
            <a:r>
              <a:rPr lang="ru-RU" sz="2000" dirty="0"/>
              <a:t>.–</a:t>
            </a:r>
          </a:p>
          <a:p>
            <a:pPr marL="0" indent="0" algn="r">
              <a:buNone/>
            </a:pPr>
            <a:r>
              <a:rPr lang="ru-RU" sz="2000" dirty="0"/>
              <a:t>Однородное уравнение –</a:t>
            </a:r>
          </a:p>
          <a:p>
            <a:pPr marL="0" indent="0" algn="r">
              <a:buNone/>
            </a:pPr>
            <a:r>
              <a:rPr lang="ru-RU" sz="2000" dirty="0"/>
              <a:t>Заметим</a:t>
            </a:r>
            <a:r>
              <a:rPr lang="en-US" sz="2000" dirty="0"/>
              <a:t>:</a:t>
            </a:r>
          </a:p>
          <a:p>
            <a:pPr marL="0" indent="0" algn="r">
              <a:buNone/>
            </a:pPr>
            <a:endParaRPr lang="en-US" sz="2000" dirty="0"/>
          </a:p>
          <a:p>
            <a:pPr marL="0" indent="0" algn="r">
              <a:buNone/>
            </a:pPr>
            <a:r>
              <a:rPr lang="ru-RU" sz="2000" dirty="0"/>
              <a:t>Получим</a:t>
            </a:r>
            <a:r>
              <a:rPr lang="en-US" sz="2000" dirty="0"/>
              <a:t>:</a:t>
            </a:r>
          </a:p>
          <a:p>
            <a:pPr marL="0" indent="0" algn="r">
              <a:buNone/>
            </a:pPr>
            <a:endParaRPr lang="en-US" sz="2000" dirty="0"/>
          </a:p>
          <a:p>
            <a:pPr marL="0" indent="0" algn="r">
              <a:buNone/>
            </a:pPr>
            <a:r>
              <a:rPr lang="ru-RU" sz="2000" dirty="0"/>
              <a:t>Характеристическое уравнение(</a:t>
            </a:r>
            <a:r>
              <a:rPr lang="ru-RU" sz="2000" dirty="0" err="1"/>
              <a:t>ХарУр</a:t>
            </a:r>
            <a:r>
              <a:rPr lang="ru-RU" sz="2000" dirty="0"/>
              <a:t>) – </a:t>
            </a:r>
          </a:p>
          <a:p>
            <a:pPr marL="0" indent="0" algn="r">
              <a:buNone/>
            </a:pPr>
            <a:r>
              <a:rPr lang="ru-RU" sz="2000" dirty="0"/>
              <a:t>Полюсы передаточного оператора, корни </a:t>
            </a:r>
            <a:r>
              <a:rPr lang="ru-RU" sz="2000" dirty="0" err="1"/>
              <a:t>ХарУр</a:t>
            </a:r>
            <a:r>
              <a:rPr lang="ru-RU" sz="2000" dirty="0"/>
              <a:t> – </a:t>
            </a:r>
          </a:p>
          <a:p>
            <a:pPr algn="r"/>
            <a:endParaRPr lang="ru-RU" dirty="0"/>
          </a:p>
          <a:p>
            <a:pPr marL="2743200" lvl="6" indent="0">
              <a:buNone/>
            </a:pPr>
            <a:endParaRPr lang="ru-RU" dirty="0"/>
          </a:p>
          <a:p>
            <a:endParaRPr lang="ru-RU" dirty="0"/>
          </a:p>
        </p:txBody>
      </p:sp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F7A225C1-CB0A-43B7-912F-91364725B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2472"/>
              </p:ext>
            </p:extLst>
          </p:nvPr>
        </p:nvGraphicFramePr>
        <p:xfrm>
          <a:off x="6096000" y="2153330"/>
          <a:ext cx="5314950" cy="410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5" name="Equation" r:id="rId5" imgW="2489040" imgH="2438280" progId="Equation.DSMT4">
                  <p:embed/>
                </p:oleObj>
              </mc:Choice>
              <mc:Fallback>
                <p:oleObj name="Equation" r:id="rId5" imgW="2489040" imgH="243828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9796076E-CFC8-402F-B605-257BECB48B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2153330"/>
                        <a:ext cx="5314950" cy="410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882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Интегральные преобразования: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13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38CDF5E0-2870-458A-84CE-5EE342E02200}"/>
              </a:ext>
            </a:extLst>
          </p:cNvPr>
          <p:cNvSpPr txBox="1">
            <a:spLocks/>
          </p:cNvSpPr>
          <p:nvPr/>
        </p:nvSpPr>
        <p:spPr>
          <a:xfrm>
            <a:off x="195940" y="1436956"/>
            <a:ext cx="635998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dirty="0"/>
              <a:t>Прямое интегральное преобразование – </a:t>
            </a:r>
          </a:p>
          <a:p>
            <a:pPr marL="0" indent="0" algn="r">
              <a:buNone/>
            </a:pPr>
            <a:r>
              <a:rPr lang="ru-RU" sz="3200" dirty="0"/>
              <a:t>Обратное интегральное преобразование –</a:t>
            </a:r>
          </a:p>
          <a:p>
            <a:pPr marL="0" indent="0" algn="r">
              <a:buNone/>
            </a:pPr>
            <a:r>
              <a:rPr lang="ru-RU" sz="3200" dirty="0"/>
              <a:t>Ядро интегрального преобразования –</a:t>
            </a:r>
          </a:p>
          <a:p>
            <a:pPr marL="0" indent="0" algn="r">
              <a:buNone/>
            </a:pPr>
            <a:r>
              <a:rPr lang="ru-RU" sz="3200" dirty="0"/>
              <a:t>Оригинал преобразования –</a:t>
            </a:r>
          </a:p>
          <a:p>
            <a:pPr marL="0" indent="0" algn="r">
              <a:buNone/>
            </a:pPr>
            <a:r>
              <a:rPr lang="ru-RU" sz="3200" dirty="0"/>
              <a:t>Изображение преобразования – </a:t>
            </a:r>
          </a:p>
          <a:p>
            <a:pPr marL="2743200" lvl="6" indent="0">
              <a:buNone/>
            </a:pPr>
            <a:endParaRPr lang="ru-RU" sz="3200" dirty="0"/>
          </a:p>
        </p:txBody>
      </p:sp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F7A225C1-CB0A-43B7-912F-91364725B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194056"/>
              </p:ext>
            </p:extLst>
          </p:nvPr>
        </p:nvGraphicFramePr>
        <p:xfrm>
          <a:off x="6555920" y="1364641"/>
          <a:ext cx="4797880" cy="4187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3" imgW="1536480" imgH="1701720" progId="Equation.DSMT4">
                  <p:embed/>
                </p:oleObj>
              </mc:Choice>
              <mc:Fallback>
                <p:oleObj name="Equation" r:id="rId3" imgW="1536480" imgH="170172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F7A225C1-CB0A-43B7-912F-91364725B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5920" y="1364641"/>
                        <a:ext cx="4797880" cy="4187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C21C282-B153-4270-9D4E-334A3C0EEAE6}"/>
              </a:ext>
            </a:extLst>
          </p:cNvPr>
          <p:cNvSpPr txBox="1">
            <a:spLocks/>
          </p:cNvSpPr>
          <p:nvPr/>
        </p:nvSpPr>
        <p:spPr>
          <a:xfrm>
            <a:off x="838200" y="5551756"/>
            <a:ext cx="10515600" cy="1086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Любое интегральное преобразование является линейным оператором: выполняется принцип суперпозиции</a:t>
            </a:r>
          </a:p>
        </p:txBody>
      </p:sp>
    </p:spTree>
    <p:extLst>
      <p:ext uri="{BB962C8B-B14F-4D97-AF65-F5344CB8AC3E}">
        <p14:creationId xmlns:p14="http://schemas.microsoft.com/office/powerpoint/2010/main" val="316446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Преобразование Лапласа: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14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38CDF5E0-2870-458A-84CE-5EE342E02200}"/>
              </a:ext>
            </a:extLst>
          </p:cNvPr>
          <p:cNvSpPr txBox="1">
            <a:spLocks/>
          </p:cNvSpPr>
          <p:nvPr/>
        </p:nvSpPr>
        <p:spPr>
          <a:xfrm>
            <a:off x="-620489" y="1690688"/>
            <a:ext cx="635998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dirty="0"/>
              <a:t>Ядро преобразования Л. –</a:t>
            </a:r>
          </a:p>
          <a:p>
            <a:pPr marL="0" indent="0" algn="r">
              <a:buNone/>
            </a:pPr>
            <a:r>
              <a:rPr lang="ru-RU" sz="3200" dirty="0"/>
              <a:t>где </a:t>
            </a:r>
            <a:r>
              <a:rPr lang="en-US" sz="3200" dirty="0"/>
              <a:t>s</a:t>
            </a:r>
            <a:r>
              <a:rPr lang="ru-RU" sz="3200" dirty="0"/>
              <a:t> – комплексная переменная</a:t>
            </a:r>
            <a:r>
              <a:rPr lang="en-US" sz="3200" dirty="0"/>
              <a:t>:</a:t>
            </a:r>
            <a:r>
              <a:rPr lang="ru-RU" sz="3200" dirty="0"/>
              <a:t> </a:t>
            </a:r>
          </a:p>
          <a:p>
            <a:pPr marL="0" indent="0" algn="r">
              <a:buNone/>
            </a:pPr>
            <a:r>
              <a:rPr lang="ru-RU" sz="3200" dirty="0"/>
              <a:t>Прямое преобразование Л. – </a:t>
            </a:r>
          </a:p>
          <a:p>
            <a:pPr marL="0" indent="0" algn="r">
              <a:buNone/>
            </a:pPr>
            <a:endParaRPr lang="ru-RU" sz="3200" dirty="0"/>
          </a:p>
          <a:p>
            <a:pPr marL="0" indent="0" algn="r">
              <a:buNone/>
            </a:pPr>
            <a:r>
              <a:rPr lang="ru-RU" sz="3200" dirty="0"/>
              <a:t>Обратное преобразование Л. – </a:t>
            </a:r>
          </a:p>
          <a:p>
            <a:pPr marL="0" indent="0" algn="r">
              <a:buNone/>
            </a:pPr>
            <a:r>
              <a:rPr lang="ru-RU" sz="3200" dirty="0"/>
              <a:t>где</a:t>
            </a:r>
            <a:r>
              <a:rPr lang="en-US" sz="3200" dirty="0"/>
              <a:t>:</a:t>
            </a:r>
            <a:endParaRPr lang="ru-RU" sz="3200" dirty="0"/>
          </a:p>
          <a:p>
            <a:pPr marL="2743200" lvl="6" indent="0">
              <a:buNone/>
            </a:pPr>
            <a:endParaRPr lang="ru-RU" sz="3200" dirty="0"/>
          </a:p>
        </p:txBody>
      </p:sp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F7A225C1-CB0A-43B7-912F-91364725B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179477"/>
              </p:ext>
            </p:extLst>
          </p:nvPr>
        </p:nvGraphicFramePr>
        <p:xfrm>
          <a:off x="5881795" y="1551298"/>
          <a:ext cx="6235366" cy="3371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3" imgW="2323800" imgH="1892160" progId="Equation.DSMT4">
                  <p:embed/>
                </p:oleObj>
              </mc:Choice>
              <mc:Fallback>
                <p:oleObj name="Equation" r:id="rId3" imgW="2323800" imgH="189216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F7A225C1-CB0A-43B7-912F-91364725B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1795" y="1551298"/>
                        <a:ext cx="6235366" cy="3371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59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Преобразование Фурье: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15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38CDF5E0-2870-458A-84CE-5EE342E02200}"/>
              </a:ext>
            </a:extLst>
          </p:cNvPr>
          <p:cNvSpPr txBox="1">
            <a:spLocks/>
          </p:cNvSpPr>
          <p:nvPr/>
        </p:nvSpPr>
        <p:spPr>
          <a:xfrm>
            <a:off x="-857253" y="1691369"/>
            <a:ext cx="635998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dirty="0"/>
              <a:t>Ядро преобразования Ф. –</a:t>
            </a:r>
          </a:p>
          <a:p>
            <a:pPr marL="0" indent="0" algn="r">
              <a:buNone/>
            </a:pPr>
            <a:r>
              <a:rPr lang="ru-RU" sz="3200" dirty="0"/>
              <a:t>где</a:t>
            </a:r>
            <a:r>
              <a:rPr lang="en-US" sz="3200" dirty="0"/>
              <a:t>:</a:t>
            </a:r>
            <a:r>
              <a:rPr lang="ru-RU" sz="3200" dirty="0"/>
              <a:t> </a:t>
            </a:r>
          </a:p>
          <a:p>
            <a:pPr marL="0" indent="0" algn="r">
              <a:buNone/>
            </a:pPr>
            <a:r>
              <a:rPr lang="ru-RU" sz="3200" dirty="0"/>
              <a:t>Прямое преобразование Ф. – </a:t>
            </a:r>
          </a:p>
          <a:p>
            <a:pPr marL="0" indent="0" algn="r">
              <a:buNone/>
            </a:pPr>
            <a:endParaRPr lang="ru-RU" sz="3200" dirty="0"/>
          </a:p>
          <a:p>
            <a:pPr marL="0" indent="0" algn="r">
              <a:buNone/>
            </a:pPr>
            <a:r>
              <a:rPr lang="ru-RU" sz="3200" dirty="0"/>
              <a:t>Обратное преобразование Ф. – </a:t>
            </a:r>
          </a:p>
          <a:p>
            <a:pPr marL="0" indent="0" algn="r">
              <a:buNone/>
            </a:pPr>
            <a:r>
              <a:rPr lang="ru-RU" sz="3200" dirty="0"/>
              <a:t>Заметим при Н.Н.У.</a:t>
            </a:r>
            <a:r>
              <a:rPr lang="en-US" sz="3200" dirty="0"/>
              <a:t>:</a:t>
            </a:r>
            <a:endParaRPr lang="ru-RU" sz="3200" dirty="0"/>
          </a:p>
          <a:p>
            <a:pPr marL="2743200" lvl="6" indent="0">
              <a:buNone/>
            </a:pPr>
            <a:endParaRPr lang="ru-RU" sz="3200" dirty="0"/>
          </a:p>
        </p:txBody>
      </p:sp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F7A225C1-CB0A-43B7-912F-91364725B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852775"/>
              </p:ext>
            </p:extLst>
          </p:nvPr>
        </p:nvGraphicFramePr>
        <p:xfrm>
          <a:off x="5581650" y="1484993"/>
          <a:ext cx="6610350" cy="3691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3" imgW="2463480" imgH="1930320" progId="Equation.DSMT4">
                  <p:embed/>
                </p:oleObj>
              </mc:Choice>
              <mc:Fallback>
                <p:oleObj name="Equation" r:id="rId3" imgW="2463480" imgH="193032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F7A225C1-CB0A-43B7-912F-91364725B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1650" y="1484993"/>
                        <a:ext cx="6610350" cy="3691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421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Интеграл свертки: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16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F7A225C1-CB0A-43B7-912F-91364725B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720176"/>
              </p:ext>
            </p:extLst>
          </p:nvPr>
        </p:nvGraphicFramePr>
        <p:xfrm>
          <a:off x="1361456" y="1438541"/>
          <a:ext cx="8659214" cy="2537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3" imgW="2286000" imgH="939600" progId="Equation.DSMT4">
                  <p:embed/>
                </p:oleObj>
              </mc:Choice>
              <mc:Fallback>
                <p:oleObj name="Equation" r:id="rId3" imgW="2286000" imgH="93960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F7A225C1-CB0A-43B7-912F-91364725B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1456" y="1438541"/>
                        <a:ext cx="8659214" cy="2537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Объект 2">
            <a:extLst>
              <a:ext uri="{FF2B5EF4-FFF2-40B4-BE49-F238E27FC236}">
                <a16:creationId xmlns:a16="http://schemas.microsoft.com/office/drawing/2014/main" id="{0192CDA5-5BA5-4740-9082-46C5A915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392" y="4357327"/>
            <a:ext cx="10515600" cy="2229113"/>
          </a:xfrm>
        </p:spPr>
        <p:txBody>
          <a:bodyPr>
            <a:normAutofit/>
          </a:bodyPr>
          <a:lstStyle/>
          <a:p>
            <a:r>
              <a:rPr lang="ru-RU" dirty="0"/>
              <a:t>Ядро преобразования – и </a:t>
            </a:r>
            <a:r>
              <a:rPr lang="en-US" dirty="0"/>
              <a:t>x(t) </a:t>
            </a:r>
            <a:r>
              <a:rPr lang="ru-RU" dirty="0"/>
              <a:t>и </a:t>
            </a:r>
            <a:r>
              <a:rPr lang="en-US" dirty="0"/>
              <a:t>y(t)</a:t>
            </a:r>
            <a:r>
              <a:rPr lang="ru-RU" dirty="0"/>
              <a:t>, они же – оригиналы преобразования</a:t>
            </a:r>
          </a:p>
          <a:p>
            <a:r>
              <a:rPr lang="ru-RU" dirty="0"/>
              <a:t>Обратного преобразования нет</a:t>
            </a:r>
          </a:p>
        </p:txBody>
      </p:sp>
    </p:spTree>
    <p:extLst>
      <p:ext uri="{BB962C8B-B14F-4D97-AF65-F5344CB8AC3E}">
        <p14:creationId xmlns:p14="http://schemas.microsoft.com/office/powerpoint/2010/main" val="2443527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Свойства преобразования Лапласа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28700" y="1674926"/>
            <a:ext cx="10580914" cy="49905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Линейность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Преобразование Л. от производной</a:t>
            </a:r>
            <a:r>
              <a:rPr lang="en-US" dirty="0"/>
              <a:t>: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Преобразование Л. от интеграла </a:t>
            </a:r>
            <a:r>
              <a:rPr lang="en-US" dirty="0"/>
              <a:t>: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17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74137420"/>
              </p:ext>
            </p:extLst>
          </p:nvPr>
        </p:nvGraphicFramePr>
        <p:xfrm>
          <a:off x="1513795" y="2163145"/>
          <a:ext cx="4582205" cy="607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Equation" r:id="rId3" imgW="2006280" imgH="253800" progId="Equation.DSMT4">
                  <p:embed/>
                </p:oleObj>
              </mc:Choice>
              <mc:Fallback>
                <p:oleObj name="Equation" r:id="rId3" imgW="2006280" imgH="25380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795" y="2163145"/>
                        <a:ext cx="4582205" cy="607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6B55E858-2FA0-4C84-BF0B-659A6B6EB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01090"/>
              </p:ext>
            </p:extLst>
          </p:nvPr>
        </p:nvGraphicFramePr>
        <p:xfrm>
          <a:off x="1148896" y="3096457"/>
          <a:ext cx="95916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Equation" r:id="rId5" imgW="4305240" imgH="431640" progId="Equation.DSMT4">
                  <p:embed/>
                </p:oleObj>
              </mc:Choice>
              <mc:Fallback>
                <p:oleObj name="Equation" r:id="rId5" imgW="4305240" imgH="43164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6B55E858-2FA0-4C84-BF0B-659A6B6EB2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8896" y="3096457"/>
                        <a:ext cx="9591675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3BEA3B5C-793C-44B9-AA1E-1A459FBEFC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407877"/>
              </p:ext>
            </p:extLst>
          </p:nvPr>
        </p:nvGraphicFramePr>
        <p:xfrm>
          <a:off x="4261189" y="4764882"/>
          <a:ext cx="30273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Equation" r:id="rId7" imgW="1358640" imgH="482400" progId="Equation.DSMT4">
                  <p:embed/>
                </p:oleObj>
              </mc:Choice>
              <mc:Fallback>
                <p:oleObj name="Equation" r:id="rId7" imgW="1358640" imgH="48240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3BEA3B5C-793C-44B9-AA1E-1A459FBEFC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1189" y="4764882"/>
                        <a:ext cx="3027363" cy="123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03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Свойства преобразования Лапласа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28700" y="1674926"/>
            <a:ext cx="10580914" cy="49905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ru-RU" dirty="0"/>
              <a:t>Преобразование свёртки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ru-RU" dirty="0"/>
              <a:t>Изображение Л. от запаздывания </a:t>
            </a:r>
            <a:r>
              <a:rPr lang="en-US" dirty="0"/>
              <a:t>:</a:t>
            </a:r>
            <a:endParaRPr lang="ru-RU" dirty="0"/>
          </a:p>
          <a:p>
            <a:pPr marL="514350" indent="-514350">
              <a:buFont typeface="+mj-lt"/>
              <a:buAutoNum type="arabicPeriod" startAt="4"/>
            </a:pPr>
            <a:endParaRPr lang="ru-RU" dirty="0"/>
          </a:p>
          <a:p>
            <a:pPr marL="514350" indent="-514350">
              <a:buFont typeface="+mj-lt"/>
              <a:buAutoNum type="arabicPeriod" startAt="4"/>
            </a:pPr>
            <a:r>
              <a:rPr lang="ru-RU" dirty="0"/>
              <a:t>Предельные значения</a:t>
            </a:r>
            <a:r>
              <a:rPr lang="en-US" dirty="0"/>
              <a:t>:</a:t>
            </a:r>
            <a:endParaRPr lang="ru-RU" dirty="0"/>
          </a:p>
          <a:p>
            <a:pPr marL="514350" indent="-514350">
              <a:buFont typeface="+mj-lt"/>
              <a:buAutoNum type="arabicPeriod" startAt="4"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18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48669034"/>
              </p:ext>
            </p:extLst>
          </p:nvPr>
        </p:nvGraphicFramePr>
        <p:xfrm>
          <a:off x="1925638" y="2163763"/>
          <a:ext cx="3759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" name="Equation" r:id="rId3" imgW="1574640" imgH="253800" progId="Equation.DSMT4">
                  <p:embed/>
                </p:oleObj>
              </mc:Choice>
              <mc:Fallback>
                <p:oleObj name="Equation" r:id="rId3" imgW="1574640" imgH="25380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5638" y="2163763"/>
                        <a:ext cx="3759200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6B55E858-2FA0-4C84-BF0B-659A6B6EB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984865"/>
              </p:ext>
            </p:extLst>
          </p:nvPr>
        </p:nvGraphicFramePr>
        <p:xfrm>
          <a:off x="3415167" y="4347709"/>
          <a:ext cx="4014787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6" name="Equation" r:id="rId5" imgW="1803240" imgH="558720" progId="Equation.DSMT4">
                  <p:embed/>
                </p:oleObj>
              </mc:Choice>
              <mc:Fallback>
                <p:oleObj name="Equation" r:id="rId5" imgW="1803240" imgH="55872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6B55E858-2FA0-4C84-BF0B-659A6B6EB2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5167" y="4347709"/>
                        <a:ext cx="4014787" cy="143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3BEA3B5C-793C-44B9-AA1E-1A459FBEFC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79700"/>
              </p:ext>
            </p:extLst>
          </p:nvPr>
        </p:nvGraphicFramePr>
        <p:xfrm>
          <a:off x="3305402" y="3191669"/>
          <a:ext cx="43846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name="Equation" r:id="rId7" imgW="1968480" imgH="253800" progId="Equation.DSMT4">
                  <p:embed/>
                </p:oleObj>
              </mc:Choice>
              <mc:Fallback>
                <p:oleObj name="Equation" r:id="rId7" imgW="1968480" imgH="25380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3BEA3B5C-793C-44B9-AA1E-1A459FBEFC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05402" y="3191669"/>
                        <a:ext cx="4384675" cy="649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384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1361"/>
            <a:ext cx="10515600" cy="1111024"/>
          </a:xfrm>
        </p:spPr>
        <p:txBody>
          <a:bodyPr>
            <a:normAutofit/>
          </a:bodyPr>
          <a:lstStyle/>
          <a:p>
            <a:r>
              <a:rPr lang="ru-RU" dirty="0"/>
              <a:t>Свойства преобразования Лапласа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71450" y="1674926"/>
            <a:ext cx="4808764" cy="49905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ru-RU" dirty="0"/>
              <a:t>Существует таблица преобразований Л. для линейных систем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19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8822DBD-3FDF-44FB-94E9-933BF7DFA47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1" y="1099968"/>
            <a:ext cx="58293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7858"/>
            <a:ext cx="10515600" cy="5058492"/>
          </a:xfrm>
        </p:spPr>
        <p:txBody>
          <a:bodyPr>
            <a:normAutofit/>
          </a:bodyPr>
          <a:lstStyle/>
          <a:p>
            <a:r>
              <a:rPr lang="ru-RU" dirty="0"/>
              <a:t>Все физические объекты нелинейные. Линейные уравнения – упрощенное описание полученное в результате </a:t>
            </a:r>
            <a:r>
              <a:rPr lang="ru-RU" b="1" dirty="0"/>
              <a:t>линеаризации</a:t>
            </a:r>
            <a:r>
              <a:rPr lang="ru-RU" dirty="0"/>
              <a:t>.</a:t>
            </a:r>
          </a:p>
          <a:p>
            <a:r>
              <a:rPr lang="ru-RU" dirty="0"/>
              <a:t>Основное отличие линейных систем – действует </a:t>
            </a:r>
            <a:r>
              <a:rPr lang="ru-RU" b="1" dirty="0"/>
              <a:t>принцип суперпозиции</a:t>
            </a:r>
            <a:r>
              <a:rPr lang="ru-RU" dirty="0"/>
              <a:t>: реакцией на сумму воздействий является сумма реакций на отдельные воздействия.</a:t>
            </a:r>
          </a:p>
          <a:p>
            <a:r>
              <a:rPr lang="ru-RU" dirty="0"/>
              <a:t>Для математического описания САУ её разбивают на </a:t>
            </a:r>
            <a:r>
              <a:rPr lang="ru-RU" b="1" dirty="0"/>
              <a:t>звенья(блоки) направленного действия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Отражение причинно-следственных связей;</a:t>
            </a:r>
          </a:p>
          <a:p>
            <a:pPr lvl="1"/>
            <a:r>
              <a:rPr lang="ru-RU" dirty="0"/>
              <a:t>Выход не влияет на вход, поэтому каждый блок можно описывать независимо от других.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0E1B9C-0ECA-4166-A645-DA8B4C0461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17599" y="5401863"/>
            <a:ext cx="3949188" cy="95448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60877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Передаточные функции: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20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9796076E-CFC8-402F-B605-257BECB48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286863"/>
              </p:ext>
            </p:extLst>
          </p:nvPr>
        </p:nvGraphicFramePr>
        <p:xfrm>
          <a:off x="1687513" y="1598613"/>
          <a:ext cx="78549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Equation" r:id="rId3" imgW="3213000" imgH="203040" progId="Equation.DSMT4">
                  <p:embed/>
                </p:oleObj>
              </mc:Choice>
              <mc:Fallback>
                <p:oleObj name="Equation" r:id="rId3" imgW="3213000" imgH="2030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9796076E-CFC8-402F-B605-257BECB48B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7513" y="1598613"/>
                        <a:ext cx="7854950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Объект 3">
            <a:extLst>
              <a:ext uri="{FF2B5EF4-FFF2-40B4-BE49-F238E27FC236}">
                <a16:creationId xmlns:a16="http://schemas.microsoft.com/office/drawing/2014/main" id="{7C89D12C-9B18-415C-A528-E13BB48E7747}"/>
              </a:ext>
            </a:extLst>
          </p:cNvPr>
          <p:cNvSpPr txBox="1">
            <a:spLocks/>
          </p:cNvSpPr>
          <p:nvPr/>
        </p:nvSpPr>
        <p:spPr>
          <a:xfrm>
            <a:off x="838200" y="2197441"/>
            <a:ext cx="10580914" cy="92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Применим преобразование Лапласа и используем свойства линейности и преобразования производной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4"/>
            </a:pPr>
            <a:endParaRPr lang="ru-RU" dirty="0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D26BB172-2411-4C08-B0A6-71DF7AAA06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715458"/>
              </p:ext>
            </p:extLst>
          </p:nvPr>
        </p:nvGraphicFramePr>
        <p:xfrm>
          <a:off x="6063344" y="2971842"/>
          <a:ext cx="3954236" cy="3637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Equation" r:id="rId5" imgW="1841400" imgH="1587240" progId="Equation.DSMT4">
                  <p:embed/>
                </p:oleObj>
              </mc:Choice>
              <mc:Fallback>
                <p:oleObj name="Equation" r:id="rId5" imgW="1841400" imgH="15872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9796076E-CFC8-402F-B605-257BECB48B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63344" y="2971842"/>
                        <a:ext cx="3954236" cy="3637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Объект 3">
            <a:extLst>
              <a:ext uri="{FF2B5EF4-FFF2-40B4-BE49-F238E27FC236}">
                <a16:creationId xmlns:a16="http://schemas.microsoft.com/office/drawing/2014/main" id="{A273FC11-C412-4B0C-AFC7-40BF952D2B8D}"/>
              </a:ext>
            </a:extLst>
          </p:cNvPr>
          <p:cNvSpPr txBox="1">
            <a:spLocks/>
          </p:cNvSpPr>
          <p:nvPr/>
        </p:nvSpPr>
        <p:spPr>
          <a:xfrm>
            <a:off x="-296636" y="2971842"/>
            <a:ext cx="635998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dirty="0"/>
              <a:t>Алгебраическое уравнение –</a:t>
            </a:r>
          </a:p>
          <a:p>
            <a:pPr marL="0" indent="0" algn="r">
              <a:buNone/>
            </a:pPr>
            <a:r>
              <a:rPr lang="ru-RU" sz="3200" dirty="0"/>
              <a:t>Собственный полином –</a:t>
            </a:r>
          </a:p>
          <a:p>
            <a:pPr marL="0" indent="0" algn="r">
              <a:buNone/>
            </a:pPr>
            <a:r>
              <a:rPr lang="ru-RU" sz="3200" dirty="0"/>
              <a:t>Полином воздействия(входа) –</a:t>
            </a:r>
          </a:p>
          <a:p>
            <a:pPr marL="0" indent="0" algn="r">
              <a:buNone/>
            </a:pPr>
            <a:r>
              <a:rPr lang="ru-RU" sz="3200" dirty="0"/>
              <a:t>Выразим изображение выхода</a:t>
            </a:r>
            <a:r>
              <a:rPr lang="en-US" sz="3200" dirty="0"/>
              <a:t>:</a:t>
            </a:r>
          </a:p>
          <a:p>
            <a:pPr marL="0" indent="0" algn="r">
              <a:buNone/>
            </a:pPr>
            <a:r>
              <a:rPr lang="ru-RU" sz="3200" b="1" dirty="0"/>
              <a:t>Передаточная функция(ПФ) </a:t>
            </a:r>
            <a:r>
              <a:rPr lang="ru-RU" sz="3200" dirty="0"/>
              <a:t>– это алгебраическая дробь оператора входа к собственному оператору</a:t>
            </a:r>
            <a:r>
              <a:rPr lang="en-US" sz="3200" dirty="0"/>
              <a:t>:</a:t>
            </a:r>
            <a:endParaRPr lang="ru-RU" sz="3200" dirty="0"/>
          </a:p>
          <a:p>
            <a:pPr marL="2743200" lvl="6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65100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Передаточные функции: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21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9796076E-CFC8-402F-B605-257BECB48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98039"/>
              </p:ext>
            </p:extLst>
          </p:nvPr>
        </p:nvGraphicFramePr>
        <p:xfrm>
          <a:off x="1483179" y="1409246"/>
          <a:ext cx="7854950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tion" r:id="rId3" imgW="3213000" imgH="685800" progId="Equation.DSMT4">
                  <p:embed/>
                </p:oleObj>
              </mc:Choice>
              <mc:Fallback>
                <p:oleObj name="Equation" r:id="rId3" imgW="3213000" imgH="68580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9796076E-CFC8-402F-B605-257BECB48B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3179" y="1409246"/>
                        <a:ext cx="7854950" cy="178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Объект 3">
            <a:extLst>
              <a:ext uri="{FF2B5EF4-FFF2-40B4-BE49-F238E27FC236}">
                <a16:creationId xmlns:a16="http://schemas.microsoft.com/office/drawing/2014/main" id="{7C89D12C-9B18-415C-A528-E13BB48E7747}"/>
              </a:ext>
            </a:extLst>
          </p:cNvPr>
          <p:cNvSpPr txBox="1">
            <a:spLocks/>
          </p:cNvSpPr>
          <p:nvPr/>
        </p:nvSpPr>
        <p:spPr>
          <a:xfrm>
            <a:off x="568779" y="3252560"/>
            <a:ext cx="10580914" cy="31922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Преобразование Лапласа позволяет найти решение ЛНДУ </a:t>
            </a:r>
            <a:r>
              <a:rPr lang="en-US" dirty="0"/>
              <a:t>n-</a:t>
            </a:r>
            <a:r>
              <a:rPr lang="ru-RU" dirty="0" err="1"/>
              <a:t>го</a:t>
            </a:r>
            <a:r>
              <a:rPr lang="ru-RU" dirty="0"/>
              <a:t> порядка при Н.Н.У.</a:t>
            </a:r>
          </a:p>
          <a:p>
            <a:pPr lvl="1"/>
            <a:r>
              <a:rPr lang="ru-RU" dirty="0"/>
              <a:t>Прямое и обратное преобразования в линейных системах всегда можно найти применяя таблицу преобразований и другие свойства.</a:t>
            </a:r>
          </a:p>
          <a:p>
            <a:r>
              <a:rPr lang="ru-RU" dirty="0"/>
              <a:t>Корни числителя ПФ – нули</a:t>
            </a:r>
          </a:p>
          <a:p>
            <a:r>
              <a:rPr lang="ru-RU" dirty="0"/>
              <a:t>Корни знаменателя ПФ – полюсы</a:t>
            </a:r>
          </a:p>
          <a:p>
            <a:r>
              <a:rPr lang="ru-RU" dirty="0"/>
              <a:t>ПФ – алгебраическая дробь =</a:t>
            </a:r>
            <a:r>
              <a:rPr lang="en-US" dirty="0"/>
              <a:t>&gt; </a:t>
            </a:r>
            <a:r>
              <a:rPr lang="ru-RU" dirty="0"/>
              <a:t>сокращать одинаковые нули и полюсы - обязательно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725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Передаточные функции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28700" y="1674926"/>
            <a:ext cx="10580914" cy="4990533"/>
          </a:xfrm>
        </p:spPr>
        <p:txBody>
          <a:bodyPr>
            <a:normAutofit/>
          </a:bodyPr>
          <a:lstStyle/>
          <a:p>
            <a:r>
              <a:rPr lang="ru-RU" dirty="0"/>
              <a:t>ПФ и начальные условия описывают все свойства звена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вход и выход – векторы, тогда составляют </a:t>
            </a:r>
            <a:r>
              <a:rPr lang="ru-RU" b="1" dirty="0"/>
              <a:t>матричную ПФ: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22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33499816"/>
              </p:ext>
            </p:extLst>
          </p:nvPr>
        </p:nvGraphicFramePr>
        <p:xfrm>
          <a:off x="1490663" y="2152650"/>
          <a:ext cx="85201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Equation" r:id="rId3" imgW="2997000" imgH="342720" progId="Equation.DSMT4">
                  <p:embed/>
                </p:oleObj>
              </mc:Choice>
              <mc:Fallback>
                <p:oleObj name="Equation" r:id="rId3" imgW="2997000" imgH="34272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0663" y="2152650"/>
                        <a:ext cx="8520112" cy="9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6B55E858-2FA0-4C84-BF0B-659A6B6EB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009748"/>
              </p:ext>
            </p:extLst>
          </p:nvPr>
        </p:nvGraphicFramePr>
        <p:xfrm>
          <a:off x="1685018" y="3879736"/>
          <a:ext cx="8401050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Equation" r:id="rId5" imgW="3771720" imgH="1015920" progId="Equation.DSMT4">
                  <p:embed/>
                </p:oleObj>
              </mc:Choice>
              <mc:Fallback>
                <p:oleObj name="Equation" r:id="rId5" imgW="3771720" imgH="101592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6B55E858-2FA0-4C84-BF0B-659A6B6EB2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5018" y="3879736"/>
                        <a:ext cx="8401050" cy="260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417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Весовые функции и характеристики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425576"/>
            <a:ext cx="11463564" cy="4925331"/>
          </a:xfrm>
        </p:spPr>
        <p:txBody>
          <a:bodyPr>
            <a:normAutofit/>
          </a:bodyPr>
          <a:lstStyle/>
          <a:p>
            <a:r>
              <a:rPr lang="ru-RU" dirty="0"/>
              <a:t>На вход звена подадим типовые воздействия, на выходе смотрим результат (можно экспериментально на физическом объекте)</a:t>
            </a:r>
          </a:p>
          <a:p>
            <a:endParaRPr lang="ru-RU" dirty="0"/>
          </a:p>
          <a:p>
            <a:r>
              <a:rPr lang="ru-RU" dirty="0"/>
              <a:t>Типовое воздействие – единичная функция (функция </a:t>
            </a:r>
            <a:r>
              <a:rPr lang="ru-RU" dirty="0" err="1"/>
              <a:t>Хевисайда</a:t>
            </a:r>
            <a:r>
              <a:rPr lang="ru-RU" dirty="0"/>
              <a:t>)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Переходная функция </a:t>
            </a:r>
            <a:r>
              <a:rPr lang="en-US" b="1" dirty="0"/>
              <a:t>h(t)</a:t>
            </a:r>
            <a:r>
              <a:rPr lang="ru-RU" b="1" dirty="0"/>
              <a:t> </a:t>
            </a:r>
            <a:r>
              <a:rPr lang="ru-RU" dirty="0"/>
              <a:t>(её график – переходная характеристика) – реакция звена на единичное входное воздействие при Н.Н.У.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23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1923221"/>
              </p:ext>
            </p:extLst>
          </p:nvPr>
        </p:nvGraphicFramePr>
        <p:xfrm>
          <a:off x="203200" y="3249597"/>
          <a:ext cx="3018749" cy="1086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Equation" r:id="rId3" imgW="1269720" imgH="457200" progId="Equation.DSMT4">
                  <p:embed/>
                </p:oleObj>
              </mc:Choice>
              <mc:Fallback>
                <p:oleObj name="Equation" r:id="rId3" imgW="1269720" imgH="45720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00" y="3249597"/>
                        <a:ext cx="3018749" cy="1086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21949" y="3249597"/>
            <a:ext cx="4105275" cy="1181100"/>
          </a:xfrm>
          <a:prstGeom prst="rect">
            <a:avLst/>
          </a:prstGeom>
        </p:spPr>
      </p:pic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703530"/>
              </p:ext>
            </p:extLst>
          </p:nvPr>
        </p:nvGraphicFramePr>
        <p:xfrm>
          <a:off x="7593240" y="3460847"/>
          <a:ext cx="25352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Equation" r:id="rId6" imgW="1066680" imgH="279360" progId="Equation.DSMT4">
                  <p:embed/>
                </p:oleObj>
              </mc:Choice>
              <mc:Fallback>
                <p:oleObj name="Equation" r:id="rId6" imgW="1066680" imgH="27936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93240" y="3460847"/>
                        <a:ext cx="2535238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633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Весовые функции и характеристики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425576"/>
            <a:ext cx="11463564" cy="4925331"/>
          </a:xfrm>
        </p:spPr>
        <p:txBody>
          <a:bodyPr>
            <a:normAutofit/>
          </a:bodyPr>
          <a:lstStyle/>
          <a:p>
            <a:r>
              <a:rPr lang="ru-RU" dirty="0"/>
              <a:t>Функции </a:t>
            </a:r>
            <a:r>
              <a:rPr lang="ru-RU" dirty="0" err="1"/>
              <a:t>Хевисайда</a:t>
            </a:r>
            <a:r>
              <a:rPr lang="ru-RU" dirty="0"/>
              <a:t> и Дирака взаимосвязаны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Тогда в силу линейности звена </a:t>
            </a:r>
            <a:r>
              <a:rPr lang="en-US" dirty="0"/>
              <a:t>h(t) </a:t>
            </a:r>
            <a:r>
              <a:rPr lang="ru-RU" dirty="0"/>
              <a:t>и </a:t>
            </a:r>
            <a:r>
              <a:rPr lang="en-US" dirty="0"/>
              <a:t>w(t) </a:t>
            </a:r>
            <a:r>
              <a:rPr lang="ru-RU" dirty="0"/>
              <a:t>тоже взаимосвязаны: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Т.е. весовые функции взаимно однозначно определяют друг друга</a:t>
            </a:r>
          </a:p>
          <a:p>
            <a:r>
              <a:rPr lang="ru-RU" dirty="0"/>
              <a:t>Весовые характеристики могут быть сняты экспериментально или получены аналитически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24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76491083"/>
              </p:ext>
            </p:extLst>
          </p:nvPr>
        </p:nvGraphicFramePr>
        <p:xfrm>
          <a:off x="2393495" y="1931423"/>
          <a:ext cx="4094389" cy="819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Equation" r:id="rId3" imgW="1650960" imgH="330120" progId="Equation.DSMT4">
                  <p:embed/>
                </p:oleObj>
              </mc:Choice>
              <mc:Fallback>
                <p:oleObj name="Equation" r:id="rId3" imgW="1650960" imgH="33012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3495" y="1931423"/>
                        <a:ext cx="4094389" cy="819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373507"/>
              </p:ext>
            </p:extLst>
          </p:nvPr>
        </p:nvGraphicFramePr>
        <p:xfrm>
          <a:off x="2393495" y="3611222"/>
          <a:ext cx="43148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Equation" r:id="rId5" imgW="1739880" imgH="330120" progId="Equation.DSMT4">
                  <p:embed/>
                </p:oleObj>
              </mc:Choice>
              <mc:Fallback>
                <p:oleObj name="Equation" r:id="rId5" imgW="1739880" imgH="33012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3495" y="3611222"/>
                        <a:ext cx="4314825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7414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Весовые функции и характеристики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199" y="1425576"/>
            <a:ext cx="11829143" cy="5541281"/>
          </a:xfrm>
        </p:spPr>
        <p:txBody>
          <a:bodyPr>
            <a:normAutofit/>
          </a:bodyPr>
          <a:lstStyle/>
          <a:p>
            <a:r>
              <a:rPr lang="ru-RU" dirty="0"/>
              <a:t>По весовым функциям можно определить реакцию на любое воздействие:</a:t>
            </a:r>
            <a:endParaRPr lang="en-US" dirty="0"/>
          </a:p>
          <a:p>
            <a:r>
              <a:rPr lang="ru-RU" dirty="0"/>
              <a:t>Представим вход </a:t>
            </a:r>
            <a:r>
              <a:rPr lang="en-US" dirty="0"/>
              <a:t>u(t) </a:t>
            </a:r>
            <a:r>
              <a:rPr lang="ru-RU" dirty="0"/>
              <a:t>как сумму единичных функций различной высоты</a:t>
            </a:r>
            <a:r>
              <a:rPr lang="en-US" dirty="0"/>
              <a:t>:</a:t>
            </a:r>
            <a:endParaRPr lang="ru-RU" dirty="0"/>
          </a:p>
          <a:p>
            <a:endParaRPr lang="en-US" dirty="0"/>
          </a:p>
          <a:p>
            <a:r>
              <a:rPr lang="ru-RU" dirty="0"/>
              <a:t>Тогда в силу линейности звена выход </a:t>
            </a:r>
            <a:r>
              <a:rPr lang="en-US" dirty="0"/>
              <a:t>y(t) </a:t>
            </a:r>
            <a:r>
              <a:rPr lang="ru-RU" dirty="0"/>
              <a:t>будет суммой реакций на единичные функций: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Выполним предельный переход: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25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55127650"/>
              </p:ext>
            </p:extLst>
          </p:nvPr>
        </p:nvGraphicFramePr>
        <p:xfrm>
          <a:off x="3293837" y="2349151"/>
          <a:ext cx="5008336" cy="80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3" name="Equation" r:id="rId3" imgW="2133360" imgH="342720" progId="Equation.DSMT4">
                  <p:embed/>
                </p:oleObj>
              </mc:Choice>
              <mc:Fallback>
                <p:oleObj name="Equation" r:id="rId3" imgW="2133360" imgH="34272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3837" y="2349151"/>
                        <a:ext cx="5008336" cy="80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954578"/>
              </p:ext>
            </p:extLst>
          </p:nvPr>
        </p:nvGraphicFramePr>
        <p:xfrm>
          <a:off x="2980418" y="3927135"/>
          <a:ext cx="51562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" name="Equation" r:id="rId5" imgW="2197080" imgH="342720" progId="Equation.DSMT4">
                  <p:embed/>
                </p:oleObj>
              </mc:Choice>
              <mc:Fallback>
                <p:oleObj name="Equation" r:id="rId5" imgW="2197080" imgH="34272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0418" y="3927135"/>
                        <a:ext cx="5156200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505488"/>
              </p:ext>
            </p:extLst>
          </p:nvPr>
        </p:nvGraphicFramePr>
        <p:xfrm>
          <a:off x="2463573" y="5489566"/>
          <a:ext cx="64373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Equation" r:id="rId7" imgW="2743200" imgH="330120" progId="Equation.DSMT4">
                  <p:embed/>
                </p:oleObj>
              </mc:Choice>
              <mc:Fallback>
                <p:oleObj name="Equation" r:id="rId7" imgW="2743200" imgH="330120" progId="Equation.DSMT4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3573" y="5489566"/>
                        <a:ext cx="6437313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8630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Интеграл Дюамеля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2857" y="2242571"/>
            <a:ext cx="11829143" cy="3910579"/>
          </a:xfrm>
        </p:spPr>
        <p:txBody>
          <a:bodyPr>
            <a:normAutofit/>
          </a:bodyPr>
          <a:lstStyle/>
          <a:p>
            <a:r>
              <a:rPr lang="ru-RU" dirty="0"/>
              <a:t>Это выражение называется </a:t>
            </a:r>
            <a:r>
              <a:rPr lang="ru-RU" b="1" dirty="0"/>
              <a:t>интеграл Дюамеля</a:t>
            </a:r>
          </a:p>
          <a:p>
            <a:r>
              <a:rPr lang="ru-RU" dirty="0"/>
              <a:t>Заметим: вторая часть – это интеграл свертки при </a:t>
            </a:r>
            <a:r>
              <a:rPr lang="en-US" dirty="0"/>
              <a:t>h(t&lt;0)=0</a:t>
            </a:r>
          </a:p>
          <a:p>
            <a:r>
              <a:rPr lang="ru-RU" dirty="0"/>
              <a:t>Применив интегрирование по частям можно получить интеграл Дюамеля в других формах, например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26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400955"/>
              </p:ext>
            </p:extLst>
          </p:nvPr>
        </p:nvGraphicFramePr>
        <p:xfrm>
          <a:off x="1419678" y="1264671"/>
          <a:ext cx="48577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Equation" r:id="rId3" imgW="2070000" imgH="330120" progId="Equation.DSMT4">
                  <p:embed/>
                </p:oleObj>
              </mc:Choice>
              <mc:Fallback>
                <p:oleObj name="Equation" r:id="rId3" imgW="2070000" imgH="330120" progId="Equation.DSMT4">
                  <p:embed/>
                  <p:pic>
                    <p:nvPicPr>
                      <p:cNvPr id="9" name="Объект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9678" y="1264671"/>
                        <a:ext cx="485775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7962" y="1061471"/>
            <a:ext cx="4105275" cy="1181100"/>
          </a:xfrm>
          <a:prstGeom prst="rect">
            <a:avLst/>
          </a:prstGeom>
        </p:spPr>
      </p:pic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448973"/>
              </p:ext>
            </p:extLst>
          </p:nvPr>
        </p:nvGraphicFramePr>
        <p:xfrm>
          <a:off x="1814513" y="4197350"/>
          <a:ext cx="81676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Equation" r:id="rId6" imgW="3479760" imgH="330120" progId="Equation.DSMT4">
                  <p:embed/>
                </p:oleObj>
              </mc:Choice>
              <mc:Fallback>
                <p:oleObj name="Equation" r:id="rId6" imgW="3479760" imgH="330120" progId="Equation.DSMT4">
                  <p:embed/>
                  <p:pic>
                    <p:nvPicPr>
                      <p:cNvPr id="9" name="Объект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14513" y="4197350"/>
                        <a:ext cx="816768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4980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Весовые функции и характеристики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425576"/>
            <a:ext cx="11463564" cy="5432424"/>
          </a:xfrm>
        </p:spPr>
        <p:txBody>
          <a:bodyPr>
            <a:normAutofit/>
          </a:bodyPr>
          <a:lstStyle/>
          <a:p>
            <a:r>
              <a:rPr lang="ru-RU" dirty="0"/>
              <a:t>Весовые функции связаны с ПФ и преобразованием Л.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b="1" dirty="0"/>
          </a:p>
          <a:p>
            <a:r>
              <a:rPr lang="ru-RU" dirty="0"/>
              <a:t>Передаточная функция(ПФ) – это изображение Лапласа импульсной функции (формальное точное определение ПФ):</a:t>
            </a:r>
          </a:p>
          <a:p>
            <a:endParaRPr lang="ru-RU" dirty="0"/>
          </a:p>
          <a:p>
            <a:r>
              <a:rPr lang="ru-RU" dirty="0"/>
              <a:t>Аналогично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27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8455022"/>
              </p:ext>
            </p:extLst>
          </p:nvPr>
        </p:nvGraphicFramePr>
        <p:xfrm>
          <a:off x="838200" y="2921512"/>
          <a:ext cx="1660985" cy="501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0" name="Equation" r:id="rId3" imgW="672840" imgH="203040" progId="Equation.DSMT4">
                  <p:embed/>
                </p:oleObj>
              </mc:Choice>
              <mc:Fallback>
                <p:oleObj name="Equation" r:id="rId3" imgW="672840" imgH="20304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921512"/>
                        <a:ext cx="1660985" cy="501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4788" y="1735263"/>
            <a:ext cx="4105275" cy="1181100"/>
          </a:xfrm>
          <a:prstGeom prst="rect">
            <a:avLst/>
          </a:prstGeom>
        </p:spPr>
      </p:pic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297094"/>
              </p:ext>
            </p:extLst>
          </p:nvPr>
        </p:nvGraphicFramePr>
        <p:xfrm>
          <a:off x="2867025" y="2840616"/>
          <a:ext cx="64579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1" name="Equation" r:id="rId6" imgW="2717640" imgH="279360" progId="Equation.DSMT4">
                  <p:embed/>
                </p:oleObj>
              </mc:Choice>
              <mc:Fallback>
                <p:oleObj name="Equation" r:id="rId6" imgW="2717640" imgH="279360" progId="Equation.DSMT4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67025" y="2840616"/>
                        <a:ext cx="6457950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064133"/>
              </p:ext>
            </p:extLst>
          </p:nvPr>
        </p:nvGraphicFramePr>
        <p:xfrm>
          <a:off x="3798888" y="4197350"/>
          <a:ext cx="30511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2" name="Equation" r:id="rId8" imgW="977760" imgH="253800" progId="Equation.DSMT4">
                  <p:embed/>
                </p:oleObj>
              </mc:Choice>
              <mc:Fallback>
                <p:oleObj name="Equation" r:id="rId8" imgW="977760" imgH="25380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98888" y="4197350"/>
                        <a:ext cx="3051175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032304"/>
              </p:ext>
            </p:extLst>
          </p:nvPr>
        </p:nvGraphicFramePr>
        <p:xfrm>
          <a:off x="487816" y="5252913"/>
          <a:ext cx="9896476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3" name="Equation" r:id="rId10" imgW="4165560" imgH="431640" progId="Equation.DSMT4">
                  <p:embed/>
                </p:oleObj>
              </mc:Choice>
              <mc:Fallback>
                <p:oleObj name="Equation" r:id="rId10" imgW="4165560" imgH="431640" progId="Equation.DSMT4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7816" y="5252913"/>
                        <a:ext cx="9896476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99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Частотные функции и характеристики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425576"/>
            <a:ext cx="11463564" cy="4925331"/>
          </a:xfrm>
        </p:spPr>
        <p:txBody>
          <a:bodyPr>
            <a:normAutofit/>
          </a:bodyPr>
          <a:lstStyle/>
          <a:p>
            <a:r>
              <a:rPr lang="ru-RU" dirty="0"/>
              <a:t>Типовое воздействие – гармоническое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b="1" dirty="0"/>
          </a:p>
          <a:p>
            <a:r>
              <a:rPr lang="ru-RU" dirty="0"/>
              <a:t>В результате установятся вынужденные колебания той же частоты, но другой амплитуды и фазы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28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03942814"/>
              </p:ext>
            </p:extLst>
          </p:nvPr>
        </p:nvGraphicFramePr>
        <p:xfrm>
          <a:off x="304800" y="2243942"/>
          <a:ext cx="4382341" cy="457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Equation" r:id="rId3" imgW="2184120" imgH="228600" progId="Equation.DSMT4">
                  <p:embed/>
                </p:oleObj>
              </mc:Choice>
              <mc:Fallback>
                <p:oleObj name="Equation" r:id="rId3" imgW="2184120" imgH="22860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2243942"/>
                        <a:ext cx="4382341" cy="457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44647" y="2472820"/>
            <a:ext cx="4105275" cy="1181100"/>
          </a:xfrm>
          <a:prstGeom prst="rect">
            <a:avLst/>
          </a:prstGeom>
        </p:spPr>
      </p:pic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7050"/>
              </p:ext>
            </p:extLst>
          </p:nvPr>
        </p:nvGraphicFramePr>
        <p:xfrm>
          <a:off x="6936241" y="2140275"/>
          <a:ext cx="2972481" cy="610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Equation" r:id="rId6" imgW="1358640" imgH="279360" progId="Equation.DSMT4">
                  <p:embed/>
                </p:oleObj>
              </mc:Choice>
              <mc:Fallback>
                <p:oleObj name="Equation" r:id="rId6" imgW="1358640" imgH="279360" progId="Equation.DSMT4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36241" y="2140275"/>
                        <a:ext cx="2972481" cy="610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BFB48BB-6E71-4164-9206-91158F22AF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121274"/>
              </p:ext>
            </p:extLst>
          </p:nvPr>
        </p:nvGraphicFramePr>
        <p:xfrm>
          <a:off x="7191266" y="4436052"/>
          <a:ext cx="236191" cy="1837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Equation" r:id="rId8" imgW="152280" imgH="1104840" progId="Equation.DSMT4">
                  <p:embed/>
                </p:oleObj>
              </mc:Choice>
              <mc:Fallback>
                <p:oleObj name="Equation" r:id="rId8" imgW="152280" imgH="110484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D26BB172-2411-4C08-B0A6-71DF7AAA06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91266" y="4436052"/>
                        <a:ext cx="236191" cy="1837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Объект 3">
            <a:extLst>
              <a:ext uri="{FF2B5EF4-FFF2-40B4-BE49-F238E27FC236}">
                <a16:creationId xmlns:a16="http://schemas.microsoft.com/office/drawing/2014/main" id="{EA0DE50E-6D37-40D0-8196-69868A334535}"/>
              </a:ext>
            </a:extLst>
          </p:cNvPr>
          <p:cNvSpPr txBox="1">
            <a:spLocks/>
          </p:cNvSpPr>
          <p:nvPr/>
        </p:nvSpPr>
        <p:spPr>
          <a:xfrm>
            <a:off x="1453243" y="4478527"/>
            <a:ext cx="5668736" cy="2147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dirty="0"/>
              <a:t>Мнимая единица –</a:t>
            </a:r>
          </a:p>
          <a:p>
            <a:pPr marL="0" indent="0" algn="r">
              <a:buNone/>
            </a:pPr>
            <a:r>
              <a:rPr lang="ru-RU" sz="3200" dirty="0"/>
              <a:t>Амплитуда входа –</a:t>
            </a:r>
          </a:p>
          <a:p>
            <a:pPr marL="0" indent="0" algn="r">
              <a:buNone/>
            </a:pPr>
            <a:r>
              <a:rPr lang="ru-RU" sz="3200" dirty="0"/>
              <a:t>Частота –</a:t>
            </a:r>
          </a:p>
          <a:p>
            <a:pPr marL="0" indent="0" algn="r">
              <a:buNone/>
            </a:pPr>
            <a:r>
              <a:rPr lang="ru-RU" sz="3200" dirty="0"/>
              <a:t>Амплитуда выхода –</a:t>
            </a:r>
            <a:endParaRPr lang="en-US" sz="3200" dirty="0"/>
          </a:p>
          <a:p>
            <a:pPr marL="0" indent="0" algn="r">
              <a:buNone/>
            </a:pPr>
            <a:r>
              <a:rPr lang="ru-RU" sz="3200" dirty="0"/>
              <a:t>Фазовый сдвиг выхода относительно входа –</a:t>
            </a:r>
          </a:p>
          <a:p>
            <a:pPr marL="2743200" lvl="6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31626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Частотные функции и характеристики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425577"/>
            <a:ext cx="11463564" cy="1837636"/>
          </a:xfrm>
        </p:spPr>
        <p:txBody>
          <a:bodyPr>
            <a:normAutofit/>
          </a:bodyPr>
          <a:lstStyle/>
          <a:p>
            <a:r>
              <a:rPr lang="ru-RU" dirty="0"/>
              <a:t>Можно экспериментально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29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3839562"/>
              </p:ext>
            </p:extLst>
          </p:nvPr>
        </p:nvGraphicFramePr>
        <p:xfrm>
          <a:off x="525236" y="2036121"/>
          <a:ext cx="2813728" cy="1101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Equation" r:id="rId3" imgW="1168200" imgH="457200" progId="Equation.DSMT4">
                  <p:embed/>
                </p:oleObj>
              </mc:Choice>
              <mc:Fallback>
                <p:oleObj name="Equation" r:id="rId3" imgW="1168200" imgH="45720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236" y="2036121"/>
                        <a:ext cx="2813728" cy="1101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2981" y="1880100"/>
            <a:ext cx="4105275" cy="1181100"/>
          </a:xfrm>
          <a:prstGeom prst="rect">
            <a:avLst/>
          </a:prstGeom>
        </p:spPr>
      </p:pic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954701"/>
              </p:ext>
            </p:extLst>
          </p:nvPr>
        </p:nvGraphicFramePr>
        <p:xfrm>
          <a:off x="6860990" y="2036121"/>
          <a:ext cx="4918508" cy="924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Equation" r:id="rId6" imgW="1485720" imgH="279360" progId="Equation.DSMT4">
                  <p:embed/>
                </p:oleObj>
              </mc:Choice>
              <mc:Fallback>
                <p:oleObj name="Equation" r:id="rId6" imgW="1485720" imgH="279360" progId="Equation.DSMT4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60990" y="2036121"/>
                        <a:ext cx="4918508" cy="924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F14C0B1-8BDB-4EA6-9B26-703340BE4B7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5357" y="3250613"/>
            <a:ext cx="92392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лекции: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7930" y="1363510"/>
            <a:ext cx="6840794" cy="4870142"/>
          </a:xfrm>
        </p:spPr>
        <p:txBody>
          <a:bodyPr>
            <a:normAutofit fontScale="85000" lnSpcReduction="20000"/>
          </a:bodyPr>
          <a:lstStyle/>
          <a:p>
            <a:r>
              <a:rPr lang="ru-RU" sz="4000" dirty="0"/>
              <a:t>Рассмотрение </a:t>
            </a:r>
            <a:r>
              <a:rPr lang="ru-RU" sz="4000" b="1" dirty="0"/>
              <a:t>5 способов </a:t>
            </a:r>
            <a:r>
              <a:rPr lang="ru-RU" sz="4000" dirty="0"/>
              <a:t>описания линейных непрерывных звеньев в ТАУ</a:t>
            </a:r>
            <a:r>
              <a:rPr lang="en-US" sz="4000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ru-RU" sz="3600" dirty="0"/>
              <a:t>Вход-выход;</a:t>
            </a:r>
          </a:p>
          <a:p>
            <a:pPr marL="1200150" lvl="1" indent="-742950">
              <a:buFont typeface="+mj-lt"/>
              <a:buAutoNum type="arabicPeriod"/>
            </a:pPr>
            <a:r>
              <a:rPr lang="ru-RU" sz="3600" dirty="0"/>
              <a:t>Передаточные операторы и функции;</a:t>
            </a:r>
          </a:p>
          <a:p>
            <a:pPr marL="1200150" lvl="1" indent="-742950">
              <a:buFont typeface="+mj-lt"/>
              <a:buAutoNum type="arabicPeriod"/>
            </a:pPr>
            <a:r>
              <a:rPr lang="ru-RU" sz="3600" dirty="0"/>
              <a:t>Весовые функции и характеристики;</a:t>
            </a:r>
          </a:p>
          <a:p>
            <a:pPr marL="1200150" lvl="1" indent="-742950">
              <a:buFont typeface="+mj-lt"/>
              <a:buAutoNum type="arabicPeriod"/>
            </a:pPr>
            <a:r>
              <a:rPr lang="ru-RU" sz="3600" dirty="0"/>
              <a:t>Частотные функции и характеристики;</a:t>
            </a:r>
          </a:p>
          <a:p>
            <a:pPr marL="1200150" lvl="1" indent="-742950">
              <a:buFont typeface="+mj-lt"/>
              <a:buAutoNum type="arabicPeriod"/>
            </a:pPr>
            <a:r>
              <a:rPr lang="ru-RU" sz="3600" dirty="0"/>
              <a:t>Описание в пространстве состояний.</a:t>
            </a:r>
          </a:p>
          <a:p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06C9BF-99C5-4BDE-84E8-6C4E373BC5C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8724" y="1632001"/>
            <a:ext cx="4639136" cy="3593997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39C2AAA9-C4B1-43CC-86DC-69DFD400D71E}"/>
              </a:ext>
            </a:extLst>
          </p:cNvPr>
          <p:cNvSpPr txBox="1">
            <a:spLocks/>
          </p:cNvSpPr>
          <p:nvPr/>
        </p:nvSpPr>
        <p:spPr>
          <a:xfrm>
            <a:off x="7389712" y="5397231"/>
            <a:ext cx="4358148" cy="68961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ru-RU" sz="4000" dirty="0"/>
              <a:t>Описание в пространстве состояние – основное, базовое.</a:t>
            </a:r>
          </a:p>
        </p:txBody>
      </p:sp>
    </p:spTree>
    <p:extLst>
      <p:ext uri="{BB962C8B-B14F-4D97-AF65-F5344CB8AC3E}">
        <p14:creationId xmlns:p14="http://schemas.microsoft.com/office/powerpoint/2010/main" val="1552320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Частотные функции и характеристики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69975" y="2409122"/>
            <a:ext cx="11498217" cy="3602880"/>
          </a:xfrm>
        </p:spPr>
        <p:txBody>
          <a:bodyPr>
            <a:normAutofit/>
          </a:bodyPr>
          <a:lstStyle/>
          <a:p>
            <a:r>
              <a:rPr lang="ru-RU" dirty="0"/>
              <a:t>Заметим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Тогда уравнение</a:t>
            </a:r>
            <a:r>
              <a:rPr lang="en-US" dirty="0"/>
              <a:t> </a:t>
            </a:r>
            <a:r>
              <a:rPr lang="ru-RU" dirty="0"/>
              <a:t>«вход-выход» примет вид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Выразим отношение выхода ко входу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30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01055737"/>
              </p:ext>
            </p:extLst>
          </p:nvPr>
        </p:nvGraphicFramePr>
        <p:xfrm>
          <a:off x="2556975" y="2299118"/>
          <a:ext cx="7280002" cy="1473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1" name="Equation" r:id="rId3" imgW="3136680" imgH="634680" progId="Equation.DSMT4">
                  <p:embed/>
                </p:oleObj>
              </mc:Choice>
              <mc:Fallback>
                <p:oleObj name="Equation" r:id="rId3" imgW="3136680" imgH="63468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6975" y="2299118"/>
                        <a:ext cx="7280002" cy="1473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8BD72675-C1FF-4F5D-BAAB-8E750929D2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880005"/>
              </p:ext>
            </p:extLst>
          </p:nvPr>
        </p:nvGraphicFramePr>
        <p:xfrm>
          <a:off x="4181801" y="1639503"/>
          <a:ext cx="2561657" cy="424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2" name="Equation" r:id="rId5" imgW="1307880" imgH="203040" progId="Equation.DSMT4">
                  <p:embed/>
                </p:oleObj>
              </mc:Choice>
              <mc:Fallback>
                <p:oleObj name="Equation" r:id="rId5" imgW="1307880" imgH="2030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9796076E-CFC8-402F-B605-257BECB48B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81801" y="1639503"/>
                        <a:ext cx="2561657" cy="424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F8C85F4D-E1F6-4246-B13C-9A89713FC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40468"/>
              </p:ext>
            </p:extLst>
          </p:nvPr>
        </p:nvGraphicFramePr>
        <p:xfrm>
          <a:off x="987843" y="1563424"/>
          <a:ext cx="1801055" cy="576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3" name="Equation" r:id="rId7" imgW="711000" imgH="228600" progId="Equation.DSMT4">
                  <p:embed/>
                </p:oleObj>
              </mc:Choice>
              <mc:Fallback>
                <p:oleObj name="Equation" r:id="rId7" imgW="711000" imgH="22860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7843" y="1563424"/>
                        <a:ext cx="1801055" cy="576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3F99E4A5-D02D-448B-B899-1EA8646357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968264"/>
              </p:ext>
            </p:extLst>
          </p:nvPr>
        </p:nvGraphicFramePr>
        <p:xfrm>
          <a:off x="7728210" y="1458652"/>
          <a:ext cx="3475947" cy="71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4" name="Equation" r:id="rId9" imgW="1358640" imgH="279360" progId="Equation.DSMT4">
                  <p:embed/>
                </p:oleObj>
              </mc:Choice>
              <mc:Fallback>
                <p:oleObj name="Equation" r:id="rId9" imgW="1358640" imgH="279360" progId="Equation.DSMT4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28210" y="1458652"/>
                        <a:ext cx="3475947" cy="71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3226CBFE-93AD-41F1-B1F5-8A91837A5E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653837"/>
              </p:ext>
            </p:extLst>
          </p:nvPr>
        </p:nvGraphicFramePr>
        <p:xfrm>
          <a:off x="2413333" y="5475137"/>
          <a:ext cx="6749941" cy="1073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5" name="Equation" r:id="rId11" imgW="2971800" imgH="444240" progId="Equation.DSMT4">
                  <p:embed/>
                </p:oleObj>
              </mc:Choice>
              <mc:Fallback>
                <p:oleObj name="Equation" r:id="rId11" imgW="2971800" imgH="4442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8BD72675-C1FF-4F5D-BAAB-8E750929D2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13333" y="5475137"/>
                        <a:ext cx="6749941" cy="1073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2FFB54FA-3A7F-42B6-9FCC-FE3CC938D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999995"/>
              </p:ext>
            </p:extLst>
          </p:nvPr>
        </p:nvGraphicFramePr>
        <p:xfrm>
          <a:off x="3234774" y="4319759"/>
          <a:ext cx="5107061" cy="674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6" name="Equation" r:id="rId13" imgW="1841400" imgH="228600" progId="Equation.DSMT4">
                  <p:embed/>
                </p:oleObj>
              </mc:Choice>
              <mc:Fallback>
                <p:oleObj name="Equation" r:id="rId13" imgW="1841400" imgH="22860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8BD72675-C1FF-4F5D-BAAB-8E750929D2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4774" y="4319759"/>
                        <a:ext cx="5107061" cy="674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264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Частотные функции и характеристики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93546" y="1504144"/>
            <a:ext cx="11804907" cy="4669506"/>
          </a:xfrm>
        </p:spPr>
        <p:txBody>
          <a:bodyPr>
            <a:normAutofit/>
          </a:bodyPr>
          <a:lstStyle/>
          <a:p>
            <a:r>
              <a:rPr lang="ru-RU" dirty="0"/>
              <a:t>Амплитудно-фазовая частотная функция(АФЧФ) - изображение Фурье импульсной функции</a:t>
            </a:r>
            <a:r>
              <a:rPr lang="en-US" dirty="0"/>
              <a:t>:</a:t>
            </a:r>
            <a:endParaRPr lang="ru-RU" dirty="0"/>
          </a:p>
          <a:p>
            <a:endParaRPr lang="en-US" dirty="0"/>
          </a:p>
          <a:p>
            <a:r>
              <a:rPr lang="ru-RU" dirty="0"/>
              <a:t>Амплитудная частотная функция(АЧФ) – отношение амплитуд выхода и входа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r>
              <a:rPr lang="ru-RU" dirty="0"/>
              <a:t>Фазовая частотная функция(ФЧФ) – сдвиг </a:t>
            </a:r>
          </a:p>
          <a:p>
            <a:pPr marL="0" indent="0">
              <a:buNone/>
            </a:pPr>
            <a:r>
              <a:rPr lang="ru-RU" dirty="0"/>
              <a:t>фазы выхода относительно входа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31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2FFB54FA-3A7F-42B6-9FCC-FE3CC938D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0606"/>
              </p:ext>
            </p:extLst>
          </p:nvPr>
        </p:nvGraphicFramePr>
        <p:xfrm>
          <a:off x="4676442" y="4297283"/>
          <a:ext cx="6287569" cy="2508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2" name="Equation" r:id="rId3" imgW="3593880" imgH="1346040" progId="Equation.DSMT4">
                  <p:embed/>
                </p:oleObj>
              </mc:Choice>
              <mc:Fallback>
                <p:oleObj name="Equation" r:id="rId3" imgW="3593880" imgH="134604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2FFB54FA-3A7F-42B6-9FCC-FE3CC938D8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6442" y="4297283"/>
                        <a:ext cx="6287569" cy="2508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804FAD09-3F15-43C0-877B-049102FA7D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564965"/>
              </p:ext>
            </p:extLst>
          </p:nvPr>
        </p:nvGraphicFramePr>
        <p:xfrm>
          <a:off x="4171358" y="2045663"/>
          <a:ext cx="66055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3" name="Equation" r:id="rId5" imgW="2908080" imgH="330120" progId="Equation.DSMT4">
                  <p:embed/>
                </p:oleObj>
              </mc:Choice>
              <mc:Fallback>
                <p:oleObj name="Equation" r:id="rId5" imgW="2908080" imgH="33012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3226CBFE-93AD-41F1-B1F5-8A91837A5E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71358" y="2045663"/>
                        <a:ext cx="6605587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3391DDA5-0A9F-4C3B-925D-E216718A57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622878"/>
              </p:ext>
            </p:extLst>
          </p:nvPr>
        </p:nvGraphicFramePr>
        <p:xfrm>
          <a:off x="3032590" y="3267119"/>
          <a:ext cx="7297737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4" name="Equation" r:id="rId7" imgW="3213000" imgH="393480" progId="Equation.DSMT4">
                  <p:embed/>
                </p:oleObj>
              </mc:Choice>
              <mc:Fallback>
                <p:oleObj name="Equation" r:id="rId7" imgW="3213000" imgH="39348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804FAD09-3F15-43C0-877B-049102FA7D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32590" y="3267119"/>
                        <a:ext cx="7297737" cy="95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163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Частотные функции и характеристики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93547" y="1504144"/>
            <a:ext cx="5430640" cy="5034442"/>
          </a:xfrm>
        </p:spPr>
        <p:txBody>
          <a:bodyPr>
            <a:normAutofit/>
          </a:bodyPr>
          <a:lstStyle/>
          <a:p>
            <a:r>
              <a:rPr lang="ru-RU" dirty="0"/>
              <a:t>Амплитудная частотная характеристика(АЧХ) – график АЧФ</a:t>
            </a:r>
            <a:r>
              <a:rPr lang="en-US" dirty="0"/>
              <a:t>:</a:t>
            </a:r>
          </a:p>
          <a:p>
            <a:endParaRPr lang="ru-RU" dirty="0"/>
          </a:p>
          <a:p>
            <a:r>
              <a:rPr lang="ru-RU" dirty="0"/>
              <a:t>Фазовая частотная характеристика(ФЧХ) – график ФЧФ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32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0E79DC-F8CC-4CB8-872D-85C82FA7A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628" y="1392499"/>
            <a:ext cx="6671825" cy="39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17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Частотные функции и характеристики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93546" y="1504143"/>
            <a:ext cx="5380535" cy="521733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Амплитудно-фазовая частотная характеристика(АФЧХ) – годограф на комплексной плоскости АФЧФ (частота - параметр)</a:t>
            </a:r>
            <a:r>
              <a:rPr lang="en-US" dirty="0"/>
              <a:t>:</a:t>
            </a:r>
          </a:p>
          <a:p>
            <a:r>
              <a:rPr lang="ru-RU" dirty="0"/>
              <a:t>Для строго физически реализуемых систем</a:t>
            </a:r>
            <a:r>
              <a:rPr lang="en-US" dirty="0"/>
              <a:t> (n&gt;m):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 т.е. такие системы являются фильтрами низких частот(ФНЧ)</a:t>
            </a:r>
            <a:r>
              <a:rPr lang="en-US" dirty="0"/>
              <a:t>: </a:t>
            </a:r>
            <a:r>
              <a:rPr lang="ru-RU" dirty="0"/>
              <a:t>пропускают сигналы с низкими частотами и фильтруют высокие частоты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33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C3AE5A-7E07-4C40-9EED-C1CEC8555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298" y="1921350"/>
            <a:ext cx="6623776" cy="3402212"/>
          </a:xfrm>
          <a:prstGeom prst="rect">
            <a:avLst/>
          </a:prstGeom>
        </p:spPr>
      </p:pic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0325CC93-9531-49F6-B8C3-7F47E3917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727173"/>
              </p:ext>
            </p:extLst>
          </p:nvPr>
        </p:nvGraphicFramePr>
        <p:xfrm>
          <a:off x="1317821" y="4025126"/>
          <a:ext cx="2595562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Equation" r:id="rId4" imgW="1143000" imgH="253800" progId="Equation.DSMT4">
                  <p:embed/>
                </p:oleObj>
              </mc:Choice>
              <mc:Fallback>
                <p:oleObj name="Equation" r:id="rId4" imgW="1143000" imgH="25380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3391DDA5-0A9F-4C3B-925D-E216718A57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7821" y="4025126"/>
                        <a:ext cx="2595562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980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Частотные функции и характеристики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93547" y="1504144"/>
            <a:ext cx="4184906" cy="5034442"/>
          </a:xfrm>
        </p:spPr>
        <p:txBody>
          <a:bodyPr>
            <a:normAutofit/>
          </a:bodyPr>
          <a:lstStyle/>
          <a:p>
            <a:r>
              <a:rPr lang="ru-RU" dirty="0"/>
              <a:t>Резонансная частота – частота на которой АЧХ имеет максимум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ru-RU" dirty="0"/>
              <a:t>Частота среза – частота на которой АЧХ пересекает единичную линию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34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292063-9D4B-4ECD-9C6E-C6A2B1C12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453" y="1504144"/>
            <a:ext cx="7620000" cy="3200400"/>
          </a:xfrm>
          <a:prstGeom prst="rect">
            <a:avLst/>
          </a:prstGeom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4AB69FB3-8B8F-4EE5-BE06-BE7859C54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342074"/>
              </p:ext>
            </p:extLst>
          </p:nvPr>
        </p:nvGraphicFramePr>
        <p:xfrm>
          <a:off x="467519" y="2724150"/>
          <a:ext cx="36369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Equation" r:id="rId5" imgW="1434960" imgH="279360" progId="Equation.DSMT4">
                  <p:embed/>
                </p:oleObj>
              </mc:Choice>
              <mc:Fallback>
                <p:oleObj name="Equation" r:id="rId5" imgW="1434960" imgH="27936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F8C85F4D-E1F6-4246-B13C-9A89713FC5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19" y="2724150"/>
                        <a:ext cx="3636963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12E4B3F5-10A1-4316-97F1-BB8B7D3A53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381607"/>
              </p:ext>
            </p:extLst>
          </p:nvPr>
        </p:nvGraphicFramePr>
        <p:xfrm>
          <a:off x="838200" y="5049056"/>
          <a:ext cx="23812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Equation" r:id="rId7" imgW="939600" imgH="241200" progId="Equation.DSMT4">
                  <p:embed/>
                </p:oleObj>
              </mc:Choice>
              <mc:Fallback>
                <p:oleObj name="Equation" r:id="rId7" imgW="939600" imgH="24120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4AB69FB3-8B8F-4EE5-BE06-BE7859C54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5049056"/>
                        <a:ext cx="238125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Объект 3">
            <a:extLst>
              <a:ext uri="{FF2B5EF4-FFF2-40B4-BE49-F238E27FC236}">
                <a16:creationId xmlns:a16="http://schemas.microsoft.com/office/drawing/2014/main" id="{D47E40BC-872A-46FF-B823-49790F6EBF4A}"/>
              </a:ext>
            </a:extLst>
          </p:cNvPr>
          <p:cNvSpPr txBox="1">
            <a:spLocks/>
          </p:cNvSpPr>
          <p:nvPr/>
        </p:nvSpPr>
        <p:spPr>
          <a:xfrm>
            <a:off x="4378452" y="4816375"/>
            <a:ext cx="7508747" cy="153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Частота пропускания – частота на которой АЧХ в корень из 2 раз меньше максимума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54E6F9E1-C089-4F17-8FFB-D966E81DCE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373115"/>
              </p:ext>
            </p:extLst>
          </p:nvPr>
        </p:nvGraphicFramePr>
        <p:xfrm>
          <a:off x="5842666" y="5586362"/>
          <a:ext cx="309086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Equation" r:id="rId9" imgW="1218960" imgH="444240" progId="Equation.DSMT4">
                  <p:embed/>
                </p:oleObj>
              </mc:Choice>
              <mc:Fallback>
                <p:oleObj name="Equation" r:id="rId9" imgW="1218960" imgH="4442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12E4B3F5-10A1-4316-97F1-BB8B7D3A53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42666" y="5586362"/>
                        <a:ext cx="3090862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4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САУ по описанию звеньев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425576"/>
            <a:ext cx="11463564" cy="5160575"/>
          </a:xfrm>
        </p:spPr>
        <p:txBody>
          <a:bodyPr>
            <a:normAutofit/>
          </a:bodyPr>
          <a:lstStyle/>
          <a:p>
            <a:r>
              <a:rPr lang="ru-RU" dirty="0"/>
              <a:t>Существует 3 способа соединения звеньев.</a:t>
            </a:r>
          </a:p>
          <a:p>
            <a:r>
              <a:rPr lang="en-US" dirty="0"/>
              <a:t>1</a:t>
            </a:r>
            <a:r>
              <a:rPr lang="ru-RU" dirty="0"/>
              <a:t>) Последовательное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ru-RU" b="1" dirty="0"/>
          </a:p>
          <a:p>
            <a:r>
              <a:rPr lang="ru-RU" dirty="0"/>
              <a:t>Передаточный оператор цепочки последовательно соединенных звеньев равен произведению операторов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35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BFB48BB-6E71-4164-9206-91158F22AF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095093"/>
              </p:ext>
            </p:extLst>
          </p:nvPr>
        </p:nvGraphicFramePr>
        <p:xfrm>
          <a:off x="2051049" y="3703638"/>
          <a:ext cx="7252119" cy="172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Equation" r:id="rId3" imgW="4254480" imgH="939600" progId="Equation.DSMT4">
                  <p:embed/>
                </p:oleObj>
              </mc:Choice>
              <mc:Fallback>
                <p:oleObj name="Equation" r:id="rId3" imgW="4254480" imgH="93960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7BFB48BB-6E71-4164-9206-91158F22AF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49" y="3703638"/>
                        <a:ext cx="7252119" cy="172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D60CBC-6FFE-4614-84D2-E881B4E7D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60" y="2409030"/>
            <a:ext cx="112966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89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САУ по описанию звеньев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425576"/>
            <a:ext cx="11463564" cy="5160575"/>
          </a:xfrm>
        </p:spPr>
        <p:txBody>
          <a:bodyPr>
            <a:normAutofit/>
          </a:bodyPr>
          <a:lstStyle/>
          <a:p>
            <a:r>
              <a:rPr lang="ru-RU" dirty="0"/>
              <a:t>2) Параллельное соединение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ru-RU" b="1" dirty="0"/>
          </a:p>
          <a:p>
            <a:endParaRPr lang="ru-RU" dirty="0"/>
          </a:p>
          <a:p>
            <a:r>
              <a:rPr lang="ru-RU" dirty="0"/>
              <a:t>Передаточный оператор параллельно соединенных звеньев равен сумме операторов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36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BFB48BB-6E71-4164-9206-91158F22AF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361583"/>
              </p:ext>
            </p:extLst>
          </p:nvPr>
        </p:nvGraphicFramePr>
        <p:xfrm>
          <a:off x="7050087" y="1583725"/>
          <a:ext cx="4938713" cy="347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Equation" r:id="rId3" imgW="2145960" imgH="1396800" progId="Equation.DSMT4">
                  <p:embed/>
                </p:oleObj>
              </mc:Choice>
              <mc:Fallback>
                <p:oleObj name="Equation" r:id="rId3" imgW="2145960" imgH="139680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7BFB48BB-6E71-4164-9206-91158F22AF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50087" y="1583725"/>
                        <a:ext cx="4938713" cy="347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E5105E-A61D-4FDA-94D8-1B5D26450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42" y="1924072"/>
            <a:ext cx="6321301" cy="315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10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САУ по описанию звеньев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425576"/>
            <a:ext cx="7112000" cy="5160575"/>
          </a:xfrm>
        </p:spPr>
        <p:txBody>
          <a:bodyPr>
            <a:normAutofit/>
          </a:bodyPr>
          <a:lstStyle/>
          <a:p>
            <a:r>
              <a:rPr lang="ru-RU" dirty="0"/>
              <a:t>3) Встречно-параллельное соединение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ru-RU" dirty="0"/>
              <a:t>Передаточный оператор замкнутой системы</a:t>
            </a:r>
            <a:r>
              <a:rPr lang="en-US" dirty="0"/>
              <a:t> (</a:t>
            </a:r>
            <a:r>
              <a:rPr lang="ru-RU" dirty="0"/>
              <a:t>система с обратной связью</a:t>
            </a:r>
            <a:r>
              <a:rPr lang="en-US" dirty="0"/>
              <a:t>):</a:t>
            </a:r>
            <a:endParaRPr lang="ru-RU" dirty="0"/>
          </a:p>
          <a:p>
            <a:r>
              <a:rPr lang="ru-RU" dirty="0"/>
              <a:t>(+) – положительная обратная связь</a:t>
            </a:r>
          </a:p>
          <a:p>
            <a:r>
              <a:rPr lang="ru-RU" dirty="0"/>
              <a:t>(-) – отрицательная обратная связь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37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BFB48BB-6E71-4164-9206-91158F22AF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974987"/>
              </p:ext>
            </p:extLst>
          </p:nvPr>
        </p:nvGraphicFramePr>
        <p:xfrm>
          <a:off x="7315200" y="1662111"/>
          <a:ext cx="3671888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Equation" r:id="rId3" imgW="2158920" imgH="2070000" progId="Equation.DSMT4">
                  <p:embed/>
                </p:oleObj>
              </mc:Choice>
              <mc:Fallback>
                <p:oleObj name="Equation" r:id="rId3" imgW="2158920" imgH="207000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7BFB48BB-6E71-4164-9206-91158F22AF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5200" y="1662111"/>
                        <a:ext cx="3671888" cy="377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6C026B-3675-4C9F-BB8B-DF88322AB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932" y="1886636"/>
            <a:ext cx="6688137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95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блок-схем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425576"/>
            <a:ext cx="11486292" cy="5160575"/>
          </a:xfrm>
        </p:spPr>
        <p:txBody>
          <a:bodyPr>
            <a:normAutofit/>
          </a:bodyPr>
          <a:lstStyle/>
          <a:p>
            <a:r>
              <a:rPr lang="ru-RU" dirty="0"/>
              <a:t>Главное правило преобразований: сохранить вход и и выход неизменными</a:t>
            </a:r>
          </a:p>
          <a:p>
            <a:r>
              <a:rPr lang="ru-RU" dirty="0"/>
              <a:t>1) Рядом стоящие узлы или сумматоры можно менять местами, объединять или  разъединять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ru-RU" b="1" dirty="0"/>
              <a:t>Узел и сумматор поменять местами нельзя</a:t>
            </a:r>
            <a:r>
              <a:rPr lang="en-US" b="1" dirty="0"/>
              <a:t>!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38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462A5D-E9B2-4650-B7E7-CD776972D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8" y="3175557"/>
            <a:ext cx="5524500" cy="24098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E3EC13-3BEC-4E37-B1A1-F256F1FF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346" y="3618469"/>
            <a:ext cx="6057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42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блок-схем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425576"/>
            <a:ext cx="11486292" cy="5160575"/>
          </a:xfrm>
        </p:spPr>
        <p:txBody>
          <a:bodyPr>
            <a:normAutofit/>
          </a:bodyPr>
          <a:lstStyle/>
          <a:p>
            <a:r>
              <a:rPr lang="ru-RU" dirty="0"/>
              <a:t>Главное правило преобразований: сохранить вход и и выход неизменными</a:t>
            </a:r>
          </a:p>
          <a:p>
            <a:r>
              <a:rPr lang="en-US" dirty="0"/>
              <a:t>2</a:t>
            </a:r>
            <a:r>
              <a:rPr lang="ru-RU" dirty="0"/>
              <a:t>) При переносе сумматора через звено вводят ещё одно звено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39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AC3C5E-9CAA-4A31-A0AB-3AE2BFA24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884" y="3083783"/>
            <a:ext cx="81248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6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Описание вход-выход</a:t>
            </a:r>
          </a:p>
          <a:p>
            <a:pPr lvl="1"/>
            <a:r>
              <a:rPr lang="ru-RU" dirty="0"/>
              <a:t>Обычная линеаризация</a:t>
            </a:r>
          </a:p>
          <a:p>
            <a:r>
              <a:rPr lang="ru-RU" dirty="0"/>
              <a:t>Передаточные операторы и функции</a:t>
            </a:r>
          </a:p>
          <a:p>
            <a:pPr lvl="1"/>
            <a:r>
              <a:rPr lang="ru-RU" dirty="0"/>
              <a:t>Интегральные преобразования</a:t>
            </a:r>
          </a:p>
          <a:p>
            <a:pPr lvl="1"/>
            <a:r>
              <a:rPr lang="ru-RU" dirty="0"/>
              <a:t>Преобразование Лапласа, его свойства</a:t>
            </a:r>
          </a:p>
          <a:p>
            <a:r>
              <a:rPr lang="ru-RU" dirty="0"/>
              <a:t>Весовые функции и характеристики</a:t>
            </a:r>
          </a:p>
          <a:p>
            <a:r>
              <a:rPr lang="ru-RU" dirty="0"/>
              <a:t>Частотные функции и характеристики</a:t>
            </a:r>
          </a:p>
          <a:p>
            <a:pPr lvl="1"/>
            <a:r>
              <a:rPr lang="ru-RU" dirty="0"/>
              <a:t>Описание систем по описанию звеньев</a:t>
            </a:r>
          </a:p>
          <a:p>
            <a:pPr lvl="1"/>
            <a:r>
              <a:rPr lang="ru-RU" dirty="0"/>
              <a:t>Логарифмические частотные функции и характеристики</a:t>
            </a:r>
          </a:p>
          <a:p>
            <a:r>
              <a:rPr lang="ru-RU" dirty="0"/>
              <a:t>Описание в пространстве состояний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931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блок-схем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40271" y="1329791"/>
            <a:ext cx="11486292" cy="516057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Главное правило преобразований: сохранить вход и и выход неизменными</a:t>
            </a:r>
          </a:p>
          <a:p>
            <a:r>
              <a:rPr lang="en-US" dirty="0"/>
              <a:t>2</a:t>
            </a:r>
            <a:r>
              <a:rPr lang="ru-RU" dirty="0"/>
              <a:t>) При переносе узла через звено вводят ещё одно звено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Применяя преобразования систему любой сложности можно привести к виду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40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FF828C-6A61-4EF3-9B6A-20F71629A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041" y="2471803"/>
            <a:ext cx="8277225" cy="2876550"/>
          </a:xfrm>
          <a:prstGeom prst="rect">
            <a:avLst/>
          </a:prstGeom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9F6D279-A123-4CE3-B3CF-85B3885CA5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2295"/>
              </p:ext>
            </p:extLst>
          </p:nvPr>
        </p:nvGraphicFramePr>
        <p:xfrm>
          <a:off x="4793348" y="5866736"/>
          <a:ext cx="1302652" cy="587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Equation" r:id="rId4" imgW="482400" imgH="203040" progId="Equation.DSMT4">
                  <p:embed/>
                </p:oleObj>
              </mc:Choice>
              <mc:Fallback>
                <p:oleObj name="Equation" r:id="rId4" imgW="482400" imgH="20304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7BFB48BB-6E71-4164-9206-91158F22AF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3348" y="5866736"/>
                        <a:ext cx="1302652" cy="587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687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САУ по описанию звеньев: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425576"/>
            <a:ext cx="11463564" cy="4925331"/>
          </a:xfrm>
        </p:spPr>
        <p:txBody>
          <a:bodyPr>
            <a:normAutofit/>
          </a:bodyPr>
          <a:lstStyle/>
          <a:p>
            <a:r>
              <a:rPr lang="ru-RU" dirty="0"/>
              <a:t>В общем случае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r>
              <a:rPr lang="ru-RU" dirty="0"/>
              <a:t>Любой полином можно представить как произведение простых полиномов 0-2 порядков (Основная теорема анализа)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Т.е. передаточную функцию любой сложности можно представить в виде цепочки последовательно соединенных </a:t>
            </a:r>
            <a:r>
              <a:rPr lang="ru-RU" b="1" dirty="0"/>
              <a:t>типовых звеньев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41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4310993"/>
              </p:ext>
            </p:extLst>
          </p:nvPr>
        </p:nvGraphicFramePr>
        <p:xfrm>
          <a:off x="3749589" y="1326393"/>
          <a:ext cx="5976938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0" name="Equation" r:id="rId3" imgW="2361960" imgH="457200" progId="Equation.DSMT4">
                  <p:embed/>
                </p:oleObj>
              </mc:Choice>
              <mc:Fallback>
                <p:oleObj name="Equation" r:id="rId3" imgW="2361960" imgH="45720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9589" y="1326393"/>
                        <a:ext cx="5976938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938978"/>
              </p:ext>
            </p:extLst>
          </p:nvPr>
        </p:nvGraphicFramePr>
        <p:xfrm>
          <a:off x="2032000" y="3429000"/>
          <a:ext cx="7113588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1" name="Equation" r:id="rId5" imgW="3136680" imgH="711000" progId="Equation.DSMT4">
                  <p:embed/>
                </p:oleObj>
              </mc:Choice>
              <mc:Fallback>
                <p:oleObj name="Equation" r:id="rId5" imgW="3136680" imgH="711000" progId="Equation.DSMT4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2000" y="3429000"/>
                        <a:ext cx="7113588" cy="161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362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Логарифмические частотные характеристики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425576"/>
            <a:ext cx="11463564" cy="4925331"/>
          </a:xfrm>
        </p:spPr>
        <p:txBody>
          <a:bodyPr>
            <a:normAutofit/>
          </a:bodyPr>
          <a:lstStyle/>
          <a:p>
            <a:r>
              <a:rPr lang="ru-RU" dirty="0"/>
              <a:t>Типовое воздействие – гармоническое, 2 последовательных звена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b="1" dirty="0"/>
          </a:p>
          <a:p>
            <a:endParaRPr lang="ru-RU" b="1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В общем случае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42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83139614"/>
              </p:ext>
            </p:extLst>
          </p:nvPr>
        </p:nvGraphicFramePr>
        <p:xfrm>
          <a:off x="203200" y="2847725"/>
          <a:ext cx="1573693" cy="50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9" name="Equation" r:id="rId3" imgW="711000" imgH="228600" progId="Equation.DSMT4">
                  <p:embed/>
                </p:oleObj>
              </mc:Choice>
              <mc:Fallback>
                <p:oleObj name="Equation" r:id="rId3" imgW="711000" imgH="22860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00" y="2847725"/>
                        <a:ext cx="1573693" cy="50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189127"/>
              </p:ext>
            </p:extLst>
          </p:nvPr>
        </p:nvGraphicFramePr>
        <p:xfrm>
          <a:off x="2791300" y="1972834"/>
          <a:ext cx="42211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0" name="Equation" r:id="rId5" imgW="1930320" imgH="253800" progId="Equation.DSMT4">
                  <p:embed/>
                </p:oleObj>
              </mc:Choice>
              <mc:Fallback>
                <p:oleObj name="Equation" r:id="rId5" imgW="1930320" imgH="253800" progId="Equation.DSMT4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1300" y="1972834"/>
                        <a:ext cx="4221162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548D03-7C12-43A7-8643-AF4B01322CA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0506" y="2533902"/>
            <a:ext cx="6762750" cy="1133475"/>
          </a:xfrm>
          <a:prstGeom prst="rect">
            <a:avLst/>
          </a:prstGeom>
        </p:spPr>
      </p:pic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68E013FE-4A48-472B-BDCC-618FF9E97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060641"/>
              </p:ext>
            </p:extLst>
          </p:nvPr>
        </p:nvGraphicFramePr>
        <p:xfrm>
          <a:off x="7189103" y="3100639"/>
          <a:ext cx="47482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1" name="Equation" r:id="rId8" imgW="2171520" imgH="253800" progId="Equation.DSMT4">
                  <p:embed/>
                </p:oleObj>
              </mc:Choice>
              <mc:Fallback>
                <p:oleObj name="Equation" r:id="rId8" imgW="2171520" imgH="253800" progId="Equation.DSMT4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89103" y="3100639"/>
                        <a:ext cx="4748213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9480FD9D-00FC-4E2D-9677-183C62657C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972862"/>
              </p:ext>
            </p:extLst>
          </p:nvPr>
        </p:nvGraphicFramePr>
        <p:xfrm>
          <a:off x="1950718" y="3793278"/>
          <a:ext cx="63325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2" name="Equation" r:id="rId10" imgW="2895480" imgH="253800" progId="Equation.DSMT4">
                  <p:embed/>
                </p:oleObj>
              </mc:Choice>
              <mc:Fallback>
                <p:oleObj name="Equation" r:id="rId10" imgW="2895480" imgH="25380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68E013FE-4A48-472B-BDCC-618FF9E976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50718" y="3793278"/>
                        <a:ext cx="6332538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6F135FA0-B044-41E9-93ED-EB9F448086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945818"/>
              </p:ext>
            </p:extLst>
          </p:nvPr>
        </p:nvGraphicFramePr>
        <p:xfrm>
          <a:off x="1619360" y="4819448"/>
          <a:ext cx="794385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3" name="Equation" r:id="rId12" imgW="3632040" imgH="482400" progId="Equation.DSMT4">
                  <p:embed/>
                </p:oleObj>
              </mc:Choice>
              <mc:Fallback>
                <p:oleObj name="Equation" r:id="rId12" imgW="3632040" imgH="482400" progId="Equation.DSMT4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19360" y="4819448"/>
                        <a:ext cx="7943850" cy="105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10596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Логарифмические частотные характеристики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796144"/>
            <a:ext cx="11463564" cy="4925331"/>
          </a:xfrm>
        </p:spPr>
        <p:txBody>
          <a:bodyPr>
            <a:normAutofit/>
          </a:bodyPr>
          <a:lstStyle/>
          <a:p>
            <a:r>
              <a:rPr lang="ru-RU" dirty="0"/>
              <a:t>Перепишем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b="1" dirty="0"/>
          </a:p>
          <a:p>
            <a:r>
              <a:rPr lang="ru-RU" dirty="0"/>
              <a:t>Прологарифмируем (*)</a:t>
            </a:r>
            <a:r>
              <a:rPr lang="en-US" dirty="0"/>
              <a:t>:</a:t>
            </a:r>
            <a:endParaRPr lang="ru-RU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Т.е. в логарифмическом масштабе АЧФ цепочки равна сумме АЧФ отдельных звеньев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43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818044"/>
              </p:ext>
            </p:extLst>
          </p:nvPr>
        </p:nvGraphicFramePr>
        <p:xfrm>
          <a:off x="2658382" y="1675690"/>
          <a:ext cx="65532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6" name="Equation" r:id="rId3" imgW="2997000" imgH="761760" progId="Equation.DSMT4">
                  <p:embed/>
                </p:oleObj>
              </mc:Choice>
              <mc:Fallback>
                <p:oleObj name="Equation" r:id="rId3" imgW="2997000" imgH="761760" progId="Equation.DSMT4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8382" y="1675690"/>
                        <a:ext cx="6553200" cy="166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ECE57E56-CCC4-4A14-80A1-2B567443C8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24733"/>
              </p:ext>
            </p:extLst>
          </p:nvPr>
        </p:nvGraphicFramePr>
        <p:xfrm>
          <a:off x="2409144" y="3898023"/>
          <a:ext cx="68024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Equation" r:id="rId5" imgW="3111480" imgH="368280" progId="Equation.DSMT4">
                  <p:embed/>
                </p:oleObj>
              </mc:Choice>
              <mc:Fallback>
                <p:oleObj name="Equation" r:id="rId5" imgW="3111480" imgH="368280" progId="Equation.DSMT4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09144" y="3898023"/>
                        <a:ext cx="6802438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174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Логарифмические частотные характеристики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396314"/>
            <a:ext cx="11436865" cy="5325161"/>
          </a:xfrm>
        </p:spPr>
        <p:txBody>
          <a:bodyPr>
            <a:normAutofit/>
          </a:bodyPr>
          <a:lstStyle/>
          <a:p>
            <a:r>
              <a:rPr lang="ru-RU" dirty="0"/>
              <a:t>Бел </a:t>
            </a:r>
            <a:r>
              <a:rPr lang="en-US" dirty="0"/>
              <a:t>[</a:t>
            </a:r>
            <a:r>
              <a:rPr lang="ru-RU" dirty="0"/>
              <a:t>Б</a:t>
            </a:r>
            <a:r>
              <a:rPr lang="en-US" dirty="0"/>
              <a:t>]</a:t>
            </a:r>
            <a:r>
              <a:rPr lang="ru-RU" dirty="0"/>
              <a:t> – единица десятичного логарифма коэффициента усиления мощности сигнала(вне СИ):1 Б – усиление в 10 раз; 2 Б – усиление в  100 раз и т.д.</a:t>
            </a:r>
          </a:p>
          <a:p>
            <a:r>
              <a:rPr lang="ru-RU" dirty="0"/>
              <a:t>Мощность сигнала пропорциональна квадрату амплитуды:</a:t>
            </a:r>
          </a:p>
          <a:p>
            <a:pPr marL="0" indent="0">
              <a:buNone/>
            </a:pPr>
            <a:endParaRPr lang="ru-RU" b="1" dirty="0"/>
          </a:p>
          <a:p>
            <a:endParaRPr lang="ru-RU" dirty="0"/>
          </a:p>
          <a:p>
            <a:r>
              <a:rPr lang="ru-RU" dirty="0"/>
              <a:t>Тогда прологарифмируем квадрат АЧФ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Но бел дает слишком крупный масштаб, обычно используют децибел </a:t>
            </a:r>
            <a:r>
              <a:rPr lang="en-US" dirty="0"/>
              <a:t>[</a:t>
            </a:r>
            <a:r>
              <a:rPr lang="ru-RU" dirty="0"/>
              <a:t>дБ</a:t>
            </a:r>
            <a:r>
              <a:rPr lang="en-US" dirty="0"/>
              <a:t>]</a:t>
            </a:r>
            <a:r>
              <a:rPr lang="ru-RU" dirty="0"/>
              <a:t>, т.е. 				</a:t>
            </a:r>
            <a:r>
              <a:rPr lang="ru-RU" b="1" dirty="0"/>
              <a:t>- логарифмическая амплитудная частотная функция(ЛАЧФ)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44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ECE57E56-CCC4-4A14-80A1-2B567443C85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89828" y="3063360"/>
          <a:ext cx="78851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2" name="Equation" r:id="rId3" imgW="3606480" imgH="507960" progId="Equation.DSMT4">
                  <p:embed/>
                </p:oleObj>
              </mc:Choice>
              <mc:Fallback>
                <p:oleObj name="Equation" r:id="rId3" imgW="3606480" imgH="50796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ECE57E56-CCC4-4A14-80A1-2B567443C8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828" y="3063360"/>
                        <a:ext cx="7885113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AD7FECC-5B52-45FB-AE9D-F9AF75183C1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872287" y="4174610"/>
          <a:ext cx="31099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3" name="Equation" r:id="rId5" imgW="1422360" imgH="228600" progId="Equation.DSMT4">
                  <p:embed/>
                </p:oleObj>
              </mc:Choice>
              <mc:Fallback>
                <p:oleObj name="Equation" r:id="rId5" imgW="1422360" imgH="22860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1AD7FECC-5B52-45FB-AE9D-F9AF75183C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2287" y="4174610"/>
                        <a:ext cx="3109913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37A3D7CE-5296-4DBE-8A05-B2554B18BD7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49374" y="5101195"/>
          <a:ext cx="29718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4" name="Equation" r:id="rId7" imgW="1358640" imgH="203040" progId="Equation.DSMT4">
                  <p:embed/>
                </p:oleObj>
              </mc:Choice>
              <mc:Fallback>
                <p:oleObj name="Equation" r:id="rId7" imgW="1358640" imgH="20304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37A3D7CE-5296-4DBE-8A05-B2554B18BD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9374" y="5101195"/>
                        <a:ext cx="297180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127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Логарифмические частотные характеристики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313208"/>
            <a:ext cx="11436865" cy="5325161"/>
          </a:xfrm>
        </p:spPr>
        <p:txBody>
          <a:bodyPr>
            <a:normAutofit/>
          </a:bodyPr>
          <a:lstStyle/>
          <a:p>
            <a:r>
              <a:rPr lang="ru-RU" dirty="0"/>
              <a:t>Обычно (в робототехнике, мехатронике) интересуют частоты</a:t>
            </a:r>
          </a:p>
          <a:p>
            <a:pPr marL="0" indent="0">
              <a:buNone/>
            </a:pPr>
            <a:r>
              <a:rPr lang="ru-RU" dirty="0"/>
              <a:t> (0,001-10000) (рад/с)</a:t>
            </a:r>
          </a:p>
          <a:p>
            <a:r>
              <a:rPr lang="ru-RU" dirty="0"/>
              <a:t>Чтобы на одной характеристике увидеть зависимости во всех диапазонах частот: и (0,001-0,01) (рад/с), и (9000-10000) (рад/с) строят зависимость от логарифма частоты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endParaRPr lang="ru-RU" b="1" dirty="0"/>
          </a:p>
          <a:p>
            <a:endParaRPr lang="ru-RU" dirty="0"/>
          </a:p>
          <a:p>
            <a:r>
              <a:rPr lang="ru-RU" dirty="0"/>
              <a:t>Декада </a:t>
            </a:r>
            <a:r>
              <a:rPr lang="en-US" dirty="0"/>
              <a:t>[</a:t>
            </a:r>
            <a:r>
              <a:rPr lang="ru-RU" dirty="0"/>
              <a:t>дек</a:t>
            </a:r>
            <a:r>
              <a:rPr lang="en-US" dirty="0"/>
              <a:t>]</a:t>
            </a:r>
            <a:r>
              <a:rPr lang="ru-RU" dirty="0"/>
              <a:t> – изменение частоты в 10 раз (вне СИ)</a:t>
            </a:r>
          </a:p>
          <a:p>
            <a:r>
              <a:rPr lang="ru-RU" dirty="0"/>
              <a:t>График зависимости 				от 	   	- ЛАЧХ</a:t>
            </a:r>
          </a:p>
          <a:p>
            <a:r>
              <a:rPr lang="ru-RU" dirty="0"/>
              <a:t>График зависимости 				от 	 	- ЛФЧХ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45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37A3D7CE-5296-4DBE-8A05-B2554B18BD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186691"/>
              </p:ext>
            </p:extLst>
          </p:nvPr>
        </p:nvGraphicFramePr>
        <p:xfrm>
          <a:off x="3650264" y="5210860"/>
          <a:ext cx="29718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1" name="Equation" r:id="rId3" imgW="1358640" imgH="203040" progId="Equation.DSMT4">
                  <p:embed/>
                </p:oleObj>
              </mc:Choice>
              <mc:Fallback>
                <p:oleObj name="Equation" r:id="rId3" imgW="1358640" imgH="20304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1AD7FECC-5B52-45FB-AE9D-F9AF75183C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0264" y="5210860"/>
                        <a:ext cx="297180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B1EC25-983F-4173-948B-F1F6A73A7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069" y="3619319"/>
            <a:ext cx="9516762" cy="751323"/>
          </a:xfrm>
          <a:prstGeom prst="rect">
            <a:avLst/>
          </a:prstGeom>
        </p:spPr>
      </p:pic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C0633B5E-EF27-4D1F-961F-0535ED01F6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534363"/>
              </p:ext>
            </p:extLst>
          </p:nvPr>
        </p:nvGraphicFramePr>
        <p:xfrm>
          <a:off x="7172112" y="5140452"/>
          <a:ext cx="12223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2" name="Equation" r:id="rId6" imgW="558720" imgH="203040" progId="Equation.DSMT4">
                  <p:embed/>
                </p:oleObj>
              </mc:Choice>
              <mc:Fallback>
                <p:oleObj name="Equation" r:id="rId6" imgW="558720" imgH="20304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1D4CE1F7-ADCA-40EB-84CA-796A0B9E20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72112" y="5140452"/>
                        <a:ext cx="1222375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D24D401C-F5F9-40DB-9D2E-504153108D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449042"/>
              </p:ext>
            </p:extLst>
          </p:nvPr>
        </p:nvGraphicFramePr>
        <p:xfrm>
          <a:off x="4071123" y="5656947"/>
          <a:ext cx="14446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3" name="Equation" r:id="rId8" imgW="660240" imgH="203040" progId="Equation.DSMT4">
                  <p:embed/>
                </p:oleObj>
              </mc:Choice>
              <mc:Fallback>
                <p:oleObj name="Equation" r:id="rId8" imgW="660240" imgH="20304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37A3D7CE-5296-4DBE-8A05-B2554B18BD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71123" y="5656947"/>
                        <a:ext cx="1444625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A3280932-A3A9-4BD1-9247-B352A6FBE8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914376"/>
              </p:ext>
            </p:extLst>
          </p:nvPr>
        </p:nvGraphicFramePr>
        <p:xfrm>
          <a:off x="7172112" y="5666366"/>
          <a:ext cx="12223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4" name="Equation" r:id="rId10" imgW="558720" imgH="203040" progId="Equation.DSMT4">
                  <p:embed/>
                </p:oleObj>
              </mc:Choice>
              <mc:Fallback>
                <p:oleObj name="Equation" r:id="rId10" imgW="558720" imgH="2030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C0633B5E-EF27-4D1F-961F-0535ED01F6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72112" y="5666366"/>
                        <a:ext cx="1222375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588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Преимущества логарифмических характеристик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22184" y="1690688"/>
            <a:ext cx="9954054" cy="4500047"/>
          </a:xfrm>
        </p:spPr>
        <p:txBody>
          <a:bodyPr>
            <a:normAutofit/>
          </a:bodyPr>
          <a:lstStyle/>
          <a:p>
            <a:r>
              <a:rPr lang="ru-RU" dirty="0"/>
              <a:t>Сложные характеристики строятся как сумма простых</a:t>
            </a:r>
          </a:p>
          <a:p>
            <a:endParaRPr lang="ru-RU" dirty="0"/>
          </a:p>
          <a:p>
            <a:r>
              <a:rPr lang="ru-RU" dirty="0"/>
              <a:t>В едином масштабе можно увидеть любой диапазон частот и амплитуд</a:t>
            </a:r>
          </a:p>
          <a:p>
            <a:endParaRPr lang="ru-RU" dirty="0"/>
          </a:p>
          <a:p>
            <a:r>
              <a:rPr lang="ru-RU" dirty="0"/>
              <a:t>В большинстве случаев ЛАЧХ возможно изображать ломанными прямыми: асимптотические ЛАЧХ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46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57346" name="Picture 2">
            <a:extLst>
              <a:ext uri="{FF2B5EF4-FFF2-40B4-BE49-F238E27FC236}">
                <a16:creationId xmlns:a16="http://schemas.microsoft.com/office/drawing/2014/main" id="{EDC141F0-3160-4BB9-ADF8-911FBEA53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5207000"/>
            <a:ext cx="29718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>
            <a:extLst>
              <a:ext uri="{FF2B5EF4-FFF2-40B4-BE49-F238E27FC236}">
                <a16:creationId xmlns:a16="http://schemas.microsoft.com/office/drawing/2014/main" id="{F10ADDC5-BAE8-43EF-A214-B292B1946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130800"/>
            <a:ext cx="1219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4">
            <a:extLst>
              <a:ext uri="{FF2B5EF4-FFF2-40B4-BE49-F238E27FC236}">
                <a16:creationId xmlns:a16="http://schemas.microsoft.com/office/drawing/2014/main" id="{00211299-01C5-4DE5-8D43-DBFBE9341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5651500"/>
            <a:ext cx="14351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5">
            <a:extLst>
              <a:ext uri="{FF2B5EF4-FFF2-40B4-BE49-F238E27FC236}">
                <a16:creationId xmlns:a16="http://schemas.microsoft.com/office/drawing/2014/main" id="{9E045C8D-42B6-4A77-B574-D906CF27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664200"/>
            <a:ext cx="1219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320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Типовые звенья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396314"/>
            <a:ext cx="11436865" cy="5325161"/>
          </a:xfrm>
        </p:spPr>
        <p:txBody>
          <a:bodyPr>
            <a:normAutofit/>
          </a:bodyPr>
          <a:lstStyle/>
          <a:p>
            <a:r>
              <a:rPr lang="ru-RU" dirty="0"/>
              <a:t>8 видов типовых линейных звеньев:</a:t>
            </a:r>
          </a:p>
          <a:p>
            <a:r>
              <a:rPr lang="ru-RU" dirty="0"/>
              <a:t>1) Усилитель</a:t>
            </a:r>
          </a:p>
          <a:p>
            <a:r>
              <a:rPr lang="ru-RU" dirty="0"/>
              <a:t>2)Интегрирующее звено</a:t>
            </a:r>
          </a:p>
          <a:p>
            <a:r>
              <a:rPr lang="ru-RU" dirty="0"/>
              <a:t>3)Дифференцирующее звено</a:t>
            </a:r>
          </a:p>
          <a:p>
            <a:r>
              <a:rPr lang="ru-RU" dirty="0"/>
              <a:t>4)Апериодическое звено 1го порядка</a:t>
            </a:r>
          </a:p>
          <a:p>
            <a:r>
              <a:rPr lang="ru-RU" dirty="0"/>
              <a:t>5)Форсирующее звено 1го порядка</a:t>
            </a:r>
          </a:p>
          <a:p>
            <a:r>
              <a:rPr lang="ru-RU" dirty="0"/>
              <a:t>6)Апериодическое звено 2го порядка</a:t>
            </a:r>
          </a:p>
          <a:p>
            <a:r>
              <a:rPr lang="ru-RU" dirty="0"/>
              <a:t>7) Форсирующее звено 2го порядка</a:t>
            </a:r>
          </a:p>
          <a:p>
            <a:r>
              <a:rPr lang="ru-RU" dirty="0"/>
              <a:t>8) Звено чистого запаздывания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47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AD7FECC-5B52-45FB-AE9D-F9AF75183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228162"/>
              </p:ext>
            </p:extLst>
          </p:nvPr>
        </p:nvGraphicFramePr>
        <p:xfrm>
          <a:off x="2816738" y="1871577"/>
          <a:ext cx="14160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7" name="Equation" r:id="rId3" imgW="647640" imgH="228600" progId="Equation.DSMT4">
                  <p:embed/>
                </p:oleObj>
              </mc:Choice>
              <mc:Fallback>
                <p:oleObj name="Equation" r:id="rId3" imgW="647640" imgH="22860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1AD7FECC-5B52-45FB-AE9D-F9AF75183C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6738" y="1871577"/>
                        <a:ext cx="141605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90AE829-F6B2-4859-A9FD-E250143EF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10012"/>
              </p:ext>
            </p:extLst>
          </p:nvPr>
        </p:nvGraphicFramePr>
        <p:xfrm>
          <a:off x="4506547" y="2290077"/>
          <a:ext cx="13874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8" name="Equation" r:id="rId5" imgW="634680" imgH="393480" progId="Equation.DSMT4">
                  <p:embed/>
                </p:oleObj>
              </mc:Choice>
              <mc:Fallback>
                <p:oleObj name="Equation" r:id="rId5" imgW="634680" imgH="39348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1AD7FECC-5B52-45FB-AE9D-F9AF75183C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6547" y="2290077"/>
                        <a:ext cx="1387475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5E27BE1B-D7BE-4207-8207-113FC522F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506151"/>
              </p:ext>
            </p:extLst>
          </p:nvPr>
        </p:nvGraphicFramePr>
        <p:xfrm>
          <a:off x="6046378" y="2993630"/>
          <a:ext cx="13033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9" name="Equation" r:id="rId7" imgW="596880" imgH="228600" progId="Equation.DSMT4">
                  <p:embed/>
                </p:oleObj>
              </mc:Choice>
              <mc:Fallback>
                <p:oleObj name="Equation" r:id="rId7" imgW="596880" imgH="22860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90AE829-F6B2-4859-A9FD-E250143EF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6378" y="2993630"/>
                        <a:ext cx="1303338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02028766-46B7-4338-9057-380F4AFADB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5912"/>
              </p:ext>
            </p:extLst>
          </p:nvPr>
        </p:nvGraphicFramePr>
        <p:xfrm>
          <a:off x="8610600" y="3195294"/>
          <a:ext cx="19415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0" name="Equation" r:id="rId9" imgW="888840" imgH="393480" progId="Equation.DSMT4">
                  <p:embed/>
                </p:oleObj>
              </mc:Choice>
              <mc:Fallback>
                <p:oleObj name="Equation" r:id="rId9" imgW="888840" imgH="39348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5E27BE1B-D7BE-4207-8207-113FC522F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10600" y="3195294"/>
                        <a:ext cx="1941512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FE1F46B-F367-47E6-B183-265C8CFCD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391985"/>
              </p:ext>
            </p:extLst>
          </p:nvPr>
        </p:nvGraphicFramePr>
        <p:xfrm>
          <a:off x="8610600" y="2554116"/>
          <a:ext cx="18859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1" name="Equation" r:id="rId11" imgW="863280" imgH="228600" progId="Equation.DSMT4">
                  <p:embed/>
                </p:oleObj>
              </mc:Choice>
              <mc:Fallback>
                <p:oleObj name="Equation" r:id="rId11" imgW="863280" imgH="22860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02028766-46B7-4338-9057-380F4AFADB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10600" y="2554116"/>
                        <a:ext cx="188595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53C34350-4816-4B5D-B3A3-2D597F732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167547"/>
              </p:ext>
            </p:extLst>
          </p:nvPr>
        </p:nvGraphicFramePr>
        <p:xfrm>
          <a:off x="7294153" y="4025162"/>
          <a:ext cx="32448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2" name="Equation" r:id="rId13" imgW="1485720" imgH="419040" progId="Equation.DSMT4">
                  <p:embed/>
                </p:oleObj>
              </mc:Choice>
              <mc:Fallback>
                <p:oleObj name="Equation" r:id="rId13" imgW="1485720" imgH="4190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FE1F46B-F367-47E6-B183-265C8CFCD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94153" y="4025162"/>
                        <a:ext cx="3244850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AA2D9CDD-DE03-4955-ADF6-7E23E78D26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900253"/>
              </p:ext>
            </p:extLst>
          </p:nvPr>
        </p:nvGraphicFramePr>
        <p:xfrm>
          <a:off x="7349716" y="5045418"/>
          <a:ext cx="31892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3" name="Equation" r:id="rId15" imgW="1460160" imgH="241200" progId="Equation.DSMT4">
                  <p:embed/>
                </p:oleObj>
              </mc:Choice>
              <mc:Fallback>
                <p:oleObj name="Equation" r:id="rId15" imgW="1460160" imgH="24120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53C34350-4816-4B5D-B3A3-2D597F7326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49716" y="5045418"/>
                        <a:ext cx="3189287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770452C5-546A-42C5-A150-375C5B5130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497511"/>
              </p:ext>
            </p:extLst>
          </p:nvPr>
        </p:nvGraphicFramePr>
        <p:xfrm>
          <a:off x="8861425" y="5509079"/>
          <a:ext cx="16351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4" name="Equation" r:id="rId17" imgW="749160" imgH="241200" progId="Equation.DSMT4">
                  <p:embed/>
                </p:oleObj>
              </mc:Choice>
              <mc:Fallback>
                <p:oleObj name="Equation" r:id="rId17" imgW="749160" imgH="24120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AA2D9CDD-DE03-4955-ADF6-7E23E78D26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861425" y="5509079"/>
                        <a:ext cx="163512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4332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Типовые звенья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285103"/>
            <a:ext cx="11412151" cy="5733535"/>
          </a:xfrm>
        </p:spPr>
        <p:txBody>
          <a:bodyPr>
            <a:normAutofit/>
          </a:bodyPr>
          <a:lstStyle/>
          <a:p>
            <a:r>
              <a:rPr lang="ru-RU" dirty="0"/>
              <a:t>1) Безынерционное усилительное звено – мгновенное изменение выхода при изменении входа(условно физ. реализуемое):</a:t>
            </a:r>
          </a:p>
          <a:p>
            <a:r>
              <a:rPr lang="ru-RU" dirty="0"/>
              <a:t>Уравнение «вход-выход»</a:t>
            </a:r>
          </a:p>
          <a:p>
            <a:r>
              <a:rPr lang="ru-RU" dirty="0"/>
              <a:t>Передаточный оператор</a:t>
            </a:r>
          </a:p>
          <a:p>
            <a:r>
              <a:rPr lang="ru-RU" dirty="0"/>
              <a:t>Передаточная функция</a:t>
            </a:r>
          </a:p>
          <a:p>
            <a:r>
              <a:rPr lang="ru-RU" dirty="0"/>
              <a:t>Переходная функция</a:t>
            </a:r>
          </a:p>
          <a:p>
            <a:r>
              <a:rPr lang="ru-RU" dirty="0"/>
              <a:t>Импульсная функция</a:t>
            </a:r>
          </a:p>
          <a:p>
            <a:r>
              <a:rPr lang="ru-RU" dirty="0"/>
              <a:t>АФЧФ</a:t>
            </a:r>
          </a:p>
          <a:p>
            <a:r>
              <a:rPr lang="ru-RU" dirty="0"/>
              <a:t>АЧФ</a:t>
            </a:r>
          </a:p>
          <a:p>
            <a:r>
              <a:rPr lang="ru-RU" dirty="0"/>
              <a:t>ФЧФ</a:t>
            </a:r>
          </a:p>
          <a:p>
            <a:r>
              <a:rPr lang="ru-RU" dirty="0"/>
              <a:t>ЛАЧФ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48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AD7FECC-5B52-45FB-AE9D-F9AF75183C1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439037" y="2208267"/>
          <a:ext cx="24447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4" name="Equation" r:id="rId3" imgW="1117440" imgH="203040" progId="Equation.DSMT4">
                  <p:embed/>
                </p:oleObj>
              </mc:Choice>
              <mc:Fallback>
                <p:oleObj name="Equation" r:id="rId3" imgW="1117440" imgH="20304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1AD7FECC-5B52-45FB-AE9D-F9AF75183C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9037" y="2208267"/>
                        <a:ext cx="2444750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90AE829-F6B2-4859-A9FD-E250143EF37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58075" y="2717447"/>
          <a:ext cx="14430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5" name="Equation" r:id="rId5" imgW="660240" imgH="203040" progId="Equation.DSMT4">
                  <p:embed/>
                </p:oleObj>
              </mc:Choice>
              <mc:Fallback>
                <p:oleObj name="Equation" r:id="rId5" imgW="660240" imgH="2030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90AE829-F6B2-4859-A9FD-E250143EF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8075" y="2717447"/>
                        <a:ext cx="144303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5E27BE1B-D7BE-4207-8207-113FC522FFE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75524" y="3225562"/>
          <a:ext cx="13858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6" name="Equation" r:id="rId7" imgW="634680" imgH="203040" progId="Equation.DSMT4">
                  <p:embed/>
                </p:oleObj>
              </mc:Choice>
              <mc:Fallback>
                <p:oleObj name="Equation" r:id="rId7" imgW="634680" imgH="20304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5E27BE1B-D7BE-4207-8207-113FC522F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5524" y="3225562"/>
                        <a:ext cx="1385888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FE1F46B-F367-47E6-B183-265C8CFCDF2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97712" y="3758150"/>
          <a:ext cx="16637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7" name="Equation" r:id="rId9" imgW="761760" imgH="203040" progId="Equation.DSMT4">
                  <p:embed/>
                </p:oleObj>
              </mc:Choice>
              <mc:Fallback>
                <p:oleObj name="Equation" r:id="rId9" imgW="761760" imgH="2030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FE1F46B-F367-47E6-B183-265C8CFCD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97712" y="3758150"/>
                        <a:ext cx="1663700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C12CA6E2-FFFF-4008-ABEE-1158E673214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97712" y="4315084"/>
          <a:ext cx="18034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8" name="Equation" r:id="rId11" imgW="825480" imgH="203040" progId="Equation.DSMT4">
                  <p:embed/>
                </p:oleObj>
              </mc:Choice>
              <mc:Fallback>
                <p:oleObj name="Equation" r:id="rId11" imgW="825480" imgH="20304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C12CA6E2-FFFF-4008-ABEE-1158E67321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7712" y="4315084"/>
                        <a:ext cx="1803400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049DB5FE-247E-47C3-BFF0-4EB02FD663F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02441" y="4772742"/>
          <a:ext cx="16351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9" name="Equation" r:id="rId13" imgW="749160" imgH="203040" progId="Equation.DSMT4">
                  <p:embed/>
                </p:oleObj>
              </mc:Choice>
              <mc:Fallback>
                <p:oleObj name="Equation" r:id="rId13" imgW="749160" imgH="20304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049DB5FE-247E-47C3-BFF0-4EB02FD663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02441" y="4772742"/>
                        <a:ext cx="1635125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4DCCBD93-50E7-46E8-A4A4-6605FD98B0D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02441" y="5255911"/>
          <a:ext cx="13858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0" name="Equation" r:id="rId15" imgW="634680" imgH="203040" progId="Equation.DSMT4">
                  <p:embed/>
                </p:oleObj>
              </mc:Choice>
              <mc:Fallback>
                <p:oleObj name="Equation" r:id="rId15" imgW="634680" imgH="20304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4DCCBD93-50E7-46E8-A4A4-6605FD98B0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02441" y="5255911"/>
                        <a:ext cx="138588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AC27EC5A-CB8C-4633-826E-D61D45DDB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653992"/>
              </p:ext>
            </p:extLst>
          </p:nvPr>
        </p:nvGraphicFramePr>
        <p:xfrm>
          <a:off x="1252538" y="5738813"/>
          <a:ext cx="25209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1" name="Equation" r:id="rId17" imgW="1155600" imgH="203040" progId="Equation.DSMT4">
                  <p:embed/>
                </p:oleObj>
              </mc:Choice>
              <mc:Fallback>
                <p:oleObj name="Equation" r:id="rId17" imgW="1155600" imgH="203040" progId="Equation.DSMT4">
                  <p:embed/>
                  <p:pic>
                    <p:nvPicPr>
                      <p:cNvPr id="19" name="Объект 18">
                        <a:extLst>
                          <a:ext uri="{FF2B5EF4-FFF2-40B4-BE49-F238E27FC236}">
                            <a16:creationId xmlns:a16="http://schemas.microsoft.com/office/drawing/2014/main" id="{AC27EC5A-CB8C-4633-826E-D61D45DDB0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52538" y="5738813"/>
                        <a:ext cx="252095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6F807A99-5315-46C6-AC8B-B0246B77C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240042"/>
              </p:ext>
            </p:extLst>
          </p:nvPr>
        </p:nvGraphicFramePr>
        <p:xfrm>
          <a:off x="1535393" y="6259331"/>
          <a:ext cx="22161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2" name="Equation" r:id="rId19" imgW="1015920" imgH="203040" progId="Equation.DSMT4">
                  <p:embed/>
                </p:oleObj>
              </mc:Choice>
              <mc:Fallback>
                <p:oleObj name="Equation" r:id="rId19" imgW="1015920" imgH="20304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6F807A99-5315-46C6-AC8B-B0246B77C7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35393" y="6259331"/>
                        <a:ext cx="221615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E7CF7E-3FB2-4109-A8F3-63F619ED619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83787" y="2052808"/>
            <a:ext cx="4198290" cy="466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450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Типовые звенья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285103"/>
            <a:ext cx="11412151" cy="5733535"/>
          </a:xfrm>
        </p:spPr>
        <p:txBody>
          <a:bodyPr>
            <a:normAutofit/>
          </a:bodyPr>
          <a:lstStyle/>
          <a:p>
            <a:r>
              <a:rPr lang="ru-RU" dirty="0"/>
              <a:t>1*) Безынерционное инвертирующее звено – выход равен входу со знаком минус(условно физ. реализуемое):</a:t>
            </a:r>
          </a:p>
          <a:p>
            <a:r>
              <a:rPr lang="ru-RU" dirty="0"/>
              <a:t>Уравнение «вход-выход»</a:t>
            </a:r>
          </a:p>
          <a:p>
            <a:r>
              <a:rPr lang="ru-RU" dirty="0"/>
              <a:t>Передаточный оператор</a:t>
            </a:r>
          </a:p>
          <a:p>
            <a:r>
              <a:rPr lang="ru-RU" dirty="0"/>
              <a:t>Передаточная функция</a:t>
            </a:r>
          </a:p>
          <a:p>
            <a:r>
              <a:rPr lang="ru-RU" dirty="0"/>
              <a:t>Переходная функция</a:t>
            </a:r>
          </a:p>
          <a:p>
            <a:r>
              <a:rPr lang="ru-RU" dirty="0"/>
              <a:t>Импульсная функция</a:t>
            </a:r>
          </a:p>
          <a:p>
            <a:r>
              <a:rPr lang="ru-RU" dirty="0"/>
              <a:t>АФЧФ</a:t>
            </a:r>
          </a:p>
          <a:p>
            <a:r>
              <a:rPr lang="ru-RU" dirty="0"/>
              <a:t>АЧФ</a:t>
            </a:r>
          </a:p>
          <a:p>
            <a:r>
              <a:rPr lang="ru-RU" dirty="0"/>
              <a:t>ФЧФ</a:t>
            </a:r>
          </a:p>
          <a:p>
            <a:r>
              <a:rPr lang="ru-RU" dirty="0"/>
              <a:t>ЛАЧФ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49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AD7FECC-5B52-45FB-AE9D-F9AF75183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609021"/>
              </p:ext>
            </p:extLst>
          </p:nvPr>
        </p:nvGraphicFramePr>
        <p:xfrm>
          <a:off x="4879875" y="2249892"/>
          <a:ext cx="10001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0" name="Equation" r:id="rId3" imgW="457200" imgH="164880" progId="Equation.DSMT4">
                  <p:embed/>
                </p:oleObj>
              </mc:Choice>
              <mc:Fallback>
                <p:oleObj name="Equation" r:id="rId3" imgW="457200" imgH="16488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1AD7FECC-5B52-45FB-AE9D-F9AF75183C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9875" y="2249892"/>
                        <a:ext cx="1000125" cy="36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90AE829-F6B2-4859-A9FD-E250143EF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012873"/>
              </p:ext>
            </p:extLst>
          </p:nvPr>
        </p:nvGraphicFramePr>
        <p:xfrm>
          <a:off x="4330700" y="2717800"/>
          <a:ext cx="1498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1" name="Equation" r:id="rId5" imgW="685800" imgH="203040" progId="Equation.DSMT4">
                  <p:embed/>
                </p:oleObj>
              </mc:Choice>
              <mc:Fallback>
                <p:oleObj name="Equation" r:id="rId5" imgW="685800" imgH="2030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90AE829-F6B2-4859-A9FD-E250143EF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30700" y="2717800"/>
                        <a:ext cx="1498600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5E27BE1B-D7BE-4207-8207-113FC522F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386072"/>
              </p:ext>
            </p:extLst>
          </p:nvPr>
        </p:nvGraphicFramePr>
        <p:xfrm>
          <a:off x="4248150" y="3225800"/>
          <a:ext cx="1441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2" name="Equation" r:id="rId7" imgW="660240" imgH="203040" progId="Equation.DSMT4">
                  <p:embed/>
                </p:oleObj>
              </mc:Choice>
              <mc:Fallback>
                <p:oleObj name="Equation" r:id="rId7" imgW="660240" imgH="20304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5E27BE1B-D7BE-4207-8207-113FC522F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48150" y="3225800"/>
                        <a:ext cx="1441450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FE1F46B-F367-47E6-B183-265C8CFCD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161230"/>
              </p:ext>
            </p:extLst>
          </p:nvPr>
        </p:nvGraphicFramePr>
        <p:xfrm>
          <a:off x="4024313" y="3757613"/>
          <a:ext cx="16081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3" name="Equation" r:id="rId9" imgW="736560" imgH="203040" progId="Equation.DSMT4">
                  <p:embed/>
                </p:oleObj>
              </mc:Choice>
              <mc:Fallback>
                <p:oleObj name="Equation" r:id="rId9" imgW="736560" imgH="2030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FE1F46B-F367-47E6-B183-265C8CFCD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24313" y="3757613"/>
                        <a:ext cx="160813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C12CA6E2-FFFF-4008-ABEE-1158E67321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765851"/>
              </p:ext>
            </p:extLst>
          </p:nvPr>
        </p:nvGraphicFramePr>
        <p:xfrm>
          <a:off x="4038600" y="4314825"/>
          <a:ext cx="17192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4" name="Equation" r:id="rId11" imgW="787320" imgH="203040" progId="Equation.DSMT4">
                  <p:embed/>
                </p:oleObj>
              </mc:Choice>
              <mc:Fallback>
                <p:oleObj name="Equation" r:id="rId11" imgW="787320" imgH="20304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C12CA6E2-FFFF-4008-ABEE-1158E67321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38600" y="4314825"/>
                        <a:ext cx="1719263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049DB5FE-247E-47C3-BFF0-4EB02FD66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933305"/>
              </p:ext>
            </p:extLst>
          </p:nvPr>
        </p:nvGraphicFramePr>
        <p:xfrm>
          <a:off x="1474788" y="4772025"/>
          <a:ext cx="16906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5" name="Equation" r:id="rId13" imgW="774360" imgH="203040" progId="Equation.DSMT4">
                  <p:embed/>
                </p:oleObj>
              </mc:Choice>
              <mc:Fallback>
                <p:oleObj name="Equation" r:id="rId13" imgW="774360" imgH="20304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049DB5FE-247E-47C3-BFF0-4EB02FD663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74788" y="4772025"/>
                        <a:ext cx="1690687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4DCCBD93-50E7-46E8-A4A4-6605FD98B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188380"/>
              </p:ext>
            </p:extLst>
          </p:nvPr>
        </p:nvGraphicFramePr>
        <p:xfrm>
          <a:off x="1585913" y="5256213"/>
          <a:ext cx="12192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6" name="Equation" r:id="rId15" imgW="558720" imgH="203040" progId="Equation.DSMT4">
                  <p:embed/>
                </p:oleObj>
              </mc:Choice>
              <mc:Fallback>
                <p:oleObj name="Equation" r:id="rId15" imgW="558720" imgH="20304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4DCCBD93-50E7-46E8-A4A4-6605FD98B0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5913" y="5256213"/>
                        <a:ext cx="121920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AC27EC5A-CB8C-4633-826E-D61D45DDB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352171"/>
              </p:ext>
            </p:extLst>
          </p:nvPr>
        </p:nvGraphicFramePr>
        <p:xfrm>
          <a:off x="1392238" y="5723431"/>
          <a:ext cx="28257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7" name="Equation" r:id="rId17" imgW="1295280" imgH="203040" progId="Equation.DSMT4">
                  <p:embed/>
                </p:oleObj>
              </mc:Choice>
              <mc:Fallback>
                <p:oleObj name="Equation" r:id="rId17" imgW="1295280" imgH="203040" progId="Equation.DSMT4">
                  <p:embed/>
                  <p:pic>
                    <p:nvPicPr>
                      <p:cNvPr id="19" name="Объект 18">
                        <a:extLst>
                          <a:ext uri="{FF2B5EF4-FFF2-40B4-BE49-F238E27FC236}">
                            <a16:creationId xmlns:a16="http://schemas.microsoft.com/office/drawing/2014/main" id="{AC27EC5A-CB8C-4633-826E-D61D45DDB0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92238" y="5723431"/>
                        <a:ext cx="282575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6F807A99-5315-46C6-AC8B-B0246B77C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761575"/>
              </p:ext>
            </p:extLst>
          </p:nvPr>
        </p:nvGraphicFramePr>
        <p:xfrm>
          <a:off x="2005013" y="6259513"/>
          <a:ext cx="12747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8" name="Equation" r:id="rId19" imgW="583920" imgH="203040" progId="Equation.DSMT4">
                  <p:embed/>
                </p:oleObj>
              </mc:Choice>
              <mc:Fallback>
                <p:oleObj name="Equation" r:id="rId19" imgW="583920" imgH="20304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6F807A99-5315-46C6-AC8B-B0246B77C7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05013" y="6259513"/>
                        <a:ext cx="1274762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E7CF7E-3FB2-4109-A8F3-63F619ED619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60659" y="2030278"/>
            <a:ext cx="4924895" cy="482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1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Обычная линеаризация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85850" y="1425576"/>
            <a:ext cx="10580914" cy="884917"/>
          </a:xfrm>
        </p:spPr>
        <p:txBody>
          <a:bodyPr>
            <a:normAutofit/>
          </a:bodyPr>
          <a:lstStyle/>
          <a:p>
            <a:r>
              <a:rPr lang="ru-RU" dirty="0"/>
              <a:t>Разложим нелинейную функцию в ряд Тейлора в окрестности точки и отбросим все члены выше первого порядка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5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85939410"/>
              </p:ext>
            </p:extLst>
          </p:nvPr>
        </p:nvGraphicFramePr>
        <p:xfrm>
          <a:off x="1417864" y="2417950"/>
          <a:ext cx="3858533" cy="3547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3" imgW="1904760" imgH="1828800" progId="Equation.DSMT4">
                  <p:embed/>
                </p:oleObj>
              </mc:Choice>
              <mc:Fallback>
                <p:oleObj name="Equation" r:id="rId3" imgW="190476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7864" y="2417950"/>
                        <a:ext cx="3858533" cy="3547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ABA7A1-ED10-4881-8088-BD4CC6A2B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771" y="2310493"/>
            <a:ext cx="3959679" cy="3415601"/>
          </a:xfrm>
          <a:prstGeom prst="rect">
            <a:avLst/>
          </a:prstGeom>
        </p:spPr>
      </p:pic>
      <p:sp>
        <p:nvSpPr>
          <p:cNvPr id="9" name="Объект 3">
            <a:extLst>
              <a:ext uri="{FF2B5EF4-FFF2-40B4-BE49-F238E27FC236}">
                <a16:creationId xmlns:a16="http://schemas.microsoft.com/office/drawing/2014/main" id="{77A5D963-B56B-44DE-B43F-6FC1A740DAA0}"/>
              </a:ext>
            </a:extLst>
          </p:cNvPr>
          <p:cNvSpPr txBox="1">
            <a:spLocks/>
          </p:cNvSpPr>
          <p:nvPr/>
        </p:nvSpPr>
        <p:spPr>
          <a:xfrm>
            <a:off x="1148443" y="5842001"/>
            <a:ext cx="10580914" cy="88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Получили линейное </a:t>
            </a:r>
            <a:r>
              <a:rPr lang="ru-RU" b="1" dirty="0"/>
              <a:t>уравнение в отклонениях </a:t>
            </a:r>
            <a:r>
              <a:rPr lang="ru-RU" dirty="0"/>
              <a:t>от выбранной точки</a:t>
            </a:r>
          </a:p>
        </p:txBody>
      </p:sp>
    </p:spTree>
    <p:extLst>
      <p:ext uri="{BB962C8B-B14F-4D97-AF65-F5344CB8AC3E}">
        <p14:creationId xmlns:p14="http://schemas.microsoft.com/office/powerpoint/2010/main" val="156068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Типовые звенья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285103"/>
            <a:ext cx="11412151" cy="5733535"/>
          </a:xfrm>
        </p:spPr>
        <p:txBody>
          <a:bodyPr>
            <a:normAutofit/>
          </a:bodyPr>
          <a:lstStyle/>
          <a:p>
            <a:r>
              <a:rPr lang="ru-RU" dirty="0"/>
              <a:t>2) Интегрирующее звено – выход равен интегралу от входа (физ. реализуемое):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Наклон -20 дБ/дек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50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AD7FECC-5B52-45FB-AE9D-F9AF75183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121625"/>
              </p:ext>
            </p:extLst>
          </p:nvPr>
        </p:nvGraphicFramePr>
        <p:xfrm>
          <a:off x="753124" y="2012957"/>
          <a:ext cx="32210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2" name="Equation" r:id="rId3" imgW="1473120" imgH="330120" progId="Equation.DSMT4">
                  <p:embed/>
                </p:oleObj>
              </mc:Choice>
              <mc:Fallback>
                <p:oleObj name="Equation" r:id="rId3" imgW="1473120" imgH="33012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1AD7FECC-5B52-45FB-AE9D-F9AF75183C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3124" y="2012957"/>
                        <a:ext cx="3221038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90AE829-F6B2-4859-A9FD-E250143EF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162272"/>
              </p:ext>
            </p:extLst>
          </p:nvPr>
        </p:nvGraphicFramePr>
        <p:xfrm>
          <a:off x="4370832" y="2005991"/>
          <a:ext cx="144303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3" name="Equation" r:id="rId5" imgW="660240" imgH="419040" progId="Equation.DSMT4">
                  <p:embed/>
                </p:oleObj>
              </mc:Choice>
              <mc:Fallback>
                <p:oleObj name="Equation" r:id="rId5" imgW="660240" imgH="4190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90AE829-F6B2-4859-A9FD-E250143EF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0832" y="2005991"/>
                        <a:ext cx="1443037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5E27BE1B-D7BE-4207-8207-113FC522F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572123"/>
              </p:ext>
            </p:extLst>
          </p:nvPr>
        </p:nvGraphicFramePr>
        <p:xfrm>
          <a:off x="543381" y="2757946"/>
          <a:ext cx="13017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4" name="Equation" r:id="rId7" imgW="596880" imgH="393480" progId="Equation.DSMT4">
                  <p:embed/>
                </p:oleObj>
              </mc:Choice>
              <mc:Fallback>
                <p:oleObj name="Equation" r:id="rId7" imgW="596880" imgH="39348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5E27BE1B-D7BE-4207-8207-113FC522F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3381" y="2757946"/>
                        <a:ext cx="130175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FE1F46B-F367-47E6-B183-265C8CFCD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111194"/>
              </p:ext>
            </p:extLst>
          </p:nvPr>
        </p:nvGraphicFramePr>
        <p:xfrm>
          <a:off x="2185312" y="3005960"/>
          <a:ext cx="10541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5" name="Equation" r:id="rId9" imgW="482400" imgH="203040" progId="Equation.DSMT4">
                  <p:embed/>
                </p:oleObj>
              </mc:Choice>
              <mc:Fallback>
                <p:oleObj name="Equation" r:id="rId9" imgW="482400" imgH="2030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FE1F46B-F367-47E6-B183-265C8CFCD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5312" y="3005960"/>
                        <a:ext cx="105410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C12CA6E2-FFFF-4008-ABEE-1158E67321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613831"/>
              </p:ext>
            </p:extLst>
          </p:nvPr>
        </p:nvGraphicFramePr>
        <p:xfrm>
          <a:off x="3729032" y="3005959"/>
          <a:ext cx="1441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6" name="Equation" r:id="rId11" imgW="660240" imgH="203040" progId="Equation.DSMT4">
                  <p:embed/>
                </p:oleObj>
              </mc:Choice>
              <mc:Fallback>
                <p:oleObj name="Equation" r:id="rId11" imgW="660240" imgH="20304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C12CA6E2-FFFF-4008-ABEE-1158E67321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29032" y="3005959"/>
                        <a:ext cx="1441450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049DB5FE-247E-47C3-BFF0-4EB02FD66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857222"/>
              </p:ext>
            </p:extLst>
          </p:nvPr>
        </p:nvGraphicFramePr>
        <p:xfrm>
          <a:off x="250819" y="3595722"/>
          <a:ext cx="34925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7" name="Equation" r:id="rId13" imgW="1600200" imgH="419040" progId="Equation.DSMT4">
                  <p:embed/>
                </p:oleObj>
              </mc:Choice>
              <mc:Fallback>
                <p:oleObj name="Equation" r:id="rId13" imgW="1600200" imgH="41904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049DB5FE-247E-47C3-BFF0-4EB02FD663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0819" y="3595722"/>
                        <a:ext cx="3492500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4DCCBD93-50E7-46E8-A4A4-6605FD98B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275519"/>
              </p:ext>
            </p:extLst>
          </p:nvPr>
        </p:nvGraphicFramePr>
        <p:xfrm>
          <a:off x="4542059" y="3552908"/>
          <a:ext cx="14128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8" name="Equation" r:id="rId15" imgW="647640" imgH="393480" progId="Equation.DSMT4">
                  <p:embed/>
                </p:oleObj>
              </mc:Choice>
              <mc:Fallback>
                <p:oleObj name="Equation" r:id="rId15" imgW="647640" imgH="39348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4DCCBD93-50E7-46E8-A4A4-6605FD98B0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42059" y="3552908"/>
                        <a:ext cx="1412875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AC27EC5A-CB8C-4633-826E-D61D45DDB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428407"/>
              </p:ext>
            </p:extLst>
          </p:nvPr>
        </p:nvGraphicFramePr>
        <p:xfrm>
          <a:off x="2024850" y="3846719"/>
          <a:ext cx="3436937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9" name="Equation" r:id="rId17" imgW="1574640" imgH="787320" progId="Equation.DSMT4">
                  <p:embed/>
                </p:oleObj>
              </mc:Choice>
              <mc:Fallback>
                <p:oleObj name="Equation" r:id="rId17" imgW="1574640" imgH="787320" progId="Equation.DSMT4">
                  <p:embed/>
                  <p:pic>
                    <p:nvPicPr>
                      <p:cNvPr id="19" name="Объект 18">
                        <a:extLst>
                          <a:ext uri="{FF2B5EF4-FFF2-40B4-BE49-F238E27FC236}">
                            <a16:creationId xmlns:a16="http://schemas.microsoft.com/office/drawing/2014/main" id="{AC27EC5A-CB8C-4633-826E-D61D45DDB0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24850" y="3846719"/>
                        <a:ext cx="3436937" cy="173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6F807A99-5315-46C6-AC8B-B0246B77C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746034"/>
              </p:ext>
            </p:extLst>
          </p:nvPr>
        </p:nvGraphicFramePr>
        <p:xfrm>
          <a:off x="465787" y="5352660"/>
          <a:ext cx="379571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0" name="Equation" r:id="rId19" imgW="1739880" imgH="431640" progId="Equation.DSMT4">
                  <p:embed/>
                </p:oleObj>
              </mc:Choice>
              <mc:Fallback>
                <p:oleObj name="Equation" r:id="rId19" imgW="1739880" imgH="43164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6F807A99-5315-46C6-AC8B-B0246B77C7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5787" y="5352660"/>
                        <a:ext cx="3795712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E78AD7-C390-42A4-B6D5-57A975E2BD4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012763" y="1690688"/>
            <a:ext cx="4981575" cy="50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75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Типовые звенья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285103"/>
            <a:ext cx="11412151" cy="5733535"/>
          </a:xfrm>
        </p:spPr>
        <p:txBody>
          <a:bodyPr>
            <a:normAutofit/>
          </a:bodyPr>
          <a:lstStyle/>
          <a:p>
            <a:r>
              <a:rPr lang="ru-RU" dirty="0"/>
              <a:t>2*) Интегрирующее звено с усилителем – выход равен интегралу от входа (не является типовым):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Усилитель поднимает ЛАЧХ на 20</a:t>
            </a:r>
            <a:r>
              <a:rPr lang="en-US" dirty="0" err="1"/>
              <a:t>lgK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51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AD7FECC-5B52-45FB-AE9D-F9AF75183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763398"/>
              </p:ext>
            </p:extLst>
          </p:nvPr>
        </p:nvGraphicFramePr>
        <p:xfrm>
          <a:off x="670612" y="2249369"/>
          <a:ext cx="10541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5" name="Equation" r:id="rId3" imgW="482400" imgH="203040" progId="Equation.DSMT4">
                  <p:embed/>
                </p:oleObj>
              </mc:Choice>
              <mc:Fallback>
                <p:oleObj name="Equation" r:id="rId3" imgW="482400" imgH="20304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1AD7FECC-5B52-45FB-AE9D-F9AF75183C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0612" y="2249369"/>
                        <a:ext cx="10541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90AE829-F6B2-4859-A9FD-E250143EF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022411"/>
              </p:ext>
            </p:extLst>
          </p:nvPr>
        </p:nvGraphicFramePr>
        <p:xfrm>
          <a:off x="2044925" y="2033525"/>
          <a:ext cx="1498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6" name="Equation" r:id="rId5" imgW="685800" imgH="419040" progId="Equation.DSMT4">
                  <p:embed/>
                </p:oleObj>
              </mc:Choice>
              <mc:Fallback>
                <p:oleObj name="Equation" r:id="rId5" imgW="685800" imgH="4190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90AE829-F6B2-4859-A9FD-E250143EF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4925" y="2033525"/>
                        <a:ext cx="1498600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5E27BE1B-D7BE-4207-8207-113FC522F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393071"/>
              </p:ext>
            </p:extLst>
          </p:nvPr>
        </p:nvGraphicFramePr>
        <p:xfrm>
          <a:off x="3807046" y="2054199"/>
          <a:ext cx="14414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7" name="Equation" r:id="rId7" imgW="660240" imgH="393480" progId="Equation.DSMT4">
                  <p:embed/>
                </p:oleObj>
              </mc:Choice>
              <mc:Fallback>
                <p:oleObj name="Equation" r:id="rId7" imgW="660240" imgH="39348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5E27BE1B-D7BE-4207-8207-113FC522F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07046" y="2054199"/>
                        <a:ext cx="144145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FE1F46B-F367-47E6-B183-265C8CFCD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846336"/>
              </p:ext>
            </p:extLst>
          </p:nvPr>
        </p:nvGraphicFramePr>
        <p:xfrm>
          <a:off x="586944" y="2974683"/>
          <a:ext cx="13033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8" name="Equation" r:id="rId9" imgW="596880" imgH="203040" progId="Equation.DSMT4">
                  <p:embed/>
                </p:oleObj>
              </mc:Choice>
              <mc:Fallback>
                <p:oleObj name="Equation" r:id="rId9" imgW="596880" imgH="2030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FE1F46B-F367-47E6-B183-265C8CFCD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6944" y="2974683"/>
                        <a:ext cx="1303337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C12CA6E2-FFFF-4008-ABEE-1158E67321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681915"/>
              </p:ext>
            </p:extLst>
          </p:nvPr>
        </p:nvGraphicFramePr>
        <p:xfrm>
          <a:off x="2452688" y="2946400"/>
          <a:ext cx="18573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9" name="Equation" r:id="rId11" imgW="850680" imgH="203040" progId="Equation.DSMT4">
                  <p:embed/>
                </p:oleObj>
              </mc:Choice>
              <mc:Fallback>
                <p:oleObj name="Equation" r:id="rId11" imgW="850680" imgH="20304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C12CA6E2-FFFF-4008-ABEE-1158E67321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52688" y="2946400"/>
                        <a:ext cx="1857375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049DB5FE-247E-47C3-BFF0-4EB02FD66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942897"/>
              </p:ext>
            </p:extLst>
          </p:nvPr>
        </p:nvGraphicFramePr>
        <p:xfrm>
          <a:off x="638174" y="3519903"/>
          <a:ext cx="20224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0" name="Equation" r:id="rId13" imgW="927000" imgH="393480" progId="Equation.DSMT4">
                  <p:embed/>
                </p:oleObj>
              </mc:Choice>
              <mc:Fallback>
                <p:oleObj name="Equation" r:id="rId13" imgW="927000" imgH="39348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049DB5FE-247E-47C3-BFF0-4EB02FD663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8174" y="3519903"/>
                        <a:ext cx="2022475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4DCCBD93-50E7-46E8-A4A4-6605FD98B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542629"/>
              </p:ext>
            </p:extLst>
          </p:nvPr>
        </p:nvGraphicFramePr>
        <p:xfrm>
          <a:off x="4261499" y="3420771"/>
          <a:ext cx="14414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1" name="Equation" r:id="rId15" imgW="660240" imgH="393480" progId="Equation.DSMT4">
                  <p:embed/>
                </p:oleObj>
              </mc:Choice>
              <mc:Fallback>
                <p:oleObj name="Equation" r:id="rId15" imgW="660240" imgH="39348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4DCCBD93-50E7-46E8-A4A4-6605FD98B0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61499" y="3420771"/>
                        <a:ext cx="1441450" cy="86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AC27EC5A-CB8C-4633-826E-D61D45DDB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469370"/>
              </p:ext>
            </p:extLst>
          </p:nvPr>
        </p:nvGraphicFramePr>
        <p:xfrm>
          <a:off x="1308100" y="3687763"/>
          <a:ext cx="3573463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2" name="Equation" r:id="rId17" imgW="1638000" imgH="787320" progId="Equation.DSMT4">
                  <p:embed/>
                </p:oleObj>
              </mc:Choice>
              <mc:Fallback>
                <p:oleObj name="Equation" r:id="rId17" imgW="1638000" imgH="787320" progId="Equation.DSMT4">
                  <p:embed/>
                  <p:pic>
                    <p:nvPicPr>
                      <p:cNvPr id="19" name="Объект 18">
                        <a:extLst>
                          <a:ext uri="{FF2B5EF4-FFF2-40B4-BE49-F238E27FC236}">
                            <a16:creationId xmlns:a16="http://schemas.microsoft.com/office/drawing/2014/main" id="{AC27EC5A-CB8C-4633-826E-D61D45DDB0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08100" y="3687763"/>
                        <a:ext cx="3573463" cy="173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6F807A99-5315-46C6-AC8B-B0246B77C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330876"/>
              </p:ext>
            </p:extLst>
          </p:nvPr>
        </p:nvGraphicFramePr>
        <p:xfrm>
          <a:off x="557094" y="5283694"/>
          <a:ext cx="4903788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3" name="Equation" r:id="rId19" imgW="2247840" imgH="431640" progId="Equation.DSMT4">
                  <p:embed/>
                </p:oleObj>
              </mc:Choice>
              <mc:Fallback>
                <p:oleObj name="Equation" r:id="rId19" imgW="2247840" imgH="43164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6F807A99-5315-46C6-AC8B-B0246B77C7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7094" y="5283694"/>
                        <a:ext cx="4903788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0C6915-D8EF-4C99-9AF3-FBBA8E0B18E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057714" y="1684440"/>
            <a:ext cx="4862037" cy="506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316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Типовые звенья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285103"/>
            <a:ext cx="11412151" cy="5733535"/>
          </a:xfrm>
        </p:spPr>
        <p:txBody>
          <a:bodyPr>
            <a:normAutofit/>
          </a:bodyPr>
          <a:lstStyle/>
          <a:p>
            <a:r>
              <a:rPr lang="ru-RU" dirty="0"/>
              <a:t>2**) Двойное интегрирующее звено – выход равен двойному интегралу от входа (физ. Реализуемое, не является типовым):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Наклон -40 дБ/дек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52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AD7FECC-5B52-45FB-AE9D-F9AF75183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804691"/>
              </p:ext>
            </p:extLst>
          </p:nvPr>
        </p:nvGraphicFramePr>
        <p:xfrm>
          <a:off x="1380450" y="2269134"/>
          <a:ext cx="8048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0" name="Equation" r:id="rId3" imgW="368280" imgH="203040" progId="Equation.DSMT4">
                  <p:embed/>
                </p:oleObj>
              </mc:Choice>
              <mc:Fallback>
                <p:oleObj name="Equation" r:id="rId3" imgW="368280" imgH="20304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1AD7FECC-5B52-45FB-AE9D-F9AF75183C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0450" y="2269134"/>
                        <a:ext cx="80486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90AE829-F6B2-4859-A9FD-E250143EF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315700"/>
              </p:ext>
            </p:extLst>
          </p:nvPr>
        </p:nvGraphicFramePr>
        <p:xfrm>
          <a:off x="3046535" y="2041183"/>
          <a:ext cx="16097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1" name="Equation" r:id="rId5" imgW="736560" imgH="419040" progId="Equation.DSMT4">
                  <p:embed/>
                </p:oleObj>
              </mc:Choice>
              <mc:Fallback>
                <p:oleObj name="Equation" r:id="rId5" imgW="736560" imgH="4190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90AE829-F6B2-4859-A9FD-E250143EF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6535" y="2041183"/>
                        <a:ext cx="160972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5E27BE1B-D7BE-4207-8207-113FC522F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174578"/>
              </p:ext>
            </p:extLst>
          </p:nvPr>
        </p:nvGraphicFramePr>
        <p:xfrm>
          <a:off x="473075" y="2757488"/>
          <a:ext cx="14414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2" name="Equation" r:id="rId7" imgW="660240" imgH="393480" progId="Equation.DSMT4">
                  <p:embed/>
                </p:oleObj>
              </mc:Choice>
              <mc:Fallback>
                <p:oleObj name="Equation" r:id="rId7" imgW="660240" imgH="39348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5E27BE1B-D7BE-4207-8207-113FC522F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3075" y="2757488"/>
                        <a:ext cx="144145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FE1F46B-F367-47E6-B183-265C8CFCD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293365"/>
              </p:ext>
            </p:extLst>
          </p:nvPr>
        </p:nvGraphicFramePr>
        <p:xfrm>
          <a:off x="2130425" y="2979738"/>
          <a:ext cx="11652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3" name="Equation" r:id="rId9" imgW="533160" imgH="228600" progId="Equation.DSMT4">
                  <p:embed/>
                </p:oleObj>
              </mc:Choice>
              <mc:Fallback>
                <p:oleObj name="Equation" r:id="rId9" imgW="533160" imgH="22860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FE1F46B-F367-47E6-B183-265C8CFCD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0425" y="2979738"/>
                        <a:ext cx="116522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C12CA6E2-FFFF-4008-ABEE-1158E67321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788098"/>
              </p:ext>
            </p:extLst>
          </p:nvPr>
        </p:nvGraphicFramePr>
        <p:xfrm>
          <a:off x="3895725" y="3006725"/>
          <a:ext cx="11080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4" name="Equation" r:id="rId11" imgW="507960" imgH="203040" progId="Equation.DSMT4">
                  <p:embed/>
                </p:oleObj>
              </mc:Choice>
              <mc:Fallback>
                <p:oleObj name="Equation" r:id="rId11" imgW="507960" imgH="20304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C12CA6E2-FFFF-4008-ABEE-1158E67321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95725" y="3006725"/>
                        <a:ext cx="1108075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049DB5FE-247E-47C3-BFF0-4EB02FD66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984765"/>
              </p:ext>
            </p:extLst>
          </p:nvPr>
        </p:nvGraphicFramePr>
        <p:xfrm>
          <a:off x="148431" y="3598863"/>
          <a:ext cx="293687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5" name="Equation" r:id="rId13" imgW="1346040" imgH="419040" progId="Equation.DSMT4">
                  <p:embed/>
                </p:oleObj>
              </mc:Choice>
              <mc:Fallback>
                <p:oleObj name="Equation" r:id="rId13" imgW="1346040" imgH="41904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049DB5FE-247E-47C3-BFF0-4EB02FD663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8431" y="3598863"/>
                        <a:ext cx="2936875" cy="91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4DCCBD93-50E7-46E8-A4A4-6605FD98B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953723"/>
              </p:ext>
            </p:extLst>
          </p:nvPr>
        </p:nvGraphicFramePr>
        <p:xfrm>
          <a:off x="4229100" y="3568700"/>
          <a:ext cx="15525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6" name="Equation" r:id="rId15" imgW="711000" imgH="393480" progId="Equation.DSMT4">
                  <p:embed/>
                </p:oleObj>
              </mc:Choice>
              <mc:Fallback>
                <p:oleObj name="Equation" r:id="rId15" imgW="711000" imgH="39348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4DCCBD93-50E7-46E8-A4A4-6605FD98B0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29100" y="3568700"/>
                        <a:ext cx="1552575" cy="86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AC27EC5A-CB8C-4633-826E-D61D45DDB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171268"/>
              </p:ext>
            </p:extLst>
          </p:nvPr>
        </p:nvGraphicFramePr>
        <p:xfrm>
          <a:off x="1285875" y="3927475"/>
          <a:ext cx="3519488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7" name="Equation" r:id="rId17" imgW="1612800" imgH="787320" progId="Equation.DSMT4">
                  <p:embed/>
                </p:oleObj>
              </mc:Choice>
              <mc:Fallback>
                <p:oleObj name="Equation" r:id="rId17" imgW="1612800" imgH="787320" progId="Equation.DSMT4">
                  <p:embed/>
                  <p:pic>
                    <p:nvPicPr>
                      <p:cNvPr id="19" name="Объект 18">
                        <a:extLst>
                          <a:ext uri="{FF2B5EF4-FFF2-40B4-BE49-F238E27FC236}">
                            <a16:creationId xmlns:a16="http://schemas.microsoft.com/office/drawing/2014/main" id="{AC27EC5A-CB8C-4633-826E-D61D45DDB0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85875" y="3927475"/>
                        <a:ext cx="3519488" cy="173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6F807A99-5315-46C6-AC8B-B0246B77C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841572"/>
              </p:ext>
            </p:extLst>
          </p:nvPr>
        </p:nvGraphicFramePr>
        <p:xfrm>
          <a:off x="238124" y="5330825"/>
          <a:ext cx="4211638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8" name="Equation" r:id="rId19" imgW="1930320" imgH="431640" progId="Equation.DSMT4">
                  <p:embed/>
                </p:oleObj>
              </mc:Choice>
              <mc:Fallback>
                <p:oleObj name="Equation" r:id="rId19" imgW="1930320" imgH="43164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6F807A99-5315-46C6-AC8B-B0246B77C7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8124" y="5330825"/>
                        <a:ext cx="4211638" cy="94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E98E4E-1369-4A40-9935-76BD76C40B0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32463" y="2041182"/>
            <a:ext cx="5337297" cy="481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261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Типовые звенья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285103"/>
            <a:ext cx="11412151" cy="5733535"/>
          </a:xfrm>
        </p:spPr>
        <p:txBody>
          <a:bodyPr>
            <a:normAutofit/>
          </a:bodyPr>
          <a:lstStyle/>
          <a:p>
            <a:r>
              <a:rPr lang="ru-RU" dirty="0"/>
              <a:t>3) Дифференцирующее звено – выход равен производной от входа (физ. не реализуемое):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Наклон +20 дБ/дек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53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AD7FECC-5B52-45FB-AE9D-F9AF75183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612342"/>
              </p:ext>
            </p:extLst>
          </p:nvPr>
        </p:nvGraphicFramePr>
        <p:xfrm>
          <a:off x="688355" y="2162991"/>
          <a:ext cx="8048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7" name="Equation" r:id="rId3" imgW="368280" imgH="203040" progId="Equation.DSMT4">
                  <p:embed/>
                </p:oleObj>
              </mc:Choice>
              <mc:Fallback>
                <p:oleObj name="Equation" r:id="rId3" imgW="368280" imgH="20304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1AD7FECC-5B52-45FB-AE9D-F9AF75183C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355" y="2162991"/>
                        <a:ext cx="80486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90AE829-F6B2-4859-A9FD-E250143EF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446517"/>
              </p:ext>
            </p:extLst>
          </p:nvPr>
        </p:nvGraphicFramePr>
        <p:xfrm>
          <a:off x="3493068" y="2206520"/>
          <a:ext cx="14160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8" name="Equation" r:id="rId5" imgW="647640" imgH="203040" progId="Equation.DSMT4">
                  <p:embed/>
                </p:oleObj>
              </mc:Choice>
              <mc:Fallback>
                <p:oleObj name="Equation" r:id="rId5" imgW="647640" imgH="2030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90AE829-F6B2-4859-A9FD-E250143EF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3068" y="2206520"/>
                        <a:ext cx="141605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5E27BE1B-D7BE-4207-8207-113FC522F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952705"/>
              </p:ext>
            </p:extLst>
          </p:nvPr>
        </p:nvGraphicFramePr>
        <p:xfrm>
          <a:off x="497117" y="2732334"/>
          <a:ext cx="1247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9" name="Equation" r:id="rId7" imgW="571320" imgH="203040" progId="Equation.DSMT4">
                  <p:embed/>
                </p:oleObj>
              </mc:Choice>
              <mc:Fallback>
                <p:oleObj name="Equation" r:id="rId7" imgW="571320" imgH="20304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5E27BE1B-D7BE-4207-8207-113FC522F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7117" y="2732334"/>
                        <a:ext cx="124777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FE1F46B-F367-47E6-B183-265C8CFCD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73912"/>
              </p:ext>
            </p:extLst>
          </p:nvPr>
        </p:nvGraphicFramePr>
        <p:xfrm>
          <a:off x="1887538" y="2719388"/>
          <a:ext cx="14700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0" name="Equation" r:id="rId9" imgW="672840" imgH="203040" progId="Equation.DSMT4">
                  <p:embed/>
                </p:oleObj>
              </mc:Choice>
              <mc:Fallback>
                <p:oleObj name="Equation" r:id="rId9" imgW="672840" imgH="2030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FE1F46B-F367-47E6-B183-265C8CFCD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87538" y="2719388"/>
                        <a:ext cx="1470025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C12CA6E2-FFFF-4008-ABEE-1158E67321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140727"/>
              </p:ext>
            </p:extLst>
          </p:nvPr>
        </p:nvGraphicFramePr>
        <p:xfrm>
          <a:off x="3579393" y="2648196"/>
          <a:ext cx="15240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1" name="Equation" r:id="rId11" imgW="698400" imgH="241200" progId="Equation.DSMT4">
                  <p:embed/>
                </p:oleObj>
              </mc:Choice>
              <mc:Fallback>
                <p:oleObj name="Equation" r:id="rId11" imgW="698400" imgH="24120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C12CA6E2-FFFF-4008-ABEE-1158E67321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79393" y="2648196"/>
                        <a:ext cx="1524000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049DB5FE-247E-47C3-BFF0-4EB02FD66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882914"/>
              </p:ext>
            </p:extLst>
          </p:nvPr>
        </p:nvGraphicFramePr>
        <p:xfrm>
          <a:off x="497117" y="3354387"/>
          <a:ext cx="17462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2" name="Equation" r:id="rId13" imgW="799920" imgH="203040" progId="Equation.DSMT4">
                  <p:embed/>
                </p:oleObj>
              </mc:Choice>
              <mc:Fallback>
                <p:oleObj name="Equation" r:id="rId13" imgW="799920" imgH="20304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049DB5FE-247E-47C3-BFF0-4EB02FD663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7117" y="3354387"/>
                        <a:ext cx="1746250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4DCCBD93-50E7-46E8-A4A4-6605FD98B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202925"/>
              </p:ext>
            </p:extLst>
          </p:nvPr>
        </p:nvGraphicFramePr>
        <p:xfrm>
          <a:off x="3037761" y="3347432"/>
          <a:ext cx="13573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3" name="Equation" r:id="rId15" imgW="622080" imgH="203040" progId="Equation.DSMT4">
                  <p:embed/>
                </p:oleObj>
              </mc:Choice>
              <mc:Fallback>
                <p:oleObj name="Equation" r:id="rId15" imgW="622080" imgH="20304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4DCCBD93-50E7-46E8-A4A4-6605FD98B0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37761" y="3347432"/>
                        <a:ext cx="1357313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AC27EC5A-CB8C-4633-826E-D61D45DDB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847926"/>
              </p:ext>
            </p:extLst>
          </p:nvPr>
        </p:nvGraphicFramePr>
        <p:xfrm>
          <a:off x="1184924" y="3892835"/>
          <a:ext cx="30765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4" name="Equation" r:id="rId17" imgW="1409400" imgH="431640" progId="Equation.DSMT4">
                  <p:embed/>
                </p:oleObj>
              </mc:Choice>
              <mc:Fallback>
                <p:oleObj name="Equation" r:id="rId17" imgW="1409400" imgH="431640" progId="Equation.DSMT4">
                  <p:embed/>
                  <p:pic>
                    <p:nvPicPr>
                      <p:cNvPr id="19" name="Объект 18">
                        <a:extLst>
                          <a:ext uri="{FF2B5EF4-FFF2-40B4-BE49-F238E27FC236}">
                            <a16:creationId xmlns:a16="http://schemas.microsoft.com/office/drawing/2014/main" id="{AC27EC5A-CB8C-4633-826E-D61D45DDB0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4924" y="3892835"/>
                        <a:ext cx="30765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6F807A99-5315-46C6-AC8B-B0246B77C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449835"/>
              </p:ext>
            </p:extLst>
          </p:nvPr>
        </p:nvGraphicFramePr>
        <p:xfrm>
          <a:off x="1589088" y="5346700"/>
          <a:ext cx="19939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5" name="Equation" r:id="rId19" imgW="914400" imgH="203040" progId="Equation.DSMT4">
                  <p:embed/>
                </p:oleObj>
              </mc:Choice>
              <mc:Fallback>
                <p:oleObj name="Equation" r:id="rId19" imgW="914400" imgH="20304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6F807A99-5315-46C6-AC8B-B0246B77C7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9088" y="5346700"/>
                        <a:ext cx="1993900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7DBA2F-5F82-430F-902B-6874BECD796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32812" y="1690688"/>
            <a:ext cx="5248275" cy="51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00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Типовые звенья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285103"/>
            <a:ext cx="11412151" cy="5733535"/>
          </a:xfrm>
        </p:spPr>
        <p:txBody>
          <a:bodyPr>
            <a:normAutofit/>
          </a:bodyPr>
          <a:lstStyle/>
          <a:p>
            <a:r>
              <a:rPr lang="ru-RU" dirty="0"/>
              <a:t>3*) Двойное дифференцирующее звено – выход равен второй производной от входа (физ. не реализуемое):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Наклон +40 дБ/дек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54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AD7FECC-5B52-45FB-AE9D-F9AF75183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147051"/>
              </p:ext>
            </p:extLst>
          </p:nvPr>
        </p:nvGraphicFramePr>
        <p:xfrm>
          <a:off x="688355" y="2162991"/>
          <a:ext cx="8048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9" name="Equation" r:id="rId3" imgW="368280" imgH="203040" progId="Equation.DSMT4">
                  <p:embed/>
                </p:oleObj>
              </mc:Choice>
              <mc:Fallback>
                <p:oleObj name="Equation" r:id="rId3" imgW="368280" imgH="20304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1AD7FECC-5B52-45FB-AE9D-F9AF75183C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355" y="2162991"/>
                        <a:ext cx="80486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90AE829-F6B2-4859-A9FD-E250143EF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97864"/>
              </p:ext>
            </p:extLst>
          </p:nvPr>
        </p:nvGraphicFramePr>
        <p:xfrm>
          <a:off x="2982913" y="2147888"/>
          <a:ext cx="15271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0" name="Equation" r:id="rId5" imgW="698400" imgH="228600" progId="Equation.DSMT4">
                  <p:embed/>
                </p:oleObj>
              </mc:Choice>
              <mc:Fallback>
                <p:oleObj name="Equation" r:id="rId5" imgW="698400" imgH="22860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90AE829-F6B2-4859-A9FD-E250143EF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2913" y="2147888"/>
                        <a:ext cx="15271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5E27BE1B-D7BE-4207-8207-113FC522F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502066"/>
              </p:ext>
            </p:extLst>
          </p:nvPr>
        </p:nvGraphicFramePr>
        <p:xfrm>
          <a:off x="441325" y="2705100"/>
          <a:ext cx="13589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1" name="Equation" r:id="rId7" imgW="622080" imgH="228600" progId="Equation.DSMT4">
                  <p:embed/>
                </p:oleObj>
              </mc:Choice>
              <mc:Fallback>
                <p:oleObj name="Equation" r:id="rId7" imgW="622080" imgH="22860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5E27BE1B-D7BE-4207-8207-113FC522F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325" y="2705100"/>
                        <a:ext cx="1358900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FE1F46B-F367-47E6-B183-265C8CFCD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519723"/>
              </p:ext>
            </p:extLst>
          </p:nvPr>
        </p:nvGraphicFramePr>
        <p:xfrm>
          <a:off x="1887538" y="2678113"/>
          <a:ext cx="14700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2" name="Equation" r:id="rId9" imgW="672840" imgH="241200" progId="Equation.DSMT4">
                  <p:embed/>
                </p:oleObj>
              </mc:Choice>
              <mc:Fallback>
                <p:oleObj name="Equation" r:id="rId9" imgW="672840" imgH="24120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FE1F46B-F367-47E6-B183-265C8CFCD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87538" y="2678113"/>
                        <a:ext cx="147002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C12CA6E2-FFFF-4008-ABEE-1158E67321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519547"/>
              </p:ext>
            </p:extLst>
          </p:nvPr>
        </p:nvGraphicFramePr>
        <p:xfrm>
          <a:off x="3547701" y="2690812"/>
          <a:ext cx="15240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3" name="Equation" r:id="rId11" imgW="698400" imgH="241200" progId="Equation.DSMT4">
                  <p:embed/>
                </p:oleObj>
              </mc:Choice>
              <mc:Fallback>
                <p:oleObj name="Equation" r:id="rId11" imgW="698400" imgH="24120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C12CA6E2-FFFF-4008-ABEE-1158E67321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47701" y="2690812"/>
                        <a:ext cx="1524000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049DB5FE-247E-47C3-BFF0-4EB02FD66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678849"/>
              </p:ext>
            </p:extLst>
          </p:nvPr>
        </p:nvGraphicFramePr>
        <p:xfrm>
          <a:off x="428625" y="3327400"/>
          <a:ext cx="18843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4" name="Equation" r:id="rId13" imgW="863280" imgH="228600" progId="Equation.DSMT4">
                  <p:embed/>
                </p:oleObj>
              </mc:Choice>
              <mc:Fallback>
                <p:oleObj name="Equation" r:id="rId13" imgW="863280" imgH="22860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049DB5FE-247E-47C3-BFF0-4EB02FD663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8625" y="3327400"/>
                        <a:ext cx="1884363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4DCCBD93-50E7-46E8-A4A4-6605FD98B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665607"/>
              </p:ext>
            </p:extLst>
          </p:nvPr>
        </p:nvGraphicFramePr>
        <p:xfrm>
          <a:off x="2982913" y="3321050"/>
          <a:ext cx="14684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5" name="Equation" r:id="rId15" imgW="672840" imgH="228600" progId="Equation.DSMT4">
                  <p:embed/>
                </p:oleObj>
              </mc:Choice>
              <mc:Fallback>
                <p:oleObj name="Equation" r:id="rId15" imgW="672840" imgH="22860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4DCCBD93-50E7-46E8-A4A4-6605FD98B0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82913" y="3321050"/>
                        <a:ext cx="1468437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AC27EC5A-CB8C-4633-826E-D61D45DDB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455614"/>
              </p:ext>
            </p:extLst>
          </p:nvPr>
        </p:nvGraphicFramePr>
        <p:xfrm>
          <a:off x="1128713" y="3892550"/>
          <a:ext cx="31877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6" name="Equation" r:id="rId17" imgW="1460160" imgH="431640" progId="Equation.DSMT4">
                  <p:embed/>
                </p:oleObj>
              </mc:Choice>
              <mc:Fallback>
                <p:oleObj name="Equation" r:id="rId17" imgW="1460160" imgH="431640" progId="Equation.DSMT4">
                  <p:embed/>
                  <p:pic>
                    <p:nvPicPr>
                      <p:cNvPr id="19" name="Объект 18">
                        <a:extLst>
                          <a:ext uri="{FF2B5EF4-FFF2-40B4-BE49-F238E27FC236}">
                            <a16:creationId xmlns:a16="http://schemas.microsoft.com/office/drawing/2014/main" id="{AC27EC5A-CB8C-4633-826E-D61D45DDB0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28713" y="3892550"/>
                        <a:ext cx="318770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6F807A99-5315-46C6-AC8B-B0246B77C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347684"/>
              </p:ext>
            </p:extLst>
          </p:nvPr>
        </p:nvGraphicFramePr>
        <p:xfrm>
          <a:off x="638175" y="5126038"/>
          <a:ext cx="36274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7" name="Equation" r:id="rId19" imgW="1663560" imgH="203040" progId="Equation.DSMT4">
                  <p:embed/>
                </p:oleObj>
              </mc:Choice>
              <mc:Fallback>
                <p:oleObj name="Equation" r:id="rId19" imgW="1663560" imgH="20304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6F807A99-5315-46C6-AC8B-B0246B77C7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38175" y="5126038"/>
                        <a:ext cx="3627438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66EF28-1F24-4E35-942B-FC9E7C84A27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450288" y="2043485"/>
            <a:ext cx="5410200" cy="479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952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Типовые звенья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285103"/>
            <a:ext cx="6876340" cy="5733535"/>
          </a:xfrm>
        </p:spPr>
        <p:txBody>
          <a:bodyPr>
            <a:normAutofit/>
          </a:bodyPr>
          <a:lstStyle/>
          <a:p>
            <a:r>
              <a:rPr lang="ru-RU" dirty="0"/>
              <a:t>4) Инерциальное звено </a:t>
            </a:r>
            <a:r>
              <a:rPr lang="en-US" dirty="0"/>
              <a:t>I </a:t>
            </a:r>
            <a:r>
              <a:rPr lang="ru-RU" dirty="0"/>
              <a:t>порядка – апериодическое звено (физ. реализуемое):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55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AD7FECC-5B52-45FB-AE9D-F9AF75183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610861"/>
              </p:ext>
            </p:extLst>
          </p:nvPr>
        </p:nvGraphicFramePr>
        <p:xfrm>
          <a:off x="237206" y="2697636"/>
          <a:ext cx="14160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3" name="Equation" r:id="rId3" imgW="647640" imgH="203040" progId="Equation.DSMT4">
                  <p:embed/>
                </p:oleObj>
              </mc:Choice>
              <mc:Fallback>
                <p:oleObj name="Equation" r:id="rId3" imgW="647640" imgH="20304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1AD7FECC-5B52-45FB-AE9D-F9AF75183C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206" y="2697636"/>
                        <a:ext cx="141605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90AE829-F6B2-4859-A9FD-E250143EF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91187"/>
              </p:ext>
            </p:extLst>
          </p:nvPr>
        </p:nvGraphicFramePr>
        <p:xfrm>
          <a:off x="1700422" y="2360651"/>
          <a:ext cx="197167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4" name="Equation" r:id="rId5" imgW="901440" imgH="419040" progId="Equation.DSMT4">
                  <p:embed/>
                </p:oleObj>
              </mc:Choice>
              <mc:Fallback>
                <p:oleObj name="Equation" r:id="rId5" imgW="901440" imgH="4190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90AE829-F6B2-4859-A9FD-E250143EF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0422" y="2360651"/>
                        <a:ext cx="1971675" cy="91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5E27BE1B-D7BE-4207-8207-113FC522F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564821"/>
              </p:ext>
            </p:extLst>
          </p:nvPr>
        </p:nvGraphicFramePr>
        <p:xfrm>
          <a:off x="4092325" y="2315492"/>
          <a:ext cx="18573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5" name="Equation" r:id="rId7" imgW="850680" imgH="393480" progId="Equation.DSMT4">
                  <p:embed/>
                </p:oleObj>
              </mc:Choice>
              <mc:Fallback>
                <p:oleObj name="Equation" r:id="rId7" imgW="850680" imgH="39348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5E27BE1B-D7BE-4207-8207-113FC522F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92325" y="2315492"/>
                        <a:ext cx="1857375" cy="862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FE1F46B-F367-47E6-B183-265C8CFCD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563844"/>
              </p:ext>
            </p:extLst>
          </p:nvPr>
        </p:nvGraphicFramePr>
        <p:xfrm>
          <a:off x="351506" y="3017355"/>
          <a:ext cx="1719262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6" name="Equation" r:id="rId9" imgW="787320" imgH="330120" progId="Equation.DSMT4">
                  <p:embed/>
                </p:oleObj>
              </mc:Choice>
              <mc:Fallback>
                <p:oleObj name="Equation" r:id="rId9" imgW="787320" imgH="33012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FE1F46B-F367-47E6-B183-265C8CFCD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1506" y="3017355"/>
                        <a:ext cx="1719262" cy="72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C12CA6E2-FFFF-4008-ABEE-1158E67321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6060"/>
              </p:ext>
            </p:extLst>
          </p:nvPr>
        </p:nvGraphicFramePr>
        <p:xfrm>
          <a:off x="166916" y="4439480"/>
          <a:ext cx="166211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7" name="Equation" r:id="rId11" imgW="761760" imgH="419040" progId="Equation.DSMT4">
                  <p:embed/>
                </p:oleObj>
              </mc:Choice>
              <mc:Fallback>
                <p:oleObj name="Equation" r:id="rId11" imgW="761760" imgH="41904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C12CA6E2-FFFF-4008-ABEE-1158E67321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6916" y="4439480"/>
                        <a:ext cx="1662113" cy="91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049DB5FE-247E-47C3-BFF0-4EB02FD66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676410"/>
              </p:ext>
            </p:extLst>
          </p:nvPr>
        </p:nvGraphicFramePr>
        <p:xfrm>
          <a:off x="2615654" y="4434536"/>
          <a:ext cx="252253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8" name="Equation" r:id="rId13" imgW="1155600" imgH="393480" progId="Equation.DSMT4">
                  <p:embed/>
                </p:oleObj>
              </mc:Choice>
              <mc:Fallback>
                <p:oleObj name="Equation" r:id="rId13" imgW="1155600" imgH="39348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049DB5FE-247E-47C3-BFF0-4EB02FD663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15654" y="4434536"/>
                        <a:ext cx="2522537" cy="86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4DCCBD93-50E7-46E8-A4A4-6605FD98B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94194"/>
              </p:ext>
            </p:extLst>
          </p:nvPr>
        </p:nvGraphicFramePr>
        <p:xfrm>
          <a:off x="68472" y="5253603"/>
          <a:ext cx="2520951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9" name="Equation" r:id="rId15" imgW="1155600" imgH="431640" progId="Equation.DSMT4">
                  <p:embed/>
                </p:oleObj>
              </mc:Choice>
              <mc:Fallback>
                <p:oleObj name="Equation" r:id="rId15" imgW="1155600" imgH="43164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4DCCBD93-50E7-46E8-A4A4-6605FD98B0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472" y="5253603"/>
                        <a:ext cx="2520951" cy="95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AC27EC5A-CB8C-4633-826E-D61D45DDB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060045"/>
              </p:ext>
            </p:extLst>
          </p:nvPr>
        </p:nvGraphicFramePr>
        <p:xfrm>
          <a:off x="2756394" y="5491487"/>
          <a:ext cx="274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0" name="Equation" r:id="rId17" imgW="1257120" imgH="253800" progId="Equation.DSMT4">
                  <p:embed/>
                </p:oleObj>
              </mc:Choice>
              <mc:Fallback>
                <p:oleObj name="Equation" r:id="rId17" imgW="1257120" imgH="253800" progId="Equation.DSMT4">
                  <p:embed/>
                  <p:pic>
                    <p:nvPicPr>
                      <p:cNvPr id="19" name="Объект 18">
                        <a:extLst>
                          <a:ext uri="{FF2B5EF4-FFF2-40B4-BE49-F238E27FC236}">
                            <a16:creationId xmlns:a16="http://schemas.microsoft.com/office/drawing/2014/main" id="{AC27EC5A-CB8C-4633-826E-D61D45DDB0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56394" y="5491487"/>
                        <a:ext cx="2743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6F807A99-5315-46C6-AC8B-B0246B77C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142181"/>
              </p:ext>
            </p:extLst>
          </p:nvPr>
        </p:nvGraphicFramePr>
        <p:xfrm>
          <a:off x="650046" y="6242050"/>
          <a:ext cx="32400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1" name="Equation" r:id="rId19" imgW="1485720" imgH="228600" progId="Equation.DSMT4">
                  <p:embed/>
                </p:oleObj>
              </mc:Choice>
              <mc:Fallback>
                <p:oleObj name="Equation" r:id="rId19" imgW="1485720" imgH="22860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6F807A99-5315-46C6-AC8B-B0246B77C7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0046" y="6242050"/>
                        <a:ext cx="3240088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FED6C8C7-6CB6-4078-8FC3-723F018D7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288080"/>
              </p:ext>
            </p:extLst>
          </p:nvPr>
        </p:nvGraphicFramePr>
        <p:xfrm>
          <a:off x="2533104" y="3334816"/>
          <a:ext cx="26050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2" name="Equation" r:id="rId21" imgW="1193760" imgH="203040" progId="Equation.DSMT4">
                  <p:embed/>
                </p:oleObj>
              </mc:Choice>
              <mc:Fallback>
                <p:oleObj name="Equation" r:id="rId21" imgW="1193760" imgH="2030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FE1F46B-F367-47E6-B183-265C8CFCD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533104" y="3334816"/>
                        <a:ext cx="260508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61260A35-CB00-4C9D-BC52-246D26FC7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747353"/>
              </p:ext>
            </p:extLst>
          </p:nvPr>
        </p:nvGraphicFramePr>
        <p:xfrm>
          <a:off x="351506" y="3867374"/>
          <a:ext cx="51911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3" name="Equation" r:id="rId23" imgW="2374560" imgH="228600" progId="Equation.DSMT4">
                  <p:embed/>
                </p:oleObj>
              </mc:Choice>
              <mc:Fallback>
                <p:oleObj name="Equation" r:id="rId23" imgW="2374560" imgH="22860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FE1F46B-F367-47E6-B183-265C8CFCD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51506" y="3867374"/>
                        <a:ext cx="5191125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35DA60-34DF-4E3A-8649-CA82833A3CC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321279" y="163731"/>
            <a:ext cx="4667250" cy="503872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746F25E-C843-4674-9979-3A4C07C81EC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666565" y="4718457"/>
            <a:ext cx="45910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840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Типовые звенья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285103"/>
            <a:ext cx="6876340" cy="5733535"/>
          </a:xfrm>
        </p:spPr>
        <p:txBody>
          <a:bodyPr>
            <a:normAutofit/>
          </a:bodyPr>
          <a:lstStyle/>
          <a:p>
            <a:r>
              <a:rPr lang="ru-RU" dirty="0"/>
              <a:t>4) Инерциальное звено </a:t>
            </a:r>
            <a:r>
              <a:rPr lang="en-US" dirty="0"/>
              <a:t>I </a:t>
            </a:r>
            <a:r>
              <a:rPr lang="ru-RU" dirty="0"/>
              <a:t>порядка – апериодическое звено (физ. реализуемое):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56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AD7FECC-5B52-45FB-AE9D-F9AF75183C1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7206" y="2697636"/>
          <a:ext cx="14160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6" name="Equation" r:id="rId3" imgW="647640" imgH="203040" progId="Equation.DSMT4">
                  <p:embed/>
                </p:oleObj>
              </mc:Choice>
              <mc:Fallback>
                <p:oleObj name="Equation" r:id="rId3" imgW="647640" imgH="20304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1AD7FECC-5B52-45FB-AE9D-F9AF75183C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206" y="2697636"/>
                        <a:ext cx="141605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90AE829-F6B2-4859-A9FD-E250143EF37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700422" y="2360651"/>
          <a:ext cx="197167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7" name="Equation" r:id="rId5" imgW="901440" imgH="419040" progId="Equation.DSMT4">
                  <p:embed/>
                </p:oleObj>
              </mc:Choice>
              <mc:Fallback>
                <p:oleObj name="Equation" r:id="rId5" imgW="901440" imgH="4190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90AE829-F6B2-4859-A9FD-E250143EF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0422" y="2360651"/>
                        <a:ext cx="1971675" cy="91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5E27BE1B-D7BE-4207-8207-113FC522FFE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092325" y="2315492"/>
          <a:ext cx="18573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8" name="Equation" r:id="rId7" imgW="850680" imgH="393480" progId="Equation.DSMT4">
                  <p:embed/>
                </p:oleObj>
              </mc:Choice>
              <mc:Fallback>
                <p:oleObj name="Equation" r:id="rId7" imgW="850680" imgH="39348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5E27BE1B-D7BE-4207-8207-113FC522F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92325" y="2315492"/>
                        <a:ext cx="1857375" cy="862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FE1F46B-F367-47E6-B183-265C8CFCD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473259"/>
              </p:ext>
            </p:extLst>
          </p:nvPr>
        </p:nvGraphicFramePr>
        <p:xfrm>
          <a:off x="185738" y="3017838"/>
          <a:ext cx="205105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9" name="Equation" r:id="rId9" imgW="939600" imgH="330120" progId="Equation.DSMT4">
                  <p:embed/>
                </p:oleObj>
              </mc:Choice>
              <mc:Fallback>
                <p:oleObj name="Equation" r:id="rId9" imgW="939600" imgH="33012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FE1F46B-F367-47E6-B183-265C8CFCD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5738" y="3017838"/>
                        <a:ext cx="2051050" cy="72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C12CA6E2-FFFF-4008-ABEE-1158E673214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6916" y="4439480"/>
          <a:ext cx="166211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0" name="Equation" r:id="rId11" imgW="761760" imgH="419040" progId="Equation.DSMT4">
                  <p:embed/>
                </p:oleObj>
              </mc:Choice>
              <mc:Fallback>
                <p:oleObj name="Equation" r:id="rId11" imgW="761760" imgH="41904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C12CA6E2-FFFF-4008-ABEE-1158E67321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6916" y="4439480"/>
                        <a:ext cx="1662113" cy="91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049DB5FE-247E-47C3-BFF0-4EB02FD663F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615654" y="4434536"/>
          <a:ext cx="252253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1" name="Equation" r:id="rId13" imgW="1155600" imgH="393480" progId="Equation.DSMT4">
                  <p:embed/>
                </p:oleObj>
              </mc:Choice>
              <mc:Fallback>
                <p:oleObj name="Equation" r:id="rId13" imgW="1155600" imgH="39348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049DB5FE-247E-47C3-BFF0-4EB02FD663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15654" y="4434536"/>
                        <a:ext cx="2522537" cy="86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4DCCBD93-50E7-46E8-A4A4-6605FD98B0D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8472" y="5253603"/>
          <a:ext cx="2520951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2" name="Equation" r:id="rId15" imgW="1155600" imgH="431640" progId="Equation.DSMT4">
                  <p:embed/>
                </p:oleObj>
              </mc:Choice>
              <mc:Fallback>
                <p:oleObj name="Equation" r:id="rId15" imgW="1155600" imgH="43164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4DCCBD93-50E7-46E8-A4A4-6605FD98B0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472" y="5253603"/>
                        <a:ext cx="2520951" cy="95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AC27EC5A-CB8C-4633-826E-D61D45DDB0E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56394" y="5491487"/>
          <a:ext cx="274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3" name="Equation" r:id="rId17" imgW="1257120" imgH="253800" progId="Equation.DSMT4">
                  <p:embed/>
                </p:oleObj>
              </mc:Choice>
              <mc:Fallback>
                <p:oleObj name="Equation" r:id="rId17" imgW="1257120" imgH="253800" progId="Equation.DSMT4">
                  <p:embed/>
                  <p:pic>
                    <p:nvPicPr>
                      <p:cNvPr id="19" name="Объект 18">
                        <a:extLst>
                          <a:ext uri="{FF2B5EF4-FFF2-40B4-BE49-F238E27FC236}">
                            <a16:creationId xmlns:a16="http://schemas.microsoft.com/office/drawing/2014/main" id="{AC27EC5A-CB8C-4633-826E-D61D45DDB0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56394" y="5491487"/>
                        <a:ext cx="2743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6F807A99-5315-46C6-AC8B-B0246B77C75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0046" y="6242050"/>
          <a:ext cx="32400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4" name="Equation" r:id="rId19" imgW="1485720" imgH="228600" progId="Equation.DSMT4">
                  <p:embed/>
                </p:oleObj>
              </mc:Choice>
              <mc:Fallback>
                <p:oleObj name="Equation" r:id="rId19" imgW="1485720" imgH="22860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6F807A99-5315-46C6-AC8B-B0246B77C7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0046" y="6242050"/>
                        <a:ext cx="3240088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FED6C8C7-6CB6-4078-8FC3-723F018D7BA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533104" y="3334816"/>
          <a:ext cx="26050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5" name="Equation" r:id="rId21" imgW="1193760" imgH="203040" progId="Equation.DSMT4">
                  <p:embed/>
                </p:oleObj>
              </mc:Choice>
              <mc:Fallback>
                <p:oleObj name="Equation" r:id="rId21" imgW="1193760" imgH="20304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FED6C8C7-6CB6-4078-8FC3-723F018D7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533104" y="3334816"/>
                        <a:ext cx="260508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61260A35-CB00-4C9D-BC52-246D26FC705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51506" y="3867374"/>
          <a:ext cx="51911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6" name="Equation" r:id="rId23" imgW="2374560" imgH="228600" progId="Equation.DSMT4">
                  <p:embed/>
                </p:oleObj>
              </mc:Choice>
              <mc:Fallback>
                <p:oleObj name="Equation" r:id="rId23" imgW="2374560" imgH="22860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61260A35-CB00-4C9D-BC52-246D26FC70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51506" y="3867374"/>
                        <a:ext cx="5191125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35DA60-34DF-4E3A-8649-CA82833A3CC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321279" y="163731"/>
            <a:ext cx="4667250" cy="503872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746F25E-C843-4674-9979-3A4C07C81EC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666565" y="4718457"/>
            <a:ext cx="45910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849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Типовые звенья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285103"/>
            <a:ext cx="5829758" cy="5733535"/>
          </a:xfrm>
        </p:spPr>
        <p:txBody>
          <a:bodyPr>
            <a:normAutofit/>
          </a:bodyPr>
          <a:lstStyle/>
          <a:p>
            <a:r>
              <a:rPr lang="ru-RU" dirty="0"/>
              <a:t>4*) Неустойчивое апериодическое звено(физ. реализуемое):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57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AD7FECC-5B52-45FB-AE9D-F9AF75183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175039"/>
              </p:ext>
            </p:extLst>
          </p:nvPr>
        </p:nvGraphicFramePr>
        <p:xfrm>
          <a:off x="192831" y="2162991"/>
          <a:ext cx="14160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7" name="Equation" r:id="rId3" imgW="647640" imgH="203040" progId="Equation.DSMT4">
                  <p:embed/>
                </p:oleObj>
              </mc:Choice>
              <mc:Fallback>
                <p:oleObj name="Equation" r:id="rId3" imgW="647640" imgH="20304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1AD7FECC-5B52-45FB-AE9D-F9AF75183C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831" y="2162991"/>
                        <a:ext cx="141605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90AE829-F6B2-4859-A9FD-E250143EF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29159"/>
              </p:ext>
            </p:extLst>
          </p:nvPr>
        </p:nvGraphicFramePr>
        <p:xfrm>
          <a:off x="2013337" y="1971197"/>
          <a:ext cx="197167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8" name="Equation" r:id="rId5" imgW="901440" imgH="419040" progId="Equation.DSMT4">
                  <p:embed/>
                </p:oleObj>
              </mc:Choice>
              <mc:Fallback>
                <p:oleObj name="Equation" r:id="rId5" imgW="901440" imgH="4190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90AE829-F6B2-4859-A9FD-E250143EF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3337" y="1971197"/>
                        <a:ext cx="1971675" cy="91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5E27BE1B-D7BE-4207-8207-113FC522F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115293"/>
              </p:ext>
            </p:extLst>
          </p:nvPr>
        </p:nvGraphicFramePr>
        <p:xfrm>
          <a:off x="4535716" y="1912737"/>
          <a:ext cx="18573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9" name="Equation" r:id="rId7" imgW="850680" imgH="393480" progId="Equation.DSMT4">
                  <p:embed/>
                </p:oleObj>
              </mc:Choice>
              <mc:Fallback>
                <p:oleObj name="Equation" r:id="rId7" imgW="850680" imgH="39348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5E27BE1B-D7BE-4207-8207-113FC522F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35716" y="1912737"/>
                        <a:ext cx="1857375" cy="862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FE1F46B-F367-47E6-B183-265C8CFCD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653364"/>
              </p:ext>
            </p:extLst>
          </p:nvPr>
        </p:nvGraphicFramePr>
        <p:xfrm>
          <a:off x="130175" y="2749550"/>
          <a:ext cx="20240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0" name="Equation" r:id="rId9" imgW="927000" imgH="330120" progId="Equation.DSMT4">
                  <p:embed/>
                </p:oleObj>
              </mc:Choice>
              <mc:Fallback>
                <p:oleObj name="Equation" r:id="rId9" imgW="927000" imgH="33012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FE1F46B-F367-47E6-B183-265C8CFCD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0175" y="2749550"/>
                        <a:ext cx="2024063" cy="725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C12CA6E2-FFFF-4008-ABEE-1158E67321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191752"/>
              </p:ext>
            </p:extLst>
          </p:nvPr>
        </p:nvGraphicFramePr>
        <p:xfrm>
          <a:off x="2388831" y="2799031"/>
          <a:ext cx="16065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1" name="Equation" r:id="rId11" imgW="736560" imgH="419040" progId="Equation.DSMT4">
                  <p:embed/>
                </p:oleObj>
              </mc:Choice>
              <mc:Fallback>
                <p:oleObj name="Equation" r:id="rId11" imgW="736560" imgH="41904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C12CA6E2-FFFF-4008-ABEE-1158E67321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88831" y="2799031"/>
                        <a:ext cx="1606550" cy="91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049DB5FE-247E-47C3-BFF0-4EB02FD66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632838"/>
              </p:ext>
            </p:extLst>
          </p:nvPr>
        </p:nvGraphicFramePr>
        <p:xfrm>
          <a:off x="4315417" y="2839078"/>
          <a:ext cx="26336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2" name="Equation" r:id="rId13" imgW="1206360" imgH="393480" progId="Equation.DSMT4">
                  <p:embed/>
                </p:oleObj>
              </mc:Choice>
              <mc:Fallback>
                <p:oleObj name="Equation" r:id="rId13" imgW="1206360" imgH="39348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049DB5FE-247E-47C3-BFF0-4EB02FD663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15417" y="2839078"/>
                        <a:ext cx="2633663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4DCCBD93-50E7-46E8-A4A4-6605FD98B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780594"/>
              </p:ext>
            </p:extLst>
          </p:nvPr>
        </p:nvGraphicFramePr>
        <p:xfrm>
          <a:off x="47211" y="3465440"/>
          <a:ext cx="5622926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3" name="Equation" r:id="rId15" imgW="2577960" imgH="431640" progId="Equation.DSMT4">
                  <p:embed/>
                </p:oleObj>
              </mc:Choice>
              <mc:Fallback>
                <p:oleObj name="Equation" r:id="rId15" imgW="2577960" imgH="43164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4DCCBD93-50E7-46E8-A4A4-6605FD98B0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211" y="3465440"/>
                        <a:ext cx="5622926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AC27EC5A-CB8C-4633-826E-D61D45DDB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98292"/>
              </p:ext>
            </p:extLst>
          </p:nvPr>
        </p:nvGraphicFramePr>
        <p:xfrm>
          <a:off x="6393091" y="5315705"/>
          <a:ext cx="32702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4" name="Equation" r:id="rId17" imgW="1498320" imgH="253800" progId="Equation.DSMT4">
                  <p:embed/>
                </p:oleObj>
              </mc:Choice>
              <mc:Fallback>
                <p:oleObj name="Equation" r:id="rId17" imgW="1498320" imgH="253800" progId="Equation.DSMT4">
                  <p:embed/>
                  <p:pic>
                    <p:nvPicPr>
                      <p:cNvPr id="19" name="Объект 18">
                        <a:extLst>
                          <a:ext uri="{FF2B5EF4-FFF2-40B4-BE49-F238E27FC236}">
                            <a16:creationId xmlns:a16="http://schemas.microsoft.com/office/drawing/2014/main" id="{AC27EC5A-CB8C-4633-826E-D61D45DDB0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93091" y="5315705"/>
                        <a:ext cx="327025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6F807A99-5315-46C6-AC8B-B0246B77C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269155"/>
              </p:ext>
            </p:extLst>
          </p:nvPr>
        </p:nvGraphicFramePr>
        <p:xfrm>
          <a:off x="6347547" y="5987868"/>
          <a:ext cx="32400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5" name="Equation" r:id="rId19" imgW="1485720" imgH="228600" progId="Equation.DSMT4">
                  <p:embed/>
                </p:oleObj>
              </mc:Choice>
              <mc:Fallback>
                <p:oleObj name="Equation" r:id="rId19" imgW="1485720" imgH="22860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6F807A99-5315-46C6-AC8B-B0246B77C7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347547" y="5987868"/>
                        <a:ext cx="3240088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465008-81F3-4BC1-82AD-53AE0AA53C4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04911" y="0"/>
            <a:ext cx="4743450" cy="51244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444468-9554-4523-8B92-93C7C31592A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8399" y="4394955"/>
            <a:ext cx="47815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729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Минимально-фазовые звенья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396314"/>
            <a:ext cx="11436865" cy="5325161"/>
          </a:xfrm>
        </p:spPr>
        <p:txBody>
          <a:bodyPr>
            <a:normAutofit/>
          </a:bodyPr>
          <a:lstStyle/>
          <a:p>
            <a:r>
              <a:rPr lang="ru-RU" dirty="0"/>
              <a:t>Передаточная функция называется </a:t>
            </a:r>
            <a:r>
              <a:rPr lang="ru-RU" b="1" dirty="0"/>
              <a:t>минимально-фазовой</a:t>
            </a:r>
            <a:r>
              <a:rPr lang="ru-RU" dirty="0"/>
              <a:t>, если все её нули и полюсы лежат в левой полуплоскости (имеют отрицательные вещественные части) </a:t>
            </a:r>
          </a:p>
          <a:p>
            <a:r>
              <a:rPr lang="ru-RU" dirty="0"/>
              <a:t>Если хотя бы один корень лежит в правой полуплоскости, то это </a:t>
            </a:r>
            <a:r>
              <a:rPr lang="ru-RU" b="1" dirty="0" err="1"/>
              <a:t>неминимально</a:t>
            </a:r>
            <a:r>
              <a:rPr lang="ru-RU" b="1" dirty="0"/>
              <a:t>-фазовое</a:t>
            </a:r>
            <a:r>
              <a:rPr lang="ru-RU" dirty="0"/>
              <a:t> звено</a:t>
            </a:r>
          </a:p>
          <a:p>
            <a:r>
              <a:rPr lang="ru-RU" dirty="0"/>
              <a:t>Минимально-фазовые звенья среди всех звеньев с одинаковой АЧХ имеют АФХ минимальную по модулю</a:t>
            </a:r>
          </a:p>
          <a:p>
            <a:r>
              <a:rPr lang="ru-RU" dirty="0"/>
              <a:t>АФЧХ </a:t>
            </a:r>
            <a:r>
              <a:rPr lang="ru-RU" b="1" dirty="0" err="1"/>
              <a:t>неминимально</a:t>
            </a:r>
            <a:r>
              <a:rPr lang="ru-RU" b="1" dirty="0"/>
              <a:t>-фазовых</a:t>
            </a:r>
            <a:r>
              <a:rPr lang="ru-RU" dirty="0"/>
              <a:t> звеньев является отражением АФЧХ минимально-фазовых относительно осей комплексной плоскости</a:t>
            </a:r>
          </a:p>
          <a:p>
            <a:pPr marL="0" indent="0">
              <a:buNone/>
            </a:pPr>
            <a:endParaRPr lang="ru-RU" b="1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58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010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Типовые звенья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285103"/>
            <a:ext cx="5892800" cy="5733535"/>
          </a:xfrm>
        </p:spPr>
        <p:txBody>
          <a:bodyPr>
            <a:normAutofit/>
          </a:bodyPr>
          <a:lstStyle/>
          <a:p>
            <a:r>
              <a:rPr lang="ru-RU" dirty="0"/>
              <a:t>5) Форсирующее звено </a:t>
            </a:r>
            <a:r>
              <a:rPr lang="en-US" dirty="0"/>
              <a:t>I </a:t>
            </a:r>
            <a:r>
              <a:rPr lang="ru-RU" dirty="0"/>
              <a:t>порядка (физ. не  реализуемое):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59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AD7FECC-5B52-45FB-AE9D-F9AF75183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786787"/>
              </p:ext>
            </p:extLst>
          </p:nvPr>
        </p:nvGraphicFramePr>
        <p:xfrm>
          <a:off x="275659" y="2239552"/>
          <a:ext cx="1444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3" name="Equation" r:id="rId3" imgW="660240" imgH="203040" progId="Equation.DSMT4">
                  <p:embed/>
                </p:oleObj>
              </mc:Choice>
              <mc:Fallback>
                <p:oleObj name="Equation" r:id="rId3" imgW="660240" imgH="20304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1AD7FECC-5B52-45FB-AE9D-F9AF75183C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659" y="2239552"/>
                        <a:ext cx="14446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90AE829-F6B2-4859-A9FD-E250143EF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647966"/>
              </p:ext>
            </p:extLst>
          </p:nvPr>
        </p:nvGraphicFramePr>
        <p:xfrm>
          <a:off x="1855012" y="2273699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4" name="Equation" r:id="rId5" imgW="888840" imgH="203040" progId="Equation.DSMT4">
                  <p:embed/>
                </p:oleObj>
              </mc:Choice>
              <mc:Fallback>
                <p:oleObj name="Equation" r:id="rId5" imgW="888840" imgH="2030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90AE829-F6B2-4859-A9FD-E250143EF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5012" y="2273699"/>
                        <a:ext cx="1943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5E27BE1B-D7BE-4207-8207-113FC522F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739942"/>
              </p:ext>
            </p:extLst>
          </p:nvPr>
        </p:nvGraphicFramePr>
        <p:xfrm>
          <a:off x="4035777" y="2269912"/>
          <a:ext cx="182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5" name="Equation" r:id="rId7" imgW="838080" imgH="203040" progId="Equation.DSMT4">
                  <p:embed/>
                </p:oleObj>
              </mc:Choice>
              <mc:Fallback>
                <p:oleObj name="Equation" r:id="rId7" imgW="838080" imgH="20304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5E27BE1B-D7BE-4207-8207-113FC522F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5777" y="2269912"/>
                        <a:ext cx="18288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FE1F46B-F367-47E6-B183-265C8CFCD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829428"/>
              </p:ext>
            </p:extLst>
          </p:nvPr>
        </p:nvGraphicFramePr>
        <p:xfrm>
          <a:off x="275659" y="2877169"/>
          <a:ext cx="24130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6" name="Equation" r:id="rId9" imgW="1104840" imgH="203040" progId="Equation.DSMT4">
                  <p:embed/>
                </p:oleObj>
              </mc:Choice>
              <mc:Fallback>
                <p:oleObj name="Equation" r:id="rId9" imgW="1104840" imgH="2030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FE1F46B-F367-47E6-B183-265C8CFCD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5659" y="2877169"/>
                        <a:ext cx="241300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C12CA6E2-FFFF-4008-ABEE-1158E67321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616735"/>
              </p:ext>
            </p:extLst>
          </p:nvPr>
        </p:nvGraphicFramePr>
        <p:xfrm>
          <a:off x="3104073" y="2841442"/>
          <a:ext cx="25765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7" name="Equation" r:id="rId11" imgW="1180800" imgH="241200" progId="Equation.DSMT4">
                  <p:embed/>
                </p:oleObj>
              </mc:Choice>
              <mc:Fallback>
                <p:oleObj name="Equation" r:id="rId11" imgW="1180800" imgH="24120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C12CA6E2-FFFF-4008-ABEE-1158E67321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04073" y="2841442"/>
                        <a:ext cx="2576512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049DB5FE-247E-47C3-BFF0-4EB02FD66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191112"/>
              </p:ext>
            </p:extLst>
          </p:nvPr>
        </p:nvGraphicFramePr>
        <p:xfrm>
          <a:off x="333766" y="3451326"/>
          <a:ext cx="23558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8" name="Equation" r:id="rId13" imgW="1079280" imgH="203040" progId="Equation.DSMT4">
                  <p:embed/>
                </p:oleObj>
              </mc:Choice>
              <mc:Fallback>
                <p:oleObj name="Equation" r:id="rId13" imgW="1079280" imgH="20304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049DB5FE-247E-47C3-BFF0-4EB02FD663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3766" y="3451326"/>
                        <a:ext cx="235585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4DCCBD93-50E7-46E8-A4A4-6605FD98B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603067"/>
              </p:ext>
            </p:extLst>
          </p:nvPr>
        </p:nvGraphicFramePr>
        <p:xfrm>
          <a:off x="333766" y="3922362"/>
          <a:ext cx="24653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9" name="Equation" r:id="rId15" imgW="1130040" imgH="266400" progId="Equation.DSMT4">
                  <p:embed/>
                </p:oleObj>
              </mc:Choice>
              <mc:Fallback>
                <p:oleObj name="Equation" r:id="rId15" imgW="1130040" imgH="26640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4DCCBD93-50E7-46E8-A4A4-6605FD98B0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3766" y="3922362"/>
                        <a:ext cx="2465387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AC27EC5A-CB8C-4633-826E-D61D45DDB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655150"/>
              </p:ext>
            </p:extLst>
          </p:nvPr>
        </p:nvGraphicFramePr>
        <p:xfrm>
          <a:off x="430213" y="5149850"/>
          <a:ext cx="25495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0" name="Equation" r:id="rId17" imgW="1168200" imgH="253800" progId="Equation.DSMT4">
                  <p:embed/>
                </p:oleObj>
              </mc:Choice>
              <mc:Fallback>
                <p:oleObj name="Equation" r:id="rId17" imgW="1168200" imgH="253800" progId="Equation.DSMT4">
                  <p:embed/>
                  <p:pic>
                    <p:nvPicPr>
                      <p:cNvPr id="19" name="Объект 18">
                        <a:extLst>
                          <a:ext uri="{FF2B5EF4-FFF2-40B4-BE49-F238E27FC236}">
                            <a16:creationId xmlns:a16="http://schemas.microsoft.com/office/drawing/2014/main" id="{AC27EC5A-CB8C-4633-826E-D61D45DDB0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0213" y="5149850"/>
                        <a:ext cx="254952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6F807A99-5315-46C6-AC8B-B0246B77C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335914"/>
              </p:ext>
            </p:extLst>
          </p:nvPr>
        </p:nvGraphicFramePr>
        <p:xfrm>
          <a:off x="345299" y="4534686"/>
          <a:ext cx="30194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1" name="Equation" r:id="rId19" imgW="1384200" imgH="228600" progId="Equation.DSMT4">
                  <p:embed/>
                </p:oleObj>
              </mc:Choice>
              <mc:Fallback>
                <p:oleObj name="Equation" r:id="rId19" imgW="1384200" imgH="22860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6F807A99-5315-46C6-AC8B-B0246B77C7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5299" y="4534686"/>
                        <a:ext cx="301942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3436C6-EA5D-495B-AFA0-41BA5AA9B5B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68459" y="292274"/>
            <a:ext cx="5523122" cy="60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8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 fontScale="90000"/>
          </a:bodyPr>
          <a:lstStyle/>
          <a:p>
            <a:r>
              <a:rPr lang="ru-RU" dirty="0"/>
              <a:t>Обычная линеаризация</a:t>
            </a:r>
            <a:r>
              <a:rPr lang="en-US" dirty="0"/>
              <a:t>:</a:t>
            </a:r>
            <a:r>
              <a:rPr lang="ru-RU" dirty="0"/>
              <a:t> общий случай</a:t>
            </a:r>
            <a:r>
              <a:rPr lang="en-US" dirty="0"/>
              <a:t> – </a:t>
            </a:r>
            <a:r>
              <a:rPr lang="ru-RU" dirty="0"/>
              <a:t>уравнение «вход-выход»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28700" y="1674926"/>
            <a:ext cx="10580914" cy="884917"/>
          </a:xfrm>
        </p:spPr>
        <p:txBody>
          <a:bodyPr>
            <a:normAutofit/>
          </a:bodyPr>
          <a:lstStyle/>
          <a:p>
            <a:r>
              <a:rPr lang="ru-RU" dirty="0"/>
              <a:t>Разложим нелинейную функцию в ряд Тейлора в окрестности точки и отбросим все члены выше первого порядка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6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1100953"/>
              </p:ext>
            </p:extLst>
          </p:nvPr>
        </p:nvGraphicFramePr>
        <p:xfrm>
          <a:off x="349250" y="2413000"/>
          <a:ext cx="6440488" cy="414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3" imgW="3949560" imgH="2539800" progId="Equation.DSMT4">
                  <p:embed/>
                </p:oleObj>
              </mc:Choice>
              <mc:Fallback>
                <p:oleObj name="Equation" r:id="rId3" imgW="3949560" imgH="253980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250" y="2413000"/>
                        <a:ext cx="6440488" cy="414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Объект 3">
            <a:extLst>
              <a:ext uri="{FF2B5EF4-FFF2-40B4-BE49-F238E27FC236}">
                <a16:creationId xmlns:a16="http://schemas.microsoft.com/office/drawing/2014/main" id="{77A5D963-B56B-44DE-B43F-6FC1A740DAA0}"/>
              </a:ext>
            </a:extLst>
          </p:cNvPr>
          <p:cNvSpPr txBox="1">
            <a:spLocks/>
          </p:cNvSpPr>
          <p:nvPr/>
        </p:nvSpPr>
        <p:spPr>
          <a:xfrm>
            <a:off x="6965724" y="3429001"/>
            <a:ext cx="4472440" cy="3037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Получили </a:t>
            </a:r>
            <a:r>
              <a:rPr lang="ru-RU" b="1" dirty="0"/>
              <a:t>линейное неоднородное дифференциальное уравнение (ЛНДУ) </a:t>
            </a:r>
            <a:r>
              <a:rPr lang="en-US" b="1" dirty="0"/>
              <a:t>n</a:t>
            </a:r>
            <a:r>
              <a:rPr lang="ru-RU" b="1" dirty="0"/>
              <a:t>-го порядка</a:t>
            </a:r>
            <a:r>
              <a:rPr lang="en-US" b="1" dirty="0"/>
              <a:t> </a:t>
            </a:r>
            <a:r>
              <a:rPr lang="ru-RU" dirty="0"/>
              <a:t>в отклонениях – уравнение </a:t>
            </a:r>
            <a:r>
              <a:rPr lang="ru-RU" b="1" dirty="0"/>
              <a:t>«вход-выход»</a:t>
            </a:r>
          </a:p>
          <a:p>
            <a:endParaRPr lang="ru-RU" b="1" dirty="0"/>
          </a:p>
          <a:p>
            <a:r>
              <a:rPr lang="en-US" b="1" dirty="0"/>
              <a:t>u</a:t>
            </a:r>
            <a:r>
              <a:rPr lang="en-US" dirty="0"/>
              <a:t> – </a:t>
            </a:r>
            <a:r>
              <a:rPr lang="ru-RU" dirty="0"/>
              <a:t>вход, </a:t>
            </a:r>
            <a:r>
              <a:rPr lang="en-US" b="1" dirty="0"/>
              <a:t>y </a:t>
            </a:r>
            <a:r>
              <a:rPr lang="ru-RU" dirty="0"/>
              <a:t>-выход</a:t>
            </a:r>
            <a:endParaRPr lang="ru-RU" b="1" dirty="0"/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5090796-44E4-48A1-9097-1528AB4D21B5}"/>
              </a:ext>
            </a:extLst>
          </p:cNvPr>
          <p:cNvSpPr/>
          <p:nvPr/>
        </p:nvSpPr>
        <p:spPr>
          <a:xfrm rot="4697200">
            <a:off x="6722609" y="3933568"/>
            <a:ext cx="310243" cy="3957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E8CE0DD-E67A-435D-9234-38FDD77BD80A}"/>
              </a:ext>
            </a:extLst>
          </p:cNvPr>
          <p:cNvSpPr/>
          <p:nvPr/>
        </p:nvSpPr>
        <p:spPr>
          <a:xfrm>
            <a:off x="349250" y="6538912"/>
            <a:ext cx="4720771" cy="74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911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Типовые звенья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285103"/>
            <a:ext cx="5892800" cy="5733535"/>
          </a:xfrm>
        </p:spPr>
        <p:txBody>
          <a:bodyPr>
            <a:normAutofit/>
          </a:bodyPr>
          <a:lstStyle/>
          <a:p>
            <a:r>
              <a:rPr lang="ru-RU" dirty="0"/>
              <a:t>6) Инерциальное(апериодическое) звено </a:t>
            </a:r>
            <a:r>
              <a:rPr lang="en-US" dirty="0"/>
              <a:t>II </a:t>
            </a:r>
            <a:r>
              <a:rPr lang="ru-RU" dirty="0"/>
              <a:t>порядка(физ. реализуемое):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60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AD7FECC-5B52-45FB-AE9D-F9AF75183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779734"/>
              </p:ext>
            </p:extLst>
          </p:nvPr>
        </p:nvGraphicFramePr>
        <p:xfrm>
          <a:off x="785321" y="2514945"/>
          <a:ext cx="26400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7" name="Equation" r:id="rId3" imgW="1206360" imgH="228600" progId="Equation.DSMT4">
                  <p:embed/>
                </p:oleObj>
              </mc:Choice>
              <mc:Fallback>
                <p:oleObj name="Equation" r:id="rId3" imgW="1206360" imgH="22860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1AD7FECC-5B52-45FB-AE9D-F9AF75183C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321" y="2514945"/>
                        <a:ext cx="2640012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90AE829-F6B2-4859-A9FD-E250143EF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933991"/>
              </p:ext>
            </p:extLst>
          </p:nvPr>
        </p:nvGraphicFramePr>
        <p:xfrm>
          <a:off x="785321" y="2960687"/>
          <a:ext cx="33591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8" name="Equation" r:id="rId5" imgW="1536480" imgH="419040" progId="Equation.DSMT4">
                  <p:embed/>
                </p:oleObj>
              </mc:Choice>
              <mc:Fallback>
                <p:oleObj name="Equation" r:id="rId5" imgW="1536480" imgH="4190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90AE829-F6B2-4859-A9FD-E250143EF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5321" y="2960687"/>
                        <a:ext cx="3359150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FE1F46B-F367-47E6-B183-265C8CFCD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807738"/>
              </p:ext>
            </p:extLst>
          </p:nvPr>
        </p:nvGraphicFramePr>
        <p:xfrm>
          <a:off x="3857625" y="2124420"/>
          <a:ext cx="23304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9" name="Equation" r:id="rId7" imgW="1066680" imgH="177480" progId="Equation.DSMT4">
                  <p:embed/>
                </p:oleObj>
              </mc:Choice>
              <mc:Fallback>
                <p:oleObj name="Equation" r:id="rId7" imgW="1066680" imgH="17748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FE1F46B-F367-47E6-B183-265C8CFCD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57625" y="2124420"/>
                        <a:ext cx="233045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FECDB7-2AB8-438C-B1C3-E6D9C1F84C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84" y="985095"/>
            <a:ext cx="5179764" cy="3664683"/>
          </a:xfrm>
          <a:prstGeom prst="rect">
            <a:avLst/>
          </a:prstGeom>
        </p:spPr>
      </p:pic>
      <p:graphicFrame>
        <p:nvGraphicFramePr>
          <p:cNvPr id="21" name="Объект 20">
            <a:extLst>
              <a:ext uri="{FF2B5EF4-FFF2-40B4-BE49-F238E27FC236}">
                <a16:creationId xmlns:a16="http://schemas.microsoft.com/office/drawing/2014/main" id="{814818D7-F700-4A11-B9B1-CBA39003B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463214"/>
              </p:ext>
            </p:extLst>
          </p:nvPr>
        </p:nvGraphicFramePr>
        <p:xfrm>
          <a:off x="544513" y="3897313"/>
          <a:ext cx="9437687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0" name="Equation" r:id="rId10" imgW="4317840" imgH="1333440" progId="Equation.DSMT4">
                  <p:embed/>
                </p:oleObj>
              </mc:Choice>
              <mc:Fallback>
                <p:oleObj name="Equation" r:id="rId10" imgW="4317840" imgH="13334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90AE829-F6B2-4859-A9FD-E250143EF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4513" y="3897313"/>
                        <a:ext cx="9437687" cy="291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8618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Типовые звенья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199" y="1285103"/>
            <a:ext cx="6445573" cy="5733535"/>
          </a:xfrm>
        </p:spPr>
        <p:txBody>
          <a:bodyPr>
            <a:normAutofit/>
          </a:bodyPr>
          <a:lstStyle/>
          <a:p>
            <a:r>
              <a:rPr lang="ru-RU" dirty="0"/>
              <a:t>6.1) Консервативное звено – математический маятник, корни - мнимые (физ. реализуемое):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61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90AE829-F6B2-4859-A9FD-E250143EF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464170"/>
              </p:ext>
            </p:extLst>
          </p:nvPr>
        </p:nvGraphicFramePr>
        <p:xfrm>
          <a:off x="499269" y="2341610"/>
          <a:ext cx="2332037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1" name="Equation" r:id="rId3" imgW="1066680" imgH="419040" progId="Equation.DSMT4">
                  <p:embed/>
                </p:oleObj>
              </mc:Choice>
              <mc:Fallback>
                <p:oleObj name="Equation" r:id="rId3" imgW="1066680" imgH="4190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90AE829-F6B2-4859-A9FD-E250143EF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269" y="2341610"/>
                        <a:ext cx="2332037" cy="915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5E27BE1B-D7BE-4207-8207-113FC522F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769446"/>
              </p:ext>
            </p:extLst>
          </p:nvPr>
        </p:nvGraphicFramePr>
        <p:xfrm>
          <a:off x="3148807" y="2397172"/>
          <a:ext cx="218916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2" name="Equation" r:id="rId5" imgW="1002960" imgH="393480" progId="Equation.DSMT4">
                  <p:embed/>
                </p:oleObj>
              </mc:Choice>
              <mc:Fallback>
                <p:oleObj name="Equation" r:id="rId5" imgW="1002960" imgH="39348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5E27BE1B-D7BE-4207-8207-113FC522F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8807" y="2397172"/>
                        <a:ext cx="2189162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FE1F46B-F367-47E6-B183-265C8CFCD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064194"/>
              </p:ext>
            </p:extLst>
          </p:nvPr>
        </p:nvGraphicFramePr>
        <p:xfrm>
          <a:off x="356166" y="3261326"/>
          <a:ext cx="25527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3" name="Equation" r:id="rId7" imgW="1168200" imgH="431640" progId="Equation.DSMT4">
                  <p:embed/>
                </p:oleObj>
              </mc:Choice>
              <mc:Fallback>
                <p:oleObj name="Equation" r:id="rId7" imgW="1168200" imgH="4316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FE1F46B-F367-47E6-B183-265C8CFCD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6166" y="3261326"/>
                        <a:ext cx="2552700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C12CA6E2-FFFF-4008-ABEE-1158E67321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694803"/>
              </p:ext>
            </p:extLst>
          </p:nvPr>
        </p:nvGraphicFramePr>
        <p:xfrm>
          <a:off x="3059112" y="3228250"/>
          <a:ext cx="2463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4" name="Equation" r:id="rId9" imgW="1130040" imgH="431640" progId="Equation.DSMT4">
                  <p:embed/>
                </p:oleObj>
              </mc:Choice>
              <mc:Fallback>
                <p:oleObj name="Equation" r:id="rId9" imgW="1130040" imgH="43164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C12CA6E2-FFFF-4008-ABEE-1158E67321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59112" y="3228250"/>
                        <a:ext cx="246380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049DB5FE-247E-47C3-BFF0-4EB02FD66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344505"/>
              </p:ext>
            </p:extLst>
          </p:nvPr>
        </p:nvGraphicFramePr>
        <p:xfrm>
          <a:off x="565150" y="4156771"/>
          <a:ext cx="249396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5" name="Equation" r:id="rId11" imgW="1143000" imgH="393480" progId="Equation.DSMT4">
                  <p:embed/>
                </p:oleObj>
              </mc:Choice>
              <mc:Fallback>
                <p:oleObj name="Equation" r:id="rId11" imgW="1143000" imgH="39348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049DB5FE-247E-47C3-BFF0-4EB02FD663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5150" y="4156771"/>
                        <a:ext cx="2493962" cy="86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4DCCBD93-50E7-46E8-A4A4-6605FD98B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233018"/>
              </p:ext>
            </p:extLst>
          </p:nvPr>
        </p:nvGraphicFramePr>
        <p:xfrm>
          <a:off x="3235891" y="4086579"/>
          <a:ext cx="238283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6" name="Equation" r:id="rId13" imgW="1091880" imgH="469800" progId="Equation.DSMT4">
                  <p:embed/>
                </p:oleObj>
              </mc:Choice>
              <mc:Fallback>
                <p:oleObj name="Equation" r:id="rId13" imgW="1091880" imgH="46980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4DCCBD93-50E7-46E8-A4A4-6605FD98B0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5891" y="4086579"/>
                        <a:ext cx="2382838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AC27EC5A-CB8C-4633-826E-D61D45DDB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464351"/>
              </p:ext>
            </p:extLst>
          </p:nvPr>
        </p:nvGraphicFramePr>
        <p:xfrm>
          <a:off x="850526" y="5120063"/>
          <a:ext cx="7340600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7" name="Equation" r:id="rId15" imgW="3365280" imgH="838080" progId="Equation.DSMT4">
                  <p:embed/>
                </p:oleObj>
              </mc:Choice>
              <mc:Fallback>
                <p:oleObj name="Equation" r:id="rId15" imgW="3365280" imgH="838080" progId="Equation.DSMT4">
                  <p:embed/>
                  <p:pic>
                    <p:nvPicPr>
                      <p:cNvPr id="19" name="Объект 18">
                        <a:extLst>
                          <a:ext uri="{FF2B5EF4-FFF2-40B4-BE49-F238E27FC236}">
                            <a16:creationId xmlns:a16="http://schemas.microsoft.com/office/drawing/2014/main" id="{AC27EC5A-CB8C-4633-826E-D61D45DDB0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50526" y="5120063"/>
                        <a:ext cx="7340600" cy="184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6F807A99-5315-46C6-AC8B-B0246B77C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117446"/>
              </p:ext>
            </p:extLst>
          </p:nvPr>
        </p:nvGraphicFramePr>
        <p:xfrm>
          <a:off x="658625" y="4983563"/>
          <a:ext cx="34067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8" name="Equation" r:id="rId17" imgW="1562040" imgH="304560" progId="Equation.DSMT4">
                  <p:embed/>
                </p:oleObj>
              </mc:Choice>
              <mc:Fallback>
                <p:oleObj name="Equation" r:id="rId17" imgW="1562040" imgH="30456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6F807A99-5315-46C6-AC8B-B0246B77C7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8625" y="4983563"/>
                        <a:ext cx="3406775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756C78-93AC-464B-9B86-07935B75865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44268" y="0"/>
            <a:ext cx="5347732" cy="588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159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Типовые звенья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199" y="1285103"/>
            <a:ext cx="6445573" cy="5733535"/>
          </a:xfrm>
        </p:spPr>
        <p:txBody>
          <a:bodyPr>
            <a:normAutofit/>
          </a:bodyPr>
          <a:lstStyle/>
          <a:p>
            <a:r>
              <a:rPr lang="ru-RU" dirty="0"/>
              <a:t>6.2) Колебательное звено (физ. реализуемое): корни – комплексно сопряженные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62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90AE829-F6B2-4859-A9FD-E250143EF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516741"/>
              </p:ext>
            </p:extLst>
          </p:nvPr>
        </p:nvGraphicFramePr>
        <p:xfrm>
          <a:off x="70010" y="2364282"/>
          <a:ext cx="33559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9" name="Equation" r:id="rId3" imgW="1536480" imgH="419040" progId="Equation.DSMT4">
                  <p:embed/>
                </p:oleObj>
              </mc:Choice>
              <mc:Fallback>
                <p:oleObj name="Equation" r:id="rId3" imgW="1536480" imgH="4190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90AE829-F6B2-4859-A9FD-E250143EF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10" y="2364282"/>
                        <a:ext cx="3355975" cy="915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FE1F46B-F367-47E6-B183-265C8CFCD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006883"/>
              </p:ext>
            </p:extLst>
          </p:nvPr>
        </p:nvGraphicFramePr>
        <p:xfrm>
          <a:off x="858056" y="4151870"/>
          <a:ext cx="5438775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0" name="Equation" r:id="rId5" imgW="2489040" imgH="533160" progId="Equation.DSMT4">
                  <p:embed/>
                </p:oleObj>
              </mc:Choice>
              <mc:Fallback>
                <p:oleObj name="Equation" r:id="rId5" imgW="2489040" imgH="53316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FE1F46B-F367-47E6-B183-265C8CFCD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8056" y="4151870"/>
                        <a:ext cx="5438775" cy="1169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C12CA6E2-FFFF-4008-ABEE-1158E67321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2926"/>
              </p:ext>
            </p:extLst>
          </p:nvPr>
        </p:nvGraphicFramePr>
        <p:xfrm>
          <a:off x="3416648" y="4776624"/>
          <a:ext cx="14938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1" name="Equation" r:id="rId7" imgW="685800" imgH="241200" progId="Equation.DSMT4">
                  <p:embed/>
                </p:oleObj>
              </mc:Choice>
              <mc:Fallback>
                <p:oleObj name="Equation" r:id="rId7" imgW="685800" imgH="24120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C12CA6E2-FFFF-4008-ABEE-1158E67321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16648" y="4776624"/>
                        <a:ext cx="1493837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049DB5FE-247E-47C3-BFF0-4EB02FD66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006670"/>
              </p:ext>
            </p:extLst>
          </p:nvPr>
        </p:nvGraphicFramePr>
        <p:xfrm>
          <a:off x="838200" y="5325479"/>
          <a:ext cx="4572001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2" name="Equation" r:id="rId9" imgW="2095200" imgH="533160" progId="Equation.DSMT4">
                  <p:embed/>
                </p:oleObj>
              </mc:Choice>
              <mc:Fallback>
                <p:oleObj name="Equation" r:id="rId9" imgW="2095200" imgH="53316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049DB5FE-247E-47C3-BFF0-4EB02FD663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5325479"/>
                        <a:ext cx="4572001" cy="117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6F807A99-5315-46C6-AC8B-B0246B77C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691116"/>
              </p:ext>
            </p:extLst>
          </p:nvPr>
        </p:nvGraphicFramePr>
        <p:xfrm>
          <a:off x="1199703" y="3321425"/>
          <a:ext cx="29638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3" name="Equation" r:id="rId11" imgW="1358640" imgH="393480" progId="Equation.DSMT4">
                  <p:embed/>
                </p:oleObj>
              </mc:Choice>
              <mc:Fallback>
                <p:oleObj name="Equation" r:id="rId11" imgW="1358640" imgH="39348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6F807A99-5315-46C6-AC8B-B0246B77C7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9703" y="3321425"/>
                        <a:ext cx="2963863" cy="86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217B50C0-9A80-4B3F-B801-A6100B990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718088"/>
              </p:ext>
            </p:extLst>
          </p:nvPr>
        </p:nvGraphicFramePr>
        <p:xfrm>
          <a:off x="3541713" y="2368550"/>
          <a:ext cx="3160712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4" name="Equation" r:id="rId13" imgW="1447560" imgH="419040" progId="Equation.DSMT4">
                  <p:embed/>
                </p:oleObj>
              </mc:Choice>
              <mc:Fallback>
                <p:oleObj name="Equation" r:id="rId13" imgW="1447560" imgH="4190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90AE829-F6B2-4859-A9FD-E250143EF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41713" y="2368550"/>
                        <a:ext cx="3160712" cy="91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71287B-C09E-41D6-9A4C-1F3F3C28544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12032" y="171319"/>
            <a:ext cx="5390905" cy="5887862"/>
          </a:xfrm>
          <a:prstGeom prst="rect">
            <a:avLst/>
          </a:prstGeom>
        </p:spPr>
      </p:pic>
      <p:graphicFrame>
        <p:nvGraphicFramePr>
          <p:cNvPr id="21" name="Объект 20">
            <a:extLst>
              <a:ext uri="{FF2B5EF4-FFF2-40B4-BE49-F238E27FC236}">
                <a16:creationId xmlns:a16="http://schemas.microsoft.com/office/drawing/2014/main" id="{C2BB7F76-2D26-4AE1-975C-8BADC16224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128944"/>
              </p:ext>
            </p:extLst>
          </p:nvPr>
        </p:nvGraphicFramePr>
        <p:xfrm>
          <a:off x="10158116" y="3851179"/>
          <a:ext cx="10509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5" name="Equation" r:id="rId16" imgW="482400" imgH="203040" progId="Equation.DSMT4">
                  <p:embed/>
                </p:oleObj>
              </mc:Choice>
              <mc:Fallback>
                <p:oleObj name="Equation" r:id="rId16" imgW="482400" imgH="20304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C12CA6E2-FFFF-4008-ABEE-1158E67321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158116" y="3851179"/>
                        <a:ext cx="10509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9934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Типовые звенья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199" y="1285103"/>
            <a:ext cx="6445573" cy="5733535"/>
          </a:xfrm>
        </p:spPr>
        <p:txBody>
          <a:bodyPr>
            <a:normAutofit/>
          </a:bodyPr>
          <a:lstStyle/>
          <a:p>
            <a:r>
              <a:rPr lang="ru-RU" dirty="0"/>
              <a:t>6.2) Колебательное звено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63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D2E762-81F5-412B-B735-BD488AA48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49" y="1690688"/>
            <a:ext cx="4848225" cy="5143500"/>
          </a:xfrm>
          <a:prstGeom prst="rect">
            <a:avLst/>
          </a:prstGeom>
        </p:spPr>
      </p:pic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4CE70933-0828-4DA1-BD6D-E56BD61419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521880"/>
              </p:ext>
            </p:extLst>
          </p:nvPr>
        </p:nvGraphicFramePr>
        <p:xfrm>
          <a:off x="1196975" y="4038600"/>
          <a:ext cx="7461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5" name="Equation" r:id="rId4" imgW="342720" imgH="203040" progId="Equation.DSMT4">
                  <p:embed/>
                </p:oleObj>
              </mc:Choice>
              <mc:Fallback>
                <p:oleObj name="Equation" r:id="rId4" imgW="342720" imgH="203040" progId="Equation.DSMT4">
                  <p:embed/>
                  <p:pic>
                    <p:nvPicPr>
                      <p:cNvPr id="21" name="Объект 20">
                        <a:extLst>
                          <a:ext uri="{FF2B5EF4-FFF2-40B4-BE49-F238E27FC236}">
                            <a16:creationId xmlns:a16="http://schemas.microsoft.com/office/drawing/2014/main" id="{C2BB7F76-2D26-4AE1-975C-8BADC16224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6975" y="4038600"/>
                        <a:ext cx="7461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B32082-721B-48CA-BCB2-E485E0348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6425" y="509194"/>
            <a:ext cx="5520086" cy="5839612"/>
          </a:xfrm>
          <a:prstGeom prst="rect">
            <a:avLst/>
          </a:prstGeom>
        </p:spPr>
      </p:pic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975A73D4-C9FE-4ACC-ADF9-B54511AE16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865024"/>
              </p:ext>
            </p:extLst>
          </p:nvPr>
        </p:nvGraphicFramePr>
        <p:xfrm>
          <a:off x="6859196" y="3205162"/>
          <a:ext cx="10223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6" name="Equation" r:id="rId7" imgW="469800" imgH="203040" progId="Equation.DSMT4">
                  <p:embed/>
                </p:oleObj>
              </mc:Choice>
              <mc:Fallback>
                <p:oleObj name="Equation" r:id="rId7" imgW="469800" imgH="20304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AEB34EB7-154D-4E5B-BC9C-235CED74CD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9196" y="3205162"/>
                        <a:ext cx="102235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98586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Типовые звенья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199" y="1285103"/>
            <a:ext cx="6445573" cy="5733535"/>
          </a:xfrm>
        </p:spPr>
        <p:txBody>
          <a:bodyPr>
            <a:normAutofit/>
          </a:bodyPr>
          <a:lstStyle/>
          <a:p>
            <a:r>
              <a:rPr lang="ru-RU" dirty="0"/>
              <a:t>6.2) Колебательное звено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64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9EA660-A0E4-4449-9A06-1745C458C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11" y="86097"/>
            <a:ext cx="6098720" cy="3162299"/>
          </a:xfrm>
          <a:prstGeom prst="rect">
            <a:avLst/>
          </a:prstGeom>
        </p:spPr>
      </p:pic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6FE73354-1B0A-443A-94CA-9B65EDE06E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899015"/>
              </p:ext>
            </p:extLst>
          </p:nvPr>
        </p:nvGraphicFramePr>
        <p:xfrm>
          <a:off x="9265045" y="2332400"/>
          <a:ext cx="10223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name="Equation" r:id="rId4" imgW="469800" imgH="203040" progId="Equation.DSMT4">
                  <p:embed/>
                </p:oleObj>
              </mc:Choice>
              <mc:Fallback>
                <p:oleObj name="Equation" r:id="rId4" imgW="469800" imgH="203040" progId="Equation.DSMT4">
                  <p:embed/>
                  <p:pic>
                    <p:nvPicPr>
                      <p:cNvPr id="19" name="Объект 18">
                        <a:extLst>
                          <a:ext uri="{FF2B5EF4-FFF2-40B4-BE49-F238E27FC236}">
                            <a16:creationId xmlns:a16="http://schemas.microsoft.com/office/drawing/2014/main" id="{975A73D4-C9FE-4ACC-ADF9-B54511AE16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65045" y="2332400"/>
                        <a:ext cx="102235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6469BC-D806-4B38-8594-50089A1CB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05" y="1690688"/>
            <a:ext cx="5675106" cy="2974302"/>
          </a:xfrm>
          <a:prstGeom prst="rect">
            <a:avLst/>
          </a:prstGeom>
        </p:spPr>
      </p:pic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CA555BCE-1167-43C3-AE08-E79EED08A9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885040"/>
              </p:ext>
            </p:extLst>
          </p:nvPr>
        </p:nvGraphicFramePr>
        <p:xfrm>
          <a:off x="2201863" y="3673475"/>
          <a:ext cx="10509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6" name="Equation" r:id="rId7" imgW="482400" imgH="203040" progId="Equation.DSMT4">
                  <p:embed/>
                </p:oleObj>
              </mc:Choice>
              <mc:Fallback>
                <p:oleObj name="Equation" r:id="rId7" imgW="482400" imgH="20304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4CE70933-0828-4DA1-BD6D-E56BD61419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1863" y="3673475"/>
                        <a:ext cx="10509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83CA4E-796D-44DB-A140-4ACCB77898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2411" y="3248396"/>
            <a:ext cx="6098720" cy="3074152"/>
          </a:xfrm>
          <a:prstGeom prst="rect">
            <a:avLst/>
          </a:prstGeom>
        </p:spPr>
      </p:pic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2BA89FAC-9AF5-4831-A27D-B5EA6D967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930062"/>
              </p:ext>
            </p:extLst>
          </p:nvPr>
        </p:nvGraphicFramePr>
        <p:xfrm>
          <a:off x="10163175" y="5962650"/>
          <a:ext cx="8016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7" name="Equation" r:id="rId10" imgW="368280" imgH="203040" progId="Equation.DSMT4">
                  <p:embed/>
                </p:oleObj>
              </mc:Choice>
              <mc:Fallback>
                <p:oleObj name="Equation" r:id="rId10" imgW="368280" imgH="2030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CA555BCE-1167-43C3-AE08-E79EED08A9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163175" y="5962650"/>
                        <a:ext cx="801688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6536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Типовые звенья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199" y="1285103"/>
            <a:ext cx="6445573" cy="5733535"/>
          </a:xfrm>
        </p:spPr>
        <p:txBody>
          <a:bodyPr>
            <a:normAutofit/>
          </a:bodyPr>
          <a:lstStyle/>
          <a:p>
            <a:r>
              <a:rPr lang="ru-RU" dirty="0"/>
              <a:t>7) Форсирующее звено </a:t>
            </a:r>
            <a:r>
              <a:rPr lang="en-US" dirty="0"/>
              <a:t>II </a:t>
            </a:r>
            <a:r>
              <a:rPr lang="ru-RU" dirty="0"/>
              <a:t>порядка(физ. не реализуемое):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65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90AE829-F6B2-4859-A9FD-E250143EF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850881"/>
              </p:ext>
            </p:extLst>
          </p:nvPr>
        </p:nvGraphicFramePr>
        <p:xfrm>
          <a:off x="2135341" y="2736214"/>
          <a:ext cx="33004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4" name="Equation" r:id="rId3" imgW="1511280" imgH="228600" progId="Equation.DSMT4">
                  <p:embed/>
                </p:oleObj>
              </mc:Choice>
              <mc:Fallback>
                <p:oleObj name="Equation" r:id="rId3" imgW="1511280" imgH="22860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90AE829-F6B2-4859-A9FD-E250143EF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5341" y="2736214"/>
                        <a:ext cx="3300412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FE1F46B-F367-47E6-B183-265C8CFCD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614331"/>
              </p:ext>
            </p:extLst>
          </p:nvPr>
        </p:nvGraphicFramePr>
        <p:xfrm>
          <a:off x="1602580" y="3943190"/>
          <a:ext cx="38020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5" name="Equation" r:id="rId5" imgW="1739880" imgH="241200" progId="Equation.DSMT4">
                  <p:embed/>
                </p:oleObj>
              </mc:Choice>
              <mc:Fallback>
                <p:oleObj name="Equation" r:id="rId5" imgW="1739880" imgH="24120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FE1F46B-F367-47E6-B183-265C8CFCD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2580" y="3943190"/>
                        <a:ext cx="3802062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C12CA6E2-FFFF-4008-ABEE-1158E67321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458384"/>
              </p:ext>
            </p:extLst>
          </p:nvPr>
        </p:nvGraphicFramePr>
        <p:xfrm>
          <a:off x="2679066" y="4701838"/>
          <a:ext cx="14938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6" name="Equation" r:id="rId7" imgW="685800" imgH="241200" progId="Equation.DSMT4">
                  <p:embed/>
                </p:oleObj>
              </mc:Choice>
              <mc:Fallback>
                <p:oleObj name="Equation" r:id="rId7" imgW="685800" imgH="24120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C12CA6E2-FFFF-4008-ABEE-1158E67321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79066" y="4701838"/>
                        <a:ext cx="1493837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049DB5FE-247E-47C3-BFF0-4EB02FD66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369514"/>
              </p:ext>
            </p:extLst>
          </p:nvPr>
        </p:nvGraphicFramePr>
        <p:xfrm>
          <a:off x="1396649" y="5536651"/>
          <a:ext cx="37401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7" name="Equation" r:id="rId9" imgW="1714320" imgH="228600" progId="Equation.DSMT4">
                  <p:embed/>
                </p:oleObj>
              </mc:Choice>
              <mc:Fallback>
                <p:oleObj name="Equation" r:id="rId9" imgW="1714320" imgH="22860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049DB5FE-247E-47C3-BFF0-4EB02FD663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96649" y="5536651"/>
                        <a:ext cx="374015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217B50C0-9A80-4B3F-B801-A6100B990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625685"/>
              </p:ext>
            </p:extLst>
          </p:nvPr>
        </p:nvGraphicFramePr>
        <p:xfrm>
          <a:off x="2200753" y="3388571"/>
          <a:ext cx="31051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8" name="Equation" r:id="rId11" imgW="1422360" imgH="228600" progId="Equation.DSMT4">
                  <p:embed/>
                </p:oleObj>
              </mc:Choice>
              <mc:Fallback>
                <p:oleObj name="Equation" r:id="rId11" imgW="1422360" imgH="22860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217B50C0-9A80-4B3F-B801-A6100B9902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0753" y="3388571"/>
                        <a:ext cx="3105150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F6047C50-77CF-413E-BFDA-7FB871F83D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382283"/>
              </p:ext>
            </p:extLst>
          </p:nvPr>
        </p:nvGraphicFramePr>
        <p:xfrm>
          <a:off x="2456649" y="2226965"/>
          <a:ext cx="26400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9" name="Equation" r:id="rId13" imgW="1206360" imgH="228600" progId="Equation.DSMT4">
                  <p:embed/>
                </p:oleObj>
              </mc:Choice>
              <mc:Fallback>
                <p:oleObj name="Equation" r:id="rId13" imgW="1206360" imgH="22860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1AD7FECC-5B52-45FB-AE9D-F9AF75183C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56649" y="2226965"/>
                        <a:ext cx="2640012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7AF670-4CBE-4D65-8FBE-1FFCA0FE355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68456" y="172454"/>
            <a:ext cx="5404214" cy="5918380"/>
          </a:xfrm>
          <a:prstGeom prst="rect">
            <a:avLst/>
          </a:prstGeom>
        </p:spPr>
      </p:pic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1DBD010B-F0D2-4C4E-A62F-62036B54C1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554896"/>
              </p:ext>
            </p:extLst>
          </p:nvPr>
        </p:nvGraphicFramePr>
        <p:xfrm>
          <a:off x="10302875" y="3175811"/>
          <a:ext cx="10509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0" name="Equation" r:id="rId16" imgW="482400" imgH="203040" progId="Equation.DSMT4">
                  <p:embed/>
                </p:oleObj>
              </mc:Choice>
              <mc:Fallback>
                <p:oleObj name="Equation" r:id="rId16" imgW="482400" imgH="203040" progId="Equation.DSMT4">
                  <p:embed/>
                  <p:pic>
                    <p:nvPicPr>
                      <p:cNvPr id="21" name="Объект 20">
                        <a:extLst>
                          <a:ext uri="{FF2B5EF4-FFF2-40B4-BE49-F238E27FC236}">
                            <a16:creationId xmlns:a16="http://schemas.microsoft.com/office/drawing/2014/main" id="{C2BB7F76-2D26-4AE1-975C-8BADC16224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302875" y="3175811"/>
                        <a:ext cx="10509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8525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Типовые звенья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199" y="1285103"/>
            <a:ext cx="6445573" cy="5733535"/>
          </a:xfrm>
        </p:spPr>
        <p:txBody>
          <a:bodyPr>
            <a:normAutofit/>
          </a:bodyPr>
          <a:lstStyle/>
          <a:p>
            <a:r>
              <a:rPr lang="ru-RU" dirty="0"/>
              <a:t>8) Звено чистого запаздывания: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66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90AE829-F6B2-4859-A9FD-E250143EF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198488"/>
              </p:ext>
            </p:extLst>
          </p:nvPr>
        </p:nvGraphicFramePr>
        <p:xfrm>
          <a:off x="706438" y="5006975"/>
          <a:ext cx="47148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4" name="Equation" r:id="rId3" imgW="2158920" imgH="228600" progId="Equation.DSMT4">
                  <p:embed/>
                </p:oleObj>
              </mc:Choice>
              <mc:Fallback>
                <p:oleObj name="Equation" r:id="rId3" imgW="2158920" imgH="22860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90AE829-F6B2-4859-A9FD-E250143EF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438" y="5006975"/>
                        <a:ext cx="4714875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FE1F46B-F367-47E6-B183-265C8CFCD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574835"/>
              </p:ext>
            </p:extLst>
          </p:nvPr>
        </p:nvGraphicFramePr>
        <p:xfrm>
          <a:off x="480697" y="2360405"/>
          <a:ext cx="18303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5" name="Equation" r:id="rId5" imgW="838080" imgH="203040" progId="Equation.DSMT4">
                  <p:embed/>
                </p:oleObj>
              </mc:Choice>
              <mc:Fallback>
                <p:oleObj name="Equation" r:id="rId5" imgW="838080" imgH="2030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FE1F46B-F367-47E6-B183-265C8CFCD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697" y="2360405"/>
                        <a:ext cx="183038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C12CA6E2-FFFF-4008-ABEE-1158E67321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82267"/>
              </p:ext>
            </p:extLst>
          </p:nvPr>
        </p:nvGraphicFramePr>
        <p:xfrm>
          <a:off x="2659015" y="2360404"/>
          <a:ext cx="19923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6" name="Equation" r:id="rId7" imgW="914400" imgH="203040" progId="Equation.DSMT4">
                  <p:embed/>
                </p:oleObj>
              </mc:Choice>
              <mc:Fallback>
                <p:oleObj name="Equation" r:id="rId7" imgW="914400" imgH="20304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C12CA6E2-FFFF-4008-ABEE-1158E67321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59015" y="2360404"/>
                        <a:ext cx="1992312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049DB5FE-247E-47C3-BFF0-4EB02FD66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640657"/>
              </p:ext>
            </p:extLst>
          </p:nvPr>
        </p:nvGraphicFramePr>
        <p:xfrm>
          <a:off x="547070" y="5549862"/>
          <a:ext cx="19399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7" name="Equation" r:id="rId9" imgW="888840" imgH="228600" progId="Equation.DSMT4">
                  <p:embed/>
                </p:oleObj>
              </mc:Choice>
              <mc:Fallback>
                <p:oleObj name="Equation" r:id="rId9" imgW="888840" imgH="22860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049DB5FE-247E-47C3-BFF0-4EB02FD663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070" y="5549862"/>
                        <a:ext cx="193992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217B50C0-9A80-4B3F-B801-A6100B990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015852"/>
              </p:ext>
            </p:extLst>
          </p:nvPr>
        </p:nvGraphicFramePr>
        <p:xfrm>
          <a:off x="1173639" y="4380646"/>
          <a:ext cx="4105276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8" name="Equation" r:id="rId11" imgW="1879560" imgH="228600" progId="Equation.DSMT4">
                  <p:embed/>
                </p:oleObj>
              </mc:Choice>
              <mc:Fallback>
                <p:oleObj name="Equation" r:id="rId11" imgW="1879560" imgH="22860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217B50C0-9A80-4B3F-B801-A6100B9902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73639" y="4380646"/>
                        <a:ext cx="4105276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F6047C50-77CF-413E-BFDA-7FB871F83D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0408"/>
              </p:ext>
            </p:extLst>
          </p:nvPr>
        </p:nvGraphicFramePr>
        <p:xfrm>
          <a:off x="706596" y="1883359"/>
          <a:ext cx="28908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9" name="Equation" r:id="rId13" imgW="1320480" imgH="203040" progId="Equation.DSMT4">
                  <p:embed/>
                </p:oleObj>
              </mc:Choice>
              <mc:Fallback>
                <p:oleObj name="Equation" r:id="rId13" imgW="1320480" imgH="20304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F6047C50-77CF-413E-BFDA-7FB871F83D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6596" y="1883359"/>
                        <a:ext cx="2890837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FCFB77CE-5780-462C-A141-76DF4D021D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442020"/>
              </p:ext>
            </p:extLst>
          </p:nvPr>
        </p:nvGraphicFramePr>
        <p:xfrm>
          <a:off x="407370" y="2804979"/>
          <a:ext cx="415925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0" name="Equation" r:id="rId15" imgW="1904760" imgH="698400" progId="Equation.DSMT4">
                  <p:embed/>
                </p:oleObj>
              </mc:Choice>
              <mc:Fallback>
                <p:oleObj name="Equation" r:id="rId15" imgW="1904760" imgH="69840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217B50C0-9A80-4B3F-B801-A6100B9902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7370" y="2804979"/>
                        <a:ext cx="4159250" cy="152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C7B9A8F1-017B-49F2-BCEA-F89762F41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244457"/>
              </p:ext>
            </p:extLst>
          </p:nvPr>
        </p:nvGraphicFramePr>
        <p:xfrm>
          <a:off x="2616677" y="5583280"/>
          <a:ext cx="1219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1" name="Equation" r:id="rId17" imgW="558720" imgH="203040" progId="Equation.DSMT4">
                  <p:embed/>
                </p:oleObj>
              </mc:Choice>
              <mc:Fallback>
                <p:oleObj name="Equation" r:id="rId17" imgW="558720" imgH="20304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4DCCBD93-50E7-46E8-A4A4-6605FD98B0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16677" y="5583280"/>
                        <a:ext cx="12192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33CE7534-C986-4041-9C42-C5638A5036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836343"/>
              </p:ext>
            </p:extLst>
          </p:nvPr>
        </p:nvGraphicFramePr>
        <p:xfrm>
          <a:off x="627079" y="6133306"/>
          <a:ext cx="16335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2" name="Equation" r:id="rId19" imgW="749160" imgH="203040" progId="Equation.DSMT4">
                  <p:embed/>
                </p:oleObj>
              </mc:Choice>
              <mc:Fallback>
                <p:oleObj name="Equation" r:id="rId19" imgW="749160" imgH="203040" progId="Equation.DSMT4">
                  <p:embed/>
                  <p:pic>
                    <p:nvPicPr>
                      <p:cNvPr id="19" name="Объект 18">
                        <a:extLst>
                          <a:ext uri="{FF2B5EF4-FFF2-40B4-BE49-F238E27FC236}">
                            <a16:creationId xmlns:a16="http://schemas.microsoft.com/office/drawing/2014/main" id="{AC27EC5A-CB8C-4633-826E-D61D45DDB0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27079" y="6133306"/>
                        <a:ext cx="1633538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>
            <a:extLst>
              <a:ext uri="{FF2B5EF4-FFF2-40B4-BE49-F238E27FC236}">
                <a16:creationId xmlns:a16="http://schemas.microsoft.com/office/drawing/2014/main" id="{B7CCF96A-60D0-4543-9909-0C340C740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041275"/>
              </p:ext>
            </p:extLst>
          </p:nvPr>
        </p:nvGraphicFramePr>
        <p:xfrm>
          <a:off x="4180203" y="5583280"/>
          <a:ext cx="12731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3" name="Equation" r:id="rId21" imgW="583920" imgH="203040" progId="Equation.DSMT4">
                  <p:embed/>
                </p:oleObj>
              </mc:Choice>
              <mc:Fallback>
                <p:oleObj name="Equation" r:id="rId21" imgW="583920" imgH="20304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6F807A99-5315-46C6-AC8B-B0246B77C7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80203" y="5583280"/>
                        <a:ext cx="127317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59367D-1FE4-44E7-A8F5-5683A27EFDE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698750" y="124465"/>
            <a:ext cx="5103569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200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Описание в переменных состояния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285103"/>
            <a:ext cx="5892800" cy="5733535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lvl="2"/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67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AD7FECC-5B52-45FB-AE9D-F9AF75183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83421"/>
              </p:ext>
            </p:extLst>
          </p:nvPr>
        </p:nvGraphicFramePr>
        <p:xfrm>
          <a:off x="528638" y="1797557"/>
          <a:ext cx="3020880" cy="1097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name="Equation" r:id="rId3" imgW="1269720" imgH="457200" progId="Equation.DSMT4">
                  <p:embed/>
                </p:oleObj>
              </mc:Choice>
              <mc:Fallback>
                <p:oleObj name="Equation" r:id="rId3" imgW="1269720" imgH="45720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1AD7FECC-5B52-45FB-AE9D-F9AF75183C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638" y="1797557"/>
                        <a:ext cx="3020880" cy="1097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90AE829-F6B2-4859-A9FD-E250143EF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170573"/>
              </p:ext>
            </p:extLst>
          </p:nvPr>
        </p:nvGraphicFramePr>
        <p:xfrm>
          <a:off x="2050124" y="2990059"/>
          <a:ext cx="2998787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3" name="Equation" r:id="rId5" imgW="1371600" imgH="888840" progId="Equation.DSMT4">
                  <p:embed/>
                </p:oleObj>
              </mc:Choice>
              <mc:Fallback>
                <p:oleObj name="Equation" r:id="rId5" imgW="1371600" imgH="8888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90AE829-F6B2-4859-A9FD-E250143EF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0124" y="2990059"/>
                        <a:ext cx="2998787" cy="194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FE1F46B-F367-47E6-B183-265C8CFCD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794080"/>
              </p:ext>
            </p:extLst>
          </p:nvPr>
        </p:nvGraphicFramePr>
        <p:xfrm>
          <a:off x="591837" y="1308893"/>
          <a:ext cx="23018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Equation" r:id="rId7" imgW="1054080" imgH="203040" progId="Equation.DSMT4">
                  <p:embed/>
                </p:oleObj>
              </mc:Choice>
              <mc:Fallback>
                <p:oleObj name="Equation" r:id="rId7" imgW="1054080" imgH="2030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FE1F46B-F367-47E6-B183-265C8CFCD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1837" y="1308893"/>
                        <a:ext cx="2301875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3517E3-BC4C-43B2-9C1B-704B2679B9C5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1776" y="1308893"/>
            <a:ext cx="4686300" cy="2714625"/>
          </a:xfrm>
          <a:prstGeom prst="rect">
            <a:avLst/>
          </a:prstGeom>
        </p:spPr>
      </p:pic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40EF06A3-4126-44C6-94F3-412B1531C9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558329"/>
              </p:ext>
            </p:extLst>
          </p:nvPr>
        </p:nvGraphicFramePr>
        <p:xfrm>
          <a:off x="740156" y="5004630"/>
          <a:ext cx="9494838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Equation" r:id="rId10" imgW="4343400" imgH="660240" progId="Equation.DSMT4">
                  <p:embed/>
                </p:oleObj>
              </mc:Choice>
              <mc:Fallback>
                <p:oleObj name="Equation" r:id="rId10" imgW="4343400" imgH="6602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90AE829-F6B2-4859-A9FD-E250143EF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0156" y="5004630"/>
                        <a:ext cx="9494838" cy="1446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99932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Описание в переменных состояния – основное, базовое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666875"/>
            <a:ext cx="11488928" cy="5531214"/>
          </a:xfrm>
        </p:spPr>
        <p:txBody>
          <a:bodyPr>
            <a:normAutofit/>
          </a:bodyPr>
          <a:lstStyle/>
          <a:p>
            <a:r>
              <a:rPr lang="ru-RU" dirty="0"/>
              <a:t>Пусть процессы в некоторой системе полностью характеризуются переменными </a:t>
            </a:r>
            <a:r>
              <a:rPr lang="en-US" dirty="0"/>
              <a:t>x</a:t>
            </a:r>
            <a:r>
              <a:rPr lang="en-US" sz="1400" dirty="0"/>
              <a:t>1</a:t>
            </a:r>
            <a:r>
              <a:rPr lang="en-US" dirty="0"/>
              <a:t>,x</a:t>
            </a:r>
            <a:r>
              <a:rPr lang="en-US" sz="1400" dirty="0"/>
              <a:t>2</a:t>
            </a:r>
            <a:r>
              <a:rPr lang="en-US" dirty="0"/>
              <a:t>,..x</a:t>
            </a:r>
            <a:r>
              <a:rPr lang="en-US" sz="1400" dirty="0"/>
              <a:t>n </a:t>
            </a:r>
            <a:r>
              <a:rPr lang="ru-RU" dirty="0"/>
              <a:t>находятся под действием </a:t>
            </a:r>
            <a:r>
              <a:rPr lang="en-US" dirty="0"/>
              <a:t>u</a:t>
            </a:r>
            <a:r>
              <a:rPr lang="en-US" sz="1400" dirty="0"/>
              <a:t>1</a:t>
            </a:r>
            <a:r>
              <a:rPr lang="en-US" dirty="0"/>
              <a:t>,u</a:t>
            </a:r>
            <a:r>
              <a:rPr lang="en-US" sz="1400" dirty="0"/>
              <a:t>2</a:t>
            </a:r>
            <a:r>
              <a:rPr lang="en-US" dirty="0"/>
              <a:t>,..u</a:t>
            </a:r>
            <a:r>
              <a:rPr lang="en-US" sz="1400" dirty="0"/>
              <a:t>m </a:t>
            </a:r>
            <a:r>
              <a:rPr lang="ru-RU" dirty="0"/>
              <a:t>и описываются ДУ первого порядка</a:t>
            </a:r>
          </a:p>
          <a:p>
            <a:r>
              <a:rPr lang="ru-RU" dirty="0"/>
              <a:t>Тогда </a:t>
            </a:r>
            <a:r>
              <a:rPr lang="en-US" dirty="0"/>
              <a:t>x</a:t>
            </a:r>
            <a:r>
              <a:rPr lang="en-US" sz="1400" dirty="0"/>
              <a:t>i</a:t>
            </a:r>
            <a:r>
              <a:rPr lang="en-US" dirty="0"/>
              <a:t> </a:t>
            </a:r>
            <a:r>
              <a:rPr lang="ru-RU" dirty="0"/>
              <a:t>будут определять эвклидово пространство – </a:t>
            </a:r>
            <a:r>
              <a:rPr lang="ru-RU" b="1" dirty="0"/>
              <a:t>пространство состояний</a:t>
            </a:r>
            <a:r>
              <a:rPr lang="en-US" b="1" dirty="0"/>
              <a:t>, </a:t>
            </a:r>
            <a:endParaRPr lang="ru-RU" b="1" dirty="0"/>
          </a:p>
          <a:p>
            <a:r>
              <a:rPr lang="ru-RU" dirty="0"/>
              <a:t>а переменные будут называться </a:t>
            </a:r>
            <a:r>
              <a:rPr lang="ru-RU" b="1" dirty="0"/>
              <a:t>переменные состояния </a:t>
            </a:r>
            <a:r>
              <a:rPr lang="ru-RU" dirty="0"/>
              <a:t>системы</a:t>
            </a:r>
          </a:p>
          <a:p>
            <a:r>
              <a:rPr lang="ru-RU" dirty="0"/>
              <a:t>В любой момент времени состояние системы описывается одной точкой в пространстве состояний</a:t>
            </a:r>
          </a:p>
          <a:p>
            <a:r>
              <a:rPr lang="ru-RU" dirty="0"/>
              <a:t>Уравнение (1) называется </a:t>
            </a:r>
            <a:r>
              <a:rPr lang="ru-RU" b="1" dirty="0"/>
              <a:t>уравнение состояния</a:t>
            </a:r>
            <a:endParaRPr lang="ru-RU" dirty="0"/>
          </a:p>
          <a:p>
            <a:r>
              <a:rPr lang="ru-RU" dirty="0"/>
              <a:t>Уравнение 					называется </a:t>
            </a:r>
            <a:r>
              <a:rPr lang="ru-RU" b="1" dirty="0"/>
              <a:t>уравнение выхода, наблюдения</a:t>
            </a:r>
          </a:p>
          <a:p>
            <a:endParaRPr lang="ru-RU" dirty="0"/>
          </a:p>
          <a:p>
            <a:endParaRPr lang="ru-RU" dirty="0"/>
          </a:p>
          <a:p>
            <a:pPr lvl="2"/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68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5D9751C9-A3FE-4D75-8E3D-090000C988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246338"/>
              </p:ext>
            </p:extLst>
          </p:nvPr>
        </p:nvGraphicFramePr>
        <p:xfrm>
          <a:off x="3754692" y="2407079"/>
          <a:ext cx="39147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Equation" r:id="rId3" imgW="1790640" imgH="228600" progId="Equation.DSMT4">
                  <p:embed/>
                </p:oleObj>
              </mc:Choice>
              <mc:Fallback>
                <p:oleObj name="Equation" r:id="rId3" imgW="1790640" imgH="22860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40EF06A3-4126-44C6-94F3-412B1531C9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4692" y="2407079"/>
                        <a:ext cx="3914775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277DDE4A-3498-4456-A639-171D590D62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672689"/>
              </p:ext>
            </p:extLst>
          </p:nvPr>
        </p:nvGraphicFramePr>
        <p:xfrm>
          <a:off x="2252536" y="5740066"/>
          <a:ext cx="40798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4" name="Equation" r:id="rId5" imgW="1866600" imgH="241200" progId="Equation.DSMT4">
                  <p:embed/>
                </p:oleObj>
              </mc:Choice>
              <mc:Fallback>
                <p:oleObj name="Equation" r:id="rId5" imgW="1866600" imgH="24120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5D9751C9-A3FE-4D75-8E3D-090000C988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52536" y="5740066"/>
                        <a:ext cx="40798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6170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Описание в переменных состояния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666875"/>
            <a:ext cx="11488928" cy="5531214"/>
          </a:xfrm>
        </p:spPr>
        <p:txBody>
          <a:bodyPr>
            <a:normAutofit/>
          </a:bodyPr>
          <a:lstStyle/>
          <a:p>
            <a:r>
              <a:rPr lang="ru-RU" dirty="0"/>
              <a:t>После линеаризации уравнения (1) и (2) можно представить в виде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Переменные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ru-RU" dirty="0"/>
              <a:t>в общем случае не имеют физического смысла и не соответствуют определённым сигналам с системе, переменные </a:t>
            </a:r>
            <a:r>
              <a:rPr lang="en-US" b="1" dirty="0"/>
              <a:t>u</a:t>
            </a:r>
            <a:r>
              <a:rPr lang="en-US" dirty="0"/>
              <a:t>-</a:t>
            </a:r>
            <a:r>
              <a:rPr lang="ru-RU" dirty="0"/>
              <a:t>вход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y</a:t>
            </a:r>
            <a:r>
              <a:rPr lang="ru-RU" dirty="0"/>
              <a:t>-выход обычно имеют физическую интерпретацию</a:t>
            </a:r>
          </a:p>
          <a:p>
            <a:endParaRPr lang="ru-RU" dirty="0"/>
          </a:p>
          <a:p>
            <a:endParaRPr lang="ru-RU" dirty="0"/>
          </a:p>
          <a:p>
            <a:pPr lvl="2"/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69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5D9751C9-A3FE-4D75-8E3D-090000C988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8120"/>
              </p:ext>
            </p:extLst>
          </p:nvPr>
        </p:nvGraphicFramePr>
        <p:xfrm>
          <a:off x="2276920" y="2651125"/>
          <a:ext cx="5719763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Equation" r:id="rId3" imgW="2616120" imgH="711000" progId="Equation.DSMT4">
                  <p:embed/>
                </p:oleObj>
              </mc:Choice>
              <mc:Fallback>
                <p:oleObj name="Equation" r:id="rId3" imgW="2616120" imgH="71100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5D9751C9-A3FE-4D75-8E3D-090000C988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6920" y="2651125"/>
                        <a:ext cx="5719763" cy="155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97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Дифференциальные операторы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28700" y="1674926"/>
            <a:ext cx="10580914" cy="4990533"/>
          </a:xfrm>
        </p:spPr>
        <p:txBody>
          <a:bodyPr>
            <a:normAutofit/>
          </a:bodyPr>
          <a:lstStyle/>
          <a:p>
            <a:r>
              <a:rPr lang="ru-RU" dirty="0"/>
              <a:t>Введем </a:t>
            </a:r>
            <a:r>
              <a:rPr lang="ru-RU" b="1" dirty="0"/>
              <a:t>оператор дифференцирования </a:t>
            </a:r>
            <a:r>
              <a:rPr lang="en-US" b="1" dirty="0"/>
              <a:t>p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Тогда уравнение</a:t>
            </a:r>
            <a:r>
              <a:rPr lang="en-US" dirty="0"/>
              <a:t> </a:t>
            </a:r>
            <a:r>
              <a:rPr lang="ru-RU" dirty="0"/>
              <a:t>«вход-выход» примет вид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r>
              <a:rPr lang="ru-RU" dirty="0"/>
              <a:t>«Вынесем» переменных входа и выхода за скобки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Обозначим полиномы дифференциальных операторов: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7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3976234"/>
              </p:ext>
            </p:extLst>
          </p:nvPr>
        </p:nvGraphicFramePr>
        <p:xfrm>
          <a:off x="1117714" y="2152478"/>
          <a:ext cx="9267258" cy="97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Equation" r:id="rId3" imgW="3974760" imgH="419040" progId="Equation.DSMT4">
                  <p:embed/>
                </p:oleObj>
              </mc:Choice>
              <mc:Fallback>
                <p:oleObj name="Equation" r:id="rId3" imgW="3974760" imgH="41904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7714" y="2152478"/>
                        <a:ext cx="9267258" cy="975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6B55E858-2FA0-4C84-BF0B-659A6B6EB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422544"/>
              </p:ext>
            </p:extLst>
          </p:nvPr>
        </p:nvGraphicFramePr>
        <p:xfrm>
          <a:off x="1825625" y="3681413"/>
          <a:ext cx="72707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Equation" r:id="rId5" imgW="3263760" imgH="241200" progId="Equation.DSMT4">
                  <p:embed/>
                </p:oleObj>
              </mc:Choice>
              <mc:Fallback>
                <p:oleObj name="Equation" r:id="rId5" imgW="3263760" imgH="24120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5625" y="3681413"/>
                        <a:ext cx="7270750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3BEA3B5C-793C-44B9-AA1E-1A459FBEFC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114763"/>
              </p:ext>
            </p:extLst>
          </p:nvPr>
        </p:nvGraphicFramePr>
        <p:xfrm>
          <a:off x="1897063" y="4710113"/>
          <a:ext cx="7129462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" name="Equation" r:id="rId7" imgW="3200400" imgH="241200" progId="Equation.DSMT4">
                  <p:embed/>
                </p:oleObj>
              </mc:Choice>
              <mc:Fallback>
                <p:oleObj name="Equation" r:id="rId7" imgW="3200400" imgH="24120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6B55E858-2FA0-4C84-BF0B-659A6B6EB2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97063" y="4710113"/>
                        <a:ext cx="7129462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77C05738-6AAB-471F-A057-24C8C92421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612785"/>
              </p:ext>
            </p:extLst>
          </p:nvPr>
        </p:nvGraphicFramePr>
        <p:xfrm>
          <a:off x="4342832" y="5837238"/>
          <a:ext cx="22352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Equation" r:id="rId9" imgW="1002960" imgH="203040" progId="Equation.DSMT4">
                  <p:embed/>
                </p:oleObj>
              </mc:Choice>
              <mc:Fallback>
                <p:oleObj name="Equation" r:id="rId9" imgW="1002960" imgH="20304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3BEA3B5C-793C-44B9-AA1E-1A459FBEFC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42832" y="5837238"/>
                        <a:ext cx="2235200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4310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Описание в переменных состояния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666875"/>
            <a:ext cx="11488928" cy="5531214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pPr lvl="2"/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70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828E0C2F-FF8B-473D-B02E-05DE4806D4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239961"/>
              </p:ext>
            </p:extLst>
          </p:nvPr>
        </p:nvGraphicFramePr>
        <p:xfrm>
          <a:off x="1339850" y="2079625"/>
          <a:ext cx="9217025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5" name="Equation" r:id="rId3" imgW="4216320" imgH="1422360" progId="Equation.DSMT4">
                  <p:embed/>
                </p:oleObj>
              </mc:Choice>
              <mc:Fallback>
                <p:oleObj name="Equation" r:id="rId3" imgW="4216320" imgH="142236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828E0C2F-FF8B-473D-B02E-05DE4806D4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9850" y="2079625"/>
                        <a:ext cx="9217025" cy="311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4836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Описание в переменных состояния – неоднозначно: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898" y="1666875"/>
            <a:ext cx="11488928" cy="5686281"/>
          </a:xfrm>
        </p:spPr>
        <p:txBody>
          <a:bodyPr>
            <a:normAutofit/>
          </a:bodyPr>
          <a:lstStyle/>
          <a:p>
            <a:r>
              <a:rPr lang="ru-RU" dirty="0"/>
              <a:t>Пусть М – невырожденная квадратная матрица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pPr lvl="2"/>
            <a:endParaRPr lang="ru-RU" dirty="0"/>
          </a:p>
          <a:p>
            <a:r>
              <a:rPr lang="ru-RU" dirty="0"/>
              <a:t>Умножим</a:t>
            </a:r>
            <a:r>
              <a:rPr lang="en-US" dirty="0"/>
              <a:t> </a:t>
            </a:r>
            <a:r>
              <a:rPr lang="ru-RU" dirty="0"/>
              <a:t>слева систему в пр-ве состояний на М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Обозначим</a:t>
            </a:r>
            <a:r>
              <a:rPr lang="en-US" dirty="0"/>
              <a:t>:</a:t>
            </a:r>
          </a:p>
          <a:p>
            <a:r>
              <a:rPr lang="ru-RU" dirty="0"/>
              <a:t>Получим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ru-RU" dirty="0"/>
              <a:t>Вход и выход не изменились, а состояние </a:t>
            </a:r>
            <a:r>
              <a:rPr lang="en-US" dirty="0"/>
              <a:t>x </a:t>
            </a:r>
            <a:r>
              <a:rPr lang="ru-RU" dirty="0"/>
              <a:t>и матрицы </a:t>
            </a:r>
            <a:r>
              <a:rPr lang="en-US" dirty="0"/>
              <a:t>A,B </a:t>
            </a:r>
            <a:r>
              <a:rPr lang="ru-RU" dirty="0"/>
              <a:t>и С -</a:t>
            </a:r>
            <a:r>
              <a:rPr lang="en-US" dirty="0"/>
              <a:t> </a:t>
            </a:r>
            <a:r>
              <a:rPr lang="ru-RU" dirty="0"/>
              <a:t>другие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71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703EE53-37D8-4F65-A89C-96BAE3EF55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795609"/>
              </p:ext>
            </p:extLst>
          </p:nvPr>
        </p:nvGraphicFramePr>
        <p:xfrm>
          <a:off x="3577527" y="1412098"/>
          <a:ext cx="74676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Equation" r:id="rId3" imgW="3416040" imgH="914400" progId="Equation.DSMT4">
                  <p:embed/>
                </p:oleObj>
              </mc:Choice>
              <mc:Fallback>
                <p:oleObj name="Equation" r:id="rId3" imgW="3416040" imgH="91440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5D9751C9-A3FE-4D75-8E3D-090000C988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7527" y="1412098"/>
                        <a:ext cx="7467600" cy="200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1A242C70-99E4-428B-997D-B0D7B35ED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312091"/>
              </p:ext>
            </p:extLst>
          </p:nvPr>
        </p:nvGraphicFramePr>
        <p:xfrm>
          <a:off x="1175560" y="3467894"/>
          <a:ext cx="67167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name="Equation" r:id="rId5" imgW="3073320" imgH="507960" progId="Equation.DSMT4">
                  <p:embed/>
                </p:oleObj>
              </mc:Choice>
              <mc:Fallback>
                <p:oleObj name="Equation" r:id="rId5" imgW="3073320" imgH="50796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5D9751C9-A3FE-4D75-8E3D-090000C988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5560" y="3467894"/>
                        <a:ext cx="6716712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6CDA50F4-AC46-4FCA-B3A3-BEE49224AB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02649"/>
              </p:ext>
            </p:extLst>
          </p:nvPr>
        </p:nvGraphicFramePr>
        <p:xfrm>
          <a:off x="2530348" y="4529932"/>
          <a:ext cx="89677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3" name="Equation" r:id="rId7" imgW="4101840" imgH="228600" progId="Equation.DSMT4">
                  <p:embed/>
                </p:oleObj>
              </mc:Choice>
              <mc:Fallback>
                <p:oleObj name="Equation" r:id="rId7" imgW="4101840" imgH="22860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A703EE53-37D8-4F65-A89C-96BAE3EF55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30348" y="4529932"/>
                        <a:ext cx="8967788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D6AEA620-1719-4619-B9CA-65C9170B2C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813269"/>
              </p:ext>
            </p:extLst>
          </p:nvPr>
        </p:nvGraphicFramePr>
        <p:xfrm>
          <a:off x="2311274" y="5029994"/>
          <a:ext cx="52451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4" name="Equation" r:id="rId9" imgW="2400120" imgH="507960" progId="Equation.DSMT4">
                  <p:embed/>
                </p:oleObj>
              </mc:Choice>
              <mc:Fallback>
                <p:oleObj name="Equation" r:id="rId9" imgW="2400120" imgH="50796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1A242C70-99E4-428B-997D-B0D7B35ED5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11274" y="5029994"/>
                        <a:ext cx="5245100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80553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Описание в переменных состояния – решение: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898" y="1666875"/>
            <a:ext cx="11488928" cy="5686281"/>
          </a:xfrm>
        </p:spPr>
        <p:txBody>
          <a:bodyPr>
            <a:normAutofit/>
          </a:bodyPr>
          <a:lstStyle/>
          <a:p>
            <a:r>
              <a:rPr lang="ru-RU" dirty="0"/>
              <a:t>Пусть система</a:t>
            </a:r>
            <a:r>
              <a:rPr lang="en-US" dirty="0"/>
              <a:t>:</a:t>
            </a:r>
          </a:p>
          <a:p>
            <a:endParaRPr lang="ru-RU" dirty="0"/>
          </a:p>
          <a:p>
            <a:r>
              <a:rPr lang="ru-RU" dirty="0"/>
              <a:t>Тогда по формуле Коши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72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1CD02C06-DC46-492F-B68D-1426EFE50D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82922"/>
              </p:ext>
            </p:extLst>
          </p:nvPr>
        </p:nvGraphicFramePr>
        <p:xfrm>
          <a:off x="4717764" y="1644491"/>
          <a:ext cx="186055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Equation" r:id="rId3" imgW="850680" imgH="482400" progId="Equation.DSMT4">
                  <p:embed/>
                </p:oleObj>
              </mc:Choice>
              <mc:Fallback>
                <p:oleObj name="Equation" r:id="rId3" imgW="850680" imgH="48240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1A242C70-99E4-428B-997D-B0D7B35ED5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7764" y="1644491"/>
                        <a:ext cx="1860550" cy="105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D7A60ACB-5DD2-4EDB-9A65-0BEAC43FDC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262397"/>
              </p:ext>
            </p:extLst>
          </p:nvPr>
        </p:nvGraphicFramePr>
        <p:xfrm>
          <a:off x="717741" y="3028941"/>
          <a:ext cx="10079037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7" name="Equation" r:id="rId5" imgW="4609800" imgH="1676160" progId="Equation.DSMT4">
                  <p:embed/>
                </p:oleObj>
              </mc:Choice>
              <mc:Fallback>
                <p:oleObj name="Equation" r:id="rId5" imgW="4609800" imgH="167616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6CDA50F4-AC46-4FCA-B3A3-BEE49224AB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7741" y="3028941"/>
                        <a:ext cx="10079037" cy="366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41049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Описание в переменных состояния – преобразование Лапласа: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898" y="1666875"/>
            <a:ext cx="11488928" cy="5686281"/>
          </a:xfrm>
        </p:spPr>
        <p:txBody>
          <a:bodyPr>
            <a:normAutofit/>
          </a:bodyPr>
          <a:lstStyle/>
          <a:p>
            <a:r>
              <a:rPr lang="ru-RU" dirty="0"/>
              <a:t>Применим преобразование Лапласа</a:t>
            </a:r>
            <a:r>
              <a:rPr lang="en-US" dirty="0"/>
              <a:t>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Тогда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73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1CD02C06-DC46-492F-B68D-1426EFE50D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192547"/>
              </p:ext>
            </p:extLst>
          </p:nvPr>
        </p:nvGraphicFramePr>
        <p:xfrm>
          <a:off x="1894331" y="2029460"/>
          <a:ext cx="68310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Equation" r:id="rId3" imgW="3124080" imgH="507960" progId="Equation.DSMT4">
                  <p:embed/>
                </p:oleObj>
              </mc:Choice>
              <mc:Fallback>
                <p:oleObj name="Equation" r:id="rId3" imgW="3124080" imgH="50796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1CD02C06-DC46-492F-B68D-1426EFE50D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4331" y="2029460"/>
                        <a:ext cx="6831013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B35977E-7CD3-4110-9A4E-28F34D1A95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780208"/>
              </p:ext>
            </p:extLst>
          </p:nvPr>
        </p:nvGraphicFramePr>
        <p:xfrm>
          <a:off x="1500632" y="3371850"/>
          <a:ext cx="8277225" cy="31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9" name="Equation" r:id="rId5" imgW="3784320" imgH="1447560" progId="Equation.DSMT4">
                  <p:embed/>
                </p:oleObj>
              </mc:Choice>
              <mc:Fallback>
                <p:oleObj name="Equation" r:id="rId5" imgW="3784320" imgH="144756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1CD02C06-DC46-492F-B68D-1426EFE50D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0632" y="3371850"/>
                        <a:ext cx="8277225" cy="316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47418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Описание в переменных состояния – преобразование Лапласа: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898" y="1666875"/>
            <a:ext cx="11488928" cy="5686281"/>
          </a:xfrm>
        </p:spPr>
        <p:txBody>
          <a:bodyPr>
            <a:normAutofit/>
          </a:bodyPr>
          <a:lstStyle/>
          <a:p>
            <a:r>
              <a:rPr lang="ru-RU" dirty="0"/>
              <a:t>Применим преобразование Лапласа</a:t>
            </a:r>
            <a:r>
              <a:rPr lang="en-US" dirty="0"/>
              <a:t>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Тогда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74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1CD02C06-DC46-492F-B68D-1426EFE50D8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94331" y="2029460"/>
          <a:ext cx="68310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8" name="Equation" r:id="rId3" imgW="3124080" imgH="507960" progId="Equation.DSMT4">
                  <p:embed/>
                </p:oleObj>
              </mc:Choice>
              <mc:Fallback>
                <p:oleObj name="Equation" r:id="rId3" imgW="3124080" imgH="50796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1CD02C06-DC46-492F-B68D-1426EFE50D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4331" y="2029460"/>
                        <a:ext cx="6831013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B35977E-7CD3-4110-9A4E-28F34D1A95C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00632" y="3371850"/>
          <a:ext cx="8277225" cy="31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9" name="Equation" r:id="rId5" imgW="3784320" imgH="1447560" progId="Equation.DSMT4">
                  <p:embed/>
                </p:oleObj>
              </mc:Choice>
              <mc:Fallback>
                <p:oleObj name="Equation" r:id="rId5" imgW="3784320" imgH="144756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7B35977E-7CD3-4110-9A4E-28F34D1A95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0632" y="3371850"/>
                        <a:ext cx="8277225" cy="316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06634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Литература: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898" y="1666875"/>
            <a:ext cx="11488928" cy="5686281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Юревич Е.И. ТАУ.</a:t>
            </a:r>
          </a:p>
          <a:p>
            <a:pPr lvl="0"/>
            <a:r>
              <a:rPr lang="ru-RU" dirty="0"/>
              <a:t>Ким Д.П. ТАУ 1 и 2 тома</a:t>
            </a:r>
          </a:p>
          <a:p>
            <a:pPr lvl="0"/>
            <a:r>
              <a:rPr lang="ru-RU" dirty="0"/>
              <a:t>Мирошник И.В. ТАУ. 1 и 2 тома</a:t>
            </a:r>
          </a:p>
          <a:p>
            <a:pPr lvl="0"/>
            <a:r>
              <a:rPr lang="ru-RU" dirty="0"/>
              <a:t>Первозванский А. А. Курс ТАУ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Автор презентации: 	Чупров Сергей Геннадьевич</a:t>
            </a:r>
          </a:p>
          <a:p>
            <a:pPr marL="0" lvl="0" indent="0">
              <a:buNone/>
            </a:pPr>
            <a:r>
              <a:rPr lang="ru-RU" dirty="0"/>
              <a:t>				</a:t>
            </a:r>
            <a:r>
              <a:rPr lang="en-US" dirty="0">
                <a:hlinkClick r:id="rId2"/>
              </a:rPr>
              <a:t>chuprov_sg@spbstu.ru</a:t>
            </a: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 algn="ctr">
              <a:buNone/>
            </a:pPr>
            <a:r>
              <a:rPr lang="ru-RU" dirty="0"/>
              <a:t>Политех. 2018г.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75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8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Дифференциальные операторы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76286" y="2686315"/>
            <a:ext cx="3917041" cy="375984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dirty="0"/>
              <a:t>Собственный оператор -</a:t>
            </a:r>
          </a:p>
          <a:p>
            <a:pPr marL="0" indent="0" algn="r">
              <a:buNone/>
            </a:pPr>
            <a:r>
              <a:rPr lang="ru-RU" dirty="0"/>
              <a:t>Оператор управления -</a:t>
            </a:r>
          </a:p>
          <a:p>
            <a:pPr marL="0" indent="0" algn="r">
              <a:buNone/>
            </a:pPr>
            <a:r>
              <a:rPr lang="ru-RU" dirty="0"/>
              <a:t>Оператор возмущения -</a:t>
            </a:r>
          </a:p>
          <a:p>
            <a:pPr marL="0" indent="0" algn="r">
              <a:buNone/>
            </a:pPr>
            <a:r>
              <a:rPr lang="ru-RU" dirty="0"/>
              <a:t>Выход -</a:t>
            </a:r>
          </a:p>
          <a:p>
            <a:pPr marL="0" indent="0" algn="r">
              <a:buNone/>
            </a:pPr>
            <a:r>
              <a:rPr lang="ru-RU" dirty="0"/>
              <a:t>Управление -</a:t>
            </a:r>
          </a:p>
          <a:p>
            <a:pPr marL="0" indent="0" algn="r">
              <a:buNone/>
            </a:pPr>
            <a:r>
              <a:rPr lang="ru-RU" dirty="0"/>
              <a:t>Возмущение -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8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77C05738-6AAB-471F-A057-24C8C92421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63272"/>
              </p:ext>
            </p:extLst>
          </p:nvPr>
        </p:nvGraphicFramePr>
        <p:xfrm>
          <a:off x="3522436" y="2077395"/>
          <a:ext cx="34512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name="Equation" r:id="rId3" imgW="1549080" imgH="203040" progId="Equation.DSMT4">
                  <p:embed/>
                </p:oleObj>
              </mc:Choice>
              <mc:Fallback>
                <p:oleObj name="Equation" r:id="rId3" imgW="1549080" imgH="2030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77C05738-6AAB-471F-A057-24C8C92421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2436" y="2077395"/>
                        <a:ext cx="3451225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63C5AA7A-5731-4522-921C-D080674FA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013055"/>
              </p:ext>
            </p:extLst>
          </p:nvPr>
        </p:nvGraphicFramePr>
        <p:xfrm>
          <a:off x="6493327" y="2639709"/>
          <a:ext cx="4073525" cy="3061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" name="Equation" r:id="rId5" imgW="1828800" imgH="1422360" progId="Equation.DSMT4">
                  <p:embed/>
                </p:oleObj>
              </mc:Choice>
              <mc:Fallback>
                <p:oleObj name="Equation" r:id="rId5" imgW="1828800" imgH="142236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77C05738-6AAB-471F-A057-24C8C92421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93327" y="2639709"/>
                        <a:ext cx="4073525" cy="3061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1123950" y="1517895"/>
            <a:ext cx="10580914" cy="500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общем случае уравнение «вход-выход» имеет вид</a:t>
            </a:r>
            <a:r>
              <a:rPr lang="en-US" dirty="0"/>
              <a:t>: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FE741DB9-F13F-4E6C-A542-506F058254C8}"/>
              </a:ext>
            </a:extLst>
          </p:cNvPr>
          <p:cNvSpPr txBox="1">
            <a:spLocks/>
          </p:cNvSpPr>
          <p:nvPr/>
        </p:nvSpPr>
        <p:spPr>
          <a:xfrm>
            <a:off x="699767" y="4992413"/>
            <a:ext cx="3605893" cy="500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Входы (воздействия)</a:t>
            </a:r>
          </a:p>
        </p:txBody>
      </p:sp>
      <p:sp>
        <p:nvSpPr>
          <p:cNvPr id="20" name="Левая фигурная скобка 19">
            <a:extLst>
              <a:ext uri="{FF2B5EF4-FFF2-40B4-BE49-F238E27FC236}">
                <a16:creationId xmlns:a16="http://schemas.microsoft.com/office/drawing/2014/main" id="{BBE58688-A8EB-409D-9A7B-6CD2EECFA7DC}"/>
              </a:ext>
            </a:extLst>
          </p:cNvPr>
          <p:cNvSpPr/>
          <p:nvPr/>
        </p:nvSpPr>
        <p:spPr>
          <a:xfrm>
            <a:off x="2576286" y="3283233"/>
            <a:ext cx="240754" cy="80248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Левая фигурная скобка 20">
            <a:extLst>
              <a:ext uri="{FF2B5EF4-FFF2-40B4-BE49-F238E27FC236}">
                <a16:creationId xmlns:a16="http://schemas.microsoft.com/office/drawing/2014/main" id="{734AF1D2-EB25-48D9-B4CB-2B94AC245C2F}"/>
              </a:ext>
            </a:extLst>
          </p:cNvPr>
          <p:cNvSpPr/>
          <p:nvPr/>
        </p:nvSpPr>
        <p:spPr>
          <a:xfrm>
            <a:off x="4064906" y="4792433"/>
            <a:ext cx="240754" cy="84908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3EFE05B7-F7E4-4043-B108-87220E0CD96D}"/>
              </a:ext>
            </a:extLst>
          </p:cNvPr>
          <p:cNvSpPr txBox="1">
            <a:spLocks/>
          </p:cNvSpPr>
          <p:nvPr/>
        </p:nvSpPr>
        <p:spPr>
          <a:xfrm>
            <a:off x="360769" y="3314444"/>
            <a:ext cx="2215517" cy="8178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Операторы воздействия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139804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Передаточные операторы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9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77C05738-6AAB-471F-A057-24C8C92421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910665"/>
              </p:ext>
            </p:extLst>
          </p:nvPr>
        </p:nvGraphicFramePr>
        <p:xfrm>
          <a:off x="7244217" y="2255611"/>
          <a:ext cx="3353026" cy="3340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3" imgW="1549080" imgH="1346040" progId="Equation.DSMT4">
                  <p:embed/>
                </p:oleObj>
              </mc:Choice>
              <mc:Fallback>
                <p:oleObj name="Equation" r:id="rId3" imgW="1549080" imgH="13460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77C05738-6AAB-471F-A057-24C8C92421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44217" y="2255611"/>
                        <a:ext cx="3353026" cy="3340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726621" y="1517894"/>
            <a:ext cx="10978243" cy="5282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Передаточный оператор(ПО) – отношение оператора воздействия к собственному оператору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Если у звена один вход и один выход, то:</a:t>
            </a:r>
            <a:endParaRPr lang="en-US" dirty="0"/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03750723-347A-427B-A2C6-DA786451CDD0}"/>
              </a:ext>
            </a:extLst>
          </p:cNvPr>
          <p:cNvSpPr txBox="1">
            <a:spLocks/>
          </p:cNvSpPr>
          <p:nvPr/>
        </p:nvSpPr>
        <p:spPr>
          <a:xfrm>
            <a:off x="155121" y="3098157"/>
            <a:ext cx="6998150" cy="152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ru-RU" dirty="0"/>
              <a:t>Передаточный оператор по управлению-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ru-RU" dirty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ru-RU" dirty="0"/>
              <a:t>Передаточный оператор по возмущению-</a:t>
            </a:r>
          </a:p>
        </p:txBody>
      </p:sp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948E0CB8-914F-437F-813F-E5EDD1049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721537"/>
              </p:ext>
            </p:extLst>
          </p:nvPr>
        </p:nvGraphicFramePr>
        <p:xfrm>
          <a:off x="4506460" y="6096794"/>
          <a:ext cx="22352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5" imgW="1002960" imgH="203040" progId="Equation.DSMT4">
                  <p:embed/>
                </p:oleObj>
              </mc:Choice>
              <mc:Fallback>
                <p:oleObj name="Equation" r:id="rId5" imgW="1002960" imgH="2030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77C05738-6AAB-471F-A057-24C8C92421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6460" y="6096794"/>
                        <a:ext cx="2235200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>
            <a:extLst>
              <a:ext uri="{FF2B5EF4-FFF2-40B4-BE49-F238E27FC236}">
                <a16:creationId xmlns:a16="http://schemas.microsoft.com/office/drawing/2014/main" id="{60F88340-0193-4028-91CE-C9B17B84FC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770028"/>
              </p:ext>
            </p:extLst>
          </p:nvPr>
        </p:nvGraphicFramePr>
        <p:xfrm>
          <a:off x="6939530" y="5765052"/>
          <a:ext cx="19812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7" imgW="888840" imgH="419040" progId="Equation.DSMT4">
                  <p:embed/>
                </p:oleObj>
              </mc:Choice>
              <mc:Fallback>
                <p:oleObj name="Equation" r:id="rId7" imgW="888840" imgH="4190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77C05738-6AAB-471F-A057-24C8C92421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39530" y="5765052"/>
                        <a:ext cx="1981200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9262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7456</TotalTime>
  <Words>2356</Words>
  <Application>Microsoft Office PowerPoint</Application>
  <PresentationFormat>Широкоэкранный</PresentationFormat>
  <Paragraphs>669</Paragraphs>
  <Slides>75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81" baseType="lpstr">
      <vt:lpstr>Arial</vt:lpstr>
      <vt:lpstr>Calibri</vt:lpstr>
      <vt:lpstr>Calibri Light</vt:lpstr>
      <vt:lpstr>Wingdings</vt:lpstr>
      <vt:lpstr>Тема Office</vt:lpstr>
      <vt:lpstr>Equation</vt:lpstr>
      <vt:lpstr>Математическое описание линейных непрерывных динамических объектов в ТАУ</vt:lpstr>
      <vt:lpstr>Введение</vt:lpstr>
      <vt:lpstr>Цель лекции:</vt:lpstr>
      <vt:lpstr>Содержание</vt:lpstr>
      <vt:lpstr>Обычная линеаризация</vt:lpstr>
      <vt:lpstr>Обычная линеаризация: общий случай – уравнение «вход-выход»</vt:lpstr>
      <vt:lpstr>Дифференциальные операторы</vt:lpstr>
      <vt:lpstr>Дифференциальные операторы</vt:lpstr>
      <vt:lpstr>Передаточные операторы</vt:lpstr>
      <vt:lpstr>Передаточные операторы</vt:lpstr>
      <vt:lpstr>Замечания:</vt:lpstr>
      <vt:lpstr>Замечания:</vt:lpstr>
      <vt:lpstr>Интегральные преобразования:</vt:lpstr>
      <vt:lpstr>Преобразование Лапласа:</vt:lpstr>
      <vt:lpstr>Преобразование Фурье:</vt:lpstr>
      <vt:lpstr>Интеграл свертки:</vt:lpstr>
      <vt:lpstr>Свойства преобразования Лапласа</vt:lpstr>
      <vt:lpstr>Свойства преобразования Лапласа</vt:lpstr>
      <vt:lpstr>Свойства преобразования Лапласа</vt:lpstr>
      <vt:lpstr>Передаточные функции:</vt:lpstr>
      <vt:lpstr>Передаточные функции:</vt:lpstr>
      <vt:lpstr>Передаточные функции</vt:lpstr>
      <vt:lpstr>Весовые функции и характеристики</vt:lpstr>
      <vt:lpstr>Весовые функции и характеристики</vt:lpstr>
      <vt:lpstr>Весовые функции и характеристики</vt:lpstr>
      <vt:lpstr>Интеграл Дюамеля</vt:lpstr>
      <vt:lpstr>Весовые функции и характеристики</vt:lpstr>
      <vt:lpstr>Частотные функции и характеристики</vt:lpstr>
      <vt:lpstr>Частотные функции и характеристики</vt:lpstr>
      <vt:lpstr>Частотные функции и характеристики</vt:lpstr>
      <vt:lpstr>Частотные функции и характеристики</vt:lpstr>
      <vt:lpstr>Частотные функции и характеристики</vt:lpstr>
      <vt:lpstr>Частотные функции и характеристики</vt:lpstr>
      <vt:lpstr>Частотные функции и характеристики</vt:lpstr>
      <vt:lpstr>Описание САУ по описанию звеньев</vt:lpstr>
      <vt:lpstr>Описание САУ по описанию звеньев</vt:lpstr>
      <vt:lpstr>Описание САУ по описанию звеньев</vt:lpstr>
      <vt:lpstr>Преобразование блок-схем</vt:lpstr>
      <vt:lpstr>Преобразование блок-схем</vt:lpstr>
      <vt:lpstr>Преобразование блок-схем</vt:lpstr>
      <vt:lpstr>Описание САУ по описанию звеньев:</vt:lpstr>
      <vt:lpstr>Логарифмические частотные характеристики</vt:lpstr>
      <vt:lpstr>Логарифмические частотные характеристики</vt:lpstr>
      <vt:lpstr>Логарифмические частотные характеристики</vt:lpstr>
      <vt:lpstr>Логарифмические частотные характеристики</vt:lpstr>
      <vt:lpstr>Преимущества логарифмических характеристик</vt:lpstr>
      <vt:lpstr>Типовые звенья</vt:lpstr>
      <vt:lpstr>Типовые звенья</vt:lpstr>
      <vt:lpstr>Типовые звенья</vt:lpstr>
      <vt:lpstr>Типовые звенья</vt:lpstr>
      <vt:lpstr>Типовые звенья</vt:lpstr>
      <vt:lpstr>Типовые звенья</vt:lpstr>
      <vt:lpstr>Типовые звенья</vt:lpstr>
      <vt:lpstr>Типовые звенья</vt:lpstr>
      <vt:lpstr>Типовые звенья</vt:lpstr>
      <vt:lpstr>Типовые звенья</vt:lpstr>
      <vt:lpstr>Типовые звенья</vt:lpstr>
      <vt:lpstr>Минимально-фазовые звенья</vt:lpstr>
      <vt:lpstr>Типовые звенья</vt:lpstr>
      <vt:lpstr>Типовые звенья</vt:lpstr>
      <vt:lpstr>Типовые звенья</vt:lpstr>
      <vt:lpstr>Типовые звенья</vt:lpstr>
      <vt:lpstr>Типовые звенья</vt:lpstr>
      <vt:lpstr>Типовые звенья</vt:lpstr>
      <vt:lpstr>Типовые звенья</vt:lpstr>
      <vt:lpstr>Типовые звенья</vt:lpstr>
      <vt:lpstr>Описание в переменных состояния</vt:lpstr>
      <vt:lpstr>Описание в переменных состояния – основное, базовое</vt:lpstr>
      <vt:lpstr>Описание в переменных состояния</vt:lpstr>
      <vt:lpstr>Описание в переменных состояния</vt:lpstr>
      <vt:lpstr>Описание в переменных состояния – неоднозначно:</vt:lpstr>
      <vt:lpstr>Описание в переменных состояния – решение:</vt:lpstr>
      <vt:lpstr>Описание в переменных состояния – преобразование Лапласа:</vt:lpstr>
      <vt:lpstr>Описание в переменных состояния – преобразование Лапласа:</vt:lpstr>
      <vt:lpstr>Литература: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</dc:creator>
  <cp:lastModifiedBy>Sergey</cp:lastModifiedBy>
  <cp:revision>197</cp:revision>
  <dcterms:created xsi:type="dcterms:W3CDTF">2018-04-06T13:10:01Z</dcterms:created>
  <dcterms:modified xsi:type="dcterms:W3CDTF">2018-10-17T08:32:23Z</dcterms:modified>
</cp:coreProperties>
</file>