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5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5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004E7E-73A2-4EBA-A9F1-561A9617869E}">
          <p14:sldIdLst>
            <p14:sldId id="256"/>
            <p14:sldId id="257"/>
            <p14:sldId id="25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3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3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2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71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png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png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0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0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chuprov_sg@spbstu.r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линейных непрерывных динамических объектов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2018г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и астатические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566962"/>
            <a:ext cx="11692128" cy="50307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									</a:t>
            </a:r>
          </a:p>
          <a:p>
            <a:endParaRPr lang="ru-RU" dirty="0"/>
          </a:p>
          <a:p>
            <a:r>
              <a:rPr lang="ru-RU" dirty="0"/>
              <a:t>Если					, то </a:t>
            </a:r>
            <a:r>
              <a:rPr lang="ru-RU" b="1" dirty="0"/>
              <a:t>астатизм </a:t>
            </a:r>
            <a:r>
              <a:rPr lang="en-US" b="1" dirty="0"/>
              <a:t>II </a:t>
            </a:r>
            <a:r>
              <a:rPr lang="ru-RU" b="1" dirty="0"/>
              <a:t>порядка </a:t>
            </a:r>
            <a:r>
              <a:rPr lang="ru-RU" dirty="0"/>
              <a:t>и т.д. </a:t>
            </a:r>
          </a:p>
          <a:p>
            <a:endParaRPr lang="ru-RU" dirty="0"/>
          </a:p>
          <a:p>
            <a:r>
              <a:rPr lang="ru-RU" dirty="0"/>
              <a:t>Коэффициенты				- </a:t>
            </a:r>
            <a:r>
              <a:rPr lang="ru-RU" b="1" dirty="0"/>
              <a:t>коэффициенты ошибок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ru-RU" sz="1800" dirty="0"/>
              <a:t>1</a:t>
            </a:r>
            <a:r>
              <a:rPr lang="ru-RU" dirty="0"/>
              <a:t>- коэффициент ошибки по положению</a:t>
            </a:r>
            <a:r>
              <a:rPr lang="en-US" dirty="0"/>
              <a:t>;</a:t>
            </a:r>
          </a:p>
          <a:p>
            <a:r>
              <a:rPr lang="ru-RU" dirty="0"/>
              <a:t>С</a:t>
            </a:r>
            <a:r>
              <a:rPr lang="ru-RU" sz="1800" dirty="0"/>
              <a:t>2</a:t>
            </a:r>
            <a:r>
              <a:rPr lang="ru-RU" dirty="0"/>
              <a:t>- коэффициент ошибки по скорости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</a:t>
            </a:r>
            <a:r>
              <a:rPr lang="ru-RU" sz="1600" dirty="0"/>
              <a:t>3</a:t>
            </a:r>
            <a:r>
              <a:rPr lang="ru-RU" dirty="0"/>
              <a:t>- коэффициент ошибки по ускорению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</a:t>
            </a:r>
            <a:r>
              <a:rPr lang="ru-RU" sz="1800" dirty="0"/>
              <a:t>4</a:t>
            </a:r>
            <a:r>
              <a:rPr lang="ru-RU" dirty="0"/>
              <a:t>- коэффициент ошибки по толчку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550003"/>
              </p:ext>
            </p:extLst>
          </p:nvPr>
        </p:nvGraphicFramePr>
        <p:xfrm>
          <a:off x="1219848" y="1224707"/>
          <a:ext cx="63960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Equation" r:id="rId3" imgW="2692080" imgH="444240" progId="Equation.DSMT4">
                  <p:embed/>
                </p:oleObj>
              </mc:Choice>
              <mc:Fallback>
                <p:oleObj name="Equation" r:id="rId3" imgW="2692080" imgH="4442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848" y="1224707"/>
                        <a:ext cx="6396038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81027"/>
              </p:ext>
            </p:extLst>
          </p:nvPr>
        </p:nvGraphicFramePr>
        <p:xfrm>
          <a:off x="1332389" y="2265833"/>
          <a:ext cx="43735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Equation" r:id="rId5" imgW="1841400" imgH="444240" progId="Equation.DSMT4">
                  <p:embed/>
                </p:oleObj>
              </mc:Choice>
              <mc:Fallback>
                <p:oleObj name="Equation" r:id="rId5" imgW="1841400" imgH="44424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2389" y="2265833"/>
                        <a:ext cx="4373563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06202"/>
              </p:ext>
            </p:extLst>
          </p:nvPr>
        </p:nvGraphicFramePr>
        <p:xfrm>
          <a:off x="2938366" y="3321521"/>
          <a:ext cx="24145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Equation" r:id="rId7" imgW="1015920" imgH="419040" progId="Equation.DSMT4">
                  <p:embed/>
                </p:oleObj>
              </mc:Choice>
              <mc:Fallback>
                <p:oleObj name="Equation" r:id="rId7" imgW="1015920" imgH="4190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8366" y="3321521"/>
                        <a:ext cx="2414587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91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и астатические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378634"/>
            <a:ext cx="11692128" cy="5219115"/>
          </a:xfrm>
        </p:spPr>
        <p:txBody>
          <a:bodyPr>
            <a:normAutofit fontScale="92500"/>
          </a:bodyPr>
          <a:lstStyle/>
          <a:p>
            <a:r>
              <a:rPr lang="ru-RU" dirty="0"/>
              <a:t>Потребуем			При</a:t>
            </a:r>
          </a:p>
          <a:p>
            <a:endParaRPr lang="ru-RU" dirty="0"/>
          </a:p>
          <a:p>
            <a:r>
              <a:rPr lang="ru-RU" dirty="0"/>
              <a:t>Т.е. необходимо			 чтобы система обладала астатизмом </a:t>
            </a:r>
            <a:r>
              <a:rPr lang="en-US" dirty="0"/>
              <a:t>I </a:t>
            </a:r>
            <a:r>
              <a:rPr lang="ru-RU" dirty="0"/>
              <a:t>порядка</a:t>
            </a:r>
          </a:p>
          <a:p>
            <a:r>
              <a:rPr lang="ru-RU" dirty="0"/>
              <a:t>Таким образом чтобы замкнутая система обладала астатизмом </a:t>
            </a:r>
            <a:r>
              <a:rPr lang="en-US" dirty="0"/>
              <a:t>I</a:t>
            </a:r>
            <a:r>
              <a:rPr lang="ru-RU" dirty="0"/>
              <a:t> порядка необходимо, чтобы разомкнутая система  обладала интегральным свойством </a:t>
            </a:r>
            <a:r>
              <a:rPr lang="en-US" dirty="0"/>
              <a:t>I </a:t>
            </a:r>
            <a:r>
              <a:rPr lang="ru-RU" dirty="0"/>
              <a:t>порядка</a:t>
            </a:r>
          </a:p>
          <a:p>
            <a:r>
              <a:rPr lang="ru-RU" dirty="0"/>
              <a:t>Итого</a:t>
            </a:r>
            <a:r>
              <a:rPr lang="en-US" dirty="0"/>
              <a:t>: </a:t>
            </a:r>
            <a:r>
              <a:rPr lang="ru-RU" dirty="0"/>
              <a:t>Астатическая система </a:t>
            </a:r>
            <a:r>
              <a:rPr lang="en-US" dirty="0"/>
              <a:t>n</a:t>
            </a:r>
            <a:r>
              <a:rPr lang="ru-RU" dirty="0"/>
              <a:t>-го порядка отрабатывает полиномиальное воздействие </a:t>
            </a:r>
            <a:r>
              <a:rPr lang="en-US" dirty="0"/>
              <a:t>(n-1)-</a:t>
            </a:r>
            <a:r>
              <a:rPr lang="ru-RU" dirty="0" err="1"/>
              <a:t>го</a:t>
            </a:r>
            <a:r>
              <a:rPr lang="ru-RU" dirty="0"/>
              <a:t> порядка с нулевой установившейся ошибкой</a:t>
            </a:r>
          </a:p>
          <a:p>
            <a:r>
              <a:rPr lang="ru-RU" dirty="0"/>
              <a:t>Для этого разомкнутая система должна содержать </a:t>
            </a:r>
            <a:r>
              <a:rPr lang="en-US" dirty="0"/>
              <a:t>n </a:t>
            </a:r>
            <a:r>
              <a:rPr lang="ru-RU" dirty="0"/>
              <a:t>интеграторов</a:t>
            </a:r>
          </a:p>
          <a:p>
            <a:r>
              <a:rPr lang="ru-RU" dirty="0"/>
              <a:t>Замечание</a:t>
            </a:r>
            <a:r>
              <a:rPr lang="en-US" dirty="0"/>
              <a:t>: </a:t>
            </a:r>
            <a:r>
              <a:rPr lang="ru-RU" dirty="0"/>
              <a:t>введение интеграторов сужает запас устойчивости и может привести к неустойчивости(см. критерий Найквиста)						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35200"/>
              </p:ext>
            </p:extLst>
          </p:nvPr>
        </p:nvGraphicFramePr>
        <p:xfrm>
          <a:off x="2023964" y="1379401"/>
          <a:ext cx="1387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3964" y="1379401"/>
                        <a:ext cx="13874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50354"/>
              </p:ext>
            </p:extLst>
          </p:nvPr>
        </p:nvGraphicFramePr>
        <p:xfrm>
          <a:off x="4701776" y="1109091"/>
          <a:ext cx="5067301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5" imgW="2133360" imgH="419040" progId="Equation.DSMT4">
                  <p:embed/>
                </p:oleObj>
              </mc:Choice>
              <mc:Fallback>
                <p:oleObj name="Equation" r:id="rId5" imgW="2133360" imgH="4190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1776" y="1109091"/>
                        <a:ext cx="5067301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86057"/>
              </p:ext>
            </p:extLst>
          </p:nvPr>
        </p:nvGraphicFramePr>
        <p:xfrm>
          <a:off x="2839891" y="2301337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9891" y="2301337"/>
                        <a:ext cx="19907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05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СУ в переходном режиме. Прямые показатели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690688"/>
            <a:ext cx="11692128" cy="4907061"/>
          </a:xfrm>
        </p:spPr>
        <p:txBody>
          <a:bodyPr>
            <a:normAutofit/>
          </a:bodyPr>
          <a:lstStyle/>
          <a:p>
            <a:r>
              <a:rPr lang="ru-RU" dirty="0"/>
              <a:t>Прямые показатели определяются при единичном ступенчатом воздействии на СУ по переходной характеристике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1) Время переходного процесс </a:t>
            </a:r>
            <a:r>
              <a:rPr lang="en-US" dirty="0"/>
              <a:t>T</a:t>
            </a:r>
            <a:r>
              <a:rPr lang="ru-RU" sz="1600" dirty="0" err="1"/>
              <a:t>пп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– время через которое отклонение(∆) от</a:t>
            </a:r>
          </a:p>
          <a:p>
            <a:pPr marL="0" indent="0">
              <a:buNone/>
            </a:pPr>
            <a:r>
              <a:rPr lang="ru-RU" dirty="0"/>
              <a:t>установившейся величины (</a:t>
            </a:r>
            <a:r>
              <a:rPr lang="en-US" dirty="0"/>
              <a:t>h</a:t>
            </a:r>
            <a:r>
              <a:rPr lang="ru-RU" sz="1400" dirty="0"/>
              <a:t>уст</a:t>
            </a:r>
            <a:r>
              <a:rPr lang="ru-RU" dirty="0"/>
              <a:t>) не</a:t>
            </a:r>
          </a:p>
          <a:p>
            <a:pPr marL="0" indent="0">
              <a:buNone/>
            </a:pPr>
            <a:r>
              <a:rPr lang="ru-RU" dirty="0"/>
              <a:t>превышает заданной величины:</a:t>
            </a:r>
            <a:r>
              <a:rPr lang="en-US" dirty="0"/>
              <a:t> </a:t>
            </a:r>
            <a:r>
              <a:rPr lang="ru-RU" dirty="0"/>
              <a:t>обычно</a:t>
            </a:r>
          </a:p>
          <a:p>
            <a:pPr marL="0" indent="0">
              <a:buNone/>
            </a:pPr>
            <a:r>
              <a:rPr lang="ru-RU" dirty="0"/>
              <a:t>2-5%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701" y="2425701"/>
            <a:ext cx="4105275" cy="1181100"/>
          </a:xfrm>
          <a:prstGeom prst="rect">
            <a:avLst/>
          </a:prstGeom>
        </p:spPr>
      </p:pic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57888"/>
              </p:ext>
            </p:extLst>
          </p:nvPr>
        </p:nvGraphicFramePr>
        <p:xfrm>
          <a:off x="5485206" y="2774951"/>
          <a:ext cx="3500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4" imgW="1473120" imgH="203040" progId="Equation.DSMT4">
                  <p:embed/>
                </p:oleObj>
              </mc:Choice>
              <mc:Fallback>
                <p:oleObj name="Equation" r:id="rId4" imgW="1473120" imgH="20304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5206" y="2774951"/>
                        <a:ext cx="35004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280" y="3233035"/>
            <a:ext cx="5677486" cy="31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СУ в переходном режиме. Прямые показатели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690688"/>
            <a:ext cx="6214318" cy="4907061"/>
          </a:xfrm>
        </p:spPr>
        <p:txBody>
          <a:bodyPr>
            <a:normAutofit/>
          </a:bodyPr>
          <a:lstStyle/>
          <a:p>
            <a:r>
              <a:rPr lang="ru-RU" dirty="0"/>
              <a:t>2) Перерегулирование </a:t>
            </a:r>
            <a:r>
              <a:rPr lang="el-GR" dirty="0"/>
              <a:t>σ</a:t>
            </a:r>
            <a:r>
              <a:rPr lang="ru-RU" dirty="0"/>
              <a:t> – максимальное относительное отклонение от установившегося значения, обычно должно быть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 </a:t>
            </a:r>
            <a:r>
              <a:rPr lang="en-US" dirty="0"/>
              <a:t>&lt;0.2-0.3</a:t>
            </a:r>
          </a:p>
          <a:p>
            <a:r>
              <a:rPr lang="en-US" dirty="0"/>
              <a:t>3) </a:t>
            </a:r>
            <a:r>
              <a:rPr lang="ru-RU" dirty="0" err="1"/>
              <a:t>Колебательность</a:t>
            </a:r>
            <a:r>
              <a:rPr lang="ru-RU" dirty="0"/>
              <a:t> </a:t>
            </a:r>
            <a:r>
              <a:rPr lang="en-US" dirty="0"/>
              <a:t>K – </a:t>
            </a:r>
            <a:r>
              <a:rPr lang="ru-RU" dirty="0"/>
              <a:t>число колебаний за </a:t>
            </a:r>
            <a:r>
              <a:rPr lang="en-US" dirty="0"/>
              <a:t>T</a:t>
            </a:r>
            <a:r>
              <a:rPr lang="ru-RU" sz="1800" dirty="0" err="1"/>
              <a:t>пп</a:t>
            </a:r>
            <a:r>
              <a:rPr lang="ru-RU" dirty="0"/>
              <a:t>, обычно </a:t>
            </a:r>
            <a:r>
              <a:rPr lang="en-US" dirty="0"/>
              <a:t>K&lt;2-3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412457"/>
              </p:ext>
            </p:extLst>
          </p:nvPr>
        </p:nvGraphicFramePr>
        <p:xfrm>
          <a:off x="665178" y="5043413"/>
          <a:ext cx="22923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3" imgW="965160" imgH="469800" progId="Equation.DSMT4">
                  <p:embed/>
                </p:oleObj>
              </mc:Choice>
              <mc:Fallback>
                <p:oleObj name="Equation" r:id="rId3" imgW="965160" imgH="4698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78" y="5043413"/>
                        <a:ext cx="22923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515" y="1557978"/>
            <a:ext cx="5677486" cy="3147832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41750"/>
              </p:ext>
            </p:extLst>
          </p:nvPr>
        </p:nvGraphicFramePr>
        <p:xfrm>
          <a:off x="3673050" y="5043413"/>
          <a:ext cx="11763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Equation" r:id="rId6" imgW="495000" imgH="431640" progId="Equation.DSMT4">
                  <p:embed/>
                </p:oleObj>
              </mc:Choice>
              <mc:Fallback>
                <p:oleObj name="Equation" r:id="rId6" imgW="495000" imgH="4316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3050" y="5043413"/>
                        <a:ext cx="1176337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7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СУ в переходном режиме. Косвенные корневые показатели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690688"/>
            <a:ext cx="7226042" cy="4907061"/>
          </a:xfrm>
        </p:spPr>
        <p:txBody>
          <a:bodyPr>
            <a:normAutofit/>
          </a:bodyPr>
          <a:lstStyle/>
          <a:p>
            <a:r>
              <a:rPr lang="ru-RU" dirty="0"/>
              <a:t>Косвенные корневые определяются по расположению корней характеристического уравнения на комплексной плоскости</a:t>
            </a:r>
          </a:p>
          <a:p>
            <a:r>
              <a:rPr lang="ru-RU" dirty="0"/>
              <a:t>1) Степень устойчивости</a:t>
            </a:r>
          </a:p>
          <a:p>
            <a:pPr marL="0" indent="0">
              <a:buNone/>
            </a:pPr>
            <a:r>
              <a:rPr lang="ru-RU" dirty="0"/>
              <a:t>Характеризует быстродействие, соответствую</a:t>
            </a:r>
          </a:p>
          <a:p>
            <a:pPr marL="0" indent="0">
              <a:buNone/>
            </a:pPr>
            <a:r>
              <a:rPr lang="ru-RU" dirty="0"/>
              <a:t>наиболее медленной составляющей</a:t>
            </a:r>
          </a:p>
          <a:p>
            <a:pPr marL="0" indent="0">
              <a:buNone/>
            </a:pPr>
            <a:r>
              <a:rPr lang="ru-RU" dirty="0"/>
              <a:t>и характеризует качество всей системы (запас устойчивость)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14</a:t>
            </a:fld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61262"/>
              </p:ext>
            </p:extLst>
          </p:nvPr>
        </p:nvGraphicFramePr>
        <p:xfrm>
          <a:off x="4248150" y="2881313"/>
          <a:ext cx="25336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Equation" r:id="rId3" imgW="1066680" imgH="291960" progId="Equation.DSMT4">
                  <p:embed/>
                </p:oleObj>
              </mc:Choice>
              <mc:Fallback>
                <p:oleObj name="Equation" r:id="rId3" imgW="1066680" imgH="2919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8150" y="2881313"/>
                        <a:ext cx="2533650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0122" y="1539457"/>
            <a:ext cx="3876190" cy="5209524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88537"/>
              </p:ext>
            </p:extLst>
          </p:nvPr>
        </p:nvGraphicFramePr>
        <p:xfrm>
          <a:off x="5727991" y="3918209"/>
          <a:ext cx="2020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quation" r:id="rId6" imgW="850680" imgH="253800" progId="Equation.DSMT4">
                  <p:embed/>
                </p:oleObj>
              </mc:Choice>
              <mc:Fallback>
                <p:oleObj name="Equation" r:id="rId6" imgW="850680" imgH="2538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7991" y="3918209"/>
                        <a:ext cx="2020888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50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качества СУ в переходном режиме. Косвенные корневые показатели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690688"/>
            <a:ext cx="7226042" cy="4907061"/>
          </a:xfrm>
        </p:spPr>
        <p:txBody>
          <a:bodyPr>
            <a:normAutofit/>
          </a:bodyPr>
          <a:lstStyle/>
          <a:p>
            <a:r>
              <a:rPr lang="ru-RU" dirty="0"/>
              <a:t>2) При комплексно сопряженных полюсах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возникает </a:t>
            </a:r>
            <a:r>
              <a:rPr lang="ru-RU" dirty="0" err="1"/>
              <a:t>колебательность</a:t>
            </a:r>
            <a:r>
              <a:rPr lang="ru-RU" dirty="0"/>
              <a:t>.</a:t>
            </a:r>
          </a:p>
          <a:p>
            <a:r>
              <a:rPr lang="ru-RU" dirty="0"/>
              <a:t>Степень </a:t>
            </a:r>
            <a:r>
              <a:rPr lang="ru-RU" dirty="0" err="1"/>
              <a:t>колебательности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Обычно должна быть меньше 1.57-2,72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0122" y="1539457"/>
            <a:ext cx="3876190" cy="5209524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24860"/>
              </p:ext>
            </p:extLst>
          </p:nvPr>
        </p:nvGraphicFramePr>
        <p:xfrm>
          <a:off x="1878092" y="4144218"/>
          <a:ext cx="32273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Equation" r:id="rId4" imgW="1358640" imgH="482400" progId="Equation.DSMT4">
                  <p:embed/>
                </p:oleObj>
              </mc:Choice>
              <mc:Fallback>
                <p:oleObj name="Equation" r:id="rId4" imgW="1358640" imgH="4824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8092" y="4144218"/>
                        <a:ext cx="3227388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54774"/>
              </p:ext>
            </p:extLst>
          </p:nvPr>
        </p:nvGraphicFramePr>
        <p:xfrm>
          <a:off x="2414086" y="2473326"/>
          <a:ext cx="18700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86" y="2473326"/>
                        <a:ext cx="18700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09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4157"/>
            <a:ext cx="10515600" cy="1086531"/>
          </a:xfrm>
        </p:spPr>
        <p:txBody>
          <a:bodyPr>
            <a:normAutofit fontScale="90000"/>
          </a:bodyPr>
          <a:lstStyle/>
          <a:p>
            <a:r>
              <a:rPr lang="ru-RU" dirty="0"/>
              <a:t>Показатели качества СУ в переходном режиме. Косвенные частотные показатели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3547" y="2724150"/>
            <a:ext cx="4184906" cy="3814436"/>
          </a:xfrm>
        </p:spPr>
        <p:txBody>
          <a:bodyPr>
            <a:normAutofit/>
          </a:bodyPr>
          <a:lstStyle/>
          <a:p>
            <a:r>
              <a:rPr lang="en-US" dirty="0"/>
              <a:t>1) </a:t>
            </a:r>
            <a:r>
              <a:rPr lang="ru-RU" dirty="0"/>
              <a:t>Резонансная частота – частота на которой АЧХ имеет максимум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ru-RU" dirty="0"/>
              <a:t>Частота среза – частота на которой АЧХ пересекает единичную линию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292063-9D4B-4ECD-9C6E-C6A2B1C1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53" y="1653332"/>
            <a:ext cx="7620000" cy="320040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AB69FB3-8B8F-4EE5-BE06-BE7859C54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210582"/>
              </p:ext>
            </p:extLst>
          </p:nvPr>
        </p:nvGraphicFramePr>
        <p:xfrm>
          <a:off x="467518" y="3926518"/>
          <a:ext cx="36369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5" imgW="1434960" imgH="279360" progId="Equation.DSMT4">
                  <p:embed/>
                </p:oleObj>
              </mc:Choice>
              <mc:Fallback>
                <p:oleObj name="Equation" r:id="rId5" imgW="1434960" imgH="2793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AB69FB3-8B8F-4EE5-BE06-BE7859C54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18" y="3926518"/>
                        <a:ext cx="363696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2E4B3F5-10A1-4316-97F1-BB8B7D3A5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310505"/>
              </p:ext>
            </p:extLst>
          </p:nvPr>
        </p:nvGraphicFramePr>
        <p:xfrm>
          <a:off x="886824" y="5928986"/>
          <a:ext cx="2381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12E4B3F5-10A1-4316-97F1-BB8B7D3A5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6824" y="5928986"/>
                        <a:ext cx="23812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3">
            <a:extLst>
              <a:ext uri="{FF2B5EF4-FFF2-40B4-BE49-F238E27FC236}">
                <a16:creationId xmlns:a16="http://schemas.microsoft.com/office/drawing/2014/main" id="{D47E40BC-872A-46FF-B823-49790F6EBF4A}"/>
              </a:ext>
            </a:extLst>
          </p:cNvPr>
          <p:cNvSpPr txBox="1">
            <a:spLocks/>
          </p:cNvSpPr>
          <p:nvPr/>
        </p:nvSpPr>
        <p:spPr>
          <a:xfrm>
            <a:off x="4378452" y="4816375"/>
            <a:ext cx="7508747" cy="153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3) </a:t>
            </a:r>
            <a:r>
              <a:rPr lang="ru-RU" dirty="0"/>
              <a:t>Частота пропускания – частота на которой АЧХ в корень из 2 раз меньше максимума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4E6F9E1-C089-4F17-8FFB-D966E81DCE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42666" y="5586362"/>
          <a:ext cx="30908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54E6F9E1-C089-4F17-8FFB-D966E81DC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666" y="5586362"/>
                        <a:ext cx="309086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бъект 3"/>
          <p:cNvSpPr>
            <a:spLocks noGrp="1"/>
          </p:cNvSpPr>
          <p:nvPr>
            <p:ph sz="half" idx="2"/>
          </p:nvPr>
        </p:nvSpPr>
        <p:spPr>
          <a:xfrm>
            <a:off x="249174" y="1597819"/>
            <a:ext cx="4184906" cy="944095"/>
          </a:xfrm>
        </p:spPr>
        <p:txBody>
          <a:bodyPr>
            <a:normAutofit/>
          </a:bodyPr>
          <a:lstStyle/>
          <a:p>
            <a:r>
              <a:rPr lang="ru-RU" dirty="0"/>
              <a:t>Определяются по АЧХ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69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управляемости и наблюдаемости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2107096"/>
            <a:ext cx="11692128" cy="449065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СУ (1) называется </a:t>
            </a:r>
            <a:r>
              <a:rPr lang="ru-RU" b="1" dirty="0"/>
              <a:t>полностью (вполне) управляемой </a:t>
            </a:r>
            <a:r>
              <a:rPr lang="ru-RU" dirty="0"/>
              <a:t>если с помощью ограниченного управления </a:t>
            </a:r>
            <a:r>
              <a:rPr lang="en-US" dirty="0"/>
              <a:t>u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действующей на конечном интервале </a:t>
            </a:r>
            <a:r>
              <a:rPr lang="en-US" dirty="0"/>
              <a:t>[0,T] </a:t>
            </a:r>
            <a:r>
              <a:rPr lang="ru-RU" dirty="0"/>
              <a:t>её можно перевести из любой начальной точки </a:t>
            </a:r>
            <a:r>
              <a:rPr lang="en-US" dirty="0"/>
              <a:t>x</a:t>
            </a:r>
            <a:r>
              <a:rPr lang="en-US" sz="1600" dirty="0"/>
              <a:t>0</a:t>
            </a:r>
            <a:r>
              <a:rPr lang="ru-RU" dirty="0"/>
              <a:t> в любую конечную </a:t>
            </a:r>
            <a:r>
              <a:rPr lang="en-US" dirty="0" err="1"/>
              <a:t>x</a:t>
            </a:r>
            <a:r>
              <a:rPr lang="en-US" sz="1400" dirty="0" err="1"/>
              <a:t>f</a:t>
            </a:r>
            <a:endParaRPr lang="en-US" dirty="0"/>
          </a:p>
          <a:p>
            <a:pPr algn="just"/>
            <a:r>
              <a:rPr lang="ru-RU" dirty="0"/>
              <a:t>Для системы (1) можно определить достаточно ли информации и правильно ли установлены датчики обратной связи для управления</a:t>
            </a:r>
          </a:p>
          <a:p>
            <a:pPr algn="just"/>
            <a:r>
              <a:rPr lang="ru-RU" dirty="0"/>
              <a:t>СУ (1) называется </a:t>
            </a:r>
            <a:r>
              <a:rPr lang="ru-RU" b="1" dirty="0"/>
              <a:t>полностью (вполне) наблюдаемой </a:t>
            </a:r>
            <a:r>
              <a:rPr lang="ru-RU" dirty="0"/>
              <a:t>если на конечном интервале времени </a:t>
            </a:r>
            <a:r>
              <a:rPr lang="en-US" dirty="0"/>
              <a:t>[0,T]</a:t>
            </a:r>
            <a:r>
              <a:rPr lang="ru-RU" dirty="0"/>
              <a:t> по выходу </a:t>
            </a:r>
            <a:r>
              <a:rPr lang="en-US" dirty="0"/>
              <a:t>y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можно восстановить(вычислить) вектор состояния </a:t>
            </a:r>
            <a:r>
              <a:rPr lang="en-US" dirty="0"/>
              <a:t>x</a:t>
            </a:r>
            <a:r>
              <a:rPr lang="en-US" sz="1600" dirty="0"/>
              <a:t>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26D8E5E-D7B7-4132-8650-B56AB7696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54808"/>
              </p:ext>
            </p:extLst>
          </p:nvPr>
        </p:nvGraphicFramePr>
        <p:xfrm>
          <a:off x="4713749" y="1162844"/>
          <a:ext cx="22209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Equation" r:id="rId3" imgW="1015920" imgH="482400" progId="Equation.DSMT4">
                  <p:embed/>
                </p:oleObj>
              </mc:Choice>
              <mc:Fallback>
                <p:oleObj name="Equation" r:id="rId3" imgW="1015920" imgH="4824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CD02C06-DC46-492F-B68D-1426EFE50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3749" y="1162844"/>
                        <a:ext cx="2220912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76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управляемости и наблюдаемости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2107096"/>
            <a:ext cx="11692128" cy="449065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СУ (1) (Пара матриц (А,В)) является полностью (вполне) управляемой если матрица управляемости					является матрицей полного ранга  </a:t>
            </a:r>
          </a:p>
          <a:p>
            <a:pPr algn="just"/>
            <a:r>
              <a:rPr lang="ru-RU" dirty="0"/>
              <a:t>Ранг матрицы – наибольший порядок миноров отличный от нулю</a:t>
            </a:r>
            <a:endParaRPr lang="en-US" dirty="0"/>
          </a:p>
          <a:p>
            <a:pPr algn="just"/>
            <a:r>
              <a:rPr lang="ru-RU" dirty="0"/>
              <a:t>СУ (1) (Пара матриц (А,С)) является полностью (вполне) наблюдаемой если матрица наблюдаемости						    является матрицей полного ранга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18</a:t>
            </a:fld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26D8E5E-D7B7-4132-8650-B56AB76965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13749" y="1162844"/>
          <a:ext cx="22209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Equation" r:id="rId3" imgW="1015920" imgH="482400" progId="Equation.DSMT4">
                  <p:embed/>
                </p:oleObj>
              </mc:Choice>
              <mc:Fallback>
                <p:oleObj name="Equation" r:id="rId3" imgW="1015920" imgH="4824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26D8E5E-D7B7-4132-8650-B56AB7696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3749" y="1162844"/>
                        <a:ext cx="2220912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186844C-C150-484F-B493-C97BD2C8C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49823"/>
              </p:ext>
            </p:extLst>
          </p:nvPr>
        </p:nvGraphicFramePr>
        <p:xfrm>
          <a:off x="4360862" y="2474771"/>
          <a:ext cx="3470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0"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26D8E5E-D7B7-4132-8650-B56AB7696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0862" y="2474771"/>
                        <a:ext cx="347027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24731F1-5D58-4755-9B04-8C2882905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89318"/>
              </p:ext>
            </p:extLst>
          </p:nvPr>
        </p:nvGraphicFramePr>
        <p:xfrm>
          <a:off x="2701925" y="2915225"/>
          <a:ext cx="1747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1" name="Equation" r:id="rId7" imgW="799920" imgH="203040" progId="Equation.DSMT4">
                  <p:embed/>
                </p:oleObj>
              </mc:Choice>
              <mc:Fallback>
                <p:oleObj name="Equation" r:id="rId7" imgW="799920" imgH="203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0186844C-C150-484F-B493-C97BD2C8C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1925" y="2915225"/>
                        <a:ext cx="174783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6FDE212-975F-4002-9ECE-7E514DAD5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78637"/>
              </p:ext>
            </p:extLst>
          </p:nvPr>
        </p:nvGraphicFramePr>
        <p:xfrm>
          <a:off x="5760595" y="4209770"/>
          <a:ext cx="53578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9" imgW="2450880" imgH="304560" progId="Equation.DSMT4">
                  <p:embed/>
                </p:oleObj>
              </mc:Choice>
              <mc:Fallback>
                <p:oleObj name="Equation" r:id="rId9" imgW="2450880" imgH="3045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0186844C-C150-484F-B493-C97BD2C8C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0595" y="4209770"/>
                        <a:ext cx="5357813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B59CD0F-5E89-4E85-80BC-11D94D424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26529"/>
              </p:ext>
            </p:extLst>
          </p:nvPr>
        </p:nvGraphicFramePr>
        <p:xfrm>
          <a:off x="5609520" y="4699629"/>
          <a:ext cx="1774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24731F1-5D58-4755-9B04-8C2882905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09520" y="4699629"/>
                        <a:ext cx="17748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34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632"/>
            <a:ext cx="10515600" cy="1325563"/>
          </a:xfrm>
        </p:spPr>
        <p:txBody>
          <a:bodyPr/>
          <a:lstStyle/>
          <a:p>
            <a:r>
              <a:rPr lang="ru-RU" dirty="0"/>
              <a:t>Следствие к критерию управляемости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77" y="1409667"/>
            <a:ext cx="11692128" cy="54483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Если СУ не полностью управляема				</a:t>
            </a:r>
            <a:r>
              <a:rPr lang="en-US" dirty="0"/>
              <a:t>  </a:t>
            </a:r>
            <a:r>
              <a:rPr lang="ru-RU" dirty="0"/>
              <a:t>то из системы (1) можно выделить полностью управляемую подсистему размерности </a:t>
            </a:r>
            <a:r>
              <a:rPr lang="el-GR" dirty="0"/>
              <a:t>ρ</a:t>
            </a:r>
            <a:r>
              <a:rPr lang="ru-RU" dirty="0"/>
              <a:t> и неуправляемую подсистему размерности (</a:t>
            </a:r>
            <a:r>
              <a:rPr lang="en-US" dirty="0"/>
              <a:t>n-</a:t>
            </a:r>
            <a:r>
              <a:rPr lang="el-GR" dirty="0"/>
              <a:t> ρ</a:t>
            </a:r>
            <a:r>
              <a:rPr lang="ru-RU" dirty="0"/>
              <a:t>)</a:t>
            </a:r>
            <a:endParaRPr lang="en-US" dirty="0"/>
          </a:p>
          <a:p>
            <a:pPr algn="just"/>
            <a:r>
              <a:rPr lang="ru-RU" dirty="0"/>
              <a:t>Т.е. для системы (1) существую </a:t>
            </a:r>
            <a:r>
              <a:rPr lang="ru-RU" dirty="0" err="1"/>
              <a:t>неособое</a:t>
            </a:r>
            <a:r>
              <a:rPr lang="ru-RU" dirty="0"/>
              <a:t> преобразование 		, что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Где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Если полностью неуправляемая подсистема устойчива, то (1) называется </a:t>
            </a:r>
            <a:r>
              <a:rPr lang="ru-RU" b="1" dirty="0"/>
              <a:t>стабилизируемой</a:t>
            </a:r>
            <a:r>
              <a:rPr lang="ru-RU" dirty="0"/>
              <a:t>, т.е. с помощью ограниченного управления </a:t>
            </a:r>
            <a:r>
              <a:rPr lang="en-US" dirty="0"/>
              <a:t>u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действующей на конечном интервале </a:t>
            </a:r>
            <a:r>
              <a:rPr lang="en-US" dirty="0"/>
              <a:t>[0,T] </a:t>
            </a:r>
            <a:r>
              <a:rPr lang="ru-RU" dirty="0"/>
              <a:t>её можно перевести из любой начальной точки </a:t>
            </a:r>
            <a:r>
              <a:rPr lang="en-US" dirty="0"/>
              <a:t>x</a:t>
            </a:r>
            <a:r>
              <a:rPr lang="en-US" sz="1600" dirty="0"/>
              <a:t>0</a:t>
            </a:r>
            <a:r>
              <a:rPr lang="ru-RU" dirty="0"/>
              <a:t> в конечную </a:t>
            </a:r>
            <a:r>
              <a:rPr lang="en-US" dirty="0" err="1"/>
              <a:t>x</a:t>
            </a:r>
            <a:r>
              <a:rPr lang="en-US" sz="1400" dirty="0" err="1"/>
              <a:t>f</a:t>
            </a:r>
            <a:r>
              <a:rPr lang="ru-RU" sz="2200" dirty="0"/>
              <a:t>=0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26D8E5E-D7B7-4132-8650-B56AB7696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01459"/>
              </p:ext>
            </p:extLst>
          </p:nvPr>
        </p:nvGraphicFramePr>
        <p:xfrm>
          <a:off x="9866194" y="353980"/>
          <a:ext cx="22209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3" imgW="1015920" imgH="482400" progId="Equation.DSMT4">
                  <p:embed/>
                </p:oleObj>
              </mc:Choice>
              <mc:Fallback>
                <p:oleObj name="Equation" r:id="rId3" imgW="1015920" imgH="4824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26D8E5E-D7B7-4132-8650-B56AB7696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6194" y="353980"/>
                        <a:ext cx="2220912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F01835D-A0E6-423B-9CB0-3D60FD8DB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45486"/>
              </p:ext>
            </p:extLst>
          </p:nvPr>
        </p:nvGraphicFramePr>
        <p:xfrm>
          <a:off x="5754411" y="1333105"/>
          <a:ext cx="2305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Equation" r:id="rId5" imgW="1054080" imgH="203040" progId="Equation.DSMT4">
                  <p:embed/>
                </p:oleObj>
              </mc:Choice>
              <mc:Fallback>
                <p:oleObj name="Equation" r:id="rId5" imgW="105408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24731F1-5D58-4755-9B04-8C2882905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4411" y="1333105"/>
                        <a:ext cx="23050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67B0901-BAA3-42B4-A887-A13EF488C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81129"/>
              </p:ext>
            </p:extLst>
          </p:nvPr>
        </p:nvGraphicFramePr>
        <p:xfrm>
          <a:off x="8926512" y="2338389"/>
          <a:ext cx="10556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4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F01835D-A0E6-423B-9CB0-3D60FD8DB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6512" y="2338389"/>
                        <a:ext cx="105568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40013FC1-3181-4C28-8688-3444D91B4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91689"/>
              </p:ext>
            </p:extLst>
          </p:nvPr>
        </p:nvGraphicFramePr>
        <p:xfrm>
          <a:off x="942181" y="2594253"/>
          <a:ext cx="103076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Equation" r:id="rId9" imgW="4711680" imgH="507960" progId="Equation.DSMT4">
                  <p:embed/>
                </p:oleObj>
              </mc:Choice>
              <mc:Fallback>
                <p:oleObj name="Equation" r:id="rId9" imgW="4711680" imgH="5079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67B0901-BAA3-42B4-A887-A13EF488C3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181" y="2594253"/>
                        <a:ext cx="10307638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5E7B2DE5-8037-4249-BF77-68ABE1003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07322"/>
              </p:ext>
            </p:extLst>
          </p:nvPr>
        </p:nvGraphicFramePr>
        <p:xfrm>
          <a:off x="1033467" y="3548163"/>
          <a:ext cx="905668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Equation" r:id="rId11" imgW="4140000" imgH="749160" progId="Equation.DSMT4">
                  <p:embed/>
                </p:oleObj>
              </mc:Choice>
              <mc:Fallback>
                <p:oleObj name="Equation" r:id="rId11" imgW="4140000" imgH="7491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40013FC1-3181-4C28-8688-3444D91B4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3467" y="3548163"/>
                        <a:ext cx="9056688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3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058492"/>
          </a:xfrm>
        </p:spPr>
        <p:txBody>
          <a:bodyPr>
            <a:normAutofit/>
          </a:bodyPr>
          <a:lstStyle/>
          <a:p>
            <a:r>
              <a:rPr lang="ru-RU" dirty="0"/>
              <a:t>Для устойчивых объектов можно определить их качество и другие свойства.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611" y="191990"/>
            <a:ext cx="10515600" cy="1325563"/>
          </a:xfrm>
        </p:spPr>
        <p:txBody>
          <a:bodyPr/>
          <a:lstStyle/>
          <a:p>
            <a:r>
              <a:rPr lang="ru-RU" dirty="0"/>
              <a:t>Следствие к критерию наблюдаемости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77" y="1409667"/>
            <a:ext cx="11692128" cy="544833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Если СУ не полностью наблюдаема				</a:t>
            </a:r>
            <a:r>
              <a:rPr lang="en-US" dirty="0"/>
              <a:t>  </a:t>
            </a:r>
            <a:r>
              <a:rPr lang="ru-RU" dirty="0"/>
              <a:t>то из системы (1) можно выделить полностью наблюдаемую подсистему размерности </a:t>
            </a:r>
            <a:r>
              <a:rPr lang="el-GR" dirty="0"/>
              <a:t>η</a:t>
            </a:r>
            <a:r>
              <a:rPr lang="ru-RU" dirty="0"/>
              <a:t> и ненаблюдаемую подсистему размерности (</a:t>
            </a:r>
            <a:r>
              <a:rPr lang="en-US" dirty="0"/>
              <a:t>n-</a:t>
            </a:r>
            <a:r>
              <a:rPr lang="el-GR" dirty="0"/>
              <a:t> η</a:t>
            </a:r>
            <a:r>
              <a:rPr lang="ru-RU" dirty="0"/>
              <a:t>)</a:t>
            </a:r>
            <a:endParaRPr lang="en-US" dirty="0"/>
          </a:p>
          <a:p>
            <a:pPr algn="just"/>
            <a:r>
              <a:rPr lang="ru-RU" dirty="0"/>
              <a:t>Т.е. для системы (1) существую </a:t>
            </a:r>
            <a:r>
              <a:rPr lang="ru-RU" dirty="0" err="1"/>
              <a:t>неособое</a:t>
            </a:r>
            <a:r>
              <a:rPr lang="ru-RU" dirty="0"/>
              <a:t> преобразование 		, что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Где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В этом случае ненаблюдаемая подсистема должна быть устойчива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26D8E5E-D7B7-4132-8650-B56AB76965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866194" y="353980"/>
          <a:ext cx="22209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3" imgW="1015920" imgH="482400" progId="Equation.DSMT4">
                  <p:embed/>
                </p:oleObj>
              </mc:Choice>
              <mc:Fallback>
                <p:oleObj name="Equation" r:id="rId3" imgW="1015920" imgH="4824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26D8E5E-D7B7-4132-8650-B56AB7696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6194" y="353980"/>
                        <a:ext cx="2220912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F01835D-A0E6-423B-9CB0-3D60FD8DB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49306"/>
              </p:ext>
            </p:extLst>
          </p:nvPr>
        </p:nvGraphicFramePr>
        <p:xfrm>
          <a:off x="6305550" y="1431059"/>
          <a:ext cx="2305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Equation" r:id="rId5" imgW="1054080" imgH="203040" progId="Equation.DSMT4">
                  <p:embed/>
                </p:oleObj>
              </mc:Choice>
              <mc:Fallback>
                <p:oleObj name="Equation" r:id="rId5" imgW="1054080" imgH="2030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F01835D-A0E6-423B-9CB0-3D60FD8DB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5550" y="1431059"/>
                        <a:ext cx="23050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67B0901-BAA3-42B4-A887-A13EF488C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0572"/>
              </p:ext>
            </p:extLst>
          </p:nvPr>
        </p:nvGraphicFramePr>
        <p:xfrm>
          <a:off x="9239683" y="2687589"/>
          <a:ext cx="9445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7" imgW="431640" imgH="177480" progId="Equation.DSMT4">
                  <p:embed/>
                </p:oleObj>
              </mc:Choice>
              <mc:Fallback>
                <p:oleObj name="Equation" r:id="rId7" imgW="43164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67B0901-BAA3-42B4-A887-A13EF488C3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9683" y="2687589"/>
                        <a:ext cx="944563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40013FC1-3181-4C28-8688-3444D91B4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149"/>
              </p:ext>
            </p:extLst>
          </p:nvPr>
        </p:nvGraphicFramePr>
        <p:xfrm>
          <a:off x="681038" y="3214688"/>
          <a:ext cx="1105693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9" imgW="6095880" imgH="711000" progId="Equation.DSMT4">
                  <p:embed/>
                </p:oleObj>
              </mc:Choice>
              <mc:Fallback>
                <p:oleObj name="Equation" r:id="rId9" imgW="6095880" imgH="7110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40013FC1-3181-4C28-8688-3444D91B4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8" y="3214688"/>
                        <a:ext cx="11056937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5E7B2DE5-8037-4249-BF77-68ABE1003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75551"/>
              </p:ext>
            </p:extLst>
          </p:nvPr>
        </p:nvGraphicFramePr>
        <p:xfrm>
          <a:off x="1157721" y="4132213"/>
          <a:ext cx="90265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11" imgW="4673520" imgH="1041120" progId="Equation.DSMT4">
                  <p:embed/>
                </p:oleObj>
              </mc:Choice>
              <mc:Fallback>
                <p:oleObj name="Equation" r:id="rId11" imgW="4673520" imgH="10411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5E7B2DE5-8037-4249-BF77-68ABE1003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7721" y="4132213"/>
                        <a:ext cx="90265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27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Литература: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Юревич Е.И. ТАУ.</a:t>
            </a:r>
          </a:p>
          <a:p>
            <a:pPr lvl="0"/>
            <a:r>
              <a:rPr lang="ru-RU" dirty="0"/>
              <a:t>Ким Д.П. ТАУ 1 и 2 тома</a:t>
            </a:r>
          </a:p>
          <a:p>
            <a:pPr lvl="0"/>
            <a:r>
              <a:rPr lang="ru-RU" dirty="0"/>
              <a:t>Мирошник И.В. ТАУ. 1 и 2 тома</a:t>
            </a:r>
          </a:p>
          <a:p>
            <a:pPr lvl="0"/>
            <a:r>
              <a:rPr lang="ru-RU" dirty="0"/>
              <a:t>Первозванский А. А. Курс ТАУ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Автор презентации: 	Чупров Сергей Геннадьевич</a:t>
            </a:r>
          </a:p>
          <a:p>
            <a:pPr marL="0" lvl="0" indent="0">
              <a:buNone/>
            </a:pPr>
            <a:r>
              <a:rPr lang="ru-RU" dirty="0"/>
              <a:t>				</a:t>
            </a:r>
            <a:r>
              <a:rPr lang="en-US" dirty="0">
                <a:hlinkClick r:id="rId2"/>
              </a:rPr>
              <a:t>chuprov_sg@spbstu.ru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/>
              <a:t>Политех. 2018г.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21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Показатели качества САУ в установившемся режиме</a:t>
            </a:r>
          </a:p>
          <a:p>
            <a:pPr lvl="1"/>
            <a:r>
              <a:rPr lang="ru-RU" dirty="0"/>
              <a:t>Установившаяся реакция на полиномиальное воздействие</a:t>
            </a:r>
          </a:p>
          <a:p>
            <a:pPr lvl="1"/>
            <a:r>
              <a:rPr lang="ru-RU" dirty="0"/>
              <a:t>Статические и астатические системы. Астатизм</a:t>
            </a:r>
          </a:p>
          <a:p>
            <a:r>
              <a:rPr lang="ru-RU" dirty="0"/>
              <a:t>Показатели качества САУ в переходном режиме режиме</a:t>
            </a:r>
          </a:p>
          <a:p>
            <a:pPr lvl="1"/>
            <a:r>
              <a:rPr lang="ru-RU" dirty="0"/>
              <a:t>Прямые показатели</a:t>
            </a:r>
          </a:p>
          <a:p>
            <a:pPr lvl="1"/>
            <a:r>
              <a:rPr lang="ru-RU" dirty="0"/>
              <a:t>Корневые показатели</a:t>
            </a:r>
          </a:p>
          <a:p>
            <a:pPr lvl="1"/>
            <a:r>
              <a:rPr lang="ru-RU" dirty="0"/>
              <a:t>Частотные показатели</a:t>
            </a:r>
          </a:p>
          <a:p>
            <a:r>
              <a:rPr lang="ru-RU" dirty="0"/>
              <a:t>Свойства управляемости и наблюдаемости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3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Установившаяся реакция САУ на полиномиальное воздействие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200" y="3320370"/>
            <a:ext cx="11463564" cy="30305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Установившаяся реакция</a:t>
            </a:r>
            <a:r>
              <a:rPr lang="en-US" dirty="0"/>
              <a:t> – </a:t>
            </a:r>
            <a:r>
              <a:rPr lang="ru-RU" dirty="0"/>
              <a:t>воздействие подано давно: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Разложим в ряд Тейлора по тау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Тогда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2329327"/>
              </p:ext>
            </p:extLst>
          </p:nvPr>
        </p:nvGraphicFramePr>
        <p:xfrm>
          <a:off x="316660" y="2850320"/>
          <a:ext cx="3590498" cy="4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Equation" r:id="rId3" imgW="1841400" imgH="241200" progId="Equation.DSMT4">
                  <p:embed/>
                </p:oleObj>
              </mc:Choice>
              <mc:Fallback>
                <p:oleObj name="Equation" r:id="rId3" imgW="1841400" imgH="241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660" y="2850320"/>
                        <a:ext cx="3590498" cy="47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423" y="1522413"/>
            <a:ext cx="4105275" cy="118110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222419"/>
              </p:ext>
            </p:extLst>
          </p:nvPr>
        </p:nvGraphicFramePr>
        <p:xfrm>
          <a:off x="7611115" y="1420133"/>
          <a:ext cx="4164012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Equation" r:id="rId6" imgW="1752480" imgH="799920" progId="Equation.DSMT4">
                  <p:embed/>
                </p:oleObj>
              </mc:Choice>
              <mc:Fallback>
                <p:oleObj name="Equation" r:id="rId6" imgW="1752480" imgH="79992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1115" y="1420133"/>
                        <a:ext cx="4164012" cy="190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6BC2D79F-DD51-4E9E-8F61-048A664ED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43050"/>
              </p:ext>
            </p:extLst>
          </p:nvPr>
        </p:nvGraphicFramePr>
        <p:xfrm>
          <a:off x="1218803" y="3659301"/>
          <a:ext cx="84185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Equation" r:id="rId8" imgW="3543120" imgH="330120" progId="Equation.DSMT4">
                  <p:embed/>
                </p:oleObj>
              </mc:Choice>
              <mc:Fallback>
                <p:oleObj name="Equation" r:id="rId8" imgW="3543120" imgH="33012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8803" y="3659301"/>
                        <a:ext cx="8418513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3ECEF70-E39E-4472-B2E5-E1A4499FA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83909"/>
              </p:ext>
            </p:extLst>
          </p:nvPr>
        </p:nvGraphicFramePr>
        <p:xfrm>
          <a:off x="3407173" y="4532539"/>
          <a:ext cx="40735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Equation" r:id="rId10" imgW="1714320" imgH="444240" progId="Equation.DSMT4">
                  <p:embed/>
                </p:oleObj>
              </mc:Choice>
              <mc:Fallback>
                <p:oleObj name="Equation" r:id="rId10" imgW="1714320" imgH="444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6BC2D79F-DD51-4E9E-8F61-048A664ED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07173" y="4532539"/>
                        <a:ext cx="4073525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FEA7B62-3A5F-4E3D-9B13-0624A12C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58505"/>
              </p:ext>
            </p:extLst>
          </p:nvPr>
        </p:nvGraphicFramePr>
        <p:xfrm>
          <a:off x="2421578" y="5540092"/>
          <a:ext cx="518953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12" imgW="2184120" imgH="495000" progId="Equation.DSMT4">
                  <p:embed/>
                </p:oleObj>
              </mc:Choice>
              <mc:Fallback>
                <p:oleObj name="Equation" r:id="rId12" imgW="2184120" imgH="4950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6BC2D79F-DD51-4E9E-8F61-048A664ED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21578" y="5540092"/>
                        <a:ext cx="5189537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Установившаяся реакция САУ на полиномиальное воздействие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003049D7-A499-4BED-8E48-9DAAE347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236" y="1690688"/>
            <a:ext cx="10923052" cy="4486275"/>
          </a:xfrm>
        </p:spPr>
        <p:txBody>
          <a:bodyPr/>
          <a:lstStyle/>
          <a:p>
            <a:r>
              <a:rPr lang="ru-RU" dirty="0"/>
              <a:t>По определению</a:t>
            </a:r>
            <a:r>
              <a:rPr lang="en-US" dirty="0"/>
              <a:t>:</a:t>
            </a:r>
          </a:p>
          <a:p>
            <a:r>
              <a:rPr lang="ru-RU" dirty="0"/>
              <a:t>Возьмем производную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Подставим 0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Получим</a:t>
            </a:r>
            <a:r>
              <a:rPr lang="en-US" dirty="0"/>
              <a:t>: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7F4EA786-DCC3-4D61-91BC-7DF3BA0E3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16741"/>
              </p:ext>
            </p:extLst>
          </p:nvPr>
        </p:nvGraphicFramePr>
        <p:xfrm>
          <a:off x="4745327" y="1529617"/>
          <a:ext cx="4686681" cy="79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Equation" r:id="rId3" imgW="1955520" imgH="330120" progId="Equation.DSMT4">
                  <p:embed/>
                </p:oleObj>
              </mc:Choice>
              <mc:Fallback>
                <p:oleObj name="Equation" r:id="rId3" imgW="1955520" imgH="33012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5327" y="1529617"/>
                        <a:ext cx="4686681" cy="79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FC0A8692-D140-4DA4-ADC8-53D4FB987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207250"/>
              </p:ext>
            </p:extLst>
          </p:nvPr>
        </p:nvGraphicFramePr>
        <p:xfrm>
          <a:off x="1370012" y="2611639"/>
          <a:ext cx="86121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5" imgW="3593880" imgH="419040" progId="Equation.DSMT4">
                  <p:embed/>
                </p:oleObj>
              </mc:Choice>
              <mc:Fallback>
                <p:oleObj name="Equation" r:id="rId5" imgW="3593880" imgH="4190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7F4EA786-DCC3-4D61-91BC-7DF3BA0E3E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0012" y="2611639"/>
                        <a:ext cx="861218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D5C55FCB-169E-483B-B1FC-62A13FF05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075085"/>
              </p:ext>
            </p:extLst>
          </p:nvPr>
        </p:nvGraphicFramePr>
        <p:xfrm>
          <a:off x="4760598" y="3486602"/>
          <a:ext cx="46561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7" imgW="1942920" imgH="507960" progId="Equation.DSMT4">
                  <p:embed/>
                </p:oleObj>
              </mc:Choice>
              <mc:Fallback>
                <p:oleObj name="Equation" r:id="rId7" imgW="1942920" imgH="5079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FC0A8692-D140-4DA4-ADC8-53D4FB987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0598" y="3486602"/>
                        <a:ext cx="4656138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CDAE6161-CEC5-4E74-9961-3E84E46A6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41757"/>
              </p:ext>
            </p:extLst>
          </p:nvPr>
        </p:nvGraphicFramePr>
        <p:xfrm>
          <a:off x="2881313" y="4840288"/>
          <a:ext cx="45862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9" imgW="1930320" imgH="507960" progId="Equation.DSMT4">
                  <p:embed/>
                </p:oleObj>
              </mc:Choice>
              <mc:Fallback>
                <p:oleObj name="Equation" r:id="rId9" imgW="1930320" imgH="5079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6FEA7B62-3A5F-4E3D-9B13-0624A12C0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1313" y="4840288"/>
                        <a:ext cx="4586287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4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Установившаяся реакция САУ на полиномиальное воздействие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96" y="2823433"/>
            <a:ext cx="11692128" cy="3353529"/>
          </a:xfrm>
        </p:spPr>
        <p:txBody>
          <a:bodyPr>
            <a:normAutofit/>
          </a:bodyPr>
          <a:lstStyle/>
          <a:p>
            <a:r>
              <a:rPr lang="ru-RU" dirty="0"/>
              <a:t>При полиноме </a:t>
            </a:r>
            <a:r>
              <a:rPr lang="en-US" dirty="0"/>
              <a:t>u(t) </a:t>
            </a:r>
            <a:r>
              <a:rPr lang="ru-RU" dirty="0"/>
              <a:t>степени </a:t>
            </a:r>
            <a:r>
              <a:rPr lang="en-US" dirty="0"/>
              <a:t>n </a:t>
            </a:r>
            <a:r>
              <a:rPr lang="ru-RU" dirty="0"/>
              <a:t>в сумме остаётся (</a:t>
            </a:r>
            <a:r>
              <a:rPr lang="en-US" dirty="0"/>
              <a:t>n</a:t>
            </a:r>
            <a:r>
              <a:rPr lang="ru-RU" dirty="0"/>
              <a:t>+1)</a:t>
            </a:r>
            <a:r>
              <a:rPr lang="en-US" dirty="0"/>
              <a:t> </a:t>
            </a:r>
            <a:r>
              <a:rPr lang="ru-RU" dirty="0"/>
              <a:t>слагаемое</a:t>
            </a:r>
            <a:r>
              <a:rPr lang="en-US" dirty="0"/>
              <a:t>, a </a:t>
            </a:r>
            <a:r>
              <a:rPr lang="ru-RU" dirty="0"/>
              <a:t>т.к. </a:t>
            </a:r>
            <a:r>
              <a:rPr lang="en-US" dirty="0"/>
              <a:t>W(s) – </a:t>
            </a:r>
            <a:r>
              <a:rPr lang="ru-RU" dirty="0"/>
              <a:t>функция одной переменной, то при подстановке </a:t>
            </a:r>
            <a:r>
              <a:rPr lang="en-US" dirty="0"/>
              <a:t>s=0 </a:t>
            </a:r>
            <a:r>
              <a:rPr lang="ru-RU" dirty="0"/>
              <a:t>первый множитель равен константе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7818"/>
              </p:ext>
            </p:extLst>
          </p:nvPr>
        </p:nvGraphicFramePr>
        <p:xfrm>
          <a:off x="3259265" y="1497870"/>
          <a:ext cx="45862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3" imgW="1930320" imgH="507960" progId="Equation.DSMT4">
                  <p:embed/>
                </p:oleObj>
              </mc:Choice>
              <mc:Fallback>
                <p:oleObj name="Equation" r:id="rId3" imgW="1930320" imgH="50796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CDAE6161-CEC5-4E74-9961-3E84E46A6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9265" y="1497870"/>
                        <a:ext cx="4586287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26525"/>
              </p:ext>
            </p:extLst>
          </p:nvPr>
        </p:nvGraphicFramePr>
        <p:xfrm>
          <a:off x="838200" y="3916363"/>
          <a:ext cx="10137775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5" imgW="4267080" imgH="1180800" progId="Equation.DSMT4">
                  <p:embed/>
                </p:oleObj>
              </mc:Choice>
              <mc:Fallback>
                <p:oleObj name="Equation" r:id="rId5" imgW="4267080" imgH="11808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916363"/>
                        <a:ext cx="10137775" cy="280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9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Установившаяся реакция САУ на полиномиальное воздействие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566962"/>
            <a:ext cx="11692128" cy="5030787"/>
          </a:xfrm>
        </p:spPr>
        <p:txBody>
          <a:bodyPr>
            <a:normAutofit/>
          </a:bodyPr>
          <a:lstStyle/>
          <a:p>
            <a:r>
              <a:rPr lang="ru-RU" dirty="0"/>
              <a:t>При полиноме </a:t>
            </a:r>
            <a:r>
              <a:rPr lang="en-US" dirty="0"/>
              <a:t>u(t) </a:t>
            </a:r>
            <a:r>
              <a:rPr lang="ru-RU" dirty="0"/>
              <a:t>степени </a:t>
            </a:r>
            <a:r>
              <a:rPr lang="en-US" dirty="0"/>
              <a:t>n </a:t>
            </a:r>
            <a:r>
              <a:rPr lang="ru-RU" dirty="0"/>
              <a:t>в сумме остаётся (</a:t>
            </a:r>
            <a:r>
              <a:rPr lang="en-US" dirty="0"/>
              <a:t>n</a:t>
            </a:r>
            <a:r>
              <a:rPr lang="ru-RU" dirty="0"/>
              <a:t>+1)</a:t>
            </a:r>
            <a:r>
              <a:rPr lang="en-US" dirty="0"/>
              <a:t> </a:t>
            </a:r>
            <a:r>
              <a:rPr lang="ru-RU" dirty="0"/>
              <a:t>слагаемое</a:t>
            </a:r>
            <a:r>
              <a:rPr lang="en-US" dirty="0"/>
              <a:t>, a </a:t>
            </a:r>
            <a:r>
              <a:rPr lang="ru-RU" dirty="0"/>
              <a:t>т.к. </a:t>
            </a:r>
            <a:r>
              <a:rPr lang="en-US" dirty="0"/>
              <a:t>W(s) – </a:t>
            </a:r>
            <a:r>
              <a:rPr lang="ru-RU" dirty="0"/>
              <a:t>функция одной переменной, то при подстановке </a:t>
            </a:r>
            <a:r>
              <a:rPr lang="en-US" dirty="0"/>
              <a:t>s=0 </a:t>
            </a:r>
            <a:r>
              <a:rPr lang="ru-RU" dirty="0"/>
              <a:t>множитель равен константе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Т. Обр. Установившаяся реакция САУ на полиномиальное воздействие так же является полиномом того же порядка, но с другими коэффициентами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86659"/>
              </p:ext>
            </p:extLst>
          </p:nvPr>
        </p:nvGraphicFramePr>
        <p:xfrm>
          <a:off x="838199" y="2679799"/>
          <a:ext cx="10137775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Equation" r:id="rId3" imgW="4267080" imgH="1180800" progId="Equation.DSMT4">
                  <p:embed/>
                </p:oleObj>
              </mc:Choice>
              <mc:Fallback>
                <p:oleObj name="Equation" r:id="rId3" imgW="4267080" imgH="11808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2679799"/>
                        <a:ext cx="10137775" cy="280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36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и астатические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566962"/>
            <a:ext cx="11692128" cy="5030787"/>
          </a:xfrm>
        </p:spPr>
        <p:txBody>
          <a:bodyPr>
            <a:normAutofit/>
          </a:bodyPr>
          <a:lstStyle/>
          <a:p>
            <a:r>
              <a:rPr lang="ru-RU" dirty="0"/>
              <a:t>Рассмотрим систему с жёсткой отрицательной обратной связью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W(s) – </a:t>
            </a:r>
            <a:r>
              <a:rPr lang="ru-RU" dirty="0"/>
              <a:t>передаточная функция по ошибке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4" y="2043956"/>
            <a:ext cx="3295650" cy="1400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04" y="2043956"/>
            <a:ext cx="2979572" cy="1400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376" y="2043955"/>
            <a:ext cx="3176323" cy="1400175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85192"/>
              </p:ext>
            </p:extLst>
          </p:nvPr>
        </p:nvGraphicFramePr>
        <p:xfrm>
          <a:off x="1932337" y="3482571"/>
          <a:ext cx="6426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6" imgW="2705040" imgH="419040" progId="Equation.DSMT4">
                  <p:embed/>
                </p:oleObj>
              </mc:Choice>
              <mc:Fallback>
                <p:oleObj name="Equation" r:id="rId6" imgW="2705040" imgH="419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2337" y="3482571"/>
                        <a:ext cx="6426200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24653"/>
              </p:ext>
            </p:extLst>
          </p:nvPr>
        </p:nvGraphicFramePr>
        <p:xfrm>
          <a:off x="2626074" y="5108844"/>
          <a:ext cx="50387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8" imgW="2120760" imgH="634680" progId="Equation.DSMT4">
                  <p:embed/>
                </p:oleObj>
              </mc:Choice>
              <mc:Fallback>
                <p:oleObj name="Equation" r:id="rId8" imgW="2120760" imgH="6346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6074" y="5108844"/>
                        <a:ext cx="5038725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7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и астатические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3" y="1566962"/>
            <a:ext cx="11692128" cy="5030787"/>
          </a:xfrm>
        </p:spPr>
        <p:txBody>
          <a:bodyPr>
            <a:normAutofit/>
          </a:bodyPr>
          <a:lstStyle/>
          <a:p>
            <a:r>
              <a:rPr lang="ru-RU" dirty="0"/>
              <a:t>Пусть </a:t>
            </a:r>
          </a:p>
          <a:p>
            <a:r>
              <a:rPr lang="ru-RU" dirty="0"/>
              <a:t>Тогда</a:t>
            </a:r>
            <a:endParaRPr lang="en-US" dirty="0"/>
          </a:p>
          <a:p>
            <a:r>
              <a:rPr lang="ru-RU" dirty="0"/>
              <a:t>Если			, то система называется </a:t>
            </a:r>
            <a:r>
              <a:rPr lang="ru-RU" b="1" dirty="0"/>
              <a:t>статической</a:t>
            </a:r>
            <a:r>
              <a:rPr lang="ru-RU" dirty="0"/>
              <a:t>, т.е. имеет </a:t>
            </a:r>
            <a:r>
              <a:rPr lang="ru-RU" b="1" dirty="0"/>
              <a:t>статическую ошибку </a:t>
            </a:r>
            <a:r>
              <a:rPr lang="ru-RU" dirty="0"/>
              <a:t>– установившаяся ошибка при постоянном воздействии, а система обладает </a:t>
            </a:r>
            <a:r>
              <a:rPr lang="ru-RU" b="1" dirty="0" err="1"/>
              <a:t>статизмом</a:t>
            </a:r>
          </a:p>
          <a:p>
            <a:r>
              <a:rPr lang="ru-RU" dirty="0"/>
              <a:t>Если				, то система обладает </a:t>
            </a:r>
            <a:r>
              <a:rPr lang="ru-RU" b="1" dirty="0"/>
              <a:t>астатизмом первого порядка.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941313"/>
              </p:ext>
            </p:extLst>
          </p:nvPr>
        </p:nvGraphicFramePr>
        <p:xfrm>
          <a:off x="1988992" y="1404144"/>
          <a:ext cx="72405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3" imgW="3047760" imgH="241200" progId="Equation.DSMT4">
                  <p:embed/>
                </p:oleObj>
              </mc:Choice>
              <mc:Fallback>
                <p:oleObj name="Equation" r:id="rId3" imgW="3047760" imgH="2412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8992" y="1404144"/>
                        <a:ext cx="7240587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48221"/>
              </p:ext>
            </p:extLst>
          </p:nvPr>
        </p:nvGraphicFramePr>
        <p:xfrm>
          <a:off x="1988992" y="1977231"/>
          <a:ext cx="5853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Equation" r:id="rId5" imgW="2463480" imgH="228600" progId="Equation.DSMT4">
                  <p:embed/>
                </p:oleObj>
              </mc:Choice>
              <mc:Fallback>
                <p:oleObj name="Equation" r:id="rId5" imgW="2463480" imgH="2286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8992" y="1977231"/>
                        <a:ext cx="58531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765596"/>
              </p:ext>
            </p:extLst>
          </p:nvPr>
        </p:nvGraphicFramePr>
        <p:xfrm>
          <a:off x="1988992" y="2565399"/>
          <a:ext cx="141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8992" y="2565399"/>
                        <a:ext cx="14176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C38BAE99-63DF-4EA5-A2EC-521A38B61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1602"/>
              </p:ext>
            </p:extLst>
          </p:nvPr>
        </p:nvGraphicFramePr>
        <p:xfrm>
          <a:off x="1381491" y="3819209"/>
          <a:ext cx="3167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C38BAE99-63DF-4EA5-A2EC-521A38B61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1491" y="3819209"/>
                        <a:ext cx="316706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395" y="4315980"/>
            <a:ext cx="5037220" cy="25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89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12572</TotalTime>
  <Words>682</Words>
  <Application>Microsoft Office PowerPoint</Application>
  <PresentationFormat>Широкоэкранный</PresentationFormat>
  <Paragraphs>173</Paragraphs>
  <Slides>21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Equation</vt:lpstr>
      <vt:lpstr>MathType 7.0 Equation</vt:lpstr>
      <vt:lpstr>Свойства линейных непрерывных динамических объектов</vt:lpstr>
      <vt:lpstr>Введение</vt:lpstr>
      <vt:lpstr>Содержание</vt:lpstr>
      <vt:lpstr>Установившаяся реакция САУ на полиномиальное воздействие</vt:lpstr>
      <vt:lpstr>Установившаяся реакция САУ на полиномиальное воздействие</vt:lpstr>
      <vt:lpstr>Установившаяся реакция САУ на полиномиальное воздействие</vt:lpstr>
      <vt:lpstr>Установившаяся реакция САУ на полиномиальное воздействие</vt:lpstr>
      <vt:lpstr>Статические и астатические системы</vt:lpstr>
      <vt:lpstr>Статические и астатические системы</vt:lpstr>
      <vt:lpstr>Статические и астатические системы</vt:lpstr>
      <vt:lpstr>Статические и астатические системы</vt:lpstr>
      <vt:lpstr>Показатели качества СУ в переходном режиме. Прямые показатели</vt:lpstr>
      <vt:lpstr>Показатели качества СУ в переходном режиме. Прямые показатели</vt:lpstr>
      <vt:lpstr>Показатели качества СУ в переходном режиме. Косвенные корневые показатели</vt:lpstr>
      <vt:lpstr>Показатели качества СУ в переходном режиме. Косвенные корневые показатели</vt:lpstr>
      <vt:lpstr>Показатели качества СУ в переходном режиме. Косвенные частотные показатели</vt:lpstr>
      <vt:lpstr>Свойства управляемости и наблюдаемости</vt:lpstr>
      <vt:lpstr>Критерии управляемости и наблюдаемости</vt:lpstr>
      <vt:lpstr>Следствие к критерию управляемости</vt:lpstr>
      <vt:lpstr>Следствие к критерию наблюдаемости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249</cp:revision>
  <dcterms:created xsi:type="dcterms:W3CDTF">2018-04-06T13:10:01Z</dcterms:created>
  <dcterms:modified xsi:type="dcterms:W3CDTF">2018-11-15T02:50:08Z</dcterms:modified>
</cp:coreProperties>
</file>