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354" r:id="rId6"/>
    <p:sldId id="355" r:id="rId7"/>
    <p:sldId id="357" r:id="rId8"/>
    <p:sldId id="356" r:id="rId9"/>
    <p:sldId id="358" r:id="rId10"/>
    <p:sldId id="359" r:id="rId11"/>
    <p:sldId id="361" r:id="rId12"/>
    <p:sldId id="362" r:id="rId13"/>
    <p:sldId id="360" r:id="rId14"/>
    <p:sldId id="363" r:id="rId15"/>
    <p:sldId id="3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004E7E-73A2-4EBA-A9F1-561A9617869E}">
          <p14:sldIdLst>
            <p14:sldId id="256"/>
            <p14:sldId id="257"/>
            <p14:sldId id="259"/>
            <p14:sldId id="261"/>
            <p14:sldId id="354"/>
            <p14:sldId id="355"/>
            <p14:sldId id="357"/>
            <p14:sldId id="356"/>
            <p14:sldId id="358"/>
            <p14:sldId id="359"/>
            <p14:sldId id="361"/>
            <p14:sldId id="362"/>
            <p14:sldId id="360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Устойчивость линейных непрерывных динамических объектов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2018г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 к критерию Гурвица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690688"/>
            <a:ext cx="11354792" cy="5030788"/>
          </a:xfrm>
        </p:spPr>
        <p:txBody>
          <a:bodyPr>
            <a:normAutofit/>
          </a:bodyPr>
          <a:lstStyle/>
          <a:p>
            <a:r>
              <a:rPr lang="ru-RU" dirty="0"/>
              <a:t>Критерий Гурвица – избыточен: </a:t>
            </a:r>
            <a:r>
              <a:rPr lang="ru-RU" b="1" dirty="0"/>
              <a:t>Критерий </a:t>
            </a:r>
            <a:r>
              <a:rPr lang="ru-RU" b="1" dirty="0" err="1"/>
              <a:t>Льенара-Шипара</a:t>
            </a:r>
            <a:endParaRPr lang="ru-RU" b="1" dirty="0"/>
          </a:p>
          <a:p>
            <a:r>
              <a:rPr lang="ru-RU" dirty="0"/>
              <a:t>Для устойчивости системы необходимо и достаточно</a:t>
            </a:r>
            <a:r>
              <a:rPr lang="en-US" dirty="0"/>
              <a:t> </a:t>
            </a:r>
            <a:r>
              <a:rPr lang="ru-RU" dirty="0"/>
              <a:t>проверить половину определителей Гурвица</a:t>
            </a:r>
            <a:r>
              <a:rPr lang="en-US" dirty="0"/>
              <a:t>: </a:t>
            </a:r>
            <a:r>
              <a:rPr lang="ru-RU" dirty="0"/>
              <a:t>или четные или нечетные</a:t>
            </a:r>
          </a:p>
          <a:p>
            <a:r>
              <a:rPr lang="ru-RU" dirty="0"/>
              <a:t>Равенство определителей Гурвица нулю дает границы устойчивости</a:t>
            </a:r>
          </a:p>
          <a:p>
            <a:r>
              <a:rPr lang="ru-RU" dirty="0"/>
              <a:t>Решение системы неравенств дает область допустимых значений параметров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7C81515-ED93-4461-BE5F-459D3288A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39764"/>
              </p:ext>
            </p:extLst>
          </p:nvPr>
        </p:nvGraphicFramePr>
        <p:xfrm>
          <a:off x="3670673" y="4490321"/>
          <a:ext cx="34401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3" imgW="1447560" imgH="685800" progId="Equation.DSMT4">
                  <p:embed/>
                </p:oleObj>
              </mc:Choice>
              <mc:Fallback>
                <p:oleObj name="Equation" r:id="rId3" imgW="1447560" imgH="6858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1C7AE725-C11C-4D9D-AD66-14AE2F94A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0673" y="4490321"/>
                        <a:ext cx="3440112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Робастная устойчивость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375576"/>
            <a:ext cx="11354792" cy="5345900"/>
          </a:xfrm>
        </p:spPr>
        <p:txBody>
          <a:bodyPr>
            <a:normAutofit/>
          </a:bodyPr>
          <a:lstStyle/>
          <a:p>
            <a:r>
              <a:rPr lang="ru-RU" dirty="0"/>
              <a:t>Рассмотрим объект с изменяющимися во времени или неточно определенными параметрами</a:t>
            </a:r>
          </a:p>
          <a:p>
            <a:r>
              <a:rPr lang="ru-RU" dirty="0"/>
              <a:t>В этом случае нужна система управления устойчивая при всех возможных значениях параметров – такая система называется </a:t>
            </a:r>
            <a:r>
              <a:rPr lang="ru-RU" b="1" dirty="0"/>
              <a:t>робастной</a:t>
            </a:r>
            <a:r>
              <a:rPr lang="en-US" dirty="0"/>
              <a:t>(</a:t>
            </a:r>
            <a:r>
              <a:rPr lang="ru-RU" dirty="0"/>
              <a:t>от англ. </a:t>
            </a:r>
            <a:r>
              <a:rPr lang="en-US" dirty="0"/>
              <a:t>robust)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Полином </a:t>
            </a:r>
            <a:r>
              <a:rPr lang="en-US" dirty="0"/>
              <a:t>Q</a:t>
            </a:r>
            <a:r>
              <a:rPr lang="ru-RU" dirty="0"/>
              <a:t> называется робастно устойчивым, если он устойчив при любом векторе </a:t>
            </a:r>
            <a:r>
              <a:rPr lang="en-US" dirty="0"/>
              <a:t>a </a:t>
            </a:r>
            <a:r>
              <a:rPr lang="ru-RU" dirty="0"/>
              <a:t>из множества </a:t>
            </a:r>
            <a:r>
              <a:rPr lang="en-US" dirty="0"/>
              <a:t>A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FD0733A-5CEF-44FB-AA55-C53C30FB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27674"/>
              </p:ext>
            </p:extLst>
          </p:nvPr>
        </p:nvGraphicFramePr>
        <p:xfrm>
          <a:off x="1050924" y="3429000"/>
          <a:ext cx="8931276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3" imgW="3759120" imgH="241200" progId="Equation.DSMT4">
                  <p:embed/>
                </p:oleObj>
              </mc:Choice>
              <mc:Fallback>
                <p:oleObj name="Equation" r:id="rId3" imgW="3759120" imgH="2412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1C7AE725-C11C-4D9D-AD66-14AE2F94A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924" y="3429000"/>
                        <a:ext cx="8931276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6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(теорема) Харитонова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375576"/>
            <a:ext cx="11354792" cy="5345900"/>
          </a:xfrm>
        </p:spPr>
        <p:txBody>
          <a:bodyPr>
            <a:normAutofit/>
          </a:bodyPr>
          <a:lstStyle/>
          <a:p>
            <a:r>
              <a:rPr lang="ru-RU" dirty="0"/>
              <a:t>Пусть А задано как </a:t>
            </a:r>
            <a:r>
              <a:rPr lang="ru-RU" dirty="0" err="1"/>
              <a:t>гиперпараллепипед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устойчивости в множестве А н. и д. проверить все вершины </a:t>
            </a:r>
            <a:r>
              <a:rPr lang="ru-RU" dirty="0" err="1"/>
              <a:t>параллепипеда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/>
              <a:t>вершин</a:t>
            </a:r>
          </a:p>
          <a:p>
            <a:r>
              <a:rPr lang="ru-RU" dirty="0"/>
              <a:t>Теорема Харитонова</a:t>
            </a:r>
            <a:r>
              <a:rPr lang="en-US" dirty="0"/>
              <a:t>: </a:t>
            </a:r>
            <a:r>
              <a:rPr lang="ru-RU" dirty="0"/>
              <a:t>Для устойчивости линейной системы с коэффициентами заданными интервалами н. и д. проверить устойчивость 4х полиномов Харитонова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FD0733A-5CEF-44FB-AA55-C53C30FB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80520"/>
              </p:ext>
            </p:extLst>
          </p:nvPr>
        </p:nvGraphicFramePr>
        <p:xfrm>
          <a:off x="3118844" y="1824024"/>
          <a:ext cx="45561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Equation" r:id="rId3" imgW="1917360" imgH="253800" progId="Equation.DSMT4">
                  <p:embed/>
                </p:oleObj>
              </mc:Choice>
              <mc:Fallback>
                <p:oleObj name="Equation" r:id="rId3" imgW="1917360" imgH="2538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DFD0733A-5CEF-44FB-AA55-C53C30FBC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8844" y="1824024"/>
                        <a:ext cx="455612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092E77F-12FE-4D26-953D-B8E4A3620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50302"/>
              </p:ext>
            </p:extLst>
          </p:nvPr>
        </p:nvGraphicFramePr>
        <p:xfrm>
          <a:off x="3331513" y="2701139"/>
          <a:ext cx="6334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Equation" r:id="rId5" imgW="266400" imgH="190440" progId="Equation.DSMT4">
                  <p:embed/>
                </p:oleObj>
              </mc:Choice>
              <mc:Fallback>
                <p:oleObj name="Equation" r:id="rId5" imgW="266400" imgH="1904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DFD0733A-5CEF-44FB-AA55-C53C30FBC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1513" y="2701139"/>
                        <a:ext cx="63341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2F7DD08-7A74-49CA-9B1A-425B3E9AF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56758"/>
              </p:ext>
            </p:extLst>
          </p:nvPr>
        </p:nvGraphicFramePr>
        <p:xfrm>
          <a:off x="4053882" y="4490376"/>
          <a:ext cx="3621087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Equation" r:id="rId7" imgW="1523880" imgH="914400" progId="Equation.DSMT4">
                  <p:embed/>
                </p:oleObj>
              </mc:Choice>
              <mc:Fallback>
                <p:oleObj name="Equation" r:id="rId7" imgW="1523880" imgH="9144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DFD0733A-5CEF-44FB-AA55-C53C30FBC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3882" y="4490376"/>
                        <a:ext cx="3621087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5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Михайлова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690688"/>
            <a:ext cx="7464404" cy="5030788"/>
          </a:xfrm>
        </p:spPr>
        <p:txBody>
          <a:bodyPr>
            <a:normAutofit/>
          </a:bodyPr>
          <a:lstStyle/>
          <a:p>
            <a:r>
              <a:rPr lang="ru-RU" dirty="0"/>
              <a:t>Возьмем полином и заменим переменную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Изображение кривой на комплексной плоскости при частотах от нуля до бесконечности называется годограф или кривая Михайлова</a:t>
            </a:r>
          </a:p>
          <a:p>
            <a:r>
              <a:rPr lang="ru-RU" dirty="0"/>
              <a:t>Для того чтобы полином был устойчив н. и д., чтобы годограф Михайлова начинался на вещественной положительной полуоси и последовательно обходил </a:t>
            </a:r>
            <a:r>
              <a:rPr lang="en-US" dirty="0"/>
              <a:t>n </a:t>
            </a:r>
            <a:r>
              <a:rPr lang="ru-RU" dirty="0"/>
              <a:t>квадрантов против часовой стрелки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7C81515-ED93-4461-BE5F-459D3288A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27137"/>
              </p:ext>
            </p:extLst>
          </p:nvPr>
        </p:nvGraphicFramePr>
        <p:xfrm>
          <a:off x="1166716" y="2121176"/>
          <a:ext cx="5191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Equation" r:id="rId3" imgW="2184120" imgH="279360" progId="Equation.DSMT4">
                  <p:embed/>
                </p:oleObj>
              </mc:Choice>
              <mc:Fallback>
                <p:oleObj name="Equation" r:id="rId3" imgW="2184120" imgH="2793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37C81515-ED93-4461-BE5F-459D3288A5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716" y="2121176"/>
                        <a:ext cx="519112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0CF75E-E9A4-43E3-B3A3-B30C10793B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6376" y="2048497"/>
            <a:ext cx="4268084" cy="35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Найквиста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383527"/>
            <a:ext cx="11599082" cy="5337949"/>
          </a:xfrm>
        </p:spPr>
        <p:txBody>
          <a:bodyPr>
            <a:normAutofit/>
          </a:bodyPr>
          <a:lstStyle/>
          <a:p>
            <a:r>
              <a:rPr lang="ru-RU" dirty="0"/>
              <a:t>Критерий позволяет </a:t>
            </a:r>
            <a:r>
              <a:rPr lang="ru-RU" b="1" dirty="0"/>
              <a:t>по АФЧХ разомкнутой системы </a:t>
            </a:r>
            <a:r>
              <a:rPr lang="ru-RU" dirty="0"/>
              <a:t>судить об </a:t>
            </a:r>
            <a:r>
              <a:rPr lang="ru-RU" b="1" dirty="0"/>
              <a:t>устойчивости системы замкнутой </a:t>
            </a:r>
            <a:r>
              <a:rPr lang="ru-RU" dirty="0"/>
              <a:t>жесткой отрицательной обратной связью</a:t>
            </a:r>
          </a:p>
          <a:p>
            <a:r>
              <a:rPr lang="ru-RU" dirty="0"/>
              <a:t>Гибкая обратная связь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r>
              <a:rPr lang="ru-RU" dirty="0"/>
              <a:t>Если </a:t>
            </a:r>
            <a:r>
              <a:rPr lang="en-US" dirty="0"/>
              <a:t>W2=1,</a:t>
            </a:r>
            <a:r>
              <a:rPr lang="ru-RU" dirty="0"/>
              <a:t> то жесткая обратная связь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Систему с гибкой обратной связью можно преобразовать к жесткой </a:t>
            </a:r>
            <a:r>
              <a:rPr lang="ru-RU" dirty="0" err="1"/>
              <a:t>о.с</a:t>
            </a:r>
            <a:r>
              <a:rPr lang="ru-RU" dirty="0"/>
              <a:t>.: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6B23E4-B232-454C-921D-EACB65FE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00" y="2178727"/>
            <a:ext cx="3396283" cy="13062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712661-405E-49E4-8D99-30F909CA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17" y="3484989"/>
            <a:ext cx="3396283" cy="13062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97D4D0-72E5-4EA2-BA2E-E5BD2E580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37" y="5205412"/>
            <a:ext cx="9077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Найквиста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383527"/>
            <a:ext cx="11599082" cy="53379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Для того чтобы система замкнутая жесткой отрицательной </a:t>
            </a:r>
            <a:r>
              <a:rPr lang="ru-RU" dirty="0" err="1"/>
              <a:t>о.с</a:t>
            </a:r>
            <a:r>
              <a:rPr lang="ru-RU" dirty="0"/>
              <a:t>. была устойчива н. и д. чтобы АФЧХ разомкнутой системы охватывала точку (-1,</a:t>
            </a:r>
            <a:r>
              <a:rPr lang="en-US" dirty="0"/>
              <a:t>j0</a:t>
            </a:r>
            <a:r>
              <a:rPr lang="ru-RU" dirty="0"/>
              <a:t>)</a:t>
            </a:r>
            <a:r>
              <a:rPr lang="en-US" dirty="0"/>
              <a:t> l/2 </a:t>
            </a:r>
            <a:r>
              <a:rPr lang="ru-RU" dirty="0"/>
              <a:t>раз в положительном направлении (против часовой стрелки)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l – </a:t>
            </a:r>
            <a:r>
              <a:rPr lang="ru-RU" dirty="0"/>
              <a:t>число «правых»(неустойчивых) корней разомкнутой системы</a:t>
            </a:r>
          </a:p>
          <a:p>
            <a:pPr lvl="1"/>
            <a:r>
              <a:rPr lang="ru-RU" dirty="0"/>
              <a:t>Следствие</a:t>
            </a:r>
            <a:r>
              <a:rPr lang="en-US" dirty="0"/>
              <a:t>: </a:t>
            </a:r>
            <a:r>
              <a:rPr lang="ru-RU" dirty="0"/>
              <a:t>Если разомкнутая система устойчива(т.е. </a:t>
            </a:r>
            <a:r>
              <a:rPr lang="en-US" dirty="0"/>
              <a:t>l=0</a:t>
            </a:r>
            <a:r>
              <a:rPr lang="ru-RU" dirty="0"/>
              <a:t>), то для устойчивости замкнутой системы н. и д. чтобы АФЧХ разомкнутой системы не охватывала точку (-1,</a:t>
            </a:r>
            <a:r>
              <a:rPr lang="en-US" dirty="0"/>
              <a:t>j0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5489D1-CA8B-458A-AA19-F00F34E5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12" y="365124"/>
            <a:ext cx="3629025" cy="1333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8EBBEC-5706-48EA-9FBF-85B4F393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4223707"/>
            <a:ext cx="7501393" cy="26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058492"/>
          </a:xfrm>
        </p:spPr>
        <p:txBody>
          <a:bodyPr>
            <a:normAutofit/>
          </a:bodyPr>
          <a:lstStyle/>
          <a:p>
            <a:r>
              <a:rPr lang="ru-RU" dirty="0"/>
              <a:t>Устойчивость систем – базовое свойство в ТАУ.</a:t>
            </a:r>
          </a:p>
          <a:p>
            <a:r>
              <a:rPr lang="ru-RU" dirty="0"/>
              <a:t>Для неустойчивых объектов все остальные их свойства теряют физический смысл.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Определения устойчивости линейных динамических объектов</a:t>
            </a:r>
          </a:p>
          <a:p>
            <a:r>
              <a:rPr lang="ru-RU" dirty="0"/>
              <a:t>Робастная устойчивость</a:t>
            </a:r>
          </a:p>
          <a:p>
            <a:pPr lvl="1"/>
            <a:r>
              <a:rPr lang="ru-RU" dirty="0"/>
              <a:t>Теорема Харитонова</a:t>
            </a:r>
          </a:p>
          <a:p>
            <a:r>
              <a:rPr lang="ru-RU" dirty="0"/>
              <a:t>Критерии устойчивости</a:t>
            </a:r>
          </a:p>
          <a:p>
            <a:pPr lvl="1"/>
            <a:r>
              <a:rPr lang="ru-RU" dirty="0"/>
              <a:t>Критерий Стодолы</a:t>
            </a:r>
          </a:p>
          <a:p>
            <a:pPr lvl="1"/>
            <a:r>
              <a:rPr lang="ru-RU" dirty="0"/>
              <a:t>Критерий Гурвица</a:t>
            </a:r>
          </a:p>
          <a:p>
            <a:pPr lvl="1"/>
            <a:r>
              <a:rPr lang="ru-RU" dirty="0"/>
              <a:t>Критерий Михайлова</a:t>
            </a:r>
          </a:p>
          <a:p>
            <a:pPr lvl="1"/>
            <a:r>
              <a:rPr lang="ru-RU" dirty="0"/>
              <a:t>Критерий Найквиста</a:t>
            </a:r>
          </a:p>
          <a:p>
            <a:r>
              <a:rPr lang="ru-RU" dirty="0"/>
              <a:t>Устойчивость систем с транспортным запаздыванием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 устойчивости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5850" y="1425576"/>
            <a:ext cx="10580914" cy="884917"/>
          </a:xfrm>
        </p:spPr>
        <p:txBody>
          <a:bodyPr>
            <a:normAutofit fontScale="92500"/>
          </a:bodyPr>
          <a:lstStyle/>
          <a:p>
            <a:r>
              <a:rPr lang="ru-RU" dirty="0"/>
              <a:t>Устойчивость – свойство системы возвращаться в исходное состояние после выхода из него в результате какого-либо воздействия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7A5D963-B56B-44DE-B43F-6FC1A740DAA0}"/>
              </a:ext>
            </a:extLst>
          </p:cNvPr>
          <p:cNvSpPr txBox="1">
            <a:spLocks/>
          </p:cNvSpPr>
          <p:nvPr/>
        </p:nvSpPr>
        <p:spPr>
          <a:xfrm>
            <a:off x="121307" y="2380322"/>
            <a:ext cx="4773422" cy="3976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а) – неустойчивые б) – устойчивые характеристики</a:t>
            </a:r>
          </a:p>
          <a:p>
            <a:r>
              <a:rPr lang="ru-RU" dirty="0"/>
              <a:t>Устойчивые линейные системы вернутся в устойчивое состояние после любого отклонения</a:t>
            </a:r>
          </a:p>
          <a:p>
            <a:r>
              <a:rPr lang="ru-RU" dirty="0"/>
              <a:t>Неустойчивые системы не вернутся в исходное состояние даже после бесконечно малого отклонения от него (в том числе случайного)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994C5B-D4AC-415D-9165-F68570469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1" y="2799080"/>
            <a:ext cx="7305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 устойчивости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258646"/>
            <a:ext cx="11354792" cy="5462830"/>
          </a:xfrm>
        </p:spPr>
        <p:txBody>
          <a:bodyPr>
            <a:normAutofit/>
          </a:bodyPr>
          <a:lstStyle/>
          <a:p>
            <a:r>
              <a:rPr lang="ru-RU" dirty="0"/>
              <a:t>Результат воздействия </a:t>
            </a:r>
            <a:r>
              <a:rPr lang="en-US" dirty="0"/>
              <a:t>u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на звено</a:t>
            </a:r>
            <a:r>
              <a:rPr lang="en-US" dirty="0"/>
              <a:t> W(s):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Устойчивость по начальным условиям – решение однородной системы стремится к 0 при ненулевых начальных условиях, те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Т.е. звено устойчиво, если полюсы её П.Ф. или собственные числа матрицы А имеют отрицательную вещественную часть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2D8D4FC-E98F-4BCE-B59B-9A6D4CE48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48619"/>
              </p:ext>
            </p:extLst>
          </p:nvPr>
        </p:nvGraphicFramePr>
        <p:xfrm>
          <a:off x="2480253" y="1464778"/>
          <a:ext cx="49482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3" imgW="2082600" imgH="761760" progId="Equation.DSMT4">
                  <p:embed/>
                </p:oleObj>
              </mc:Choice>
              <mc:Fallback>
                <p:oleObj name="Equation" r:id="rId3" imgW="2082600" imgH="7617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0253" y="1464778"/>
                        <a:ext cx="4948237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CE6D15A-94AD-41AD-8E35-76F130F8D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10159"/>
              </p:ext>
            </p:extLst>
          </p:nvPr>
        </p:nvGraphicFramePr>
        <p:xfrm>
          <a:off x="799036" y="4006851"/>
          <a:ext cx="103806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5" imgW="4368600" imgH="761760" progId="Equation.DSMT4">
                  <p:embed/>
                </p:oleObj>
              </mc:Choice>
              <mc:Fallback>
                <p:oleObj name="Equation" r:id="rId5" imgW="4368600" imgH="7617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2D8D4FC-E98F-4BCE-B59B-9A6D4CE48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036" y="4006851"/>
                        <a:ext cx="10380663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 устойчивости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258646"/>
            <a:ext cx="11354792" cy="54628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Результат воздействия </a:t>
            </a:r>
            <a:r>
              <a:rPr lang="en-US" dirty="0"/>
              <a:t>u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на звено</a:t>
            </a:r>
            <a:r>
              <a:rPr lang="en-US" dirty="0"/>
              <a:t> W(s):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Устойчивость по входу – при ограниченном входе выход системы тоже ограничен</a:t>
            </a:r>
          </a:p>
          <a:p>
            <a:r>
              <a:rPr lang="ru-RU" dirty="0"/>
              <a:t>Необходимые и достаточные условия устойчивости по входу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Система строго физически реализуема</a:t>
            </a:r>
          </a:p>
          <a:p>
            <a:pPr lvl="1"/>
            <a:r>
              <a:rPr lang="ru-RU" dirty="0"/>
              <a:t>Система устойчива по начальным условиям</a:t>
            </a:r>
          </a:p>
          <a:p>
            <a:r>
              <a:rPr lang="ru-RU" dirty="0"/>
              <a:t>Итого</a:t>
            </a:r>
            <a:r>
              <a:rPr lang="en-US" dirty="0"/>
              <a:t>: </a:t>
            </a:r>
            <a:r>
              <a:rPr lang="ru-RU" b="1" dirty="0"/>
              <a:t>Линейная система устойчива, если все корни характеристического уравнения имеют отрицательную вещественную часть</a:t>
            </a:r>
            <a:endParaRPr lang="en-US" b="1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2D8D4FC-E98F-4BCE-B59B-9A6D4CE4866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80253" y="1464778"/>
          <a:ext cx="49482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3" imgW="2082600" imgH="761760" progId="Equation.DSMT4">
                  <p:embed/>
                </p:oleObj>
              </mc:Choice>
              <mc:Fallback>
                <p:oleObj name="Equation" r:id="rId3" imgW="2082600" imgH="7617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2D8D4FC-E98F-4BCE-B59B-9A6D4CE48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0253" y="1464778"/>
                        <a:ext cx="4948237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3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Корни характеристического уравнения, запас устойчивость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690688"/>
            <a:ext cx="5897997" cy="503078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Система </a:t>
            </a:r>
            <a:r>
              <a:rPr lang="ru-RU" b="1" dirty="0"/>
              <a:t>устойчива</a:t>
            </a:r>
            <a:r>
              <a:rPr lang="ru-RU" dirty="0"/>
              <a:t> если все корни имеют </a:t>
            </a:r>
            <a:r>
              <a:rPr lang="ru-RU" b="1" dirty="0"/>
              <a:t>отрицательную</a:t>
            </a:r>
            <a:r>
              <a:rPr lang="ru-RU" dirty="0"/>
              <a:t> вещественную часть</a:t>
            </a:r>
          </a:p>
          <a:p>
            <a:r>
              <a:rPr lang="ru-RU" dirty="0"/>
              <a:t>Если хотя бы у одного корня вещественная часть </a:t>
            </a:r>
            <a:r>
              <a:rPr lang="ru-RU" b="1" dirty="0"/>
              <a:t>равна нулю</a:t>
            </a:r>
            <a:r>
              <a:rPr lang="ru-RU" dirty="0"/>
              <a:t>, то система </a:t>
            </a:r>
            <a:r>
              <a:rPr lang="ru-RU" b="1" dirty="0"/>
              <a:t>на границе устойчивости</a:t>
            </a:r>
          </a:p>
          <a:p>
            <a:r>
              <a:rPr lang="ru-RU" dirty="0"/>
              <a:t>Если хотя бы у одного корня вещественная часть </a:t>
            </a:r>
            <a:r>
              <a:rPr lang="ru-RU" b="1" dirty="0"/>
              <a:t>больше нуля</a:t>
            </a:r>
            <a:r>
              <a:rPr lang="ru-RU" dirty="0"/>
              <a:t>, то система </a:t>
            </a:r>
            <a:r>
              <a:rPr lang="ru-RU" b="1" dirty="0"/>
              <a:t>неустойчива</a:t>
            </a:r>
          </a:p>
          <a:p>
            <a:r>
              <a:rPr lang="ru-RU" dirty="0"/>
              <a:t>Для реальных систем необходимо обеспечивать запас(коридор) устойчивости, т.е. все вещественных части должны быть </a:t>
            </a:r>
            <a:r>
              <a:rPr lang="ru-RU" b="1" dirty="0"/>
              <a:t>меньше некоторого определенного значения</a:t>
            </a:r>
            <a:r>
              <a:rPr lang="ru-RU" dirty="0"/>
              <a:t>, чтобы случайные изменения параметров не выводили систему из устойчивости </a:t>
            </a:r>
            <a:endParaRPr lang="en-US" b="1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ECF0A9-07FC-4D8E-95C8-D3236731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1258646"/>
            <a:ext cx="6115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устойчивости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1972" y="1258646"/>
            <a:ext cx="11354792" cy="54628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исследования устойчивости необязательно находить все корни характеристического уравнения, можно воспользоваться критериями устойчивости</a:t>
            </a:r>
          </a:p>
          <a:p>
            <a:r>
              <a:rPr lang="ru-RU" dirty="0"/>
              <a:t>Если полином имеет только «левые» корни, то такой полином называется полиномом Гурвица (устойчивым полиномом, </a:t>
            </a:r>
            <a:r>
              <a:rPr lang="ru-RU" dirty="0" err="1"/>
              <a:t>гурвицевым</a:t>
            </a:r>
            <a:r>
              <a:rPr lang="ru-RU" dirty="0"/>
              <a:t> полиномом)</a:t>
            </a:r>
          </a:p>
          <a:p>
            <a:r>
              <a:rPr lang="ru-RU" dirty="0"/>
              <a:t>Необходимое (но не достаточное) условие устойчивости – </a:t>
            </a:r>
            <a:r>
              <a:rPr lang="ru-RU" b="1" dirty="0"/>
              <a:t>критерий Стодолы</a:t>
            </a:r>
            <a:r>
              <a:rPr lang="en-US" b="1" dirty="0"/>
              <a:t>: </a:t>
            </a:r>
            <a:r>
              <a:rPr lang="ru-RU" dirty="0"/>
              <a:t>Чтобы полином был устойчивым необходимо чтобы все его коэффициенты имели один знак</a:t>
            </a:r>
          </a:p>
          <a:p>
            <a:pPr lvl="1"/>
            <a:r>
              <a:rPr lang="ru-RU" dirty="0"/>
              <a:t>Если хотя бы один коэффициент отличается знаком, то полином неустойчивый</a:t>
            </a:r>
          </a:p>
          <a:p>
            <a:r>
              <a:rPr lang="ru-RU" dirty="0"/>
              <a:t>Характеристическое уравнение можно умножить на -1 и изменить знаки всех коэффициентов, поэтому далее будем рассматривать, что первый коэффициент больше нуля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Рауса</a:t>
            </a:r>
            <a:r>
              <a:rPr lang="ru-RU" dirty="0"/>
              <a:t>-Гурвица (необходимый и достаточный)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5362" y="1690688"/>
            <a:ext cx="7138400" cy="5131215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/>
              <a:t>оставим матрицу Гурвица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Для устойчивости системы необходимо и достаточно, чтобы определитель Гурвица и все главные диагональные миноры матрицы были больше нуля</a:t>
            </a:r>
          </a:p>
          <a:p>
            <a:r>
              <a:rPr lang="ru-RU" dirty="0"/>
              <a:t>Если хотя бы один определитель равен нулю, то система на границе устойчивости</a:t>
            </a:r>
          </a:p>
          <a:p>
            <a:r>
              <a:rPr lang="ru-RU" dirty="0"/>
              <a:t>Если хотя бы один определитель </a:t>
            </a:r>
            <a:r>
              <a:rPr lang="ru-RU" dirty="0" smtClean="0"/>
              <a:t>меньше </a:t>
            </a:r>
            <a:r>
              <a:rPr lang="ru-RU" dirty="0"/>
              <a:t>нуля, то система неустойчива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C7AE725-C11C-4D9D-AD66-14AE2F94A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253407"/>
              </p:ext>
            </p:extLst>
          </p:nvPr>
        </p:nvGraphicFramePr>
        <p:xfrm>
          <a:off x="7138401" y="1100249"/>
          <a:ext cx="4948237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Equation" r:id="rId3" imgW="2082600" imgH="2336760" progId="Equation.DSMT4">
                  <p:embed/>
                </p:oleObj>
              </mc:Choice>
              <mc:Fallback>
                <p:oleObj name="Equation" r:id="rId3" imgW="2082600" imgH="23367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2D8D4FC-E98F-4BCE-B59B-9A6D4CE48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8401" y="1100249"/>
                        <a:ext cx="4948237" cy="55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9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7994</TotalTime>
  <Words>758</Words>
  <Application>Microsoft Office PowerPoint</Application>
  <PresentationFormat>Широкоэкранный</PresentationFormat>
  <Paragraphs>130</Paragraphs>
  <Slides>15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Equation</vt:lpstr>
      <vt:lpstr>Устойчивость линейных непрерывных динамических объектов</vt:lpstr>
      <vt:lpstr>Введение</vt:lpstr>
      <vt:lpstr>Содержание</vt:lpstr>
      <vt:lpstr>Определения устойчивости</vt:lpstr>
      <vt:lpstr>Определения устойчивости</vt:lpstr>
      <vt:lpstr>Определения устойчивости</vt:lpstr>
      <vt:lpstr>Корни характеристического уравнения, запас устойчивость</vt:lpstr>
      <vt:lpstr>Критерии устойчивости</vt:lpstr>
      <vt:lpstr>Критерий Рауса-Гурвица (необходимый и достаточный)</vt:lpstr>
      <vt:lpstr>Замечания к критерию Гурвица</vt:lpstr>
      <vt:lpstr>Робастная устойчивость</vt:lpstr>
      <vt:lpstr>Критерий (теорема) Харитонова</vt:lpstr>
      <vt:lpstr>Критерий Михайлова</vt:lpstr>
      <vt:lpstr>Критерий Найквиста</vt:lpstr>
      <vt:lpstr>Критерий Найквиста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222</cp:revision>
  <dcterms:created xsi:type="dcterms:W3CDTF">2018-04-06T13:10:01Z</dcterms:created>
  <dcterms:modified xsi:type="dcterms:W3CDTF">2018-11-01T12:22:46Z</dcterms:modified>
</cp:coreProperties>
</file>