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60"/>
  </p:notesMasterIdLst>
  <p:sldIdLst>
    <p:sldId id="256" r:id="rId2"/>
    <p:sldId id="257" r:id="rId3"/>
    <p:sldId id="259" r:id="rId4"/>
    <p:sldId id="354" r:id="rId5"/>
    <p:sldId id="369" r:id="rId6"/>
    <p:sldId id="370" r:id="rId7"/>
    <p:sldId id="372" r:id="rId8"/>
    <p:sldId id="371" r:id="rId9"/>
    <p:sldId id="373" r:id="rId10"/>
    <p:sldId id="374" r:id="rId11"/>
    <p:sldId id="375" r:id="rId12"/>
    <p:sldId id="283" r:id="rId13"/>
    <p:sldId id="285" r:id="rId14"/>
    <p:sldId id="286" r:id="rId15"/>
    <p:sldId id="288" r:id="rId16"/>
    <p:sldId id="289" r:id="rId17"/>
    <p:sldId id="378" r:id="rId18"/>
    <p:sldId id="377" r:id="rId19"/>
    <p:sldId id="379" r:id="rId20"/>
    <p:sldId id="380" r:id="rId21"/>
    <p:sldId id="381" r:id="rId22"/>
    <p:sldId id="382" r:id="rId23"/>
    <p:sldId id="383" r:id="rId24"/>
    <p:sldId id="385" r:id="rId25"/>
    <p:sldId id="390" r:id="rId26"/>
    <p:sldId id="308" r:id="rId27"/>
    <p:sldId id="309" r:id="rId28"/>
    <p:sldId id="391" r:id="rId29"/>
    <p:sldId id="299" r:id="rId30"/>
    <p:sldId id="346" r:id="rId31"/>
    <p:sldId id="348" r:id="rId32"/>
    <p:sldId id="384" r:id="rId33"/>
    <p:sldId id="392" r:id="rId34"/>
    <p:sldId id="387" r:id="rId35"/>
    <p:sldId id="393" r:id="rId36"/>
    <p:sldId id="394" r:id="rId37"/>
    <p:sldId id="395" r:id="rId38"/>
    <p:sldId id="388" r:id="rId39"/>
    <p:sldId id="397" r:id="rId40"/>
    <p:sldId id="402" r:id="rId41"/>
    <p:sldId id="398" r:id="rId42"/>
    <p:sldId id="399" r:id="rId43"/>
    <p:sldId id="389" r:id="rId44"/>
    <p:sldId id="400" r:id="rId45"/>
    <p:sldId id="401" r:id="rId46"/>
    <p:sldId id="403" r:id="rId47"/>
    <p:sldId id="404" r:id="rId48"/>
    <p:sldId id="396" r:id="rId49"/>
    <p:sldId id="366" r:id="rId50"/>
    <p:sldId id="300" r:id="rId51"/>
    <p:sldId id="405" r:id="rId52"/>
    <p:sldId id="355" r:id="rId53"/>
    <p:sldId id="359" r:id="rId54"/>
    <p:sldId id="361" r:id="rId55"/>
    <p:sldId id="314" r:id="rId56"/>
    <p:sldId id="406" r:id="rId57"/>
    <p:sldId id="407" r:id="rId58"/>
    <p:sldId id="353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004E7E-73A2-4EBA-A9F1-561A9617869E}">
          <p14:sldIdLst>
            <p14:sldId id="256"/>
            <p14:sldId id="257"/>
            <p14:sldId id="259"/>
            <p14:sldId id="354"/>
            <p14:sldId id="369"/>
            <p14:sldId id="370"/>
            <p14:sldId id="372"/>
            <p14:sldId id="371"/>
            <p14:sldId id="373"/>
            <p14:sldId id="374"/>
            <p14:sldId id="375"/>
            <p14:sldId id="283"/>
            <p14:sldId id="285"/>
            <p14:sldId id="286"/>
            <p14:sldId id="288"/>
            <p14:sldId id="289"/>
            <p14:sldId id="378"/>
            <p14:sldId id="377"/>
            <p14:sldId id="379"/>
            <p14:sldId id="380"/>
            <p14:sldId id="381"/>
            <p14:sldId id="382"/>
            <p14:sldId id="383"/>
            <p14:sldId id="385"/>
            <p14:sldId id="390"/>
            <p14:sldId id="308"/>
            <p14:sldId id="309"/>
            <p14:sldId id="391"/>
            <p14:sldId id="299"/>
            <p14:sldId id="346"/>
            <p14:sldId id="348"/>
            <p14:sldId id="384"/>
            <p14:sldId id="392"/>
            <p14:sldId id="387"/>
            <p14:sldId id="393"/>
            <p14:sldId id="394"/>
            <p14:sldId id="395"/>
            <p14:sldId id="388"/>
            <p14:sldId id="397"/>
            <p14:sldId id="402"/>
            <p14:sldId id="398"/>
            <p14:sldId id="399"/>
            <p14:sldId id="389"/>
            <p14:sldId id="400"/>
            <p14:sldId id="401"/>
            <p14:sldId id="403"/>
            <p14:sldId id="404"/>
            <p14:sldId id="396"/>
            <p14:sldId id="366"/>
            <p14:sldId id="300"/>
            <p14:sldId id="405"/>
            <p14:sldId id="355"/>
            <p14:sldId id="359"/>
            <p14:sldId id="361"/>
            <p14:sldId id="314"/>
            <p14:sldId id="406"/>
            <p14:sldId id="407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emf"/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image" Target="../media/image1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51C4-59A5-4C6F-9DE9-C391EABD3F0A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2A8F-22E7-48D1-B941-BD9F41237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5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42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D51C6EB-1689-4910-A123-A275403D44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3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22.png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9.wmf"/><Relationship Id="rId3" Type="http://schemas.openxmlformats.org/officeDocument/2006/relationships/image" Target="../media/image101.png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06.wmf"/><Relationship Id="rId3" Type="http://schemas.openxmlformats.org/officeDocument/2006/relationships/image" Target="../media/image101.png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5.wmf"/><Relationship Id="rId5" Type="http://schemas.openxmlformats.org/officeDocument/2006/relationships/image" Target="../media/image102.e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9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9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01.png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0.jpg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2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2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2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36.png"/><Relationship Id="rId4" Type="http://schemas.openxmlformats.org/officeDocument/2006/relationships/image" Target="../media/image13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7" Type="http://schemas.openxmlformats.org/officeDocument/2006/relationships/image" Target="../media/image13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3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7.bin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45.png"/><Relationship Id="rId4" Type="http://schemas.openxmlformats.org/officeDocument/2006/relationships/image" Target="../media/image142.wmf"/><Relationship Id="rId9" Type="http://schemas.openxmlformats.org/officeDocument/2006/relationships/image" Target="../media/image14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3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4.png"/><Relationship Id="rId4" Type="http://schemas.openxmlformats.org/officeDocument/2006/relationships/image" Target="../media/image14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3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5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5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5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5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4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4.bin"/><Relationship Id="rId7" Type="http://schemas.openxmlformats.org/officeDocument/2006/relationships/image" Target="../media/image16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64.png"/><Relationship Id="rId4" Type="http://schemas.openxmlformats.org/officeDocument/2006/relationships/image" Target="../media/image161.wmf"/><Relationship Id="rId9" Type="http://schemas.openxmlformats.org/officeDocument/2006/relationships/image" Target="../media/image16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1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70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chuprov_sg@spbstu.ru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png"/><Relationship Id="rId4" Type="http://schemas.openxmlformats.org/officeDocument/2006/relationships/image" Target="../media/image10.wm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0.gi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Дискретные линейные САУ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Чупров Сергей Геннадьевич</a:t>
            </a:r>
          </a:p>
          <a:p>
            <a:r>
              <a:rPr lang="ru-RU" dirty="0"/>
              <a:t>Кафедра «Мехатроника и роботостроение»</a:t>
            </a:r>
          </a:p>
          <a:p>
            <a:r>
              <a:rPr lang="ru-RU" dirty="0"/>
              <a:t>(при ЦНИИ РТК)</a:t>
            </a:r>
          </a:p>
          <a:p>
            <a:r>
              <a:rPr lang="ru-RU" dirty="0"/>
              <a:t>2019г</a:t>
            </a:r>
          </a:p>
        </p:txBody>
      </p:sp>
    </p:spTree>
    <p:extLst>
      <p:ext uri="{BB962C8B-B14F-4D97-AF65-F5344CB8AC3E}">
        <p14:creationId xmlns:p14="http://schemas.microsoft.com/office/powerpoint/2010/main" val="8354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Математическое описание ДС</a:t>
            </a:r>
            <a:br>
              <a:rPr lang="ru-RU" sz="3200" dirty="0"/>
            </a:br>
            <a:r>
              <a:rPr lang="ru-RU" sz="3200" dirty="0"/>
              <a:t>Разностные уравнения «Вход-выход»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5230426"/>
          </a:xfrm>
        </p:spPr>
        <p:txBody>
          <a:bodyPr>
            <a:normAutofit/>
          </a:bodyPr>
          <a:lstStyle/>
          <a:p>
            <a:r>
              <a:rPr lang="ru-RU" dirty="0"/>
              <a:t>Будем рассматривать цифровые системы считая нелинейность квантования по уровню малой (т.е. </a:t>
            </a:r>
            <a:r>
              <a:rPr lang="en-US" dirty="0"/>
              <a:t>q=0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b="1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12792E20-3EAC-43D3-B7C2-7B48647E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77736"/>
              </p:ext>
            </p:extLst>
          </p:nvPr>
        </p:nvGraphicFramePr>
        <p:xfrm>
          <a:off x="585851" y="2478087"/>
          <a:ext cx="7145338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9" name="Equation" r:id="rId3" imgW="3898800" imgH="2323800" progId="Equation.DSMT4">
                  <p:embed/>
                </p:oleObj>
              </mc:Choice>
              <mc:Fallback>
                <p:oleObj name="Equation" r:id="rId3" imgW="3898800" imgH="23238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12792E20-3EAC-43D3-B7C2-7B48647E0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851" y="2478087"/>
                        <a:ext cx="7145338" cy="424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76271D-8D6E-47E9-B47F-A5E3B05F29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7035" y="1848108"/>
            <a:ext cx="4038600" cy="1162050"/>
          </a:xfrm>
          <a:prstGeom prst="rect">
            <a:avLst/>
          </a:prstGeom>
        </p:spPr>
      </p:pic>
      <p:sp>
        <p:nvSpPr>
          <p:cNvPr id="7" name="Объект 3">
            <a:extLst>
              <a:ext uri="{FF2B5EF4-FFF2-40B4-BE49-F238E27FC236}">
                <a16:creationId xmlns:a16="http://schemas.microsoft.com/office/drawing/2014/main" id="{325584B8-C78C-410E-9306-102B47808516}"/>
              </a:ext>
            </a:extLst>
          </p:cNvPr>
          <p:cNvSpPr txBox="1">
            <a:spLocks/>
          </p:cNvSpPr>
          <p:nvPr/>
        </p:nvSpPr>
        <p:spPr>
          <a:xfrm>
            <a:off x="7719560" y="3536810"/>
            <a:ext cx="4472440" cy="303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Это </a:t>
            </a:r>
            <a:r>
              <a:rPr lang="ru-RU" b="1" dirty="0"/>
              <a:t>линейное неоднородное разностное уравнение (ЛНРУ) </a:t>
            </a:r>
            <a:r>
              <a:rPr lang="en-US" b="1" dirty="0"/>
              <a:t>n</a:t>
            </a:r>
            <a:r>
              <a:rPr lang="ru-RU" b="1" dirty="0"/>
              <a:t>-го порядка</a:t>
            </a:r>
            <a:r>
              <a:rPr lang="en-US" b="1" dirty="0"/>
              <a:t> </a:t>
            </a:r>
            <a:r>
              <a:rPr lang="ru-RU" dirty="0"/>
              <a:t>– уравнение </a:t>
            </a:r>
            <a:r>
              <a:rPr lang="ru-RU" b="1" dirty="0"/>
              <a:t>«вход-выход»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6804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Рекуррентное решение разностного уравнения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049"/>
                <a:ext cx="10515600" cy="52304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Для физически реализуемых систем максимальный индекс выхода должен быть больше максимального индекса входа</a:t>
                </a:r>
                <a:r>
                  <a:rPr lang="en-US" dirty="0"/>
                  <a:t> (n&gt;m)</a:t>
                </a:r>
              </a:p>
              <a:p>
                <a:r>
                  <a:rPr lang="ru-RU" dirty="0"/>
                  <a:t>Разностное уравнение связывает значения выхода в моменты</a:t>
                </a:r>
                <a:r>
                  <a:rPr lang="en-US" dirty="0"/>
                  <a:t>(</a:t>
                </a:r>
                <a:r>
                  <a:rPr lang="ru-RU" dirty="0"/>
                  <a:t>такты</a:t>
                </a:r>
                <a:r>
                  <a:rPr lang="en-US" dirty="0"/>
                  <a:t>)</a:t>
                </a:r>
                <a:r>
                  <a:rPr lang="ru-RU" dirty="0"/>
                  <a:t>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</m:acc>
                  </m:oMath>
                </a14:m>
                <a:r>
                  <a:rPr lang="en-US" dirty="0"/>
                  <a:t>]</a:t>
                </a:r>
                <a:r>
                  <a:rPr lang="ru-RU" dirty="0"/>
                  <a:t> со входом в моменты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]</a:t>
                </a:r>
                <a:endParaRPr lang="ru-RU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Т.е. зная вход можем вычислить выход</a:t>
                </a:r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  <a:p>
                <a:pPr lvl="1"/>
                <a:endParaRPr lang="ru-RU" b="1" dirty="0"/>
              </a:p>
              <a:p>
                <a:pPr lvl="1"/>
                <a:endParaRPr lang="ru-RU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049"/>
                <a:ext cx="10515600" cy="5230426"/>
              </a:xfrm>
              <a:blipFill>
                <a:blip r:embed="rId3"/>
                <a:stretch>
                  <a:fillRect l="-928" t="-2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11</a:t>
            </a:fld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E286C80-3D7D-4B37-91BA-D06050B6B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087236"/>
              </p:ext>
            </p:extLst>
          </p:nvPr>
        </p:nvGraphicFramePr>
        <p:xfrm>
          <a:off x="1181100" y="3005138"/>
          <a:ext cx="8021638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7" name="Equation" r:id="rId4" imgW="4559040" imgH="1650960" progId="Equation.DSMT4">
                  <p:embed/>
                </p:oleObj>
              </mc:Choice>
              <mc:Fallback>
                <p:oleObj name="Equation" r:id="rId4" imgW="455904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1100" y="3005138"/>
                        <a:ext cx="8021638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48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Сдвиговые операторы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8700" y="1375720"/>
            <a:ext cx="10580914" cy="5289740"/>
          </a:xfrm>
        </p:spPr>
        <p:txBody>
          <a:bodyPr>
            <a:normAutofit/>
          </a:bodyPr>
          <a:lstStyle/>
          <a:p>
            <a:r>
              <a:rPr lang="ru-RU" dirty="0"/>
              <a:t>Введем </a:t>
            </a:r>
            <a:r>
              <a:rPr lang="ru-RU" b="1" dirty="0"/>
              <a:t>оператор сдвига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Запишем уравнение</a:t>
            </a:r>
            <a:r>
              <a:rPr lang="en-US" dirty="0"/>
              <a:t> </a:t>
            </a:r>
            <a:r>
              <a:rPr lang="ru-RU" dirty="0"/>
              <a:t>«вход-выход» в виде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Обозначим полиномы сдвиговых операторов: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8345103"/>
              </p:ext>
            </p:extLst>
          </p:nvPr>
        </p:nvGraphicFramePr>
        <p:xfrm>
          <a:off x="1308408" y="1809343"/>
          <a:ext cx="8748405" cy="101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2" name="Equation" r:id="rId3" imgW="4165560" imgH="482400" progId="Equation.DSMT4">
                  <p:embed/>
                </p:oleObj>
              </mc:Choice>
              <mc:Fallback>
                <p:oleObj name="Equation" r:id="rId3" imgW="4165560" imgH="4824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8408" y="1809343"/>
                        <a:ext cx="8748405" cy="101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B55E858-2FA0-4C84-BF0B-659A6B6EB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47144"/>
              </p:ext>
            </p:extLst>
          </p:nvPr>
        </p:nvGraphicFramePr>
        <p:xfrm>
          <a:off x="1384258" y="3511549"/>
          <a:ext cx="7723187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3" name="Equation" r:id="rId5" imgW="3466800" imgH="1180800" progId="Equation.DSMT4">
                  <p:embed/>
                </p:oleObj>
              </mc:Choice>
              <mc:Fallback>
                <p:oleObj name="Equation" r:id="rId5" imgW="3466800" imgH="11808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B55E858-2FA0-4C84-BF0B-659A6B6EB2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4258" y="3511549"/>
                        <a:ext cx="7723187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43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Операторное описание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76286" y="2686315"/>
            <a:ext cx="3917041" cy="375984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dirty="0"/>
              <a:t>Собственный оператор -</a:t>
            </a:r>
          </a:p>
          <a:p>
            <a:pPr marL="0" indent="0" algn="r">
              <a:buNone/>
            </a:pPr>
            <a:r>
              <a:rPr lang="ru-RU" dirty="0"/>
              <a:t>Оператор управления -</a:t>
            </a:r>
          </a:p>
          <a:p>
            <a:pPr marL="0" indent="0" algn="r">
              <a:buNone/>
            </a:pPr>
            <a:r>
              <a:rPr lang="ru-RU" dirty="0"/>
              <a:t>Оператор возмущения -</a:t>
            </a:r>
          </a:p>
          <a:p>
            <a:pPr marL="0" indent="0" algn="r">
              <a:buNone/>
            </a:pPr>
            <a:r>
              <a:rPr lang="ru-RU" dirty="0"/>
              <a:t>Выход -</a:t>
            </a:r>
          </a:p>
          <a:p>
            <a:pPr marL="0" indent="0" algn="r">
              <a:buNone/>
            </a:pPr>
            <a:r>
              <a:rPr lang="ru-RU" dirty="0"/>
              <a:t>Управление -</a:t>
            </a:r>
          </a:p>
          <a:p>
            <a:pPr marL="0" indent="0" algn="r">
              <a:buNone/>
            </a:pPr>
            <a:r>
              <a:rPr lang="ru-RU" dirty="0"/>
              <a:t>Возмущение -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7C05738-6AAB-471F-A057-24C8C9242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898814"/>
              </p:ext>
            </p:extLst>
          </p:nvPr>
        </p:nvGraphicFramePr>
        <p:xfrm>
          <a:off x="3338513" y="2046288"/>
          <a:ext cx="38195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0" name="Equation" r:id="rId3" imgW="1714320" imgH="228600" progId="Equation.DSMT4">
                  <p:embed/>
                </p:oleObj>
              </mc:Choice>
              <mc:Fallback>
                <p:oleObj name="Equation" r:id="rId3" imgW="1714320" imgH="2286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7C05738-6AAB-471F-A057-24C8C9242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8513" y="2046288"/>
                        <a:ext cx="38195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63C5AA7A-5731-4522-921C-D080674FA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4150"/>
              </p:ext>
            </p:extLst>
          </p:nvPr>
        </p:nvGraphicFramePr>
        <p:xfrm>
          <a:off x="6464300" y="2613025"/>
          <a:ext cx="4130675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1" name="Equation" r:id="rId5" imgW="1854000" imgH="1447560" progId="Equation.DSMT4">
                  <p:embed/>
                </p:oleObj>
              </mc:Choice>
              <mc:Fallback>
                <p:oleObj name="Equation" r:id="rId5" imgW="1854000" imgH="14475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63C5AA7A-5731-4522-921C-D080674FAA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4300" y="2613025"/>
                        <a:ext cx="4130675" cy="31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1123950" y="1517895"/>
            <a:ext cx="10580914" cy="500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общем случае уравнение «вход-выход» имеет вид</a:t>
            </a:r>
            <a:r>
              <a:rPr lang="en-US" dirty="0"/>
              <a:t>: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FE741DB9-F13F-4E6C-A542-506F058254C8}"/>
              </a:ext>
            </a:extLst>
          </p:cNvPr>
          <p:cNvSpPr txBox="1">
            <a:spLocks/>
          </p:cNvSpPr>
          <p:nvPr/>
        </p:nvSpPr>
        <p:spPr>
          <a:xfrm>
            <a:off x="699767" y="4992413"/>
            <a:ext cx="3605893" cy="500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Входы (воздействия)</a:t>
            </a:r>
          </a:p>
        </p:txBody>
      </p:sp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BBE58688-A8EB-409D-9A7B-6CD2EECFA7DC}"/>
              </a:ext>
            </a:extLst>
          </p:cNvPr>
          <p:cNvSpPr/>
          <p:nvPr/>
        </p:nvSpPr>
        <p:spPr>
          <a:xfrm>
            <a:off x="2576286" y="3283233"/>
            <a:ext cx="240754" cy="8024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Левая фигурная скобка 20">
            <a:extLst>
              <a:ext uri="{FF2B5EF4-FFF2-40B4-BE49-F238E27FC236}">
                <a16:creationId xmlns:a16="http://schemas.microsoft.com/office/drawing/2014/main" id="{734AF1D2-EB25-48D9-B4CB-2B94AC245C2F}"/>
              </a:ext>
            </a:extLst>
          </p:cNvPr>
          <p:cNvSpPr/>
          <p:nvPr/>
        </p:nvSpPr>
        <p:spPr>
          <a:xfrm>
            <a:off x="4064906" y="4792433"/>
            <a:ext cx="240754" cy="8490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3EFE05B7-F7E4-4043-B108-87220E0CD96D}"/>
              </a:ext>
            </a:extLst>
          </p:cNvPr>
          <p:cNvSpPr txBox="1">
            <a:spLocks/>
          </p:cNvSpPr>
          <p:nvPr/>
        </p:nvSpPr>
        <p:spPr>
          <a:xfrm>
            <a:off x="360769" y="3314444"/>
            <a:ext cx="2215517" cy="817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Операторы воздействия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39804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Передаточные операторы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7C05738-6AAB-471F-A057-24C8C9242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154367"/>
              </p:ext>
            </p:extLst>
          </p:nvPr>
        </p:nvGraphicFramePr>
        <p:xfrm>
          <a:off x="7065963" y="2255838"/>
          <a:ext cx="3709987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1" name="Equation" r:id="rId3" imgW="1714320" imgH="1346040" progId="Equation.DSMT4">
                  <p:embed/>
                </p:oleObj>
              </mc:Choice>
              <mc:Fallback>
                <p:oleObj name="Equation" r:id="rId3" imgW="1714320" imgH="1346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7C05738-6AAB-471F-A057-24C8C9242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963" y="2255838"/>
                        <a:ext cx="3709987" cy="334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726621" y="1517894"/>
            <a:ext cx="10336795" cy="528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Передаточный оператор(ПО) – отношение оператора воздействия к собственному оператору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Если у звена один вход и один выход, то:</a:t>
            </a:r>
            <a:endParaRPr lang="en-US" dirty="0"/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03750723-347A-427B-A2C6-DA786451CDD0}"/>
              </a:ext>
            </a:extLst>
          </p:cNvPr>
          <p:cNvSpPr txBox="1">
            <a:spLocks/>
          </p:cNvSpPr>
          <p:nvPr/>
        </p:nvSpPr>
        <p:spPr>
          <a:xfrm>
            <a:off x="155121" y="3098157"/>
            <a:ext cx="6998150" cy="15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dirty="0"/>
              <a:t>Передаточный оператор по управлению-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ru-RU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ru-RU" dirty="0"/>
              <a:t>Передаточный оператор по возмущению-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948E0CB8-914F-437F-813F-E5EDD1049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201568"/>
              </p:ext>
            </p:extLst>
          </p:nvPr>
        </p:nvGraphicFramePr>
        <p:xfrm>
          <a:off x="4379913" y="6065838"/>
          <a:ext cx="24907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2"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948E0CB8-914F-437F-813F-E5EDD10490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9913" y="6065838"/>
                        <a:ext cx="2490787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60F88340-0193-4028-91CE-C9B17B84F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03127"/>
              </p:ext>
            </p:extLst>
          </p:nvPr>
        </p:nvGraphicFramePr>
        <p:xfrm>
          <a:off x="6924675" y="5765800"/>
          <a:ext cx="20097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3" name="Equation" r:id="rId7" imgW="901440" imgH="419040" progId="Equation.DSMT4">
                  <p:embed/>
                </p:oleObj>
              </mc:Choice>
              <mc:Fallback>
                <p:oleObj name="Equation" r:id="rId7" imgW="901440" imgH="41904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60F88340-0193-4028-91CE-C9B17B84F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4675" y="5765800"/>
                        <a:ext cx="200977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92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Передаточные операторы(ПО)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767441" y="2706119"/>
            <a:ext cx="10978243" cy="354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Степень оператора</a:t>
            </a:r>
            <a:r>
              <a:rPr lang="en-US" dirty="0"/>
              <a:t> Q – n</a:t>
            </a:r>
            <a:r>
              <a:rPr lang="ru-RU" dirty="0"/>
              <a:t>, коэффициентов у оператора </a:t>
            </a:r>
            <a:r>
              <a:rPr lang="en-US" dirty="0"/>
              <a:t>n</a:t>
            </a:r>
            <a:r>
              <a:rPr lang="ru-RU" dirty="0"/>
              <a:t>+1</a:t>
            </a:r>
            <a:r>
              <a:rPr lang="en-US" dirty="0"/>
              <a:t> </a:t>
            </a:r>
            <a:r>
              <a:rPr lang="ru-RU" dirty="0"/>
              <a:t> </a:t>
            </a:r>
          </a:p>
          <a:p>
            <a:r>
              <a:rPr lang="ru-RU" dirty="0"/>
              <a:t>Степень оператора</a:t>
            </a:r>
            <a:r>
              <a:rPr lang="en-US" dirty="0"/>
              <a:t> P – m</a:t>
            </a:r>
            <a:r>
              <a:rPr lang="ru-RU" dirty="0"/>
              <a:t>, коэффициентов у оператора </a:t>
            </a:r>
            <a:r>
              <a:rPr lang="en-US" dirty="0"/>
              <a:t>m+1</a:t>
            </a:r>
            <a:endParaRPr lang="ru-RU" dirty="0"/>
          </a:p>
          <a:p>
            <a:r>
              <a:rPr lang="ru-RU" dirty="0"/>
              <a:t>Если		, то </a:t>
            </a:r>
            <a:r>
              <a:rPr lang="en-US" dirty="0"/>
              <a:t> </a:t>
            </a:r>
            <a:r>
              <a:rPr lang="ru-RU" dirty="0"/>
              <a:t> ПО называется физически реализуемым</a:t>
            </a:r>
          </a:p>
          <a:p>
            <a:r>
              <a:rPr lang="ru-RU" dirty="0"/>
              <a:t>Если		, то ПО условно физически реализуем</a:t>
            </a:r>
          </a:p>
          <a:p>
            <a:r>
              <a:rPr lang="ru-RU" dirty="0"/>
              <a:t>Если		, то ПО физически не реализуем</a:t>
            </a:r>
          </a:p>
          <a:p>
            <a:pPr lvl="3"/>
            <a:endParaRPr lang="ru-RU" dirty="0"/>
          </a:p>
          <a:p>
            <a:pPr marL="2743200" lvl="6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60F88340-0193-4028-91CE-C9B17B84F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56467"/>
              </p:ext>
            </p:extLst>
          </p:nvPr>
        </p:nvGraphicFramePr>
        <p:xfrm>
          <a:off x="4549775" y="1439863"/>
          <a:ext cx="20097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2" name="Equation" r:id="rId3" imgW="901440" imgH="419040" progId="Equation.DSMT4">
                  <p:embed/>
                </p:oleObj>
              </mc:Choice>
              <mc:Fallback>
                <p:oleObj name="Equation" r:id="rId3" imgW="901440" imgH="41904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60F88340-0193-4028-91CE-C9B17B84F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9775" y="1439863"/>
                        <a:ext cx="200977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F04F521-CCC7-4EBE-83BE-381D08E657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39245" y="3792917"/>
          <a:ext cx="1269319" cy="137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3" name="Equation" r:id="rId5" imgW="698400" imgH="660240" progId="Equation.DSMT4">
                  <p:embed/>
                </p:oleObj>
              </mc:Choice>
              <mc:Fallback>
                <p:oleObj name="Equation" r:id="rId5" imgW="698400" imgH="6602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3F04F521-CCC7-4EBE-83BE-381D08E65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9245" y="3792917"/>
                        <a:ext cx="1269319" cy="137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49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Аналитическое решение ЛНРУ: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16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796076E-CFC8-402F-B605-257BECB48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112"/>
              </p:ext>
            </p:extLst>
          </p:nvPr>
        </p:nvGraphicFramePr>
        <p:xfrm>
          <a:off x="2555875" y="1566863"/>
          <a:ext cx="61166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4" name="Equation" r:id="rId3" imgW="2501640" imgH="228600" progId="Equation.DSMT4">
                  <p:embed/>
                </p:oleObj>
              </mc:Choice>
              <mc:Fallback>
                <p:oleObj name="Equation" r:id="rId3" imgW="2501640" imgH="2286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796076E-CFC8-402F-B605-257BECB48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1566863"/>
                        <a:ext cx="6116638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Объект 3">
            <a:extLst>
              <a:ext uri="{FF2B5EF4-FFF2-40B4-BE49-F238E27FC236}">
                <a16:creationId xmlns:a16="http://schemas.microsoft.com/office/drawing/2014/main" id="{38CDF5E0-2870-458A-84CE-5EE342E02200}"/>
              </a:ext>
            </a:extLst>
          </p:cNvPr>
          <p:cNvSpPr txBox="1">
            <a:spLocks/>
          </p:cNvSpPr>
          <p:nvPr/>
        </p:nvSpPr>
        <p:spPr>
          <a:xfrm>
            <a:off x="0" y="2161903"/>
            <a:ext cx="6096000" cy="429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/>
              <a:t>Решение ЛНРУ имеет вид – </a:t>
            </a:r>
          </a:p>
          <a:p>
            <a:pPr marL="0" indent="0" algn="r">
              <a:buNone/>
            </a:pPr>
            <a:r>
              <a:rPr lang="ru-RU" sz="2000" dirty="0"/>
              <a:t>Решение однородного уравнения имеет вид –</a:t>
            </a:r>
          </a:p>
          <a:p>
            <a:pPr marL="0" indent="0" algn="r">
              <a:buNone/>
            </a:pPr>
            <a:r>
              <a:rPr lang="ru-RU" sz="2000" dirty="0"/>
              <a:t>Решение неоднородного уравнения  с </a:t>
            </a:r>
            <a:r>
              <a:rPr lang="ru-RU" sz="2000" dirty="0" err="1"/>
              <a:t>н.н.у</a:t>
            </a:r>
            <a:r>
              <a:rPr lang="ru-RU" sz="2000" dirty="0"/>
              <a:t>.–</a:t>
            </a:r>
          </a:p>
          <a:p>
            <a:pPr marL="0" indent="0" algn="r">
              <a:buNone/>
            </a:pPr>
            <a:r>
              <a:rPr lang="ru-RU" sz="2000" dirty="0"/>
              <a:t>Однородное уравнение –</a:t>
            </a:r>
          </a:p>
          <a:p>
            <a:pPr marL="0" indent="0" algn="r">
              <a:buNone/>
            </a:pPr>
            <a:r>
              <a:rPr lang="ru-RU" sz="2000" dirty="0"/>
              <a:t>Заметим</a:t>
            </a:r>
            <a:r>
              <a:rPr lang="en-US" sz="2000" dirty="0"/>
              <a:t>:</a:t>
            </a:r>
          </a:p>
          <a:p>
            <a:pPr marL="0" indent="0" algn="r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ru-RU" sz="2000" dirty="0"/>
              <a:t>Получим</a:t>
            </a:r>
            <a:r>
              <a:rPr lang="en-US" sz="2000" dirty="0"/>
              <a:t>:</a:t>
            </a:r>
          </a:p>
          <a:p>
            <a:pPr marL="0" indent="0" algn="r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ru-RU" sz="2000" dirty="0"/>
              <a:t>Характеристическое уравнение(</a:t>
            </a:r>
            <a:r>
              <a:rPr lang="ru-RU" sz="2000" dirty="0" err="1"/>
              <a:t>ХарУр</a:t>
            </a:r>
            <a:r>
              <a:rPr lang="ru-RU" sz="2000" dirty="0"/>
              <a:t>) – </a:t>
            </a:r>
          </a:p>
          <a:p>
            <a:pPr marL="0" indent="0" algn="r">
              <a:buNone/>
            </a:pPr>
            <a:r>
              <a:rPr lang="ru-RU" sz="2000" dirty="0"/>
              <a:t>Полюсы передаточного оператора, корни </a:t>
            </a:r>
            <a:r>
              <a:rPr lang="ru-RU" sz="2000" dirty="0" err="1"/>
              <a:t>ХарУр</a:t>
            </a:r>
            <a:r>
              <a:rPr lang="ru-RU" sz="2000" dirty="0"/>
              <a:t> – </a:t>
            </a:r>
          </a:p>
          <a:p>
            <a:pPr algn="r"/>
            <a:endParaRPr lang="ru-RU" dirty="0"/>
          </a:p>
          <a:p>
            <a:pPr marL="2743200" lvl="6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F7A225C1-CB0A-43B7-912F-91364725B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470313"/>
              </p:ext>
            </p:extLst>
          </p:nvPr>
        </p:nvGraphicFramePr>
        <p:xfrm>
          <a:off x="6110288" y="2035175"/>
          <a:ext cx="5122862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5" name="Equation" r:id="rId5" imgW="2400120" imgH="2286000" progId="Equation.DSMT4">
                  <p:embed/>
                </p:oleObj>
              </mc:Choice>
              <mc:Fallback>
                <p:oleObj name="Equation" r:id="rId5" imgW="2400120" imgH="22860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F7A225C1-CB0A-43B7-912F-91364725B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0288" y="2035175"/>
                        <a:ext cx="5122862" cy="408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82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Аналитическое решение ЛНРУ: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Учитывая линейность любой вход можно разложить по символам Кронекера:</a:t>
            </a:r>
          </a:p>
          <a:p>
            <a:endParaRPr lang="ru-RU" b="1" dirty="0"/>
          </a:p>
          <a:p>
            <a:r>
              <a:rPr lang="ru-RU" dirty="0"/>
              <a:t>Тогда соответствующий выход можно записать</a:t>
            </a:r>
            <a:r>
              <a:rPr lang="en-US" dirty="0"/>
              <a:t>:</a:t>
            </a:r>
          </a:p>
          <a:p>
            <a:r>
              <a:rPr lang="ru-RU" dirty="0"/>
              <a:t>Где		- реакция звена при Н.Н.У. с момент времени </a:t>
            </a:r>
            <a:r>
              <a:rPr lang="en-US" dirty="0"/>
              <a:t>k </a:t>
            </a:r>
            <a:r>
              <a:rPr lang="ru-RU" dirty="0"/>
              <a:t>на единичный вход поданный в момент времени </a:t>
            </a:r>
            <a:r>
              <a:rPr lang="en-US" dirty="0" err="1"/>
              <a:t>i</a:t>
            </a:r>
            <a:r>
              <a:rPr lang="ru-RU" dirty="0"/>
              <a:t> </a:t>
            </a:r>
          </a:p>
          <a:p>
            <a:r>
              <a:rPr lang="ru-RU" dirty="0"/>
              <a:t>Т.к. параметры звена не зависят от времени (звено - стационарно), то					- переходный процесс при Н.Н.У. и входе равном </a:t>
            </a:r>
            <a:r>
              <a:rPr lang="ru-RU" b="1" dirty="0"/>
              <a:t>дискретной импульсной функции Дирака</a:t>
            </a:r>
            <a:r>
              <a:rPr lang="en-US" dirty="0"/>
              <a:t>: </a:t>
            </a:r>
          </a:p>
          <a:p>
            <a:r>
              <a:rPr lang="ru-RU" dirty="0"/>
              <a:t>Т.е. 		- </a:t>
            </a:r>
            <a:r>
              <a:rPr lang="ru-RU" b="1" dirty="0"/>
              <a:t>импульсная весовая функция</a:t>
            </a:r>
            <a:r>
              <a:rPr lang="ru-RU" dirty="0"/>
              <a:t>, её всегда можно рассчитать рекуррентным способом</a:t>
            </a:r>
          </a:p>
          <a:p>
            <a:endParaRPr lang="en-US" b="1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7DC56D6-FDC2-41CD-A534-8A37988E8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7681" y="2097387"/>
          <a:ext cx="5334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8" name="Equation" r:id="rId3" imgW="5334045" imgH="847657" progId="Equation.DSMT4">
                  <p:embed/>
                </p:oleObj>
              </mc:Choice>
              <mc:Fallback>
                <p:oleObj name="Equation" r:id="rId3" imgW="5334045" imgH="847657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F7DC56D6-FDC2-41CD-A534-8A37988E8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7681" y="2097387"/>
                        <a:ext cx="53340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ACCF8ED-55B8-4DCC-8337-4ADA4775D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1323"/>
              </p:ext>
            </p:extLst>
          </p:nvPr>
        </p:nvGraphicFramePr>
        <p:xfrm>
          <a:off x="7968049" y="2723207"/>
          <a:ext cx="16605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9" name="Equation" r:id="rId5" imgW="838080" imgH="431640" progId="Equation.DSMT4">
                  <p:embed/>
                </p:oleObj>
              </mc:Choice>
              <mc:Fallback>
                <p:oleObj name="Equation" r:id="rId5" imgW="838080" imgH="4316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ACCF8ED-55B8-4DCC-8337-4ADA4775D9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8049" y="2723207"/>
                        <a:ext cx="1660525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8C8F226-8F19-4434-9CFC-0EEBF8FA4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6570" y="3429000"/>
          <a:ext cx="524305" cy="52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0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E8C8F226-8F19-4434-9CFC-0EEBF8FA4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6570" y="3429000"/>
                        <a:ext cx="524305" cy="52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1372C00-888C-44F9-99D8-A8E86A44B6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576" y="4757138"/>
          <a:ext cx="3307343" cy="51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1" name="Equation" r:id="rId9" imgW="1549080" imgH="241200" progId="Equation.DSMT4">
                  <p:embed/>
                </p:oleObj>
              </mc:Choice>
              <mc:Fallback>
                <p:oleObj name="Equation" r:id="rId9" imgW="1549080" imgH="2412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1372C00-888C-44F9-99D8-A8E86A44B6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576" y="4757138"/>
                        <a:ext cx="3307343" cy="515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967B60E-D4BB-407D-8BA1-F54C59417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097284"/>
              </p:ext>
            </p:extLst>
          </p:nvPr>
        </p:nvGraphicFramePr>
        <p:xfrm>
          <a:off x="7168334" y="5074869"/>
          <a:ext cx="13763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2" name="Equation" r:id="rId11" imgW="876240" imgH="457200" progId="Equation.DSMT4">
                  <p:embed/>
                </p:oleObj>
              </mc:Choice>
              <mc:Fallback>
                <p:oleObj name="Equation" r:id="rId11" imgW="876240" imgH="4572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E967B60E-D4BB-407D-8BA1-F54C594177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8334" y="5074869"/>
                        <a:ext cx="1376363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FA18661-59D9-4F5E-A969-5BE1150C3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6570" y="5543545"/>
          <a:ext cx="420388" cy="50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3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FFA18661-59D9-4F5E-A969-5BE1150C3A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96570" y="5543545"/>
                        <a:ext cx="420388" cy="504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89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Аналитическое решение ЛНРУ: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Получили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Тогда </a:t>
            </a:r>
            <a:r>
              <a:rPr lang="en-US" dirty="0"/>
              <a:t>:</a:t>
            </a:r>
          </a:p>
          <a:p>
            <a:r>
              <a:rPr lang="ru-RU" dirty="0"/>
              <a:t>Получили частное решение неоднородного уравнения для произвольного входа </a:t>
            </a:r>
          </a:p>
          <a:p>
            <a:r>
              <a:rPr lang="ru-RU" dirty="0"/>
              <a:t>Полученная сумма – аналог интеграла Дюамеля (интеграла свёртки) для дискретных систем</a:t>
            </a:r>
            <a:endParaRPr lang="en-US" dirty="0"/>
          </a:p>
          <a:p>
            <a:r>
              <a:rPr lang="ru-RU" b="1" dirty="0"/>
              <a:t>Переходная весовая функция </a:t>
            </a:r>
            <a:r>
              <a:rPr lang="ru-RU" dirty="0"/>
              <a:t>– реакция при Н.Н.У. на единичное воздействие (на дискретную функцию Хэвисайда)</a:t>
            </a:r>
          </a:p>
          <a:p>
            <a:endParaRPr lang="en-US" b="1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7DC56D6-FDC2-41CD-A534-8A37988E8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054648"/>
              </p:ext>
            </p:extLst>
          </p:nvPr>
        </p:nvGraphicFramePr>
        <p:xfrm>
          <a:off x="2512254" y="1474186"/>
          <a:ext cx="2982978" cy="62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9" name="Equation" r:id="rId3" imgW="1511280" imgH="317160" progId="Equation.DSMT4">
                  <p:embed/>
                </p:oleObj>
              </mc:Choice>
              <mc:Fallback>
                <p:oleObj name="Equation" r:id="rId3" imgW="1511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2254" y="1474186"/>
                        <a:ext cx="2982978" cy="626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FA18661-59D9-4F5E-A969-5BE1150C3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332519"/>
              </p:ext>
            </p:extLst>
          </p:nvPr>
        </p:nvGraphicFramePr>
        <p:xfrm>
          <a:off x="1581150" y="5711825"/>
          <a:ext cx="50196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0" name="Equation" r:id="rId5" imgW="2273040" imgH="457200" progId="Equation.DSMT4">
                  <p:embed/>
                </p:oleObj>
              </mc:Choice>
              <mc:Fallback>
                <p:oleObj name="Equation" r:id="rId5" imgW="2273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1150" y="5711825"/>
                        <a:ext cx="5019675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5AB83437-717E-4D10-9B07-BD1D3A925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907527"/>
              </p:ext>
            </p:extLst>
          </p:nvPr>
        </p:nvGraphicFramePr>
        <p:xfrm>
          <a:off x="2054695" y="2144571"/>
          <a:ext cx="5113639" cy="96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1" name="Equation" r:id="rId7" imgW="2552400" imgH="482400" progId="Equation.DSMT4">
                  <p:embed/>
                </p:oleObj>
              </mc:Choice>
              <mc:Fallback>
                <p:oleObj name="Equation" r:id="rId7" imgW="2552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4695" y="2144571"/>
                        <a:ext cx="5113639" cy="966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73AE3E16-0FEB-4188-9F9F-2D285100F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62068"/>
              </p:ext>
            </p:extLst>
          </p:nvPr>
        </p:nvGraphicFramePr>
        <p:xfrm>
          <a:off x="1554805" y="3336498"/>
          <a:ext cx="524305" cy="62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2" name="Equation" r:id="rId9" imgW="126720" imgH="152280" progId="Equation.DSMT4">
                  <p:embed/>
                </p:oleObj>
              </mc:Choice>
              <mc:Fallback>
                <p:oleObj name="Equation" r:id="rId9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4805" y="3336498"/>
                        <a:ext cx="524305" cy="62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224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 fontScale="90000"/>
          </a:bodyPr>
          <a:lstStyle/>
          <a:p>
            <a:r>
              <a:rPr lang="en-US" dirty="0"/>
              <a:t>Z-</a:t>
            </a:r>
            <a:r>
              <a:rPr lang="ru-RU" dirty="0"/>
              <a:t>преобразование (преобразование Лорана):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Непрерывное преобразование Лапласа (</a:t>
            </a:r>
            <a:r>
              <a:rPr lang="en-US" dirty="0"/>
              <a:t>L -</a:t>
            </a:r>
            <a:r>
              <a:rPr lang="ru-RU" dirty="0"/>
              <a:t>преобразования):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Т.к. </a:t>
            </a:r>
            <a:endParaRPr lang="en-US" dirty="0"/>
          </a:p>
          <a:p>
            <a:r>
              <a:rPr lang="ru-RU" dirty="0"/>
              <a:t>То запишем дискретное преобразование Лапласа (</a:t>
            </a:r>
            <a:r>
              <a:rPr lang="en-US" dirty="0"/>
              <a:t>D - </a:t>
            </a:r>
            <a:r>
              <a:rPr lang="ru-RU" dirty="0"/>
              <a:t>преобразование):</a:t>
            </a:r>
          </a:p>
          <a:p>
            <a:endParaRPr lang="ru-RU" dirty="0"/>
          </a:p>
          <a:p>
            <a:r>
              <a:rPr lang="en-US" dirty="0"/>
              <a:t>s – </a:t>
            </a:r>
            <a:r>
              <a:rPr lang="ru-RU" dirty="0"/>
              <a:t>это комплексная переменная, тогда 		- тоже комплексная переменная</a:t>
            </a:r>
            <a:r>
              <a:rPr lang="en-US" dirty="0"/>
              <a:t>: </a:t>
            </a:r>
          </a:p>
          <a:p>
            <a:r>
              <a:rPr lang="ru-RU" b="1" dirty="0"/>
              <a:t>Получили преобразование Лорана (</a:t>
            </a:r>
            <a:r>
              <a:rPr lang="en-US" b="1" dirty="0"/>
              <a:t>Z - </a:t>
            </a:r>
            <a:r>
              <a:rPr lang="ru-RU" b="1" dirty="0"/>
              <a:t>преобразование)</a:t>
            </a:r>
            <a:r>
              <a:rPr lang="en-US" b="1" dirty="0"/>
              <a:t>:</a:t>
            </a:r>
            <a:endParaRPr lang="ru-RU" dirty="0"/>
          </a:p>
          <a:p>
            <a:endParaRPr lang="en-US" b="1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7DC56D6-FDC2-41CD-A534-8A37988E8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31359"/>
              </p:ext>
            </p:extLst>
          </p:nvPr>
        </p:nvGraphicFramePr>
        <p:xfrm>
          <a:off x="3599210" y="1839428"/>
          <a:ext cx="41925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6" name="Equation" r:id="rId3" imgW="1866600" imgH="330120" progId="Equation.DSMT4">
                  <p:embed/>
                </p:oleObj>
              </mc:Choice>
              <mc:Fallback>
                <p:oleObj name="Equation" r:id="rId3" imgW="1866600" imgH="33012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F7DC56D6-FDC2-41CD-A534-8A37988E8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9210" y="1839428"/>
                        <a:ext cx="4192588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5AB83437-717E-4D10-9B07-BD1D3A925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1503"/>
              </p:ext>
            </p:extLst>
          </p:nvPr>
        </p:nvGraphicFramePr>
        <p:xfrm>
          <a:off x="665448" y="2419385"/>
          <a:ext cx="10060112" cy="55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7" name="Equation" r:id="rId5" imgW="4165560" imgH="228600" progId="Equation.DSMT4">
                  <p:embed/>
                </p:oleObj>
              </mc:Choice>
              <mc:Fallback>
                <p:oleObj name="Equation" r:id="rId5" imgW="4165560" imgH="2286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5AB83437-717E-4D10-9B07-BD1D3A925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448" y="2419385"/>
                        <a:ext cx="10060112" cy="551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A84CE814-358B-49B0-A7A9-E4A0D0C2C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263685"/>
              </p:ext>
            </p:extLst>
          </p:nvPr>
        </p:nvGraphicFramePr>
        <p:xfrm>
          <a:off x="3917935" y="2929220"/>
          <a:ext cx="3198743" cy="63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8" name="Equation" r:id="rId7" imgW="1282680" imgH="253800" progId="Equation.DSMT4">
                  <p:embed/>
                </p:oleObj>
              </mc:Choice>
              <mc:Fallback>
                <p:oleObj name="Equation" r:id="rId7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7935" y="2929220"/>
                        <a:ext cx="3198743" cy="63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66BF9C6-0BA5-4BD8-965A-C8AF41370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12986"/>
              </p:ext>
            </p:extLst>
          </p:nvPr>
        </p:nvGraphicFramePr>
        <p:xfrm>
          <a:off x="3479800" y="3822700"/>
          <a:ext cx="38433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9" name="Equation" r:id="rId9" imgW="1726920" imgH="431640" progId="Equation.DSMT4">
                  <p:embed/>
                </p:oleObj>
              </mc:Choice>
              <mc:Fallback>
                <p:oleObj name="Equation" r:id="rId9" imgW="1726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9800" y="3822700"/>
                        <a:ext cx="3843338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C4A01CB-489A-452E-B57C-EC263A43A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401813"/>
              </p:ext>
            </p:extLst>
          </p:nvPr>
        </p:nvGraphicFramePr>
        <p:xfrm>
          <a:off x="6632575" y="4498975"/>
          <a:ext cx="1114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0" name="Equation" r:id="rId11" imgW="444240" imgH="203040" progId="Equation.DSMT4">
                  <p:embed/>
                </p:oleObj>
              </mc:Choice>
              <mc:Fallback>
                <p:oleObj name="Equation" r:id="rId11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2575" y="4498975"/>
                        <a:ext cx="11144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6A6F9FAB-6381-4EFB-A494-E673FA8FA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52466"/>
              </p:ext>
            </p:extLst>
          </p:nvPr>
        </p:nvGraphicFramePr>
        <p:xfrm>
          <a:off x="3831946" y="4875878"/>
          <a:ext cx="1863558" cy="57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1" name="Equation" r:id="rId13" imgW="660240" imgH="203040" progId="Equation.DSMT4">
                  <p:embed/>
                </p:oleObj>
              </mc:Choice>
              <mc:Fallback>
                <p:oleObj name="Equation" r:id="rId13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31946" y="4875878"/>
                        <a:ext cx="1863558" cy="574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54BAA2A-F441-494D-A59A-8F6A83FAB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53457"/>
              </p:ext>
            </p:extLst>
          </p:nvPr>
        </p:nvGraphicFramePr>
        <p:xfrm>
          <a:off x="3680047" y="5767981"/>
          <a:ext cx="3635153" cy="102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2" name="Equation" r:id="rId15" imgW="1523880" imgH="431640" progId="Equation.DSMT4">
                  <p:embed/>
                </p:oleObj>
              </mc:Choice>
              <mc:Fallback>
                <p:oleObj name="Equation" r:id="rId15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80047" y="5767981"/>
                        <a:ext cx="3635153" cy="102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19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058492"/>
          </a:xfrm>
        </p:spPr>
        <p:txBody>
          <a:bodyPr>
            <a:normAutofit/>
          </a:bodyPr>
          <a:lstStyle/>
          <a:p>
            <a:r>
              <a:rPr lang="ru-RU" dirty="0"/>
              <a:t>Дискретные системы – это такие системы в которых хотя бы одна величина является </a:t>
            </a:r>
            <a:r>
              <a:rPr lang="ru-RU" b="1" dirty="0"/>
              <a:t>дискретным сигналом </a:t>
            </a:r>
            <a:r>
              <a:rPr lang="ru-RU" dirty="0"/>
              <a:t>(сигнал изменяется дискретно, скачками, квантами);</a:t>
            </a:r>
          </a:p>
          <a:p>
            <a:r>
              <a:rPr lang="ru-RU" dirty="0"/>
              <a:t>Если дискретизация линейная (т.е. выполняется принцип суперпозиции) или нелинейностями дискретизации можно пренебречь, то это </a:t>
            </a:r>
            <a:r>
              <a:rPr lang="ru-RU" b="1" dirty="0"/>
              <a:t>дискретная линейная система (ДС)</a:t>
            </a:r>
            <a:r>
              <a:rPr lang="ru-RU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7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en-US" dirty="0"/>
              <a:t>Z-</a:t>
            </a:r>
            <a:r>
              <a:rPr lang="ru-RU" dirty="0"/>
              <a:t>преобразование и его свойства: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Преобразование Лорана (</a:t>
            </a:r>
            <a:r>
              <a:rPr lang="en-US" b="1" dirty="0"/>
              <a:t>Z - </a:t>
            </a:r>
            <a:r>
              <a:rPr lang="ru-RU" b="1" dirty="0"/>
              <a:t>преобразование)</a:t>
            </a:r>
            <a:r>
              <a:rPr lang="en-US" b="1" dirty="0"/>
              <a:t>:</a:t>
            </a:r>
            <a:endParaRPr lang="ru-RU" b="1" dirty="0"/>
          </a:p>
          <a:p>
            <a:endParaRPr lang="ru-RU" b="1" dirty="0"/>
          </a:p>
          <a:p>
            <a:r>
              <a:rPr lang="ru-RU" dirty="0"/>
              <a:t>Обратное преобразование Лорана:</a:t>
            </a:r>
          </a:p>
          <a:p>
            <a:endParaRPr lang="ru-RU" b="1" dirty="0"/>
          </a:p>
          <a:p>
            <a:r>
              <a:rPr lang="ru-RU" dirty="0"/>
              <a:t>С-контур охватывающий область сходимости с все вычеты (особые точки)</a:t>
            </a:r>
          </a:p>
          <a:p>
            <a:r>
              <a:rPr lang="ru-RU" dirty="0"/>
              <a:t> 		- ряд Лорана, т.е. обратное преобразование можно взять путем разложения </a:t>
            </a:r>
            <a:r>
              <a:rPr lang="en-US" dirty="0"/>
              <a:t>X(z) </a:t>
            </a:r>
            <a:r>
              <a:rPr lang="ru-RU" dirty="0"/>
              <a:t>в ряд Лорана</a:t>
            </a:r>
          </a:p>
          <a:p>
            <a:r>
              <a:rPr lang="ru-RU" dirty="0"/>
              <a:t>Разложение – единственно, поэтому можно раскладывать любым способом, например «метод длинного деления»</a:t>
            </a:r>
            <a:endParaRPr lang="en-US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54BAA2A-F441-494D-A59A-8F6A83FAB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64502"/>
              </p:ext>
            </p:extLst>
          </p:nvPr>
        </p:nvGraphicFramePr>
        <p:xfrm>
          <a:off x="3468292" y="1821421"/>
          <a:ext cx="3240517" cy="91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0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54BAA2A-F441-494D-A59A-8F6A83FAB5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8292" y="1821421"/>
                        <a:ext cx="3240517" cy="918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4792AB7-DDB3-4A16-9F75-6564AA990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71880"/>
              </p:ext>
            </p:extLst>
          </p:nvPr>
        </p:nvGraphicFramePr>
        <p:xfrm>
          <a:off x="3983038" y="2882900"/>
          <a:ext cx="40401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1" name="Equation" r:id="rId5" imgW="1930320" imgH="380880" progId="Equation.DSMT4">
                  <p:embed/>
                </p:oleObj>
              </mc:Choice>
              <mc:Fallback>
                <p:oleObj name="Equation" r:id="rId5" imgW="19303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3038" y="2882900"/>
                        <a:ext cx="4040187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A86CEE2-B89A-40C5-9B8C-2FC6FD988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92121"/>
              </p:ext>
            </p:extLst>
          </p:nvPr>
        </p:nvGraphicFramePr>
        <p:xfrm>
          <a:off x="1061720" y="3850645"/>
          <a:ext cx="1008255" cy="77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2" name="Equation" r:id="rId7" imgW="558720" imgH="431640" progId="Equation.DSMT4">
                  <p:embed/>
                </p:oleObj>
              </mc:Choice>
              <mc:Fallback>
                <p:oleObj name="Equation" r:id="rId7" imgW="558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720" y="3850645"/>
                        <a:ext cx="1008255" cy="779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518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en-US" dirty="0"/>
              <a:t>Z-</a:t>
            </a:r>
            <a:r>
              <a:rPr lang="ru-RU" dirty="0"/>
              <a:t>преобразование и его свойства: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/>
              <a:t>Линейность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Преобразование от сдвига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Преобразование свертки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Предельные значения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Сумма последовательности</a:t>
            </a:r>
            <a:r>
              <a:rPr lang="en-US" dirty="0"/>
              <a:t>:</a:t>
            </a:r>
            <a:endParaRPr lang="ru-RU" dirty="0"/>
          </a:p>
          <a:p>
            <a:endParaRPr lang="en-US" b="1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54BAA2A-F441-494D-A59A-8F6A83FAB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4289"/>
              </p:ext>
            </p:extLst>
          </p:nvPr>
        </p:nvGraphicFramePr>
        <p:xfrm>
          <a:off x="2997384" y="1477169"/>
          <a:ext cx="3914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8" name="Equation" r:id="rId3" imgW="1841400" imgH="253800" progId="Equation.DSMT4">
                  <p:embed/>
                </p:oleObj>
              </mc:Choice>
              <mc:Fallback>
                <p:oleObj name="Equation" r:id="rId3" imgW="1841400" imgH="2538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54BAA2A-F441-494D-A59A-8F6A83FAB5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7384" y="1477169"/>
                        <a:ext cx="39147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A86CEE2-B89A-40C5-9B8C-2FC6FD988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00724"/>
              </p:ext>
            </p:extLst>
          </p:nvPr>
        </p:nvGraphicFramePr>
        <p:xfrm>
          <a:off x="4981407" y="3649242"/>
          <a:ext cx="4802572" cy="99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9" name="Equation" r:id="rId5" imgW="2577960" imgH="533160" progId="Equation.DSMT4">
                  <p:embed/>
                </p:oleObj>
              </mc:Choice>
              <mc:Fallback>
                <p:oleObj name="Equation" r:id="rId5" imgW="2577960" imgH="5331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AA86CEE2-B89A-40C5-9B8C-2FC6FD9881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1407" y="3649242"/>
                        <a:ext cx="4802572" cy="99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33D90CB4-F3FD-4958-97B2-5E64AA385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65251"/>
              </p:ext>
            </p:extLst>
          </p:nvPr>
        </p:nvGraphicFramePr>
        <p:xfrm>
          <a:off x="2221025" y="2413169"/>
          <a:ext cx="7761175" cy="108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0" name="Equation" r:id="rId7" imgW="4178160" imgH="583920" progId="Equation.DSMT4">
                  <p:embed/>
                </p:oleObj>
              </mc:Choice>
              <mc:Fallback>
                <p:oleObj name="Equation" r:id="rId7" imgW="41781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1025" y="2413169"/>
                        <a:ext cx="7761175" cy="1086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5F5DCCA-7C87-4C84-A783-508C1C517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47049"/>
              </p:ext>
            </p:extLst>
          </p:nvPr>
        </p:nvGraphicFramePr>
        <p:xfrm>
          <a:off x="2455178" y="4990353"/>
          <a:ext cx="6100879" cy="632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1" name="Equation" r:id="rId9" imgW="2819160" imgH="291960" progId="Equation.DSMT4">
                  <p:embed/>
                </p:oleObj>
              </mc:Choice>
              <mc:Fallback>
                <p:oleObj name="Equation" r:id="rId9" imgW="2819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5178" y="4990353"/>
                        <a:ext cx="6100879" cy="632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5104FD3-F905-43DD-93DE-801BA7E9F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607628"/>
              </p:ext>
            </p:extLst>
          </p:nvPr>
        </p:nvGraphicFramePr>
        <p:xfrm>
          <a:off x="4384859" y="6025849"/>
          <a:ext cx="1749609" cy="76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2" name="Equation" r:id="rId11" imgW="990360" imgH="431640" progId="Equation.DSMT4">
                  <p:embed/>
                </p:oleObj>
              </mc:Choice>
              <mc:Fallback>
                <p:oleObj name="Equation" r:id="rId11" imgW="99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84859" y="6025849"/>
                        <a:ext cx="1749609" cy="76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72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80" y="617709"/>
            <a:ext cx="10515600" cy="1086531"/>
          </a:xfrm>
        </p:spPr>
        <p:txBody>
          <a:bodyPr>
            <a:normAutofit/>
          </a:bodyPr>
          <a:lstStyle/>
          <a:p>
            <a:r>
              <a:rPr lang="en-US" dirty="0"/>
              <a:t>Z-</a:t>
            </a:r>
            <a:r>
              <a:rPr lang="ru-RU" dirty="0"/>
              <a:t>преобразование и его свойства: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ru-RU" dirty="0"/>
              <a:t>Связь </a:t>
            </a:r>
            <a:r>
              <a:rPr lang="en-US" dirty="0"/>
              <a:t>L </a:t>
            </a:r>
            <a:r>
              <a:rPr lang="ru-RU" dirty="0"/>
              <a:t>и </a:t>
            </a:r>
            <a:r>
              <a:rPr lang="en-US" dirty="0"/>
              <a:t>Z </a:t>
            </a:r>
            <a:r>
              <a:rPr lang="ru-RU" dirty="0"/>
              <a:t>преобразования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 startAt="6"/>
            </a:pPr>
            <a:endParaRPr lang="ru-RU" dirty="0"/>
          </a:p>
          <a:p>
            <a:pPr marL="514350" indent="-514350">
              <a:buFont typeface="+mj-lt"/>
              <a:buAutoNum type="arabicPeriod" startAt="6"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Если: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Тогда: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(порядок полинома знаменателя </a:t>
            </a:r>
            <a:r>
              <a:rPr lang="en-US" dirty="0"/>
              <a:t>Q </a:t>
            </a:r>
            <a:r>
              <a:rPr lang="ru-RU" dirty="0"/>
              <a:t>не меняется)</a:t>
            </a:r>
          </a:p>
          <a:p>
            <a:endParaRPr lang="en-US" b="1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A86CEE2-B89A-40C5-9B8C-2FC6FD988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42881"/>
              </p:ext>
            </p:extLst>
          </p:nvPr>
        </p:nvGraphicFramePr>
        <p:xfrm>
          <a:off x="1546225" y="1849438"/>
          <a:ext cx="8493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3" imgW="3162240" imgH="330120" progId="Equation.DSMT4">
                  <p:embed/>
                </p:oleObj>
              </mc:Choice>
              <mc:Fallback>
                <p:oleObj name="Equation" r:id="rId3" imgW="3162240" imgH="3301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AA86CEE2-B89A-40C5-9B8C-2FC6FD9881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6225" y="1849438"/>
                        <a:ext cx="849312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5F5DCCA-7C87-4C84-A783-508C1C517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424985"/>
              </p:ext>
            </p:extLst>
          </p:nvPr>
        </p:nvGraphicFramePr>
        <p:xfrm>
          <a:off x="2225258" y="2818219"/>
          <a:ext cx="745013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0" name="Equation" r:id="rId5" imgW="3441600" imgH="685800" progId="Equation.DSMT4">
                  <p:embed/>
                </p:oleObj>
              </mc:Choice>
              <mc:Fallback>
                <p:oleObj name="Equation" r:id="rId5" imgW="3441600" imgH="685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B5F5DCCA-7C87-4C84-A783-508C1C5171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5258" y="2818219"/>
                        <a:ext cx="7450137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F72592E-D073-4A71-A441-9CBBB358B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510059"/>
              </p:ext>
            </p:extLst>
          </p:nvPr>
        </p:nvGraphicFramePr>
        <p:xfrm>
          <a:off x="2501900" y="4298950"/>
          <a:ext cx="56975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1" name="Equation" r:id="rId7" imgW="2349360" imgH="444240" progId="Equation.DSMT4">
                  <p:embed/>
                </p:oleObj>
              </mc:Choice>
              <mc:Fallback>
                <p:oleObj name="Equation" r:id="rId7" imgW="2349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900" y="4298950"/>
                        <a:ext cx="5697538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64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9608" y="-146183"/>
            <a:ext cx="10515600" cy="1086531"/>
          </a:xfrm>
        </p:spPr>
        <p:txBody>
          <a:bodyPr>
            <a:normAutofit/>
          </a:bodyPr>
          <a:lstStyle/>
          <a:p>
            <a:r>
              <a:rPr lang="en-US" dirty="0"/>
              <a:t>Z-</a:t>
            </a:r>
            <a:r>
              <a:rPr lang="ru-RU" dirty="0"/>
              <a:t>преобразование и его свойства: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345989" y="683659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ru-RU" dirty="0"/>
              <a:t>Связь </a:t>
            </a:r>
            <a:r>
              <a:rPr lang="en-US" dirty="0"/>
              <a:t>L </a:t>
            </a:r>
            <a:r>
              <a:rPr lang="ru-RU" dirty="0"/>
              <a:t>и </a:t>
            </a:r>
            <a:r>
              <a:rPr lang="en-US" dirty="0"/>
              <a:t>Z </a:t>
            </a:r>
            <a:r>
              <a:rPr lang="ru-RU" dirty="0"/>
              <a:t>преобразования</a:t>
            </a:r>
            <a:r>
              <a:rPr lang="en-US" dirty="0"/>
              <a:t>:</a:t>
            </a:r>
            <a:r>
              <a:rPr lang="ru-RU" dirty="0"/>
              <a:t> Существует таблица преобразований</a:t>
            </a:r>
            <a:r>
              <a:rPr lang="en-US" dirty="0"/>
              <a:t>.</a:t>
            </a:r>
            <a:endParaRPr lang="ru-RU" dirty="0"/>
          </a:p>
          <a:p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DA1097-F727-4981-BC6F-66FC55B8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1173030"/>
            <a:ext cx="8982456" cy="57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80" y="617709"/>
            <a:ext cx="10515600" cy="1086531"/>
          </a:xfrm>
        </p:spPr>
        <p:txBody>
          <a:bodyPr>
            <a:normAutofit fontScale="90000"/>
          </a:bodyPr>
          <a:lstStyle/>
          <a:p>
            <a:r>
              <a:rPr lang="en-US" dirty="0"/>
              <a:t>Z-</a:t>
            </a:r>
            <a:r>
              <a:rPr lang="ru-RU" dirty="0"/>
              <a:t>преобразование и разностные уравнения: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Применим </a:t>
            </a:r>
            <a:r>
              <a:rPr lang="en-US" dirty="0"/>
              <a:t>Z-</a:t>
            </a:r>
            <a:r>
              <a:rPr lang="ru-RU" dirty="0"/>
              <a:t>преобразование к разностному уравнению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силу свойств линейности и сдвига получим</a:t>
            </a:r>
            <a:r>
              <a:rPr lang="en-US" dirty="0"/>
              <a:t> </a:t>
            </a:r>
            <a:r>
              <a:rPr lang="ru-RU" dirty="0"/>
              <a:t>алгебраическое уравнение комплексной переменной </a:t>
            </a:r>
            <a:r>
              <a:rPr lang="en-US" dirty="0"/>
              <a:t>z: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ru-RU" dirty="0"/>
              <a:t>Выразим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Тогда</a:t>
            </a:r>
            <a:r>
              <a:rPr lang="en-US" dirty="0"/>
              <a:t> </a:t>
            </a:r>
            <a:r>
              <a:rPr lang="ru-RU" dirty="0"/>
              <a:t>выразим и применим обратное </a:t>
            </a:r>
            <a:r>
              <a:rPr lang="en-US" dirty="0"/>
              <a:t>Z-</a:t>
            </a:r>
            <a:r>
              <a:rPr lang="ru-RU" dirty="0"/>
              <a:t>преобразование по свойству свертки</a:t>
            </a:r>
            <a:r>
              <a:rPr lang="en-US" dirty="0"/>
              <a:t>: </a:t>
            </a:r>
            <a:endParaRPr lang="ru-RU" dirty="0"/>
          </a:p>
          <a:p>
            <a:endParaRPr lang="en-US" b="1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6F1573FF-927E-4E84-B3F7-4719FB297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79754"/>
              </p:ext>
            </p:extLst>
          </p:nvPr>
        </p:nvGraphicFramePr>
        <p:xfrm>
          <a:off x="3041523" y="1853730"/>
          <a:ext cx="4456558" cy="61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8" name="Equation" r:id="rId3" imgW="1841400" imgH="253800" progId="Equation.DSMT4">
                  <p:embed/>
                </p:oleObj>
              </mc:Choice>
              <mc:Fallback>
                <p:oleObj name="Equation" r:id="rId3" imgW="1841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523" y="1853730"/>
                        <a:ext cx="4456558" cy="614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1FE3E2F-1712-4E54-B4D2-1050ECCCB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70975"/>
              </p:ext>
            </p:extLst>
          </p:nvPr>
        </p:nvGraphicFramePr>
        <p:xfrm>
          <a:off x="1882298" y="3265931"/>
          <a:ext cx="81835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9" name="Equation" r:id="rId5" imgW="3301920" imgH="431640" progId="Equation.DSMT4">
                  <p:embed/>
                </p:oleObj>
              </mc:Choice>
              <mc:Fallback>
                <p:oleObj name="Equation" r:id="rId5" imgW="3301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2298" y="3265931"/>
                        <a:ext cx="8183563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0F3864A-15B6-41A3-B8E5-DB6AA97E1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65121"/>
              </p:ext>
            </p:extLst>
          </p:nvPr>
        </p:nvGraphicFramePr>
        <p:xfrm>
          <a:off x="2028825" y="4230553"/>
          <a:ext cx="94805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0" name="Equation" r:id="rId7" imgW="3657600" imgH="419040" progId="Equation.DSMT4">
                  <p:embed/>
                </p:oleObj>
              </mc:Choice>
              <mc:Fallback>
                <p:oleObj name="Equation" r:id="rId7" imgW="3657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8825" y="4230553"/>
                        <a:ext cx="948055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78322A7-4307-4AFF-971B-66F8ABDDE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20577"/>
              </p:ext>
            </p:extLst>
          </p:nvPr>
        </p:nvGraphicFramePr>
        <p:xfrm>
          <a:off x="2221802" y="5746831"/>
          <a:ext cx="60960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1" name="Equation" r:id="rId9" imgW="2463480" imgH="431640" progId="Equation.DSMT4">
                  <p:embed/>
                </p:oleObj>
              </mc:Choice>
              <mc:Fallback>
                <p:oleObj name="Equation" r:id="rId9" imgW="246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1802" y="5746831"/>
                        <a:ext cx="6096000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05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80" y="617709"/>
            <a:ext cx="10515600" cy="1086531"/>
          </a:xfrm>
        </p:spPr>
        <p:txBody>
          <a:bodyPr>
            <a:normAutofit fontScale="90000"/>
          </a:bodyPr>
          <a:lstStyle/>
          <a:p>
            <a:r>
              <a:rPr lang="en-US" dirty="0"/>
              <a:t>Z-</a:t>
            </a:r>
            <a:r>
              <a:rPr lang="ru-RU" dirty="0"/>
              <a:t>преобразование и разностные уравнения: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r>
              <a:rPr lang="ru-RU" dirty="0"/>
              <a:t>В соответствии с аналитическим решением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b="1" dirty="0"/>
              <a:t>импульсная весовая функция</a:t>
            </a:r>
            <a:r>
              <a:rPr lang="ru-RU" dirty="0"/>
              <a:t>, её всегда можно рассчитать рекуррентным способом как реакцию на дискретную дельта-функцию Дирака</a:t>
            </a:r>
          </a:p>
          <a:p>
            <a:r>
              <a:rPr lang="ru-RU" dirty="0"/>
              <a:t>Тогда имеем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ru-RU" dirty="0"/>
              <a:t>Передаточная функция ДС – это </a:t>
            </a:r>
            <a:r>
              <a:rPr lang="en-US" dirty="0"/>
              <a:t>Z-</a:t>
            </a:r>
            <a:r>
              <a:rPr lang="ru-RU" dirty="0"/>
              <a:t>изображение</a:t>
            </a:r>
            <a:r>
              <a:rPr lang="en-US" dirty="0"/>
              <a:t> </a:t>
            </a:r>
            <a:r>
              <a:rPr lang="ru-RU" dirty="0"/>
              <a:t>импульсной весовой функции</a:t>
            </a:r>
          </a:p>
          <a:p>
            <a:endParaRPr lang="en-US" b="1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78322A7-4307-4AFF-971B-66F8ABDDE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34214"/>
              </p:ext>
            </p:extLst>
          </p:nvPr>
        </p:nvGraphicFramePr>
        <p:xfrm>
          <a:off x="2539108" y="1437295"/>
          <a:ext cx="60960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7" name="Equation" r:id="rId3" imgW="2463480" imgH="431640" progId="Equation.DSMT4">
                  <p:embed/>
                </p:oleObj>
              </mc:Choice>
              <mc:Fallback>
                <p:oleObj name="Equation" r:id="rId3" imgW="2463480" imgH="4316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978322A7-4307-4AFF-971B-66F8ABDDE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9108" y="1437295"/>
                        <a:ext cx="6096000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9ACB075-5227-40A3-A550-750AEB4FE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26223"/>
              </p:ext>
            </p:extLst>
          </p:nvPr>
        </p:nvGraphicFramePr>
        <p:xfrm>
          <a:off x="874776" y="3019044"/>
          <a:ext cx="409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8" name="Equation" r:id="rId5" imgW="409522" imgH="495300" progId="Equation.DSMT4">
                  <p:embed/>
                </p:oleObj>
              </mc:Choice>
              <mc:Fallback>
                <p:oleObj name="Equation" r:id="rId5" imgW="409522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76" y="3019044"/>
                        <a:ext cx="4095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A180D68-667D-4F26-95E5-4F90E5057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05429"/>
              </p:ext>
            </p:extLst>
          </p:nvPr>
        </p:nvGraphicFramePr>
        <p:xfrm>
          <a:off x="3714020" y="4387488"/>
          <a:ext cx="2040604" cy="1033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9" name="Equation" r:id="rId7" imgW="1002960" imgH="507960" progId="Equation.DSMT4">
                  <p:embed/>
                </p:oleObj>
              </mc:Choice>
              <mc:Fallback>
                <p:oleObj name="Equation" r:id="rId7" imgW="1002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4020" y="4387488"/>
                        <a:ext cx="2040604" cy="1033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698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69975" y="1458912"/>
            <a:ext cx="11498217" cy="5399087"/>
          </a:xfrm>
        </p:spPr>
        <p:txBody>
          <a:bodyPr>
            <a:normAutofit/>
          </a:bodyPr>
          <a:lstStyle/>
          <a:p>
            <a:r>
              <a:rPr lang="ru-RU" dirty="0"/>
              <a:t>Подадим на вход гармоническую последовательность. В результате на выходе в силу линейности установятся вынужденные колебания той же частоты, но другой амплитуды и фазы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Заметим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Тогда уравнение</a:t>
            </a:r>
            <a:r>
              <a:rPr lang="en-US" dirty="0"/>
              <a:t> </a:t>
            </a:r>
            <a:r>
              <a:rPr lang="ru-RU" dirty="0"/>
              <a:t>«вход-выход» примет вид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Выразим отношение выхода ко входу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26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7369657"/>
              </p:ext>
            </p:extLst>
          </p:nvPr>
        </p:nvGraphicFramePr>
        <p:xfrm>
          <a:off x="2064583" y="3230230"/>
          <a:ext cx="8062834" cy="108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4" name="Equation" r:id="rId3" imgW="3581280" imgH="482400" progId="Equation.DSMT4">
                  <p:embed/>
                </p:oleObj>
              </mc:Choice>
              <mc:Fallback>
                <p:oleObj name="Equation" r:id="rId3" imgW="3581280" imgH="4824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4583" y="3230230"/>
                        <a:ext cx="8062834" cy="1086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BD72675-C1FF-4F5D-BAAB-8E750929D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71073"/>
              </p:ext>
            </p:extLst>
          </p:nvPr>
        </p:nvGraphicFramePr>
        <p:xfrm>
          <a:off x="4367213" y="2662588"/>
          <a:ext cx="21891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5"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8BD72675-C1FF-4F5D-BAAB-8E750929D2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7213" y="2662588"/>
                        <a:ext cx="2189162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8C85F4D-E1F6-4246-B13C-9A89713F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682990"/>
              </p:ext>
            </p:extLst>
          </p:nvPr>
        </p:nvGraphicFramePr>
        <p:xfrm>
          <a:off x="1186010" y="2597501"/>
          <a:ext cx="17367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6" name="Equation" r:id="rId7" imgW="685800" imgH="241200" progId="Equation.DSMT4">
                  <p:embed/>
                </p:oleObj>
              </mc:Choice>
              <mc:Fallback>
                <p:oleObj name="Equation" r:id="rId7" imgW="685800" imgH="241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F8C85F4D-E1F6-4246-B13C-9A89713FC5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6010" y="2597501"/>
                        <a:ext cx="17367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3F99E4A5-D02D-448B-B899-1EA864635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58470"/>
              </p:ext>
            </p:extLst>
          </p:nvPr>
        </p:nvGraphicFramePr>
        <p:xfrm>
          <a:off x="7292215" y="2491138"/>
          <a:ext cx="36401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7" name="Equation" r:id="rId9" imgW="1422360" imgH="279360" progId="Equation.DSMT4">
                  <p:embed/>
                </p:oleObj>
              </mc:Choice>
              <mc:Fallback>
                <p:oleObj name="Equation" r:id="rId9" imgW="1422360" imgH="27936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3F99E4A5-D02D-448B-B899-1EA864635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92215" y="2491138"/>
                        <a:ext cx="364013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3226CBFE-93AD-41F1-B1F5-8A91837A5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11186"/>
              </p:ext>
            </p:extLst>
          </p:nvPr>
        </p:nvGraphicFramePr>
        <p:xfrm>
          <a:off x="2327275" y="5630863"/>
          <a:ext cx="7181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8" name="Equation" r:id="rId11" imgW="3162240" imgH="444240" progId="Equation.DSMT4">
                  <p:embed/>
                </p:oleObj>
              </mc:Choice>
              <mc:Fallback>
                <p:oleObj name="Equation" r:id="rId11" imgW="3162240" imgH="44424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3226CBFE-93AD-41F1-B1F5-8A91837A5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7275" y="5630863"/>
                        <a:ext cx="7181850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2FFB54FA-3A7F-42B6-9FCC-FE3CC938D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427410"/>
              </p:ext>
            </p:extLst>
          </p:nvPr>
        </p:nvGraphicFramePr>
        <p:xfrm>
          <a:off x="2978150" y="4679950"/>
          <a:ext cx="58816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9" name="Equation" r:id="rId13" imgW="2120760" imgH="228600" progId="Equation.DSMT4">
                  <p:embed/>
                </p:oleObj>
              </mc:Choice>
              <mc:Fallback>
                <p:oleObj name="Equation" r:id="rId13" imgW="2120760" imgH="2286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2FFB54FA-3A7F-42B6-9FCC-FE3CC938D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78150" y="4679950"/>
                        <a:ext cx="5881688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7A6223-C936-4D54-8849-95576A2A5D31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2494" y="-81058"/>
            <a:ext cx="4038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6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3546" y="1504144"/>
            <a:ext cx="11804907" cy="5353856"/>
          </a:xfrm>
        </p:spPr>
        <p:txBody>
          <a:bodyPr>
            <a:normAutofit/>
          </a:bodyPr>
          <a:lstStyle/>
          <a:p>
            <a:r>
              <a:rPr lang="ru-RU" dirty="0"/>
              <a:t>Амплитудно-фазовая частотная функция(АФЧФ) 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r>
              <a:rPr lang="ru-RU" dirty="0"/>
              <a:t>Амплитудная частотная функция(АЧФ) – отношение амплитуд выхода и входа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Фазовая частотная функция(ФЧФ) – сдвиг фазы выхода относительно входа</a:t>
            </a:r>
            <a:r>
              <a:rPr lang="en-US" dirty="0"/>
              <a:t>:</a:t>
            </a:r>
          </a:p>
          <a:p>
            <a:r>
              <a:rPr lang="ru-RU" dirty="0"/>
              <a:t>Заметим</a:t>
            </a:r>
            <a:r>
              <a:rPr lang="en-US" dirty="0"/>
              <a:t>: </a:t>
            </a:r>
            <a:endParaRPr lang="ru-RU" dirty="0"/>
          </a:p>
          <a:p>
            <a:endParaRPr lang="en-US" dirty="0"/>
          </a:p>
          <a:p>
            <a:r>
              <a:rPr lang="ru-RU" dirty="0"/>
              <a:t>Значит частотные функции ДС – тоже периодичны с периодом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27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2FFB54FA-3A7F-42B6-9FCC-FE3CC938D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91104"/>
              </p:ext>
            </p:extLst>
          </p:nvPr>
        </p:nvGraphicFramePr>
        <p:xfrm>
          <a:off x="3856482" y="4307681"/>
          <a:ext cx="29638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3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2FFB54FA-3A7F-42B6-9FCC-FE3CC938D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6482" y="4307681"/>
                        <a:ext cx="2963863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04FAD09-3F15-43C0-877B-049102FA7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061210"/>
              </p:ext>
            </p:extLst>
          </p:nvPr>
        </p:nvGraphicFramePr>
        <p:xfrm>
          <a:off x="3417888" y="1897063"/>
          <a:ext cx="48466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4" name="Equation" r:id="rId5" imgW="2133360" imgH="253800" progId="Equation.DSMT4">
                  <p:embed/>
                </p:oleObj>
              </mc:Choice>
              <mc:Fallback>
                <p:oleObj name="Equation" r:id="rId5" imgW="2133360" imgH="2538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04FAD09-3F15-43C0-877B-049102FA7D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7888" y="1897063"/>
                        <a:ext cx="4846637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3391DDA5-0A9F-4C3B-925D-E216718A5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041891"/>
              </p:ext>
            </p:extLst>
          </p:nvPr>
        </p:nvGraphicFramePr>
        <p:xfrm>
          <a:off x="2216150" y="3000375"/>
          <a:ext cx="77597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5" name="Equation" r:id="rId7" imgW="3416040" imgH="393480" progId="Equation.DSMT4">
                  <p:embed/>
                </p:oleObj>
              </mc:Choice>
              <mc:Fallback>
                <p:oleObj name="Equation" r:id="rId7" imgW="3416040" imgH="39348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3391DDA5-0A9F-4C3B-925D-E216718A57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6150" y="3000375"/>
                        <a:ext cx="7759700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4F45023-7575-414C-9A8F-97D6057D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08941"/>
              </p:ext>
            </p:extLst>
          </p:nvPr>
        </p:nvGraphicFramePr>
        <p:xfrm>
          <a:off x="2107660" y="4754077"/>
          <a:ext cx="8306816" cy="114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6" name="Equation" r:id="rId9" imgW="3327120" imgH="457200" progId="Equation.DSMT4">
                  <p:embed/>
                </p:oleObj>
              </mc:Choice>
              <mc:Fallback>
                <p:oleObj name="Equation" r:id="rId9" imgW="3327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7660" y="4754077"/>
                        <a:ext cx="8306816" cy="1142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D7FC935-1320-4B23-ABBA-CE1D97786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678217"/>
              </p:ext>
            </p:extLst>
          </p:nvPr>
        </p:nvGraphicFramePr>
        <p:xfrm>
          <a:off x="10084340" y="5633296"/>
          <a:ext cx="1168876" cy="77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7" name="Equation" r:id="rId11" imgW="596880" imgH="393480" progId="Equation.DSMT4">
                  <p:embed/>
                </p:oleObj>
              </mc:Choice>
              <mc:Fallback>
                <p:oleObj name="Equation" r:id="rId11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84340" y="5633296"/>
                        <a:ext cx="1168876" cy="770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16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Частотные функции и характеристики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3546" y="1504144"/>
            <a:ext cx="11804907" cy="5353856"/>
          </a:xfrm>
        </p:spPr>
        <p:txBody>
          <a:bodyPr>
            <a:normAutofit/>
          </a:bodyPr>
          <a:lstStyle/>
          <a:p>
            <a:r>
              <a:rPr lang="ru-RU" dirty="0"/>
              <a:t>Частотные функции ДС – тоже периодичны с периодом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Т.е. ДС не обладают свойством фильтра низких частот </a:t>
            </a:r>
          </a:p>
          <a:p>
            <a:r>
              <a:rPr lang="ru-RU" dirty="0"/>
              <a:t>Основной диапазон частот ДС</a:t>
            </a:r>
            <a:r>
              <a:rPr lang="en-US" dirty="0"/>
              <a:t>: </a:t>
            </a:r>
          </a:p>
          <a:p>
            <a:r>
              <a:rPr lang="ru-RU" dirty="0"/>
              <a:t>Частотные характеристики строят в этом диапазоне</a:t>
            </a:r>
          </a:p>
          <a:p>
            <a:r>
              <a:rPr lang="ru-RU" dirty="0"/>
              <a:t>При этом непрерывная часть(НЧ) гибридной системы должна быть фильтром низких частот </a:t>
            </a:r>
          </a:p>
          <a:p>
            <a:r>
              <a:rPr lang="ru-RU" dirty="0"/>
              <a:t>(*) И основной диапазон ДС должен быть больше рабочего диапазона НЧ			(*см. так же теорему Котельникова-Найквиста)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28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D7FC935-1320-4B23-ABBA-CE1D97786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83849"/>
              </p:ext>
            </p:extLst>
          </p:nvPr>
        </p:nvGraphicFramePr>
        <p:xfrm>
          <a:off x="9133364" y="1305207"/>
          <a:ext cx="1168876" cy="77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6" name="Equation" r:id="rId3" imgW="596880" imgH="393480" progId="Equation.DSMT4">
                  <p:embed/>
                </p:oleObj>
              </mc:Choice>
              <mc:Fallback>
                <p:oleObj name="Equation" r:id="rId3" imgW="596880" imgH="39348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CD7FC935-1320-4B23-ABBA-CE1D97786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3364" y="1305207"/>
                        <a:ext cx="1168876" cy="770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0A38AD5-9113-4FF8-BE03-45FC92105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834529"/>
              </p:ext>
            </p:extLst>
          </p:nvPr>
        </p:nvGraphicFramePr>
        <p:xfrm>
          <a:off x="1889760" y="1866727"/>
          <a:ext cx="66071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7" name="Equation" r:id="rId5" imgW="2933640" imgH="533160" progId="Equation.DSMT4">
                  <p:embed/>
                </p:oleObj>
              </mc:Choice>
              <mc:Fallback>
                <p:oleObj name="Equation" r:id="rId5" imgW="29336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9760" y="1866727"/>
                        <a:ext cx="6607175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BE955DA-ED66-4EAB-9DA3-5F152A000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035805"/>
              </p:ext>
            </p:extLst>
          </p:nvPr>
        </p:nvGraphicFramePr>
        <p:xfrm>
          <a:off x="5384038" y="3383876"/>
          <a:ext cx="2175002" cy="8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8" name="Equation" r:id="rId7" imgW="1155600" imgH="457200" progId="Equation.DSMT4">
                  <p:embed/>
                </p:oleObj>
              </mc:Choice>
              <mc:Fallback>
                <p:oleObj name="Equation" r:id="rId7" imgW="1155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4038" y="3383876"/>
                        <a:ext cx="2175002" cy="86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247EDD5-434F-49D8-812A-AA56F7618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67154"/>
              </p:ext>
            </p:extLst>
          </p:nvPr>
        </p:nvGraphicFramePr>
        <p:xfrm>
          <a:off x="3074712" y="6253843"/>
          <a:ext cx="4618651" cy="55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9" name="Equation" r:id="rId9" imgW="1993680" imgH="241200" progId="Equation.DSMT4">
                  <p:embed/>
                </p:oleObj>
              </mc:Choice>
              <mc:Fallback>
                <p:oleObj name="Equation" r:id="rId9" imgW="1993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4712" y="6253843"/>
                        <a:ext cx="4618651" cy="55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2AF5EF75-3985-4DF0-A81B-50C5277DF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11739"/>
              </p:ext>
            </p:extLst>
          </p:nvPr>
        </p:nvGraphicFramePr>
        <p:xfrm>
          <a:off x="1038118" y="5753100"/>
          <a:ext cx="1577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0" name="Equation" r:id="rId11" imgW="698400" imgH="266400" progId="Equation.DSMT4">
                  <p:embed/>
                </p:oleObj>
              </mc:Choice>
              <mc:Fallback>
                <p:oleObj name="Equation" r:id="rId11" imgW="698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8118" y="5753100"/>
                        <a:ext cx="157797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5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Многомерные ДС: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92124" y="1730942"/>
            <a:ext cx="10580914" cy="4990533"/>
          </a:xfrm>
        </p:spPr>
        <p:txBody>
          <a:bodyPr>
            <a:normAutofit/>
          </a:bodyPr>
          <a:lstStyle/>
          <a:p>
            <a:r>
              <a:rPr lang="ru-RU" dirty="0"/>
              <a:t>Если вход и выход – векторы, тогда составляют </a:t>
            </a:r>
            <a:r>
              <a:rPr lang="ru-RU" b="1" dirty="0"/>
              <a:t>матричную ПФ:</a:t>
            </a:r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r>
              <a:rPr lang="ru-RU" dirty="0"/>
              <a:t>Также можно получить весовую матрицу размерностью </a:t>
            </a:r>
            <a:r>
              <a:rPr lang="en-US" dirty="0"/>
              <a:t>[l x m] </a:t>
            </a:r>
            <a:r>
              <a:rPr lang="ru-RU" dirty="0"/>
              <a:t>элементы которой – весовые последовательности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29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B55E858-2FA0-4C84-BF0B-659A6B6EB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469261"/>
              </p:ext>
            </p:extLst>
          </p:nvPr>
        </p:nvGraphicFramePr>
        <p:xfrm>
          <a:off x="1765808" y="2133808"/>
          <a:ext cx="8185721" cy="2265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8" name="Equation" r:id="rId3" imgW="4228920" imgH="1015920" progId="Equation.DSMT4">
                  <p:embed/>
                </p:oleObj>
              </mc:Choice>
              <mc:Fallback>
                <p:oleObj name="Equation" r:id="rId3" imgW="4228920" imgH="101592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B55E858-2FA0-4C84-BF0B-659A6B6EB2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5808" y="2133808"/>
                        <a:ext cx="8185721" cy="2265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2C23C22-2503-4416-81DB-F9E7FC6C0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855210"/>
              </p:ext>
            </p:extLst>
          </p:nvPr>
        </p:nvGraphicFramePr>
        <p:xfrm>
          <a:off x="4672711" y="5324678"/>
          <a:ext cx="19573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9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2711" y="5324678"/>
                        <a:ext cx="1957388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41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Введение;</a:t>
            </a:r>
          </a:p>
          <a:p>
            <a:r>
              <a:rPr lang="ru-RU" dirty="0"/>
              <a:t>Математические описания ДС;</a:t>
            </a:r>
          </a:p>
          <a:p>
            <a:r>
              <a:rPr lang="ru-RU" dirty="0"/>
              <a:t>Устойчивость ДС;</a:t>
            </a:r>
          </a:p>
          <a:p>
            <a:r>
              <a:rPr lang="ru-RU" dirty="0"/>
              <a:t>Дискретное описание линейных систем;</a:t>
            </a:r>
          </a:p>
          <a:p>
            <a:r>
              <a:rPr lang="ru-RU" dirty="0"/>
              <a:t>Синтез ДС;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31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666875"/>
            <a:ext cx="11488928" cy="5531214"/>
          </a:xfrm>
        </p:spPr>
        <p:txBody>
          <a:bodyPr>
            <a:normAutofit/>
          </a:bodyPr>
          <a:lstStyle/>
          <a:p>
            <a:r>
              <a:rPr lang="ru-RU" dirty="0"/>
              <a:t>Пусть процессы в некоторой системе полностью характеризуются переменными</a:t>
            </a:r>
            <a:endParaRPr lang="ru-RU" sz="1400" dirty="0"/>
          </a:p>
          <a:p>
            <a:r>
              <a:rPr lang="ru-RU" dirty="0"/>
              <a:t>Тогда линейную ДС можно привести к нормальной форме:</a:t>
            </a:r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r>
              <a:rPr lang="ru-RU" dirty="0"/>
              <a:t>а переменные </a:t>
            </a:r>
            <a:r>
              <a:rPr lang="en-US" dirty="0"/>
              <a:t>x</a:t>
            </a:r>
            <a:r>
              <a:rPr lang="ru-RU" dirty="0"/>
              <a:t> будут называться </a:t>
            </a:r>
            <a:r>
              <a:rPr lang="ru-RU" b="1" dirty="0"/>
              <a:t>переменные состояния </a:t>
            </a:r>
            <a:r>
              <a:rPr lang="ru-RU" dirty="0"/>
              <a:t>системы</a:t>
            </a:r>
          </a:p>
          <a:p>
            <a:r>
              <a:rPr lang="ru-RU" dirty="0"/>
              <a:t>В любой момент времени состояние системы описывается одной точкой в пространстве состояний</a:t>
            </a:r>
          </a:p>
          <a:p>
            <a:pPr lvl="2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30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82D26C3-A793-4C86-8C51-96D3BD2B3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647487"/>
              </p:ext>
            </p:extLst>
          </p:nvPr>
        </p:nvGraphicFramePr>
        <p:xfrm>
          <a:off x="2931237" y="1990070"/>
          <a:ext cx="2945307" cy="55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4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1237" y="1990070"/>
                        <a:ext cx="2945307" cy="558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86EB8A4-8B3B-484A-905D-0C910CA58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37564"/>
              </p:ext>
            </p:extLst>
          </p:nvPr>
        </p:nvGraphicFramePr>
        <p:xfrm>
          <a:off x="1476883" y="3098196"/>
          <a:ext cx="8416925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5" name="Equation" r:id="rId5" imgW="4127400" imgH="736560" progId="Equation.DSMT4">
                  <p:embed/>
                </p:oleObj>
              </mc:Choice>
              <mc:Fallback>
                <p:oleObj name="Equation" r:id="rId5" imgW="41274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883" y="3098196"/>
                        <a:ext cx="8416925" cy="150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61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Описание в переменных состояния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1666875"/>
            <a:ext cx="11488928" cy="5531214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28E0C2F-FF8B-473D-B02E-05DE4806D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08735"/>
              </p:ext>
            </p:extLst>
          </p:nvPr>
        </p:nvGraphicFramePr>
        <p:xfrm>
          <a:off x="838200" y="2075879"/>
          <a:ext cx="9663113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2" name="Equation" r:id="rId3" imgW="4419360" imgH="1447560" progId="Equation.DSMT4">
                  <p:embed/>
                </p:oleObj>
              </mc:Choice>
              <mc:Fallback>
                <p:oleObj name="Equation" r:id="rId3" imgW="4419360" imgH="14475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828E0C2F-FF8B-473D-B02E-05DE4806D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75879"/>
                        <a:ext cx="9663113" cy="316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483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в переменных состояния</a:t>
            </a:r>
            <a:r>
              <a:rPr lang="en-US" dirty="0"/>
              <a:t> - </a:t>
            </a:r>
            <a:r>
              <a:rPr lang="ru-RU" dirty="0"/>
              <a:t>решение: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Выразим дискретный аналог формулы Коши</a:t>
            </a:r>
            <a:r>
              <a:rPr lang="en-US" dirty="0"/>
              <a:t>:</a:t>
            </a:r>
          </a:p>
          <a:p>
            <a:endParaRPr lang="en-US" b="1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792340E-82F9-4CB1-8891-7B67BB0A5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15764"/>
              </p:ext>
            </p:extLst>
          </p:nvPr>
        </p:nvGraphicFramePr>
        <p:xfrm>
          <a:off x="4060316" y="1603128"/>
          <a:ext cx="28114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6" name="Equation" r:id="rId3" imgW="1307880" imgH="482400" progId="Equation.DSMT4">
                  <p:embed/>
                </p:oleObj>
              </mc:Choice>
              <mc:Fallback>
                <p:oleObj name="Equation" r:id="rId3" imgW="1307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0316" y="1603128"/>
                        <a:ext cx="2811463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778B6A1-3B55-4034-B36B-09CC7F456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55157"/>
              </p:ext>
            </p:extLst>
          </p:nvPr>
        </p:nvGraphicFramePr>
        <p:xfrm>
          <a:off x="2321497" y="3464375"/>
          <a:ext cx="6289103" cy="339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7" name="Equation" r:id="rId5" imgW="2565360" imgH="1384200" progId="Equation.DSMT4">
                  <p:embed/>
                </p:oleObj>
              </mc:Choice>
              <mc:Fallback>
                <p:oleObj name="Equation" r:id="rId5" imgW="256536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1497" y="3464375"/>
                        <a:ext cx="6289103" cy="339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69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в переменных состояния</a:t>
            </a:r>
            <a:r>
              <a:rPr lang="en-US" dirty="0"/>
              <a:t> - </a:t>
            </a:r>
            <a:r>
              <a:rPr lang="ru-RU" dirty="0"/>
              <a:t>решение: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Применим к нормальной форме преобразование Лорана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Выразим при ННУ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Тогда</a:t>
            </a:r>
            <a:r>
              <a:rPr lang="en-US" dirty="0"/>
              <a:t> </a:t>
            </a:r>
            <a:r>
              <a:rPr lang="ru-RU" dirty="0"/>
              <a:t>можно получить матричную ПФ размерности </a:t>
            </a:r>
            <a:r>
              <a:rPr lang="en-US" dirty="0"/>
              <a:t>[l x m]:</a:t>
            </a:r>
          </a:p>
          <a:p>
            <a:endParaRPr lang="en-US" b="1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792340E-82F9-4CB1-8891-7B67BB0A5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73175"/>
              </p:ext>
            </p:extLst>
          </p:nvPr>
        </p:nvGraphicFramePr>
        <p:xfrm>
          <a:off x="1771968" y="2058326"/>
          <a:ext cx="79978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7" name="Equation" r:id="rId3" imgW="3720960" imgH="507960" progId="Equation.DSMT4">
                  <p:embed/>
                </p:oleObj>
              </mc:Choice>
              <mc:Fallback>
                <p:oleObj name="Equation" r:id="rId3" imgW="3720960" imgH="50796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B792340E-82F9-4CB1-8891-7B67BB0A50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968" y="2058326"/>
                        <a:ext cx="7997825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361D780-7A7A-41EA-B0C6-2E2E1EAA9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340016"/>
              </p:ext>
            </p:extLst>
          </p:nvPr>
        </p:nvGraphicFramePr>
        <p:xfrm>
          <a:off x="3129788" y="3429000"/>
          <a:ext cx="4320874" cy="59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8" name="Equation" r:id="rId5" imgW="1663560" imgH="228600" progId="Equation.DSMT4">
                  <p:embed/>
                </p:oleObj>
              </mc:Choice>
              <mc:Fallback>
                <p:oleObj name="Equation" r:id="rId5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9788" y="3429000"/>
                        <a:ext cx="4320874" cy="593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941702-87EF-4A52-9BD0-0ECBE804B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582507"/>
              </p:ext>
            </p:extLst>
          </p:nvPr>
        </p:nvGraphicFramePr>
        <p:xfrm>
          <a:off x="3379954" y="4453528"/>
          <a:ext cx="4302356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9" name="Equation" r:id="rId7" imgW="1866600" imgH="419040" progId="Equation.DSMT4">
                  <p:embed/>
                </p:oleObj>
              </mc:Choice>
              <mc:Fallback>
                <p:oleObj name="Equation" r:id="rId7" imgW="1866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9954" y="4453528"/>
                        <a:ext cx="4302356" cy="96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138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Дискретная модель непрерывных САУ: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ЦАП – фиксатор нулевого порядка</a:t>
            </a:r>
          </a:p>
          <a:p>
            <a:r>
              <a:rPr lang="ru-RU" dirty="0"/>
              <a:t>Объект управления</a:t>
            </a:r>
            <a:r>
              <a:rPr lang="en-US" dirty="0"/>
              <a:t>:</a:t>
            </a:r>
          </a:p>
          <a:p>
            <a:r>
              <a:rPr lang="ru-RU" dirty="0"/>
              <a:t>Дискретная модель</a:t>
            </a:r>
            <a:r>
              <a:rPr lang="en-US" dirty="0"/>
              <a:t>: </a:t>
            </a:r>
            <a:endParaRPr lang="ru-RU" dirty="0"/>
          </a:p>
          <a:p>
            <a:endParaRPr lang="en-US" b="1" dirty="0"/>
          </a:p>
          <a:p>
            <a:endParaRPr lang="en-US" b="1" dirty="0"/>
          </a:p>
          <a:p>
            <a:r>
              <a:rPr lang="ru-RU" dirty="0"/>
              <a:t>Так как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Тогда</a:t>
            </a:r>
            <a:r>
              <a:rPr lang="en-US" dirty="0"/>
              <a:t>:</a:t>
            </a:r>
          </a:p>
          <a:p>
            <a:r>
              <a:rPr lang="ru-RU" dirty="0"/>
              <a:t>Где: 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D17A3-9B42-4EF3-9EFE-9F414789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164" y="1355672"/>
            <a:ext cx="3133725" cy="828675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10B74AF-522A-491C-B44F-AA631FE18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88384"/>
              </p:ext>
            </p:extLst>
          </p:nvPr>
        </p:nvGraphicFramePr>
        <p:xfrm>
          <a:off x="6155890" y="1322826"/>
          <a:ext cx="1761277" cy="73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9" name="Equation" r:id="rId4" imgW="1002960" imgH="419040" progId="Equation.DSMT4">
                  <p:embed/>
                </p:oleObj>
              </mc:Choice>
              <mc:Fallback>
                <p:oleObj name="Equation" r:id="rId4" imgW="1002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5890" y="1322826"/>
                        <a:ext cx="1761277" cy="735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57A9FA8-8CA4-4726-9A53-868DE71CC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29671"/>
              </p:ext>
            </p:extLst>
          </p:nvPr>
        </p:nvGraphicFramePr>
        <p:xfrm>
          <a:off x="3931377" y="2025357"/>
          <a:ext cx="840908" cy="47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0" name="Equation" r:id="rId6" imgW="406080" imgH="228600" progId="Equation.DSMT4">
                  <p:embed/>
                </p:oleObj>
              </mc:Choice>
              <mc:Fallback>
                <p:oleObj name="Equation" r:id="rId6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1377" y="2025357"/>
                        <a:ext cx="840908" cy="473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7252B15-9305-404B-B3DC-20DA68CBE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131500"/>
              </p:ext>
            </p:extLst>
          </p:nvPr>
        </p:nvGraphicFramePr>
        <p:xfrm>
          <a:off x="3824288" y="2317291"/>
          <a:ext cx="793432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1" name="Equation" r:id="rId8" imgW="4406760" imgH="1041120" progId="Equation.DSMT4">
                  <p:embed/>
                </p:oleObj>
              </mc:Choice>
              <mc:Fallback>
                <p:oleObj name="Equation" r:id="rId8" imgW="44067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24288" y="2317291"/>
                        <a:ext cx="7934325" cy="187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E487977-023E-4842-B786-835E1489B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41901"/>
              </p:ext>
            </p:extLst>
          </p:nvPr>
        </p:nvGraphicFramePr>
        <p:xfrm>
          <a:off x="1908175" y="4108301"/>
          <a:ext cx="9167378" cy="13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2" name="Equation" r:id="rId10" imgW="4520880" imgH="685800" progId="Equation.DSMT4">
                  <p:embed/>
                </p:oleObj>
              </mc:Choice>
              <mc:Fallback>
                <p:oleObj name="Equation" r:id="rId10" imgW="4520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8175" y="4108301"/>
                        <a:ext cx="9167378" cy="13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744D667-378E-4D26-B43E-86ABBAFE3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09776"/>
              </p:ext>
            </p:extLst>
          </p:nvPr>
        </p:nvGraphicFramePr>
        <p:xfrm>
          <a:off x="1588101" y="5505301"/>
          <a:ext cx="103155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3" name="Equation" r:id="rId12" imgW="5930640" imgH="393480" progId="Equation.DSMT4">
                  <p:embed/>
                </p:oleObj>
              </mc:Choice>
              <mc:Fallback>
                <p:oleObj name="Equation" r:id="rId12" imgW="5930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101" y="5505301"/>
                        <a:ext cx="10315575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521B1E7-7BEA-4787-B1A8-7CBF74B69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4326"/>
              </p:ext>
            </p:extLst>
          </p:nvPr>
        </p:nvGraphicFramePr>
        <p:xfrm>
          <a:off x="1200150" y="6191250"/>
          <a:ext cx="99107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4" name="Equation" r:id="rId14" imgW="4927320" imgH="203040" progId="Equation.DSMT4">
                  <p:embed/>
                </p:oleObj>
              </mc:Choice>
              <mc:Fallback>
                <p:oleObj name="Equation" r:id="rId14" imgW="492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150" y="6191250"/>
                        <a:ext cx="9910763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066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Дискретная модель непрерывных САУ: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345989" y="1321779"/>
            <a:ext cx="11846011" cy="5359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ЦАП – фиксатор нулевого порядка</a:t>
            </a:r>
          </a:p>
          <a:p>
            <a:r>
              <a:rPr lang="ru-RU" dirty="0"/>
              <a:t>Объект управления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По формуле Коши</a:t>
            </a:r>
            <a:r>
              <a:rPr lang="en-US" dirty="0"/>
              <a:t>:</a:t>
            </a:r>
          </a:p>
          <a:p>
            <a:r>
              <a:rPr lang="ru-RU" dirty="0"/>
              <a:t>Рассмотрим эту формулу на одном такте т.е.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Получим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Так как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Имеем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D17A3-9B42-4EF3-9EFE-9F414789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495" y="1321779"/>
            <a:ext cx="3133725" cy="828675"/>
          </a:xfrm>
          <a:prstGeom prst="rect">
            <a:avLst/>
          </a:prstGeom>
        </p:spPr>
      </p:pic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D07D399-5AD4-46F6-A96B-5D9610A3A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591010"/>
              </p:ext>
            </p:extLst>
          </p:nvPr>
        </p:nvGraphicFramePr>
        <p:xfrm>
          <a:off x="5953125" y="1288610"/>
          <a:ext cx="26574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7" name="Equation" r:id="rId4" imgW="2657568" imgH="666885" progId="Equation.DSMT4">
                  <p:embed/>
                </p:oleObj>
              </mc:Choice>
              <mc:Fallback>
                <p:oleObj name="Equation" r:id="rId4" imgW="2657568" imgH="66688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3125" y="1288610"/>
                        <a:ext cx="265747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ECFE135-DB15-42BB-80CE-D947145B4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480564"/>
              </p:ext>
            </p:extLst>
          </p:nvPr>
        </p:nvGraphicFramePr>
        <p:xfrm>
          <a:off x="3847970" y="1736116"/>
          <a:ext cx="18573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8" name="Equation" r:id="rId6" imgW="1857434" imgH="1038157" progId="Equation.DSMT4">
                  <p:embed/>
                </p:oleObj>
              </mc:Choice>
              <mc:Fallback>
                <p:oleObj name="Equation" r:id="rId6" imgW="1857434" imgH="10381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7970" y="1736116"/>
                        <a:ext cx="185737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4F443C2C-AFE2-46F9-AB0A-48635DDA1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09613"/>
              </p:ext>
            </p:extLst>
          </p:nvPr>
        </p:nvGraphicFramePr>
        <p:xfrm>
          <a:off x="3847970" y="2455200"/>
          <a:ext cx="4846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9" name="Equation" r:id="rId8" imgW="2070000" imgH="355320" progId="Equation.DSMT4">
                  <p:embed/>
                </p:oleObj>
              </mc:Choice>
              <mc:Fallback>
                <p:oleObj name="Equation" r:id="rId8" imgW="2070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47970" y="2455200"/>
                        <a:ext cx="4846638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370F9125-2DB7-4DA4-BECF-2FC30987D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55694"/>
              </p:ext>
            </p:extLst>
          </p:nvPr>
        </p:nvGraphicFramePr>
        <p:xfrm>
          <a:off x="1835752" y="3548032"/>
          <a:ext cx="7739186" cy="51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0" name="Equation" r:id="rId10" imgW="3466800" imgH="228600" progId="Equation.DSMT4">
                  <p:embed/>
                </p:oleObj>
              </mc:Choice>
              <mc:Fallback>
                <p:oleObj name="Equation" r:id="rId10" imgW="346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35752" y="3548032"/>
                        <a:ext cx="7739186" cy="510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4C937B3B-D640-45DD-B77B-545B392FD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565537"/>
              </p:ext>
            </p:extLst>
          </p:nvPr>
        </p:nvGraphicFramePr>
        <p:xfrm>
          <a:off x="2160254" y="3954595"/>
          <a:ext cx="5559807" cy="8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1" name="Equation" r:id="rId12" imgW="2234880" imgH="330120" progId="Equation.DSMT4">
                  <p:embed/>
                </p:oleObj>
              </mc:Choice>
              <mc:Fallback>
                <p:oleObj name="Equation" r:id="rId12" imgW="2234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60254" y="3954595"/>
                        <a:ext cx="5559807" cy="8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E4904AE1-D62E-44DC-A9BC-17B3A8F6B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07017"/>
              </p:ext>
            </p:extLst>
          </p:nvPr>
        </p:nvGraphicFramePr>
        <p:xfrm>
          <a:off x="1928813" y="4730750"/>
          <a:ext cx="9626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2" name="Equation" r:id="rId14" imgW="3835080" imgH="330120" progId="Equation.DSMT4">
                  <p:embed/>
                </p:oleObj>
              </mc:Choice>
              <mc:Fallback>
                <p:oleObj name="Equation" r:id="rId14" imgW="3835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28813" y="4730750"/>
                        <a:ext cx="96266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CA3B2D14-0BB1-4E3C-84B7-397153510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91492"/>
              </p:ext>
            </p:extLst>
          </p:nvPr>
        </p:nvGraphicFramePr>
        <p:xfrm>
          <a:off x="1828414" y="5578783"/>
          <a:ext cx="9368072" cy="121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3" name="Equation" r:id="rId16" imgW="4508280" imgH="583920" progId="Equation.DSMT4">
                  <p:embed/>
                </p:oleObj>
              </mc:Choice>
              <mc:Fallback>
                <p:oleObj name="Equation" r:id="rId16" imgW="45082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28414" y="5578783"/>
                        <a:ext cx="9368072" cy="1213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761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Дискретная модель непрерывных САУ: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345989" y="1321779"/>
            <a:ext cx="11846011" cy="535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Где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Можно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простых случаях свернуть ряды (1).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ряды (1) на ЭВМ до необходимой точности.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приближенную дискретную модель.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D17A3-9B42-4EF3-9EFE-9F414789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495" y="1321779"/>
            <a:ext cx="3133725" cy="828675"/>
          </a:xfrm>
          <a:prstGeom prst="rect">
            <a:avLst/>
          </a:prstGeom>
        </p:spPr>
      </p:pic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CA3B2D14-0BB1-4E3C-84B7-397153510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544699"/>
              </p:ext>
            </p:extLst>
          </p:nvPr>
        </p:nvGraphicFramePr>
        <p:xfrm>
          <a:off x="2387506" y="2322196"/>
          <a:ext cx="6003889" cy="167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3" name="Equation" r:id="rId4" imgW="3276360" imgH="914400" progId="Equation.DSMT4">
                  <p:embed/>
                </p:oleObj>
              </mc:Choice>
              <mc:Fallback>
                <p:oleObj name="Equation" r:id="rId4" imgW="3276360" imgH="9144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CA3B2D14-0BB1-4E3C-84B7-397153510A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506" y="2322196"/>
                        <a:ext cx="6003889" cy="1677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7836829-F07B-4C65-82DF-EBB6A1E4A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22651"/>
              </p:ext>
            </p:extLst>
          </p:nvPr>
        </p:nvGraphicFramePr>
        <p:xfrm>
          <a:off x="2722227" y="1321779"/>
          <a:ext cx="5669168" cy="101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4" name="Equation" r:id="rId6" imgW="2692080" imgH="482400" progId="Equation.DSMT4">
                  <p:embed/>
                </p:oleObj>
              </mc:Choice>
              <mc:Fallback>
                <p:oleObj name="Equation" r:id="rId6" imgW="2692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22227" y="1321779"/>
                        <a:ext cx="5669168" cy="1016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478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Приближенная дискретная модель: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306735" y="1758287"/>
            <a:ext cx="11846011" cy="535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</a:p>
          <a:p>
            <a:endParaRPr lang="en-US" dirty="0"/>
          </a:p>
          <a:p>
            <a:r>
              <a:rPr lang="ru-RU" dirty="0"/>
              <a:t>Если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То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ru-RU" dirty="0"/>
              <a:t>Тогда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D17A3-9B42-4EF3-9EFE-9F414789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86" y="134293"/>
            <a:ext cx="3133725" cy="828675"/>
          </a:xfrm>
          <a:prstGeom prst="rect">
            <a:avLst/>
          </a:prstGeom>
        </p:spPr>
      </p:pic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CA3B2D14-0BB1-4E3C-84B7-397153510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776902"/>
              </p:ext>
            </p:extLst>
          </p:nvPr>
        </p:nvGraphicFramePr>
        <p:xfrm>
          <a:off x="1646237" y="3310066"/>
          <a:ext cx="5063124" cy="157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8" name="Equation" r:id="rId4" imgW="2527200" imgH="787320" progId="Equation.DSMT4">
                  <p:embed/>
                </p:oleObj>
              </mc:Choice>
              <mc:Fallback>
                <p:oleObj name="Equation" r:id="rId4" imgW="2527200" imgH="78732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CA3B2D14-0BB1-4E3C-84B7-397153510A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6237" y="3310066"/>
                        <a:ext cx="5063124" cy="157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28A1D7F-B9E1-4D4D-9608-2D758F97D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27437"/>
              </p:ext>
            </p:extLst>
          </p:nvPr>
        </p:nvGraphicFramePr>
        <p:xfrm>
          <a:off x="1646237" y="1690688"/>
          <a:ext cx="8660409" cy="106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9" name="Equation" r:id="rId6" imgW="3911400" imgH="482400" progId="Equation.DSMT4">
                  <p:embed/>
                </p:oleObj>
              </mc:Choice>
              <mc:Fallback>
                <p:oleObj name="Equation" r:id="rId6" imgW="3911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6237" y="1690688"/>
                        <a:ext cx="8660409" cy="1068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5AAEB87-0FC2-474E-821D-FD28B0245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63267"/>
              </p:ext>
            </p:extLst>
          </p:nvPr>
        </p:nvGraphicFramePr>
        <p:xfrm>
          <a:off x="2045578" y="2750854"/>
          <a:ext cx="1728426" cy="60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0" name="Equation" r:id="rId8" imgW="799920" imgH="279360" progId="Equation.DSMT4">
                  <p:embed/>
                </p:oleObj>
              </mc:Choice>
              <mc:Fallback>
                <p:oleObj name="Equation" r:id="rId8" imgW="799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45578" y="2750854"/>
                        <a:ext cx="1728426" cy="603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F50C52A-5482-4986-A8F4-71553DB87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029308"/>
              </p:ext>
            </p:extLst>
          </p:nvPr>
        </p:nvGraphicFramePr>
        <p:xfrm>
          <a:off x="306735" y="5204365"/>
          <a:ext cx="113284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1" name="Equation" r:id="rId10" imgW="4038480" imgH="482400" progId="Equation.DSMT4">
                  <p:embed/>
                </p:oleObj>
              </mc:Choice>
              <mc:Fallback>
                <p:oleObj name="Equation" r:id="rId10" imgW="403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6735" y="5204365"/>
                        <a:ext cx="11328400" cy="135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544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Устойчивость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172994" y="1495924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ДС устойчива по начальным условиям если решение однородного разностного уравнения с течением времени стремиться к нулю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Чтобы ДС была устойчива по НУ необходимо и достаточно чтобы все корни характеристического уравнения					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лежали внутри единичного круга на комплексной плоскости</a:t>
            </a:r>
          </a:p>
          <a:p>
            <a:endParaRPr lang="en-US" b="1" dirty="0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5AB83437-717E-4D10-9B07-BD1D3A925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99356"/>
              </p:ext>
            </p:extLst>
          </p:nvPr>
        </p:nvGraphicFramePr>
        <p:xfrm>
          <a:off x="3373119" y="2039190"/>
          <a:ext cx="4639279" cy="108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3" name="Equation" r:id="rId3" imgW="2006280" imgH="469800" progId="Equation.DSMT4">
                  <p:embed/>
                </p:oleObj>
              </mc:Choice>
              <mc:Fallback>
                <p:oleObj name="Equation" r:id="rId3" imgW="2006280" imgH="4698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5AB83437-717E-4D10-9B07-BD1D3A925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3119" y="2039190"/>
                        <a:ext cx="4639279" cy="108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EA9B4EB-E0B1-4A5E-AC11-47457E585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843664"/>
              </p:ext>
            </p:extLst>
          </p:nvPr>
        </p:nvGraphicFramePr>
        <p:xfrm>
          <a:off x="3179489" y="3732281"/>
          <a:ext cx="4592912" cy="62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4" name="Equation" r:id="rId5" imgW="1854000" imgH="253800" progId="Equation.DSMT4">
                  <p:embed/>
                </p:oleObj>
              </mc:Choice>
              <mc:Fallback>
                <p:oleObj name="Equation" r:id="rId5" imgW="1854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9489" y="3732281"/>
                        <a:ext cx="4592912" cy="62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DA83573-6AAA-47C0-A15D-1A94787B4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732333"/>
              </p:ext>
            </p:extLst>
          </p:nvPr>
        </p:nvGraphicFramePr>
        <p:xfrm>
          <a:off x="2249975" y="5362076"/>
          <a:ext cx="929514" cy="56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5" name="Equation" r:id="rId7" imgW="419040" imgH="253800" progId="Equation.DSMT4">
                  <p:embed/>
                </p:oleObj>
              </mc:Choice>
              <mc:Fallback>
                <p:oleObj name="Equation" r:id="rId7" imgW="419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9975" y="5362076"/>
                        <a:ext cx="929514" cy="56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6521B67A-3154-484B-A32F-A7BCCB2B0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93118"/>
              </p:ext>
            </p:extLst>
          </p:nvPr>
        </p:nvGraphicFramePr>
        <p:xfrm>
          <a:off x="266700" y="920564"/>
          <a:ext cx="5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6" name="Объект упаковщика для оболочки" showAsIcon="1" r:id="rId9" imgW="571320" imgH="685440" progId="Package">
                  <p:embed/>
                </p:oleObj>
              </mc:Choice>
              <mc:Fallback>
                <p:oleObj name="Объект упаковщика для оболочки" showAsIcon="1" r:id="rId9" imgW="57132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920564"/>
                        <a:ext cx="571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F728837-4AE1-4184-BF5A-1BC07B145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30177"/>
              </p:ext>
            </p:extLst>
          </p:nvPr>
        </p:nvGraphicFramePr>
        <p:xfrm>
          <a:off x="465138" y="836239"/>
          <a:ext cx="5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7" name="Объект упаковщика для оболочки" showAsIcon="1" r:id="rId11" imgW="571320" imgH="685440" progId="Package">
                  <p:embed/>
                </p:oleObj>
              </mc:Choice>
              <mc:Fallback>
                <p:oleObj name="Объект упаковщика для оболочки" showAsIcon="1" r:id="rId11" imgW="57132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138" y="836239"/>
                        <a:ext cx="571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F8A7852-B23E-4BAE-9337-1A90AA7D8C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4658912"/>
            <a:ext cx="7013447" cy="21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00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Устойчивость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39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172994" y="1495924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ДС устойчива по входу если при ограниченной входной последовательности выход тоже ограничен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Чтобы ДС была устойчива по входу необходимо и достаточно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 Устойчивость по НУ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Физическая реализуемость					</a:t>
            </a:r>
          </a:p>
          <a:p>
            <a:pPr marL="0" indent="0">
              <a:buNone/>
            </a:pPr>
            <a:r>
              <a:rPr lang="ru-RU" dirty="0"/>
              <a:t>Корневые показатель качества</a:t>
            </a:r>
          </a:p>
          <a:p>
            <a:pPr marL="514350" indent="-514350">
              <a:buAutoNum type="arabicParenR"/>
            </a:pPr>
            <a:r>
              <a:rPr lang="ru-RU" dirty="0"/>
              <a:t>степень устойчивости – мера быстродействия ДС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AutoNum type="arabicParenR"/>
            </a:pPr>
            <a:endParaRPr lang="ru-RU" b="1" dirty="0"/>
          </a:p>
          <a:p>
            <a:pPr marL="514350" indent="-514350">
              <a:buAutoNum type="arabicParenR"/>
            </a:pPr>
            <a:r>
              <a:rPr lang="ru-RU" dirty="0"/>
              <a:t>Степень </a:t>
            </a:r>
            <a:r>
              <a:rPr lang="ru-RU" dirty="0" err="1"/>
              <a:t>колебательности</a:t>
            </a:r>
            <a:r>
              <a:rPr lang="en-US" dirty="0"/>
              <a:t>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DA83573-6AAA-47C0-A15D-1A94787B4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661790"/>
              </p:ext>
            </p:extLst>
          </p:nvPr>
        </p:nvGraphicFramePr>
        <p:xfrm>
          <a:off x="3258630" y="4654887"/>
          <a:ext cx="2752026" cy="71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0" name="Equation" r:id="rId3" imgW="1168200" imgH="304560" progId="Equation.DSMT4">
                  <p:embed/>
                </p:oleObj>
              </mc:Choice>
              <mc:Fallback>
                <p:oleObj name="Equation" r:id="rId3" imgW="1168200" imgH="3045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ADA83573-6AAA-47C0-A15D-1A94787B4E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8630" y="4654887"/>
                        <a:ext cx="2752026" cy="717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12B9E-C55B-49E3-A045-26F1FACF3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144119"/>
              </p:ext>
            </p:extLst>
          </p:nvPr>
        </p:nvGraphicFramePr>
        <p:xfrm>
          <a:off x="1264412" y="5593023"/>
          <a:ext cx="8001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1" name="Equation" r:id="rId5" imgW="3555720" imgH="393480" progId="Equation.DSMT4">
                  <p:embed/>
                </p:oleObj>
              </mc:Choice>
              <mc:Fallback>
                <p:oleObj name="Equation" r:id="rId5" imgW="3555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4412" y="5593023"/>
                        <a:ext cx="8001000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47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5719"/>
            <a:ext cx="10515600" cy="4801244"/>
          </a:xfrm>
        </p:spPr>
        <p:txBody>
          <a:bodyPr>
            <a:normAutofit/>
          </a:bodyPr>
          <a:lstStyle/>
          <a:p>
            <a:r>
              <a:rPr lang="ru-RU" dirty="0"/>
              <a:t>Большинство реальных систем имеет как дискретные так и непрерывные сигналы и звенья, а так же преобразователи сигналов, то есть являются </a:t>
            </a:r>
            <a:r>
              <a:rPr lang="ru-RU" b="1" dirty="0"/>
              <a:t>гибридными</a:t>
            </a:r>
            <a:r>
              <a:rPr lang="ru-RU" dirty="0"/>
              <a:t>.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146F9AC-AFE3-4BF5-B8BC-F2B026B57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11148"/>
              </p:ext>
            </p:extLst>
          </p:nvPr>
        </p:nvGraphicFramePr>
        <p:xfrm>
          <a:off x="236837" y="2475214"/>
          <a:ext cx="6162193" cy="251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8" name="Equation" r:id="rId3" imgW="3429000" imgH="1396800" progId="Equation.DSMT4">
                  <p:embed/>
                </p:oleObj>
              </mc:Choice>
              <mc:Fallback>
                <p:oleObj name="Equation" r:id="rId3" imgW="342900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837" y="2475214"/>
                        <a:ext cx="6162193" cy="2510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CB61F5A-6206-4021-AC18-C9C8D2873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02117"/>
              </p:ext>
            </p:extLst>
          </p:nvPr>
        </p:nvGraphicFramePr>
        <p:xfrm>
          <a:off x="236837" y="5150732"/>
          <a:ext cx="7836763" cy="154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9" name="Equation" r:id="rId5" imgW="4508280" imgH="888840" progId="Equation.DSMT4">
                  <p:embed/>
                </p:oleObj>
              </mc:Choice>
              <mc:Fallback>
                <p:oleObj name="Equation" r:id="rId5" imgW="45082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837" y="5150732"/>
                        <a:ext cx="7836763" cy="1545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4C859C-D122-4A51-A1E8-E60EE79D80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7430" y="3593006"/>
            <a:ext cx="7010916" cy="16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3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Устойчивость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172994" y="1495924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ДС устойчива по входу если при ограниченной входной последовательности выход тоже ограничен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Чтобы ДС была устойчива по входу необходимо и достаточно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 Устойчивость по НУ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Физическая реализуемость					</a:t>
            </a:r>
          </a:p>
          <a:p>
            <a:pPr marL="0" indent="0">
              <a:buNone/>
            </a:pPr>
            <a:r>
              <a:rPr lang="ru-RU" dirty="0"/>
              <a:t>Корневые показатель качества</a:t>
            </a:r>
          </a:p>
          <a:p>
            <a:pPr marL="514350" indent="-514350">
              <a:buAutoNum type="arabicParenR"/>
            </a:pPr>
            <a:r>
              <a:rPr lang="ru-RU" dirty="0"/>
              <a:t>степень устойчивости – мера быстродействия ДС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AutoNum type="arabicParenR"/>
            </a:pPr>
            <a:endParaRPr lang="ru-RU" b="1" dirty="0"/>
          </a:p>
          <a:p>
            <a:pPr marL="514350" indent="-514350">
              <a:buAutoNum type="arabicParenR"/>
            </a:pPr>
            <a:r>
              <a:rPr lang="ru-RU" dirty="0"/>
              <a:t>Степень </a:t>
            </a:r>
            <a:r>
              <a:rPr lang="ru-RU" dirty="0" err="1"/>
              <a:t>колебательности</a:t>
            </a:r>
            <a:r>
              <a:rPr lang="en-US" dirty="0"/>
              <a:t>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DA83573-6AAA-47C0-A15D-1A94787B4E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58630" y="4654887"/>
          <a:ext cx="2752026" cy="71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6" name="Equation" r:id="rId3" imgW="1168200" imgH="304560" progId="Equation.DSMT4">
                  <p:embed/>
                </p:oleObj>
              </mc:Choice>
              <mc:Fallback>
                <p:oleObj name="Equation" r:id="rId3" imgW="1168200" imgH="3045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ADA83573-6AAA-47C0-A15D-1A94787B4E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8630" y="4654887"/>
                        <a:ext cx="2752026" cy="717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12B9E-C55B-49E3-A045-26F1FACF359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64412" y="5593023"/>
          <a:ext cx="8001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7" name="Equation" r:id="rId5" imgW="3555720" imgH="393480" progId="Equation.DSMT4">
                  <p:embed/>
                </p:oleObj>
              </mc:Choice>
              <mc:Fallback>
                <p:oleObj name="Equation" r:id="rId5" imgW="3555720" imgH="39348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A7F12B9E-C55B-49E3-A045-26F1FACF35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4412" y="5593023"/>
                        <a:ext cx="8001000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873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Максимальная устойчивость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172994" y="1495924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все корни равны нулю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Т.е. в точке максимально удаленной от единичного круга, то характеристическое уравнение имеет вид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То имеем систему с максимальной степенью устойчивости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И переходный процесс будет завершаться не более чем за </a:t>
            </a:r>
            <a:r>
              <a:rPr lang="en-US" dirty="0"/>
              <a:t>n </a:t>
            </a:r>
            <a:r>
              <a:rPr lang="ru-RU" dirty="0"/>
              <a:t>тактов - конечный переходный процесс, такой переходный процесс ДС называется оптимальным</a:t>
            </a:r>
          </a:p>
          <a:p>
            <a:r>
              <a:rPr lang="ru-RU" dirty="0"/>
              <a:t>А такая система называется </a:t>
            </a:r>
            <a:r>
              <a:rPr lang="ru-RU" b="1" dirty="0"/>
              <a:t>оптимальной по переходному процессу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21704A5F-C1CF-4D4A-B9F8-8903EC53A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39185"/>
              </p:ext>
            </p:extLst>
          </p:nvPr>
        </p:nvGraphicFramePr>
        <p:xfrm>
          <a:off x="4967097" y="1484850"/>
          <a:ext cx="1546225" cy="44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2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097" y="1484850"/>
                        <a:ext cx="1546225" cy="44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D680C87-6F78-4D5C-82C6-BEA9240CF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15899"/>
              </p:ext>
            </p:extLst>
          </p:nvPr>
        </p:nvGraphicFramePr>
        <p:xfrm>
          <a:off x="7186994" y="2340245"/>
          <a:ext cx="1883854" cy="48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3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6994" y="2340245"/>
                        <a:ext cx="1883854" cy="48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26E520D0-E624-48ED-A66E-213FB1AA5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211307"/>
              </p:ext>
            </p:extLst>
          </p:nvPr>
        </p:nvGraphicFramePr>
        <p:xfrm>
          <a:off x="3429619" y="3226688"/>
          <a:ext cx="3999630" cy="806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4" name="Equation" r:id="rId7" imgW="1511280" imgH="304560" progId="Equation.DSMT4">
                  <p:embed/>
                </p:oleObj>
              </mc:Choice>
              <mc:Fallback>
                <p:oleObj name="Equation" r:id="rId7" imgW="1511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619" y="3226688"/>
                        <a:ext cx="3999630" cy="806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812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5430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Максимальная устойчивость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172994" y="1060704"/>
            <a:ext cx="118460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Оптимальный переходный процесс</a:t>
            </a:r>
            <a:r>
              <a:rPr lang="en-US" dirty="0"/>
              <a:t> </a:t>
            </a:r>
            <a:r>
              <a:rPr lang="ru-RU" dirty="0"/>
              <a:t>заканчивается за </a:t>
            </a:r>
            <a:r>
              <a:rPr lang="en-US" dirty="0"/>
              <a:t>n </a:t>
            </a:r>
            <a:r>
              <a:rPr lang="ru-RU" dirty="0"/>
              <a:t>шагов, те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 определению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То есть условие (1) выполняется если</a:t>
            </a:r>
            <a:r>
              <a:rPr lang="en-US" dirty="0"/>
              <a:t>: </a:t>
            </a:r>
          </a:p>
          <a:p>
            <a:r>
              <a:rPr lang="ru-RU" dirty="0"/>
              <a:t>А тогда передаточная функция</a:t>
            </a:r>
            <a:r>
              <a:rPr lang="en-US" dirty="0"/>
              <a:t>:</a:t>
            </a:r>
          </a:p>
          <a:p>
            <a:r>
              <a:rPr lang="ru-RU" dirty="0"/>
              <a:t>Передаточная функция в общем виде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При разложении в ряд Лорана имеет вид (2) если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 (1) выполняется если все корни характеристического уравнения равны нулю</a:t>
            </a:r>
            <a:r>
              <a:rPr lang="en-US" dirty="0"/>
              <a:t>: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D680C87-6F78-4D5C-82C6-BEA9240CF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74669"/>
              </p:ext>
            </p:extLst>
          </p:nvPr>
        </p:nvGraphicFramePr>
        <p:xfrm>
          <a:off x="4505898" y="1452102"/>
          <a:ext cx="36195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6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FD680C87-6F78-4D5C-82C6-BEA9240CF8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5898" y="1452102"/>
                        <a:ext cx="361950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E1E3339-F7BF-473C-B92D-412742CE2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793302"/>
              </p:ext>
            </p:extLst>
          </p:nvPr>
        </p:nvGraphicFramePr>
        <p:xfrm>
          <a:off x="3275288" y="1716421"/>
          <a:ext cx="1455208" cy="93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7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288" y="1716421"/>
                        <a:ext cx="1455208" cy="93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5860447-37B8-4523-A96C-0C527818F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66546"/>
              </p:ext>
            </p:extLst>
          </p:nvPr>
        </p:nvGraphicFramePr>
        <p:xfrm>
          <a:off x="6260200" y="2339739"/>
          <a:ext cx="21145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8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60200" y="2339739"/>
                        <a:ext cx="21145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C45471A-A3CC-419E-AF20-3BF785EFC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3618"/>
              </p:ext>
            </p:extLst>
          </p:nvPr>
        </p:nvGraphicFramePr>
        <p:xfrm>
          <a:off x="5399543" y="2733268"/>
          <a:ext cx="48053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9" name="Equation" r:id="rId9" imgW="2412720" imgH="431640" progId="Equation.DSMT4">
                  <p:embed/>
                </p:oleObj>
              </mc:Choice>
              <mc:Fallback>
                <p:oleObj name="Equation" r:id="rId9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9543" y="2733268"/>
                        <a:ext cx="4805363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3F16A41C-0378-475B-A269-8CB8FB355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747789"/>
              </p:ext>
            </p:extLst>
          </p:nvPr>
        </p:nvGraphicFramePr>
        <p:xfrm>
          <a:off x="6260200" y="3518632"/>
          <a:ext cx="4684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0" name="Equation" r:id="rId11" imgW="2311200" imgH="457200" progId="Equation.DSMT4">
                  <p:embed/>
                </p:oleObj>
              </mc:Choice>
              <mc:Fallback>
                <p:oleObj name="Equation" r:id="rId11" imgW="2311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60200" y="3518632"/>
                        <a:ext cx="4684713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6E6F924C-B2CF-4017-BDBB-39336AC72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102862"/>
              </p:ext>
            </p:extLst>
          </p:nvPr>
        </p:nvGraphicFramePr>
        <p:xfrm>
          <a:off x="8305520" y="4297920"/>
          <a:ext cx="238283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1" name="Equation" r:id="rId13" imgW="977760" imgH="228600" progId="Equation.DSMT4">
                  <p:embed/>
                </p:oleObj>
              </mc:Choice>
              <mc:Fallback>
                <p:oleObj name="Equation" r:id="rId1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05520" y="4297920"/>
                        <a:ext cx="2382837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3C0B8C99-CB4E-4665-A865-95B29771F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17588"/>
              </p:ext>
            </p:extLst>
          </p:nvPr>
        </p:nvGraphicFramePr>
        <p:xfrm>
          <a:off x="1165023" y="4766465"/>
          <a:ext cx="5943962" cy="108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2" name="Equation" r:id="rId15" imgW="2361960" imgH="431640" progId="Equation.DSMT4">
                  <p:embed/>
                </p:oleObj>
              </mc:Choice>
              <mc:Fallback>
                <p:oleObj name="Equation" r:id="rId15" imgW="2361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65023" y="4766465"/>
                        <a:ext cx="5943962" cy="1086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57847230-5016-4C42-9FA0-B806F0F4E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80460"/>
              </p:ext>
            </p:extLst>
          </p:nvPr>
        </p:nvGraphicFramePr>
        <p:xfrm>
          <a:off x="1915594" y="6032941"/>
          <a:ext cx="27193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3" name="Equation" r:id="rId17" imgW="1015920" imgH="241200" progId="Equation.DSMT4">
                  <p:embed/>
                </p:oleObj>
              </mc:Choice>
              <mc:Fallback>
                <p:oleObj name="Equation" r:id="rId17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15594" y="6032941"/>
                        <a:ext cx="2719387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021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5070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Критерии устойчивость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048512"/>
            <a:ext cx="11846011" cy="567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 обязательно находить корни характеристического уравнения, можно использовать критерии устойчивости.</a:t>
            </a:r>
            <a:endParaRPr lang="en-US" dirty="0"/>
          </a:p>
          <a:p>
            <a:r>
              <a:rPr lang="ru-RU" dirty="0"/>
              <a:t>Полином Шур-Кона – полином все корни которого лежат внутри единичного круга.</a:t>
            </a:r>
          </a:p>
          <a:p>
            <a:r>
              <a:rPr lang="ru-RU" b="1" dirty="0"/>
              <a:t>Критерий Шур-Кона</a:t>
            </a:r>
            <a:r>
              <a:rPr lang="en-US" dirty="0"/>
              <a:t>: </a:t>
            </a:r>
            <a:r>
              <a:rPr lang="ru-RU" dirty="0"/>
              <a:t>Замена переменной характеристического полинома</a:t>
            </a:r>
            <a:endParaRPr lang="en-US" dirty="0"/>
          </a:p>
          <a:p>
            <a:r>
              <a:rPr lang="ru-RU" dirty="0"/>
              <a:t>Позволяет отобразить единичную окружность в левую полуплоскость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Далее необходимо применить критерии устойчивости непрерывных САУ</a:t>
            </a:r>
            <a:r>
              <a:rPr lang="en-US" dirty="0"/>
              <a:t> </a:t>
            </a:r>
            <a:r>
              <a:rPr lang="ru-RU" dirty="0"/>
              <a:t>для полинома </a:t>
            </a:r>
            <a:r>
              <a:rPr lang="en-US" dirty="0"/>
              <a:t>Q*(v) (</a:t>
            </a:r>
            <a:r>
              <a:rPr lang="ru-RU" dirty="0"/>
              <a:t>Стодолы, Гурвица, </a:t>
            </a:r>
            <a:r>
              <a:rPr lang="ru-RU" dirty="0" err="1"/>
              <a:t>Льенара-Шипара</a:t>
            </a:r>
            <a:r>
              <a:rPr lang="ru-RU" dirty="0"/>
              <a:t> и </a:t>
            </a:r>
            <a:r>
              <a:rPr lang="ru-RU" dirty="0" err="1"/>
              <a:t>др</a:t>
            </a:r>
            <a:r>
              <a:rPr lang="en-US" dirty="0"/>
              <a:t>)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73AE3E16-0FEB-4188-9F9F-2D285100F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6644"/>
              </p:ext>
            </p:extLst>
          </p:nvPr>
        </p:nvGraphicFramePr>
        <p:xfrm>
          <a:off x="5883811" y="2998026"/>
          <a:ext cx="5737225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1" name="Equation" r:id="rId3" imgW="2857320" imgH="1384200" progId="Equation.DSMT4">
                  <p:embed/>
                </p:oleObj>
              </mc:Choice>
              <mc:Fallback>
                <p:oleObj name="Equation" r:id="rId3" imgW="2857320" imgH="13842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73AE3E16-0FEB-4188-9F9F-2D285100F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3811" y="2998026"/>
                        <a:ext cx="5737225" cy="281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D576F0-84C3-4AC7-B379-4795F8C09E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3241707"/>
            <a:ext cx="4724400" cy="2324100"/>
          </a:xfrm>
          <a:prstGeom prst="rect">
            <a:avLst/>
          </a:prstGeom>
        </p:spPr>
      </p:pic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9ED8477-EDE8-433E-8025-3D1E05B65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089834"/>
              </p:ext>
            </p:extLst>
          </p:nvPr>
        </p:nvGraphicFramePr>
        <p:xfrm>
          <a:off x="2301176" y="4403757"/>
          <a:ext cx="1279652" cy="86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2" name="Equation" r:id="rId6" imgW="583920" imgH="393480" progId="Equation.DSMT4">
                  <p:embed/>
                </p:oleObj>
              </mc:Choice>
              <mc:Fallback>
                <p:oleObj name="Equation" r:id="rId6" imgW="583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1176" y="4403757"/>
                        <a:ext cx="1279652" cy="862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268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5070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Критерии устойчивость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048512"/>
            <a:ext cx="11846011" cy="567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Критерий Михайлова</a:t>
            </a:r>
            <a:r>
              <a:rPr lang="en-US" dirty="0"/>
              <a:t>: </a:t>
            </a:r>
            <a:r>
              <a:rPr lang="ru-RU" dirty="0"/>
              <a:t>Можно определить устойчивость ПФ по частотному годографу собственного оператора</a:t>
            </a:r>
            <a:endParaRPr lang="en-US" dirty="0"/>
          </a:p>
          <a:p>
            <a:r>
              <a:rPr lang="ru-RU" dirty="0"/>
              <a:t>Для устойчивости ДС необходимо и достаточно, чтобы годограф на основном диапазоне частот начинался на действительной положительной полуоси и последовательно охватывал начало координат 2</a:t>
            </a:r>
            <a:r>
              <a:rPr lang="en-US" dirty="0"/>
              <a:t>n </a:t>
            </a:r>
            <a:r>
              <a:rPr lang="ru-RU" dirty="0"/>
              <a:t>квадрантов при , где </a:t>
            </a:r>
            <a:r>
              <a:rPr lang="en-US" dirty="0"/>
              <a:t>n –</a:t>
            </a:r>
            <a:r>
              <a:rPr lang="ru-RU" dirty="0"/>
              <a:t> порядок системы</a:t>
            </a:r>
          </a:p>
          <a:p>
            <a:r>
              <a:rPr lang="ru-RU" dirty="0"/>
              <a:t>Основной диапазон частот</a:t>
            </a:r>
            <a:r>
              <a:rPr lang="en-US" dirty="0"/>
              <a:t> </a:t>
            </a:r>
            <a:r>
              <a:rPr lang="ru-RU" dirty="0"/>
              <a:t>ДС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Замечание</a:t>
            </a:r>
            <a:r>
              <a:rPr lang="en-US" dirty="0"/>
              <a:t>: </a:t>
            </a:r>
            <a:r>
              <a:rPr lang="ru-RU" dirty="0"/>
              <a:t>В отличии от непрерывных систем годограф не уходит в бесконечность, а заканчивается на действительной оси, проходя при этом в 2 раза больше квадрантов</a:t>
            </a:r>
            <a:endParaRPr lang="en-US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69565608-EF18-4CF0-8A65-F2ADBF93A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588651"/>
              </p:ext>
            </p:extLst>
          </p:nvPr>
        </p:nvGraphicFramePr>
        <p:xfrm>
          <a:off x="6211329" y="1361601"/>
          <a:ext cx="1048512" cy="52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0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1329" y="1361601"/>
                        <a:ext cx="1048512" cy="52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E6EDD80-0923-430D-AA78-1BBECDE3D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38510"/>
              </p:ext>
            </p:extLst>
          </p:nvPr>
        </p:nvGraphicFramePr>
        <p:xfrm>
          <a:off x="4217670" y="3947109"/>
          <a:ext cx="2171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1" name="Equation" r:id="rId5" imgW="2171599" imgH="857385" progId="Equation.DSMT4">
                  <p:embed/>
                </p:oleObj>
              </mc:Choice>
              <mc:Fallback>
                <p:oleObj name="Equation" r:id="rId5" imgW="2171599" imgH="85738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7670" y="3947109"/>
                        <a:ext cx="21717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7B0845-AE8B-421E-AF44-BF50D4C5EFB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04" y="2680496"/>
            <a:ext cx="4019048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9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5070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Критерии устойчивость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048512"/>
            <a:ext cx="11846011" cy="567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Критерий Найквиста</a:t>
            </a:r>
            <a:r>
              <a:rPr lang="en-US" dirty="0"/>
              <a:t>: </a:t>
            </a:r>
            <a:r>
              <a:rPr lang="ru-RU" b="1" dirty="0"/>
              <a:t>по АФЧХ разомкнутой системы </a:t>
            </a:r>
            <a:r>
              <a:rPr lang="ru-RU" dirty="0"/>
              <a:t>судить об </a:t>
            </a:r>
            <a:r>
              <a:rPr lang="ru-RU" b="1" dirty="0"/>
              <a:t>устойчивости системы замкнутой </a:t>
            </a:r>
            <a:r>
              <a:rPr lang="ru-RU" dirty="0"/>
              <a:t>жесткой отрицательной обратной связью</a:t>
            </a:r>
            <a:endParaRPr lang="en-US" dirty="0"/>
          </a:p>
          <a:p>
            <a:r>
              <a:rPr lang="ru-RU" dirty="0"/>
              <a:t>Для того чтобы ДС замкнутая жесткой отрицательной </a:t>
            </a:r>
            <a:r>
              <a:rPr lang="ru-RU" dirty="0" err="1"/>
              <a:t>о.с</a:t>
            </a:r>
            <a:r>
              <a:rPr lang="ru-RU" dirty="0"/>
              <a:t>. была устойчива н. и д. чтобы АФЧХ разомкнутой системы в основном диапазоне охватывала точку (-1,</a:t>
            </a:r>
            <a:r>
              <a:rPr lang="en-US" dirty="0"/>
              <a:t>j0</a:t>
            </a:r>
            <a:r>
              <a:rPr lang="ru-RU" dirty="0"/>
              <a:t>)</a:t>
            </a:r>
            <a:r>
              <a:rPr lang="en-US" dirty="0"/>
              <a:t> l/2 </a:t>
            </a:r>
            <a:r>
              <a:rPr lang="ru-RU" dirty="0"/>
              <a:t>раз в положительном направлении (против часовой стрелки)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l – </a:t>
            </a:r>
            <a:r>
              <a:rPr lang="ru-RU" dirty="0"/>
              <a:t>число «правых»(неустойчивых) корней разомкнутой системы</a:t>
            </a:r>
          </a:p>
          <a:p>
            <a:r>
              <a:rPr lang="ru-RU" dirty="0"/>
              <a:t>Основной диапазон частот</a:t>
            </a:r>
            <a:r>
              <a:rPr lang="en-US" dirty="0"/>
              <a:t> </a:t>
            </a:r>
            <a:r>
              <a:rPr lang="ru-RU" dirty="0"/>
              <a:t>ДС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Замечание</a:t>
            </a:r>
            <a:r>
              <a:rPr lang="en-US" dirty="0"/>
              <a:t>: </a:t>
            </a:r>
            <a:r>
              <a:rPr lang="ru-RU" dirty="0"/>
              <a:t>В отличии от непрерывных систем АФЧХ не стягивается в начало координат, а заканчивается на действительной оси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E6EDD80-0923-430D-AA78-1BBECDE3D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64168"/>
              </p:ext>
            </p:extLst>
          </p:nvPr>
        </p:nvGraphicFramePr>
        <p:xfrm>
          <a:off x="5034536" y="3295967"/>
          <a:ext cx="2171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5" name="Equation" r:id="rId3" imgW="2171599" imgH="857385" progId="Equation.DSMT4">
                  <p:embed/>
                </p:oleObj>
              </mc:Choice>
              <mc:Fallback>
                <p:oleObj name="Equation" r:id="rId3" imgW="2171599" imgH="857385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E6EDD80-0923-430D-AA78-1BBECDE3D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536" y="3295967"/>
                        <a:ext cx="21717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BA3BED-D6AD-4855-A35B-9051AF08F68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465" y="4048218"/>
            <a:ext cx="4579301" cy="17612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A62525-521F-4891-8ED4-533290BFF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244" y="3295967"/>
            <a:ext cx="3862860" cy="26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50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Прямые показатели качества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172994" y="1495924"/>
            <a:ext cx="8061917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Показатели качества в переходном режиме – числовые показатели, которые определяются по переходной характеристике –реакции на единичное воздействие при ННУ.</a:t>
            </a:r>
          </a:p>
          <a:p>
            <a:pPr lvl="1"/>
            <a:r>
              <a:rPr lang="ru-RU" dirty="0"/>
              <a:t>Показатели качества которые определяются не по переходной характеристике называются непрямыми.</a:t>
            </a:r>
          </a:p>
          <a:p>
            <a:r>
              <a:rPr lang="ru-RU" dirty="0"/>
              <a:t>1) Время переходного процесса 		– минимальное время по истечении которого отклонение переходной характеристики от установившегося значения не превышает заданной величины (обычно 2-10%)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E6EF454-6BB6-4454-9046-10848CA93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45552"/>
              </p:ext>
            </p:extLst>
          </p:nvPr>
        </p:nvGraphicFramePr>
        <p:xfrm>
          <a:off x="7391640" y="2271802"/>
          <a:ext cx="4458920" cy="89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4" name="Equation" r:id="rId3" imgW="2273040" imgH="457200" progId="Equation.DSMT4">
                  <p:embed/>
                </p:oleObj>
              </mc:Choice>
              <mc:Fallback>
                <p:oleObj name="Equation" r:id="rId3" imgW="2273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640" y="2271802"/>
                        <a:ext cx="4458920" cy="896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E644A8-8243-4F77-9C1B-88D5B2820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911" y="3511722"/>
            <a:ext cx="3795184" cy="2844628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2DA2F0E-EAC9-433D-8EC9-1BB7B4610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41784"/>
              </p:ext>
            </p:extLst>
          </p:nvPr>
        </p:nvGraphicFramePr>
        <p:xfrm>
          <a:off x="2074433" y="5977497"/>
          <a:ext cx="3818599" cy="55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5" name="Equation" r:id="rId6" imgW="1930320" imgH="279360" progId="Equation.DSMT4">
                  <p:embed/>
                </p:oleObj>
              </mc:Choice>
              <mc:Fallback>
                <p:oleObj name="Equation" r:id="rId6" imgW="1930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4433" y="5977497"/>
                        <a:ext cx="3818599" cy="55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39CB81A-793E-4E1D-B0D8-3D040025C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65440"/>
              </p:ext>
            </p:extLst>
          </p:nvPr>
        </p:nvGraphicFramePr>
        <p:xfrm>
          <a:off x="5400863" y="3925306"/>
          <a:ext cx="1109428" cy="41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6" name="Equation" r:id="rId8" imgW="609480" imgH="228600" progId="Equation.DSMT4">
                  <p:embed/>
                </p:oleObj>
              </mc:Choice>
              <mc:Fallback>
                <p:oleObj name="Equation" r:id="rId8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00863" y="3925306"/>
                        <a:ext cx="1109428" cy="41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707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Прямые показатели качества ДС: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172994" y="1495924"/>
            <a:ext cx="8061917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2) Перерегулирование – максимальное относительное отклонение переходной характеристики от установившегося значения</a:t>
            </a:r>
          </a:p>
          <a:p>
            <a:pPr lvl="1"/>
            <a:r>
              <a:rPr lang="ru-RU" dirty="0"/>
              <a:t>Для монотонных переходных процессов перерегулирование равно нулю.</a:t>
            </a:r>
          </a:p>
          <a:p>
            <a:r>
              <a:rPr lang="ru-RU" dirty="0"/>
              <a:t>3) </a:t>
            </a:r>
            <a:r>
              <a:rPr lang="ru-RU" dirty="0" err="1"/>
              <a:t>Колебательность</a:t>
            </a:r>
            <a:r>
              <a:rPr lang="ru-RU" dirty="0"/>
              <a:t> – число колебаний за время переходного процесса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E644A8-8243-4F77-9C1B-88D5B282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892" y="2902608"/>
            <a:ext cx="4435844" cy="3324826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2DA2F0E-EAC9-433D-8EC9-1BB7B4610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95866"/>
              </p:ext>
            </p:extLst>
          </p:nvPr>
        </p:nvGraphicFramePr>
        <p:xfrm>
          <a:off x="8633254" y="1495924"/>
          <a:ext cx="221138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9" name="Equation" r:id="rId4" imgW="1117440" imgH="711000" progId="Equation.DSMT4">
                  <p:embed/>
                </p:oleObj>
              </mc:Choice>
              <mc:Fallback>
                <p:oleObj name="Equation" r:id="rId4" imgW="1117440" imgH="7110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92DA2F0E-EAC9-433D-8EC9-1BB7B461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3254" y="1495924"/>
                        <a:ext cx="2211387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66F13E2-B549-4BD4-B88A-0B868400F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822075"/>
              </p:ext>
            </p:extLst>
          </p:nvPr>
        </p:nvGraphicFramePr>
        <p:xfrm>
          <a:off x="2285014" y="4232404"/>
          <a:ext cx="3390858" cy="725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0" name="Equation" r:id="rId6" imgW="2019240" imgH="431640" progId="Equation.DSMT4">
                  <p:embed/>
                </p:oleObj>
              </mc:Choice>
              <mc:Fallback>
                <p:oleObj name="Equation" r:id="rId6" imgW="2019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5014" y="4232404"/>
                        <a:ext cx="3390858" cy="725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326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/>
          </a:bodyPr>
          <a:lstStyle/>
          <a:p>
            <a:r>
              <a:rPr lang="ru-RU" dirty="0"/>
              <a:t>Астатизм: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3FE268E6-33D2-47EA-92A9-35306A06D34F}"/>
              </a:ext>
            </a:extLst>
          </p:cNvPr>
          <p:cNvSpPr txBox="1">
            <a:spLocks/>
          </p:cNvSpPr>
          <p:nvPr/>
        </p:nvSpPr>
        <p:spPr>
          <a:xfrm>
            <a:off x="288324" y="1517895"/>
            <a:ext cx="11846011" cy="520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Статическая ошибка </a:t>
            </a:r>
            <a:r>
              <a:rPr lang="ru-RU" dirty="0"/>
              <a:t>– установившаяся ошибка в ДС с жесткой отрицательной обратной связью при постойном внешнем воздействии</a:t>
            </a:r>
            <a:endParaRPr lang="en-US" dirty="0"/>
          </a:p>
          <a:p>
            <a:r>
              <a:rPr lang="ru-RU" dirty="0"/>
              <a:t>ДС – </a:t>
            </a:r>
            <a:r>
              <a:rPr lang="ru-RU" b="1" dirty="0"/>
              <a:t>статическая</a:t>
            </a:r>
            <a:r>
              <a:rPr lang="ru-RU" dirty="0"/>
              <a:t>, если статическая ошибка отлична от нуля, иначе ДС –</a:t>
            </a:r>
            <a:r>
              <a:rPr lang="ru-RU" b="1" dirty="0" err="1"/>
              <a:t>астатична</a:t>
            </a:r>
            <a:r>
              <a:rPr lang="ru-RU" dirty="0"/>
              <a:t> и обладает </a:t>
            </a:r>
            <a:r>
              <a:rPr lang="ru-RU" b="1" dirty="0"/>
              <a:t>астатизмом 1-го порядка</a:t>
            </a:r>
          </a:p>
          <a:p>
            <a:r>
              <a:rPr lang="ru-RU" dirty="0"/>
              <a:t>ДС обладает </a:t>
            </a:r>
            <a:r>
              <a:rPr lang="ru-RU" b="1" dirty="0"/>
              <a:t>астатизмом </a:t>
            </a:r>
            <a:r>
              <a:rPr lang="en-US" b="1" dirty="0"/>
              <a:t>r-</a:t>
            </a:r>
            <a:r>
              <a:rPr lang="ru-RU" b="1" dirty="0" err="1"/>
              <a:t>го</a:t>
            </a:r>
            <a:r>
              <a:rPr lang="ru-RU" b="1" dirty="0"/>
              <a:t> порядка </a:t>
            </a:r>
            <a:r>
              <a:rPr lang="ru-RU" dirty="0"/>
              <a:t>если установившаяся ошибка			равна нулю при полиномиальном внешнем воздействии (</a:t>
            </a:r>
            <a:r>
              <a:rPr lang="en-US" dirty="0"/>
              <a:t>r-1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порядка</a:t>
            </a:r>
          </a:p>
          <a:p>
            <a:r>
              <a:rPr lang="ru-RU" dirty="0"/>
              <a:t>При этом разомкнутая система должна содержать </a:t>
            </a:r>
            <a:r>
              <a:rPr lang="en-US" dirty="0"/>
              <a:t>r </a:t>
            </a:r>
            <a:r>
              <a:rPr lang="ru-RU" dirty="0"/>
              <a:t>сумматоров</a:t>
            </a:r>
          </a:p>
          <a:p>
            <a:r>
              <a:rPr lang="ru-RU" dirty="0"/>
              <a:t>Если речь идет о гибридной системе, то непрерывная часть может содержать интеграторы</a:t>
            </a:r>
            <a:endParaRPr lang="en-US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FA18661-59D9-4F5E-A969-5BE1150C3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168446"/>
              </p:ext>
            </p:extLst>
          </p:nvPr>
        </p:nvGraphicFramePr>
        <p:xfrm>
          <a:off x="4387291" y="5405438"/>
          <a:ext cx="182403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4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FFA18661-59D9-4F5E-A969-5BE1150C3A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7291" y="5405438"/>
                        <a:ext cx="1824038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ADA9D8-81D4-4940-9200-BC1B78ABD86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3152" y="38434"/>
            <a:ext cx="7010916" cy="1652254"/>
          </a:xfrm>
          <a:prstGeom prst="rect">
            <a:avLst/>
          </a:prstGeom>
        </p:spPr>
      </p:pic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9A8097B-6A8F-4498-A100-DB049248B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048048"/>
              </p:ext>
            </p:extLst>
          </p:nvPr>
        </p:nvGraphicFramePr>
        <p:xfrm>
          <a:off x="483934" y="3672924"/>
          <a:ext cx="1637474" cy="54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5"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934" y="3672924"/>
                        <a:ext cx="1637474" cy="54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31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Синтез дискретных систем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181100"/>
            <a:ext cx="11377061" cy="5474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Задача синтеза</a:t>
            </a:r>
            <a:r>
              <a:rPr lang="en-US" dirty="0"/>
              <a:t>: </a:t>
            </a:r>
            <a:r>
              <a:rPr lang="ru-RU" dirty="0"/>
              <a:t>По имеющееся информации построить закон управления (регулятор) так, чтобы замкнутая система обладала наперед заданными свойствами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Устойчивость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Закон управления д. б. физически реализуем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Показатели качества должны удовлетворять требованиям ТЗ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Свойство астатизма (установившаяся ошибка стремиться к нулю)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Минимальная сложность регулятора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Грубость (робастность). Т.е. свойства не должны исчезать при изменении параметров 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Дополнительные требования (например: подавления шумов датчиков, аппаратная реализуемость и др.)</a:t>
            </a:r>
          </a:p>
        </p:txBody>
      </p:sp>
    </p:spTree>
    <p:extLst>
      <p:ext uri="{BB962C8B-B14F-4D97-AF65-F5344CB8AC3E}">
        <p14:creationId xmlns:p14="http://schemas.microsoft.com/office/powerpoint/2010/main" val="162311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Квантование.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5719"/>
            <a:ext cx="10515600" cy="4801244"/>
          </a:xfrm>
        </p:spPr>
        <p:txBody>
          <a:bodyPr>
            <a:normAutofit/>
          </a:bodyPr>
          <a:lstStyle/>
          <a:p>
            <a:r>
              <a:rPr lang="ru-RU" dirty="0"/>
              <a:t>Квантование(дискретизация) – дискретная выборка значений непрерывной функции</a:t>
            </a:r>
          </a:p>
          <a:p>
            <a:r>
              <a:rPr lang="ru-RU" dirty="0"/>
              <a:t>Квантование по времени – выборка значений через определенный интервал времени Т (в дискретные моменты времени). Т – период квантования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CB61F5A-6206-4021-AC18-C9C8D2873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40258"/>
              </p:ext>
            </p:extLst>
          </p:nvPr>
        </p:nvGraphicFramePr>
        <p:xfrm>
          <a:off x="1509713" y="3322638"/>
          <a:ext cx="79708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3" name="Equation" r:id="rId3" imgW="3504960" imgH="457200" progId="Equation.DSMT4">
                  <p:embed/>
                </p:oleObj>
              </mc:Choice>
              <mc:Fallback>
                <p:oleObj name="Equation" r:id="rId3" imgW="3504960" imgH="4572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5CB61F5A-6206-4021-AC18-C9C8D2873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9713" y="3322638"/>
                        <a:ext cx="7970837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DA211D-2955-4869-B9DB-8FC81FD4A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54" y="4111625"/>
            <a:ext cx="3524250" cy="23812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064150-FBB3-45D5-8F22-6A6643BC2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373" y="4148137"/>
            <a:ext cx="3524250" cy="2390775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761AB70A-3E32-4C7B-B5F1-314537CC1E7A}"/>
              </a:ext>
            </a:extLst>
          </p:cNvPr>
          <p:cNvSpPr/>
          <p:nvPr/>
        </p:nvSpPr>
        <p:spPr>
          <a:xfrm>
            <a:off x="4868562" y="5027612"/>
            <a:ext cx="1252151" cy="538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131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Типовой последовательный регулятор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50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822717-945B-4881-A79C-8AE815F910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9114" y="1291188"/>
            <a:ext cx="6128047" cy="1802663"/>
          </a:xfrm>
          <a:prstGeom prst="rect">
            <a:avLst/>
          </a:prstGeom>
        </p:spPr>
      </p:pic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9468712"/>
              </p:ext>
            </p:extLst>
          </p:nvPr>
        </p:nvGraphicFramePr>
        <p:xfrm>
          <a:off x="207172" y="1243563"/>
          <a:ext cx="9457528" cy="561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0" name="Equation" r:id="rId4" imgW="5092560" imgH="3022560" progId="Equation.DSMT4">
                  <p:embed/>
                </p:oleObj>
              </mc:Choice>
              <mc:Fallback>
                <p:oleObj name="Equation" r:id="rId4" imgW="5092560" imgH="302256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172" y="1243563"/>
                        <a:ext cx="9457528" cy="561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633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П-регулятор (пропорциональный)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0515125"/>
              </p:ext>
            </p:extLst>
          </p:nvPr>
        </p:nvGraphicFramePr>
        <p:xfrm>
          <a:off x="1074738" y="1319213"/>
          <a:ext cx="10307637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7" name="Equation" r:id="rId3" imgW="5511600" imgH="1854000" progId="Equation.DSMT4">
                  <p:embed/>
                </p:oleObj>
              </mc:Choice>
              <mc:Fallback>
                <p:oleObj name="Equation" r:id="rId3" imgW="5511600" imgH="18540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738" y="1319213"/>
                        <a:ext cx="10307637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317634" y="4957011"/>
            <a:ext cx="11036166" cy="1665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Т.е. при объекте без нулевых нулей и полюсов в системах стабилизации установившаяся ошибка уменьшается в </a:t>
            </a:r>
            <a:r>
              <a:rPr lang="ru-RU" dirty="0" err="1"/>
              <a:t>К</a:t>
            </a:r>
            <a:r>
              <a:rPr lang="ru-RU" sz="1800" dirty="0" err="1"/>
              <a:t>п</a:t>
            </a:r>
            <a:r>
              <a:rPr lang="ru-RU" dirty="0"/>
              <a:t> раз</a:t>
            </a:r>
          </a:p>
          <a:p>
            <a:r>
              <a:rPr lang="ru-RU" dirty="0"/>
              <a:t>Увеличение </a:t>
            </a:r>
            <a:r>
              <a:rPr lang="ru-RU" dirty="0" err="1"/>
              <a:t>К</a:t>
            </a:r>
            <a:r>
              <a:rPr lang="ru-RU" sz="1800" dirty="0" err="1"/>
              <a:t>п</a:t>
            </a:r>
            <a:r>
              <a:rPr lang="ru-RU" dirty="0"/>
              <a:t> приводит к уменьшению запаса устойчивости и времени переходного процесса, а так же к увеличению </a:t>
            </a:r>
            <a:r>
              <a:rPr lang="ru-RU" dirty="0" err="1"/>
              <a:t>колебательности</a:t>
            </a:r>
            <a:r>
              <a:rPr lang="ru-RU" dirty="0"/>
              <a:t>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701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ПР-регулятор (пропорционально-разностный)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52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3456931"/>
              </p:ext>
            </p:extLst>
          </p:nvPr>
        </p:nvGraphicFramePr>
        <p:xfrm>
          <a:off x="199042" y="2104231"/>
          <a:ext cx="11154758" cy="2759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2" name="Equation" r:id="rId3" imgW="4825800" imgH="1193760" progId="Equation.DSMT4">
                  <p:embed/>
                </p:oleObj>
              </mc:Choice>
              <mc:Fallback>
                <p:oleObj name="Equation" r:id="rId3" imgW="4825800" imgH="119376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042" y="2104231"/>
                        <a:ext cx="11154758" cy="2759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199042" y="1347537"/>
            <a:ext cx="11341648" cy="5216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снижения </a:t>
            </a:r>
            <a:r>
              <a:rPr lang="ru-RU" dirty="0" err="1"/>
              <a:t>колебательности</a:t>
            </a:r>
            <a:r>
              <a:rPr lang="ru-RU" dirty="0"/>
              <a:t> процесса вводят производную от отклонения </a:t>
            </a:r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</a:t>
            </a:r>
            <a:r>
              <a:rPr lang="ru-RU" sz="1600" dirty="0"/>
              <a:t>р</a:t>
            </a:r>
            <a:r>
              <a:rPr lang="en-US" dirty="0"/>
              <a:t> </a:t>
            </a:r>
            <a:r>
              <a:rPr lang="ru-RU" dirty="0"/>
              <a:t>препятствует быстрым движениям объекта и демпфирует колебания</a:t>
            </a:r>
          </a:p>
          <a:p>
            <a:r>
              <a:rPr lang="ru-RU" dirty="0"/>
              <a:t>Но значительное увеличение </a:t>
            </a:r>
            <a:r>
              <a:rPr lang="en-US" dirty="0"/>
              <a:t>K</a:t>
            </a:r>
            <a:r>
              <a:rPr lang="ru-RU" sz="1600" dirty="0"/>
              <a:t>р</a:t>
            </a:r>
            <a:r>
              <a:rPr lang="en-US" dirty="0"/>
              <a:t> </a:t>
            </a:r>
            <a:r>
              <a:rPr lang="ru-RU" dirty="0"/>
              <a:t>замедляет переходные процессы и ухудшает динамику управления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32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ПИ-регулятор (пропорционально-интегральный)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53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4667598"/>
              </p:ext>
            </p:extLst>
          </p:nvPr>
        </p:nvGraphicFramePr>
        <p:xfrm>
          <a:off x="651311" y="1982787"/>
          <a:ext cx="7705289" cy="28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4" name="Equation" r:id="rId3" imgW="3720960" imgH="1371600" progId="Equation.DSMT4">
                  <p:embed/>
                </p:oleObj>
              </mc:Choice>
              <mc:Fallback>
                <p:oleObj name="Equation" r:id="rId3" imgW="3720960" imgH="13716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311" y="1982787"/>
                        <a:ext cx="7705289" cy="283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1206500" y="1347537"/>
            <a:ext cx="10334189" cy="5373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Введение суммарной составляющей обеспечивает увеличение порядка астатизма системы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Интегральная составляющая со временем накапливает информацию об отклонении е и тем самым обеспечивает компенсацию установившейся ошибки</a:t>
            </a:r>
          </a:p>
          <a:p>
            <a:r>
              <a:rPr lang="ru-RU" dirty="0"/>
              <a:t>увеличение </a:t>
            </a:r>
            <a:r>
              <a:rPr lang="en-US" dirty="0"/>
              <a:t>K</a:t>
            </a:r>
            <a:r>
              <a:rPr lang="en-US" sz="1600" dirty="0"/>
              <a:t>I</a:t>
            </a:r>
            <a:r>
              <a:rPr lang="en-US" dirty="0"/>
              <a:t> </a:t>
            </a:r>
            <a:r>
              <a:rPr lang="ru-RU" dirty="0"/>
              <a:t>ускоряет процесс накопления и компенсации, но приводит к </a:t>
            </a:r>
            <a:r>
              <a:rPr lang="ru-RU" dirty="0" err="1"/>
              <a:t>колебательности</a:t>
            </a:r>
            <a:r>
              <a:rPr lang="ru-RU" dirty="0"/>
              <a:t> и снижает запас устойчивости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43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ПИД-регулятор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7293837"/>
              </p:ext>
            </p:extLst>
          </p:nvPr>
        </p:nvGraphicFramePr>
        <p:xfrm>
          <a:off x="596900" y="4094163"/>
          <a:ext cx="9494838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9" name="Equation" r:id="rId3" imgW="4012920" imgH="1155600" progId="Equation.DSMT4">
                  <p:embed/>
                </p:oleObj>
              </mc:Choice>
              <mc:Fallback>
                <p:oleObj name="Equation" r:id="rId3" imgW="4012920" imgH="11556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900" y="4094163"/>
                        <a:ext cx="9494838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136822"/>
            <a:ext cx="11377061" cy="332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ПИ-регуляторе увеличение коэффициентов приводит к </a:t>
            </a:r>
            <a:r>
              <a:rPr lang="ru-RU" dirty="0" err="1"/>
              <a:t>колебательности</a:t>
            </a:r>
            <a:r>
              <a:rPr lang="ru-RU" dirty="0"/>
              <a:t> и увеличивает порядок астатизма и скорость переходного процесса</a:t>
            </a:r>
            <a:endParaRPr lang="en-US" dirty="0"/>
          </a:p>
          <a:p>
            <a:r>
              <a:rPr lang="ru-RU" dirty="0"/>
              <a:t>В ПД-регуляторе </a:t>
            </a:r>
            <a:r>
              <a:rPr lang="en-US" dirty="0" err="1"/>
              <a:t>K</a:t>
            </a:r>
            <a:r>
              <a:rPr lang="en-US" sz="1600" dirty="0" err="1"/>
              <a:t>d</a:t>
            </a:r>
            <a:r>
              <a:rPr lang="ru-RU" dirty="0"/>
              <a:t> уменьшает </a:t>
            </a:r>
            <a:r>
              <a:rPr lang="ru-RU" dirty="0" err="1"/>
              <a:t>колебательность</a:t>
            </a:r>
            <a:r>
              <a:rPr lang="ru-RU" dirty="0"/>
              <a:t> и замедляет переходный процесс</a:t>
            </a:r>
          </a:p>
          <a:p>
            <a:r>
              <a:rPr lang="ru-RU" dirty="0"/>
              <a:t>ПИД-регулятор позволяет одновременно улучшить показатели качества и повысить порядок астатизма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управляемости и наблюдаемости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2464281"/>
            <a:ext cx="11692128" cy="413346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СУ (1) (Пара матриц (</a:t>
            </a:r>
            <a:r>
              <a:rPr lang="en-US" dirty="0"/>
              <a:t>F,G</a:t>
            </a:r>
            <a:r>
              <a:rPr lang="ru-RU" dirty="0"/>
              <a:t>)) является полностью (вполне) управляемой если матрица управляемости					является матрицей полного ранга  </a:t>
            </a:r>
          </a:p>
          <a:p>
            <a:pPr algn="just"/>
            <a:r>
              <a:rPr lang="ru-RU" dirty="0"/>
              <a:t>Ранг матрицы – наибольший порядок миноров отличный от нулю</a:t>
            </a:r>
            <a:endParaRPr lang="en-US" dirty="0"/>
          </a:p>
          <a:p>
            <a:pPr algn="just"/>
            <a:r>
              <a:rPr lang="ru-RU" dirty="0"/>
              <a:t>СУ (1) (Пара матриц (</a:t>
            </a:r>
            <a:r>
              <a:rPr lang="en-US" dirty="0"/>
              <a:t>F,H</a:t>
            </a:r>
            <a:r>
              <a:rPr lang="ru-RU" dirty="0"/>
              <a:t>)) является полностью (вполне) наблюдаемой если матрица наблюдаемости						    является матрицей полного ранга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55</a:t>
            </a:fld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26D8E5E-D7B7-4132-8650-B56AB7696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59424"/>
              </p:ext>
            </p:extLst>
          </p:nvPr>
        </p:nvGraphicFramePr>
        <p:xfrm>
          <a:off x="4421188" y="1163638"/>
          <a:ext cx="28051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0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A26D8E5E-D7B7-4132-8650-B56AB76965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1188" y="1163638"/>
                        <a:ext cx="2805112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186844C-C150-484F-B493-C97BD2C8C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346402"/>
              </p:ext>
            </p:extLst>
          </p:nvPr>
        </p:nvGraphicFramePr>
        <p:xfrm>
          <a:off x="4130674" y="2817539"/>
          <a:ext cx="35528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1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0186844C-C150-484F-B493-C97BD2C8C3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0674" y="2817539"/>
                        <a:ext cx="3552825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24731F1-5D58-4755-9B04-8C2882905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51490"/>
              </p:ext>
            </p:extLst>
          </p:nvPr>
        </p:nvGraphicFramePr>
        <p:xfrm>
          <a:off x="2779713" y="3210886"/>
          <a:ext cx="1692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2" name="Equation" r:id="rId7" imgW="774360" imgH="203040" progId="Equation.DSMT4">
                  <p:embed/>
                </p:oleObj>
              </mc:Choice>
              <mc:Fallback>
                <p:oleObj name="Equation" r:id="rId7" imgW="77436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924731F1-5D58-4755-9B04-8C2882905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9713" y="3210886"/>
                        <a:ext cx="169227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6FDE212-975F-4002-9ECE-7E514DAD5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66013"/>
              </p:ext>
            </p:extLst>
          </p:nvPr>
        </p:nvGraphicFramePr>
        <p:xfrm>
          <a:off x="5218113" y="4531015"/>
          <a:ext cx="55800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3" name="Equation" r:id="rId9" imgW="2552400" imgH="304560" progId="Equation.DSMT4">
                  <p:embed/>
                </p:oleObj>
              </mc:Choice>
              <mc:Fallback>
                <p:oleObj name="Equation" r:id="rId9" imgW="2552400" imgH="3045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86FDE212-975F-4002-9ECE-7E514DAD5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8113" y="4531015"/>
                        <a:ext cx="5580062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B59CD0F-5E89-4E85-80BC-11D94D424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284917"/>
              </p:ext>
            </p:extLst>
          </p:nvPr>
        </p:nvGraphicFramePr>
        <p:xfrm>
          <a:off x="5823744" y="5058786"/>
          <a:ext cx="1774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4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1B59CD0F-5E89-4E85-80BC-11D94D4248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3744" y="5058786"/>
                        <a:ext cx="17748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342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950" y="433388"/>
            <a:ext cx="11214100" cy="1193800"/>
          </a:xfrm>
        </p:spPr>
        <p:txBody>
          <a:bodyPr>
            <a:normAutofit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Задача асимптотической оценки вектора состояния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2" y="1397000"/>
            <a:ext cx="7905817" cy="532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Рассмотрим объект в пространстве состояний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применения модального управления необходимо узнать вектор состояния</a:t>
            </a:r>
          </a:p>
          <a:p>
            <a:r>
              <a:rPr lang="ru-RU" dirty="0"/>
              <a:t>Наблюдатель обеспечивает оценивание неизменяемых переменных состояния </a:t>
            </a:r>
            <a:r>
              <a:rPr lang="en-US" dirty="0"/>
              <a:t>x </a:t>
            </a:r>
            <a:r>
              <a:rPr lang="ru-RU" dirty="0"/>
              <a:t>объекта управления</a:t>
            </a:r>
            <a:endParaRPr lang="en-US" dirty="0"/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построить наблюдатель, который обеспечивает стремление оценки наблюдения к вектору состояния</a:t>
            </a:r>
            <a:endParaRPr lang="en-US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A147B2E-AAD7-41F8-9DAA-A71719A5B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219241"/>
              </p:ext>
            </p:extLst>
          </p:nvPr>
        </p:nvGraphicFramePr>
        <p:xfrm>
          <a:off x="2052638" y="1704975"/>
          <a:ext cx="252888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9" name="Equation" r:id="rId3" imgW="1282680" imgH="711000" progId="Equation.DSMT4">
                  <p:embed/>
                </p:oleObj>
              </mc:Choice>
              <mc:Fallback>
                <p:oleObj name="Equation" r:id="rId3" imgW="1282680" imgH="7110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638" y="1704975"/>
                        <a:ext cx="2528887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ED7EE4-BC1D-4014-98EA-4E226E13B2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0068" y="1735931"/>
            <a:ext cx="5543550" cy="2438400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25E839E1-D25F-467D-A6B6-A9CD7CB76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27366"/>
              </p:ext>
            </p:extLst>
          </p:nvPr>
        </p:nvGraphicFramePr>
        <p:xfrm>
          <a:off x="3567906" y="5818186"/>
          <a:ext cx="20272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0" name="Equation" r:id="rId6" imgW="774360" imgH="279360" progId="Equation.DSMT4">
                  <p:embed/>
                </p:oleObj>
              </mc:Choice>
              <mc:Fallback>
                <p:oleObj name="Equation" r:id="rId6" imgW="774360" imgH="27936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25E839E1-D25F-467D-A6B6-A9CD7CB76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7906" y="5818186"/>
                        <a:ext cx="2027237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53B24B6A-1C78-462E-A16C-83C8B3659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68780"/>
              </p:ext>
            </p:extLst>
          </p:nvPr>
        </p:nvGraphicFramePr>
        <p:xfrm>
          <a:off x="5767388" y="5911850"/>
          <a:ext cx="4913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1" name="Equation" r:id="rId8" imgW="2070000" imgH="228600" progId="Equation.DSMT4">
                  <p:embed/>
                </p:oleObj>
              </mc:Choice>
              <mc:Fallback>
                <p:oleObj name="Equation" r:id="rId8" imgW="2070000" imgH="2286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53B24B6A-1C78-462E-A16C-83C8B3659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67388" y="5911850"/>
                        <a:ext cx="49133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413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1810" y="414339"/>
            <a:ext cx="11214100" cy="987423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Задача асимптотической оценки вектора состояния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2" y="1104900"/>
            <a:ext cx="11779317" cy="5616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Будем формировать наблюдатель на базе модели объекта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Необходимо выбрать матрицу </a:t>
            </a:r>
            <a:r>
              <a:rPr lang="en-US" dirty="0"/>
              <a:t>L </a:t>
            </a:r>
            <a:r>
              <a:rPr lang="ru-RU" dirty="0"/>
              <a:t>так, чтобы	 		, т.е. невязка пропадала (ошибка наблюдения стремилась к нулю			 )</a:t>
            </a:r>
          </a:p>
          <a:p>
            <a:r>
              <a:rPr lang="ru-RU" dirty="0"/>
              <a:t>Запишем уравнения для ошибки наблюдения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Теорема</a:t>
            </a:r>
            <a:r>
              <a:rPr lang="en-US" dirty="0"/>
              <a:t>: </a:t>
            </a:r>
            <a:r>
              <a:rPr lang="ru-RU" dirty="0"/>
              <a:t>Если пара матриц (</a:t>
            </a:r>
            <a:r>
              <a:rPr lang="en-US" dirty="0"/>
              <a:t>F</a:t>
            </a:r>
            <a:r>
              <a:rPr lang="ru-RU" dirty="0"/>
              <a:t> и </a:t>
            </a:r>
            <a:r>
              <a:rPr lang="en-US" dirty="0"/>
              <a:t>H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– полностью наблюдаема, то с помощью выбора матрицы </a:t>
            </a:r>
            <a:r>
              <a:rPr lang="en-US" dirty="0"/>
              <a:t>L </a:t>
            </a:r>
            <a:r>
              <a:rPr lang="ru-RU" dirty="0"/>
              <a:t>можно обеспечить любое наперед заданное стремление ошибки наблюдения к нулю</a:t>
            </a:r>
            <a:endParaRPr lang="en-US" dirty="0"/>
          </a:p>
          <a:p>
            <a:r>
              <a:rPr lang="ru-RU" dirty="0"/>
              <a:t>Т.е. выбрать собственные числа матрицы наблюдения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3C4D4FE-0F7B-4BDC-BF5A-94C9EC196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17463"/>
              </p:ext>
            </p:extLst>
          </p:nvPr>
        </p:nvGraphicFramePr>
        <p:xfrm>
          <a:off x="630956" y="1401762"/>
          <a:ext cx="45370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5" name="Equation" r:id="rId3" imgW="1892160" imgH="457200" progId="Equation.DSMT4">
                  <p:embed/>
                </p:oleObj>
              </mc:Choice>
              <mc:Fallback>
                <p:oleObj name="Equation" r:id="rId3" imgW="1892160" imgH="4572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3C4D4FE-0F7B-4BDC-BF5A-94C9EC196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956" y="1401762"/>
                        <a:ext cx="4537075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EBAF209-5D67-4DEA-9EA2-B80FC90D1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492133"/>
              </p:ext>
            </p:extLst>
          </p:nvPr>
        </p:nvGraphicFramePr>
        <p:xfrm>
          <a:off x="6720336" y="2338985"/>
          <a:ext cx="1597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6" name="Equation" r:id="rId5" imgW="774360" imgH="279360" progId="Equation.DSMT4">
                  <p:embed/>
                </p:oleObj>
              </mc:Choice>
              <mc:Fallback>
                <p:oleObj name="Equation" r:id="rId5" imgW="774360" imgH="2793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EBAF209-5D67-4DEA-9EA2-B80FC90D1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0336" y="2338985"/>
                        <a:ext cx="1597025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7D36D76-8FB5-4442-A07C-14DDEC808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476497"/>
              </p:ext>
            </p:extLst>
          </p:nvPr>
        </p:nvGraphicFramePr>
        <p:xfrm>
          <a:off x="10363200" y="2390775"/>
          <a:ext cx="15176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7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37D36D76-8FB5-4442-A07C-14DDEC808D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63200" y="2390775"/>
                        <a:ext cx="1517650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05DCC9E-181B-4E8D-B39D-04EB6A161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21716"/>
              </p:ext>
            </p:extLst>
          </p:nvPr>
        </p:nvGraphicFramePr>
        <p:xfrm>
          <a:off x="8317361" y="2736703"/>
          <a:ext cx="13763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8" name="Equation" r:id="rId9" imgW="723600" imgH="279360" progId="Equation.DSMT4">
                  <p:embed/>
                </p:oleObj>
              </mc:Choice>
              <mc:Fallback>
                <p:oleObj name="Equation" r:id="rId9" imgW="723600" imgH="2793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B05DCC9E-181B-4E8D-B39D-04EB6A161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17361" y="2736703"/>
                        <a:ext cx="1376362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A10F9D3-6788-4830-BABA-24A6F852A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040481"/>
              </p:ext>
            </p:extLst>
          </p:nvPr>
        </p:nvGraphicFramePr>
        <p:xfrm>
          <a:off x="4702175" y="5540377"/>
          <a:ext cx="14938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9" name="Equation" r:id="rId11" imgW="723600" imgH="279360" progId="Equation.DSMT4">
                  <p:embed/>
                </p:oleObj>
              </mc:Choice>
              <mc:Fallback>
                <p:oleObj name="Equation" r:id="rId11" imgW="723600" imgH="2793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FA10F9D3-6788-4830-BABA-24A6F852AC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02175" y="5540377"/>
                        <a:ext cx="149383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40858D8-2D60-4567-8FBA-C6BE56F9A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855988"/>
              </p:ext>
            </p:extLst>
          </p:nvPr>
        </p:nvGraphicFramePr>
        <p:xfrm>
          <a:off x="630956" y="3805037"/>
          <a:ext cx="3911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0" name="Equation" r:id="rId13" imgW="1866600" imgH="228600" progId="Equation.DSMT4">
                  <p:embed/>
                </p:oleObj>
              </mc:Choice>
              <mc:Fallback>
                <p:oleObj name="Equation" r:id="rId13" imgW="1866600" imgH="2286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440858D8-2D60-4567-8FBA-C6BE56F9A6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0956" y="3805037"/>
                        <a:ext cx="39116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9B9FEE9E-9A12-45E9-A215-3F4E21569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691433"/>
              </p:ext>
            </p:extLst>
          </p:nvPr>
        </p:nvGraphicFramePr>
        <p:xfrm>
          <a:off x="4702175" y="3805238"/>
          <a:ext cx="67056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1" name="Equation" r:id="rId15" imgW="3200400" imgH="482400" progId="Equation.DSMT4">
                  <p:embed/>
                </p:oleObj>
              </mc:Choice>
              <mc:Fallback>
                <p:oleObj name="Equation" r:id="rId15" imgW="3200400" imgH="4824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9B9FEE9E-9A12-45E9-A215-3F4E21569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02175" y="3805238"/>
                        <a:ext cx="6705600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1400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Литература: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Юревич Е.И. ТАУ.</a:t>
            </a:r>
          </a:p>
          <a:p>
            <a:pPr lvl="0"/>
            <a:r>
              <a:rPr lang="ru-RU" dirty="0"/>
              <a:t>Ким Д.П. ТАУ 1 и 2 тома</a:t>
            </a:r>
          </a:p>
          <a:p>
            <a:pPr lvl="0"/>
            <a:r>
              <a:rPr lang="ru-RU" dirty="0"/>
              <a:t>Мирошник И.В. ТАУ. 1 и 2 тома</a:t>
            </a:r>
          </a:p>
          <a:p>
            <a:pPr lvl="0"/>
            <a:r>
              <a:rPr lang="ru-RU" dirty="0"/>
              <a:t>Первозванский А. А. Курс ТАУ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Автор презентации: 	Чупров Сергей Геннадьевич</a:t>
            </a:r>
          </a:p>
          <a:p>
            <a:pPr marL="0" lvl="0" indent="0">
              <a:buNone/>
            </a:pPr>
            <a:r>
              <a:rPr lang="ru-RU" dirty="0"/>
              <a:t>				</a:t>
            </a:r>
            <a:r>
              <a:rPr lang="en-US" dirty="0">
                <a:hlinkClick r:id="rId2"/>
              </a:rPr>
              <a:t>chuprov_sg@spbstu.ru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 algn="ctr">
              <a:buNone/>
            </a:pPr>
            <a:r>
              <a:rPr lang="ru-RU" dirty="0"/>
              <a:t>Политех. 2019г.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Квантование.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5719"/>
            <a:ext cx="10515600" cy="5345756"/>
          </a:xfrm>
        </p:spPr>
        <p:txBody>
          <a:bodyPr>
            <a:normAutofit/>
          </a:bodyPr>
          <a:lstStyle/>
          <a:p>
            <a:r>
              <a:rPr lang="ru-RU" dirty="0"/>
              <a:t>Квантование по уровню – сигнал принимает только определенные дискретные значения с точностью до </a:t>
            </a:r>
            <a:r>
              <a:rPr lang="en-US" dirty="0"/>
              <a:t>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Происходит округление до целого числа </a:t>
            </a:r>
            <a:r>
              <a:rPr lang="en-US" dirty="0"/>
              <a:t>q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CB61F5A-6206-4021-AC18-C9C8D2873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32186"/>
              </p:ext>
            </p:extLst>
          </p:nvPr>
        </p:nvGraphicFramePr>
        <p:xfrm>
          <a:off x="1292225" y="2290763"/>
          <a:ext cx="79121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8" name="Equation" r:id="rId3" imgW="3479760" imgH="482400" progId="Equation.DSMT4">
                  <p:embed/>
                </p:oleObj>
              </mc:Choice>
              <mc:Fallback>
                <p:oleObj name="Equation" r:id="rId3" imgW="3479760" imgH="4824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5CB61F5A-6206-4021-AC18-C9C8D2873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2225" y="2290763"/>
                        <a:ext cx="7912100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114657-0B0E-4B1A-964E-65E28BDF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34" y="3386138"/>
            <a:ext cx="39243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Линейность квантования.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5277"/>
            <a:ext cx="10515600" cy="4876198"/>
          </a:xfrm>
        </p:spPr>
        <p:txBody>
          <a:bodyPr>
            <a:normAutofit/>
          </a:bodyPr>
          <a:lstStyle/>
          <a:p>
            <a:r>
              <a:rPr lang="ru-RU" dirty="0"/>
              <a:t>Квантование по времени - линейная операция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Квантование по уровню – нелинейная операция (из-за ошибок округления)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F3A322E-B300-47C5-B60C-0C33FA72E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920692"/>
              </p:ext>
            </p:extLst>
          </p:nvPr>
        </p:nvGraphicFramePr>
        <p:xfrm>
          <a:off x="3968751" y="1352681"/>
          <a:ext cx="2496041" cy="42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2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8751" y="1352681"/>
                        <a:ext cx="2496041" cy="420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E3F17D5-C3B1-4DA8-937A-35C674501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111297"/>
              </p:ext>
            </p:extLst>
          </p:nvPr>
        </p:nvGraphicFramePr>
        <p:xfrm>
          <a:off x="1683480" y="2241401"/>
          <a:ext cx="78882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3" name="Equation" r:id="rId5" imgW="3466800" imgH="279360" progId="Equation.DSMT4">
                  <p:embed/>
                </p:oleObj>
              </mc:Choice>
              <mc:Fallback>
                <p:oleObj name="Equation" r:id="rId5" imgW="3466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3480" y="2241401"/>
                        <a:ext cx="7888287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A5FD730-6DA6-4C48-8802-02A2FA1F8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91119"/>
              </p:ext>
            </p:extLst>
          </p:nvPr>
        </p:nvGraphicFramePr>
        <p:xfrm>
          <a:off x="3159726" y="3296309"/>
          <a:ext cx="4427324" cy="88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4" name="Equation" r:id="rId7" imgW="2298600" imgH="457200" progId="Equation.DSMT4">
                  <p:embed/>
                </p:oleObj>
              </mc:Choice>
              <mc:Fallback>
                <p:oleObj name="Equation" r:id="rId7" imgW="22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9726" y="3296309"/>
                        <a:ext cx="4427324" cy="880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F83876-C873-408E-86AA-AA1DFFE32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188634"/>
            <a:ext cx="4286895" cy="26693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E33939-6113-4CDC-981F-DED1F21A9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6895" y="4187651"/>
            <a:ext cx="3618212" cy="27013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883A63-C9F7-423E-94FA-BB31F41D65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5106" y="4187651"/>
            <a:ext cx="3948171" cy="27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3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Квантование.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5719"/>
            <a:ext cx="10515600" cy="5345756"/>
          </a:xfrm>
        </p:spPr>
        <p:txBody>
          <a:bodyPr>
            <a:normAutofit/>
          </a:bodyPr>
          <a:lstStyle/>
          <a:p>
            <a:r>
              <a:rPr lang="ru-RU" dirty="0"/>
              <a:t>Получили 3 вида систем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Импульсные – с квантованием по времени</a:t>
            </a:r>
          </a:p>
          <a:p>
            <a:pPr lvl="1"/>
            <a:r>
              <a:rPr lang="ru-RU" dirty="0"/>
              <a:t>Релейные – с квантованием по уровню</a:t>
            </a:r>
          </a:p>
          <a:p>
            <a:pPr lvl="1"/>
            <a:r>
              <a:rPr lang="ru-RU" dirty="0"/>
              <a:t>Цифровые – с квантованием и по времени и по уровню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r>
              <a:rPr lang="ru-RU" dirty="0"/>
              <a:t>Обычно в цифровых системах квантование по уровню выбирается так, чтобы нелинейностью можно было пренебречь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2AE0F3-F2C3-4575-9728-003A2469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6" y="2955453"/>
            <a:ext cx="84296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3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Фиксатор нулевого порядка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5719"/>
            <a:ext cx="10515600" cy="5345756"/>
          </a:xfrm>
        </p:spPr>
        <p:txBody>
          <a:bodyPr>
            <a:normAutofit/>
          </a:bodyPr>
          <a:lstStyle/>
          <a:p>
            <a:r>
              <a:rPr lang="ru-RU" dirty="0"/>
              <a:t>Для преобразования последовательности в непрерывную функцию необходим аналого-цифровой преобразователь(ЦАП)</a:t>
            </a:r>
          </a:p>
          <a:p>
            <a:r>
              <a:rPr lang="ru-RU" dirty="0"/>
              <a:t>При достаточно малом периоде Т достаточно зафиксировать значение последовательности на текущий период – фиксатор нулевого порядка</a:t>
            </a:r>
            <a:r>
              <a:rPr lang="en-US" dirty="0"/>
              <a:t>: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BF53BA-3E1B-48EB-BB76-E3CB9583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0070"/>
            <a:ext cx="4760827" cy="2179656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F31382A-5C29-43CC-81BF-6CBBC5E29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61986"/>
              </p:ext>
            </p:extLst>
          </p:nvPr>
        </p:nvGraphicFramePr>
        <p:xfrm>
          <a:off x="6007776" y="3267527"/>
          <a:ext cx="2665981" cy="67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0" name="Equation" r:id="rId4" imgW="1104840" imgH="279360" progId="Equation.DSMT4">
                  <p:embed/>
                </p:oleObj>
              </mc:Choice>
              <mc:Fallback>
                <p:oleObj name="Equation" r:id="rId4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7776" y="3267527"/>
                        <a:ext cx="2665981" cy="674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2331815D-86C6-4A4B-8E96-C1712AA9F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34190"/>
              </p:ext>
            </p:extLst>
          </p:nvPr>
        </p:nvGraphicFramePr>
        <p:xfrm>
          <a:off x="6007776" y="4064226"/>
          <a:ext cx="424973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1" name="Equation" r:id="rId6" imgW="2019240" imgH="711000" progId="Equation.DSMT4">
                  <p:embed/>
                </p:oleObj>
              </mc:Choice>
              <mc:Fallback>
                <p:oleObj name="Equation" r:id="rId6" imgW="2019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07776" y="4064226"/>
                        <a:ext cx="4249737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12792E20-3EAC-43D3-B7C2-7B48647E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81430"/>
              </p:ext>
            </p:extLst>
          </p:nvPr>
        </p:nvGraphicFramePr>
        <p:xfrm>
          <a:off x="341914" y="5677967"/>
          <a:ext cx="8331843" cy="763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2" name="Equation" r:id="rId8" imgW="4572000" imgH="419040" progId="Equation.DSMT4">
                  <p:embed/>
                </p:oleObj>
              </mc:Choice>
              <mc:Fallback>
                <p:oleObj name="Equation" r:id="rId8" imgW="4572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914" y="5677967"/>
                        <a:ext cx="8331843" cy="763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607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23970</TotalTime>
  <Words>2154</Words>
  <Application>Microsoft Office PowerPoint</Application>
  <PresentationFormat>Широкоэкранный</PresentationFormat>
  <Paragraphs>529</Paragraphs>
  <Slides>58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Тема Office</vt:lpstr>
      <vt:lpstr>Equation</vt:lpstr>
      <vt:lpstr>Объект упаковщика для оболочки</vt:lpstr>
      <vt:lpstr>MathType 7.0 Equation</vt:lpstr>
      <vt:lpstr>Дискретные линейные САУ</vt:lpstr>
      <vt:lpstr>Введение</vt:lpstr>
      <vt:lpstr>Содержание</vt:lpstr>
      <vt:lpstr>Введение</vt:lpstr>
      <vt:lpstr>Введение. Квантование.</vt:lpstr>
      <vt:lpstr>Введение. Квантование.</vt:lpstr>
      <vt:lpstr>Введение. Линейность квантования.</vt:lpstr>
      <vt:lpstr>Введение. Квантование.</vt:lpstr>
      <vt:lpstr>Введение. Фиксатор нулевого порядка</vt:lpstr>
      <vt:lpstr>Математическое описание ДС Разностные уравнения «Вход-выход»</vt:lpstr>
      <vt:lpstr>Рекуррентное решение разностного уравнения</vt:lpstr>
      <vt:lpstr>Сдвиговые операторы</vt:lpstr>
      <vt:lpstr>Операторное описание</vt:lpstr>
      <vt:lpstr>Передаточные операторы</vt:lpstr>
      <vt:lpstr>Передаточные операторы(ПО)</vt:lpstr>
      <vt:lpstr>Аналитическое решение ЛНРУ:</vt:lpstr>
      <vt:lpstr>Аналитическое решение ЛНРУ:</vt:lpstr>
      <vt:lpstr>Аналитическое решение ЛНРУ:</vt:lpstr>
      <vt:lpstr>Z-преобразование (преобразование Лорана):</vt:lpstr>
      <vt:lpstr>Z-преобразование и его свойства:</vt:lpstr>
      <vt:lpstr>Z-преобразование и его свойства:</vt:lpstr>
      <vt:lpstr>Z-преобразование и его свойства:</vt:lpstr>
      <vt:lpstr>Z-преобразование и его свойства:</vt:lpstr>
      <vt:lpstr>Z-преобразование и разностные уравнения:</vt:lpstr>
      <vt:lpstr>Z-преобразование и разностные уравнения:</vt:lpstr>
      <vt:lpstr>Частотные функции и характеристики</vt:lpstr>
      <vt:lpstr>Частотные функции и характеристики</vt:lpstr>
      <vt:lpstr>Частотные функции и характеристики</vt:lpstr>
      <vt:lpstr>Многомерные ДС:</vt:lpstr>
      <vt:lpstr>Описание в переменных состояния:</vt:lpstr>
      <vt:lpstr>Описание в переменных состояния</vt:lpstr>
      <vt:lpstr>Описание в переменных состояния - решение:</vt:lpstr>
      <vt:lpstr>Описание в переменных состояния - решение:</vt:lpstr>
      <vt:lpstr>Дискретная модель непрерывных САУ:</vt:lpstr>
      <vt:lpstr>Дискретная модель непрерывных САУ:</vt:lpstr>
      <vt:lpstr>Дискретная модель непрерывных САУ:</vt:lpstr>
      <vt:lpstr>Приближенная дискретная модель:</vt:lpstr>
      <vt:lpstr>Устойчивость ДС:</vt:lpstr>
      <vt:lpstr>Устойчивость ДС:</vt:lpstr>
      <vt:lpstr>Устойчивость ДС:</vt:lpstr>
      <vt:lpstr>Максимальная устойчивость ДС:</vt:lpstr>
      <vt:lpstr>Максимальная устойчивость ДС:</vt:lpstr>
      <vt:lpstr>Критерии устойчивость ДС:</vt:lpstr>
      <vt:lpstr>Критерии устойчивость ДС:</vt:lpstr>
      <vt:lpstr>Критерии устойчивость ДС:</vt:lpstr>
      <vt:lpstr>Прямые показатели качества ДС:</vt:lpstr>
      <vt:lpstr>Прямые показатели качества ДС:</vt:lpstr>
      <vt:lpstr>Астатизм:</vt:lpstr>
      <vt:lpstr>Синтез дискретных систем</vt:lpstr>
      <vt:lpstr>Типовой последовательный регулятор</vt:lpstr>
      <vt:lpstr>П-регулятор (пропорциональный)</vt:lpstr>
      <vt:lpstr>ПР-регулятор (пропорционально-разностный)</vt:lpstr>
      <vt:lpstr>ПИ-регулятор (пропорционально-интегральный)</vt:lpstr>
      <vt:lpstr>ПИД-регулятор</vt:lpstr>
      <vt:lpstr>Критерии управляемости и наблюдаемости</vt:lpstr>
      <vt:lpstr>Синтез параллельных регуляторов Задача асимптотической оценки вектора состояния</vt:lpstr>
      <vt:lpstr>Синтез параллельных регуляторов Задача асимптотической оценки вектора состояния </vt:lpstr>
      <vt:lpstr>Литература: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453</cp:revision>
  <dcterms:created xsi:type="dcterms:W3CDTF">2018-04-06T13:10:01Z</dcterms:created>
  <dcterms:modified xsi:type="dcterms:W3CDTF">2019-03-04T12:05:09Z</dcterms:modified>
</cp:coreProperties>
</file>