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0"/>
  </p:notesMasterIdLst>
  <p:sldIdLst>
    <p:sldId id="256" r:id="rId2"/>
    <p:sldId id="257" r:id="rId3"/>
    <p:sldId id="259" r:id="rId4"/>
    <p:sldId id="354" r:id="rId5"/>
    <p:sldId id="355" r:id="rId6"/>
    <p:sldId id="356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5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E004E7E-73A2-4EBA-A9F1-561A9617869E}">
          <p14:sldIdLst>
            <p14:sldId id="256"/>
            <p14:sldId id="257"/>
            <p14:sldId id="259"/>
            <p14:sldId id="354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e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51C4-59A5-4C6F-9DE9-C391EABD3F0A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22A8F-22E7-48D1-B941-BD9F41237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5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8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42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D51C6EB-1689-4910-A123-A275403D44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3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0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1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9.png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7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2.wmf"/><Relationship Id="rId3" Type="http://schemas.openxmlformats.org/officeDocument/2006/relationships/image" Target="../media/image45.png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chuprov_sg@spbstu.ru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Случайные сигналы в линейных САУ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Чупров Сергей Геннадьевич</a:t>
            </a:r>
          </a:p>
          <a:p>
            <a:r>
              <a:rPr lang="ru-RU" dirty="0"/>
              <a:t>Кафедра «Мехатроника и роботостроение»</a:t>
            </a:r>
          </a:p>
          <a:p>
            <a:r>
              <a:rPr lang="ru-RU" dirty="0"/>
              <a:t>(при ЦНИИ РТК)</a:t>
            </a:r>
          </a:p>
          <a:p>
            <a:r>
              <a:rPr lang="ru-RU" dirty="0"/>
              <a:t>2018г</a:t>
            </a:r>
          </a:p>
        </p:txBody>
      </p:sp>
    </p:spTree>
    <p:extLst>
      <p:ext uri="{BB962C8B-B14F-4D97-AF65-F5344CB8AC3E}">
        <p14:creationId xmlns:p14="http://schemas.microsoft.com/office/powerpoint/2010/main" val="8354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случайного процесса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5279157"/>
          </a:xfrm>
        </p:spPr>
        <p:txBody>
          <a:bodyPr>
            <a:normAutofit/>
          </a:bodyPr>
          <a:lstStyle/>
          <a:p>
            <a:r>
              <a:rPr lang="ru-RU" dirty="0"/>
              <a:t>Если 	то случайный процесс называется </a:t>
            </a:r>
            <a:r>
              <a:rPr lang="ru-RU" b="1" dirty="0"/>
              <a:t>центрированным</a:t>
            </a:r>
          </a:p>
          <a:p>
            <a:r>
              <a:rPr lang="ru-RU" dirty="0"/>
              <a:t>Тогда любой случайный процесс можно разложить</a:t>
            </a:r>
            <a:r>
              <a:rPr lang="en-US" dirty="0"/>
              <a:t>:</a:t>
            </a:r>
          </a:p>
          <a:p>
            <a:r>
              <a:rPr lang="ru-RU" dirty="0"/>
              <a:t>Где 		- центрированный случайны процесс</a:t>
            </a:r>
          </a:p>
          <a:p>
            <a:r>
              <a:rPr lang="ru-RU" dirty="0"/>
              <a:t>2) </a:t>
            </a:r>
            <a:r>
              <a:rPr lang="ru-RU" b="1" dirty="0"/>
              <a:t>Дисперсия случайного процесс </a:t>
            </a:r>
            <a:r>
              <a:rPr lang="ru-RU" dirty="0"/>
              <a:t>– среднее значение квадрата его отклонения от математического ожидания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</a:t>
            </a:r>
            <a:r>
              <a:rPr lang="ru-RU" dirty="0" err="1"/>
              <a:t>эргодичного</a:t>
            </a:r>
            <a:r>
              <a:rPr lang="ru-RU" dirty="0"/>
              <a:t> процесса </a:t>
            </a:r>
          </a:p>
          <a:p>
            <a:endParaRPr lang="ru-RU" dirty="0"/>
          </a:p>
          <a:p>
            <a:r>
              <a:rPr lang="ru-RU" b="1" dirty="0"/>
              <a:t>Среднеквадратичное отклонение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1CE9D25-2D13-4023-A894-6CDE61D9C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359654"/>
              </p:ext>
            </p:extLst>
          </p:nvPr>
        </p:nvGraphicFramePr>
        <p:xfrm>
          <a:off x="1925294" y="1400433"/>
          <a:ext cx="8128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0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41CE9D25-2D13-4023-A894-6CDE61D9CD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5294" y="1400433"/>
                        <a:ext cx="81280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0D4AC177-AC94-4A9B-9C79-9E625599E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985965"/>
              </p:ext>
            </p:extLst>
          </p:nvPr>
        </p:nvGraphicFramePr>
        <p:xfrm>
          <a:off x="6673226" y="5273932"/>
          <a:ext cx="1171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1" name="Equation" r:id="rId5" imgW="647640" imgH="266400" progId="Equation.DSMT4">
                  <p:embed/>
                </p:oleObj>
              </mc:Choice>
              <mc:Fallback>
                <p:oleObj name="Equation" r:id="rId5" imgW="647640" imgH="2664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0D4AC177-AC94-4A9B-9C79-9E625599EE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3226" y="5273932"/>
                        <a:ext cx="11715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E79EDBA-F69F-4CC3-97ED-CEEB45F9B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93874"/>
              </p:ext>
            </p:extLst>
          </p:nvPr>
        </p:nvGraphicFramePr>
        <p:xfrm>
          <a:off x="9077770" y="1835392"/>
          <a:ext cx="2276030" cy="46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2" name="Equation" r:id="rId7" imgW="1193760" imgH="241200" progId="Equation.DSMT4">
                  <p:embed/>
                </p:oleObj>
              </mc:Choice>
              <mc:Fallback>
                <p:oleObj name="Equation" r:id="rId7" imgW="1193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77770" y="1835392"/>
                        <a:ext cx="2276030" cy="460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3AE0081-9858-4196-9CB0-D5379C9F8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74954"/>
              </p:ext>
            </p:extLst>
          </p:nvPr>
        </p:nvGraphicFramePr>
        <p:xfrm>
          <a:off x="1925294" y="2380585"/>
          <a:ext cx="62626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3" name="Equation" r:id="rId9" imgW="342720" imgH="228600" progId="Equation.DSMT4">
                  <p:embed/>
                </p:oleObj>
              </mc:Choice>
              <mc:Fallback>
                <p:oleObj name="Equation" r:id="rId9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25294" y="2380585"/>
                        <a:ext cx="626268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BA37823-60D5-4715-A658-BF39BE31B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421395"/>
              </p:ext>
            </p:extLst>
          </p:nvPr>
        </p:nvGraphicFramePr>
        <p:xfrm>
          <a:off x="762042" y="3603040"/>
          <a:ext cx="11132730" cy="673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4" name="Equation" r:id="rId11" imgW="5460840" imgH="330120" progId="Equation.DSMT4">
                  <p:embed/>
                </p:oleObj>
              </mc:Choice>
              <mc:Fallback>
                <p:oleObj name="Equation" r:id="rId11" imgW="5460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42" y="3603040"/>
                        <a:ext cx="11132730" cy="673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BF2E2AC0-2FB4-44A3-8293-CBC89D99A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660696"/>
              </p:ext>
            </p:extLst>
          </p:nvPr>
        </p:nvGraphicFramePr>
        <p:xfrm>
          <a:off x="5490323" y="4276182"/>
          <a:ext cx="2695318" cy="71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5" name="Equation" r:id="rId13" imgW="1485720" imgH="393480" progId="Equation.DSMT4">
                  <p:embed/>
                </p:oleObj>
              </mc:Choice>
              <mc:Fallback>
                <p:oleObj name="Equation" r:id="rId13" imgW="1485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90323" y="4276182"/>
                        <a:ext cx="2695318" cy="714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27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случайного процесса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5279157"/>
          </a:xfrm>
        </p:spPr>
        <p:txBody>
          <a:bodyPr>
            <a:normAutofit/>
          </a:bodyPr>
          <a:lstStyle/>
          <a:p>
            <a:r>
              <a:rPr lang="ru-RU" dirty="0"/>
              <a:t>3) </a:t>
            </a:r>
            <a:r>
              <a:rPr lang="ru-RU" b="1" dirty="0"/>
              <a:t>Корреляционная функция (автокорреляционная функция)</a:t>
            </a:r>
            <a:r>
              <a:rPr lang="ru-RU" dirty="0"/>
              <a:t>– служит для количественной оценки быстроты изменения случайного процесса во времени</a:t>
            </a:r>
          </a:p>
          <a:p>
            <a:endParaRPr lang="ru-RU" b="1" dirty="0"/>
          </a:p>
          <a:p>
            <a:r>
              <a:rPr lang="ru-RU" dirty="0"/>
              <a:t>Для </a:t>
            </a:r>
            <a:r>
              <a:rPr lang="ru-RU" dirty="0" err="1"/>
              <a:t>эргодичного</a:t>
            </a:r>
            <a:r>
              <a:rPr lang="ru-RU" dirty="0"/>
              <a:t> процесса</a:t>
            </a:r>
            <a:endParaRPr lang="en-US" dirty="0"/>
          </a:p>
          <a:p>
            <a:r>
              <a:rPr lang="ru-RU" dirty="0"/>
              <a:t>То есть для стационарной случайного процесса корреляционная функция может быть найдена по достаточно длинной записи его реализации</a:t>
            </a:r>
          </a:p>
          <a:p>
            <a:r>
              <a:rPr lang="ru-RU" dirty="0"/>
              <a:t>То есть значение случайной величины в один момент в какой то мере (в среднем) зависит от её значения в другой момент (чем меньше отличие, тем больше 	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11</a:t>
            </a:fld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BA37823-60D5-4715-A658-BF39BE31B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724830"/>
              </p:ext>
            </p:extLst>
          </p:nvPr>
        </p:nvGraphicFramePr>
        <p:xfrm>
          <a:off x="4292427" y="2500441"/>
          <a:ext cx="3211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4" name="Equation" r:id="rId3" imgW="1574640" imgH="253800" progId="Equation.DSMT4">
                  <p:embed/>
                </p:oleObj>
              </mc:Choice>
              <mc:Fallback>
                <p:oleObj name="Equation" r:id="rId3" imgW="1574640" imgH="2538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8BA37823-60D5-4715-A658-BF39BE31BF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2427" y="2500441"/>
                        <a:ext cx="3211512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BC17484-13B5-40F1-B761-8A317005D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57005"/>
              </p:ext>
            </p:extLst>
          </p:nvPr>
        </p:nvGraphicFramePr>
        <p:xfrm>
          <a:off x="5497940" y="2941172"/>
          <a:ext cx="3876719" cy="760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5" name="Equation" r:id="rId5" imgW="2006280" imgH="393480" progId="Equation.DSMT4">
                  <p:embed/>
                </p:oleObj>
              </mc:Choice>
              <mc:Fallback>
                <p:oleObj name="Equation" r:id="rId5" imgW="2006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7940" y="2941172"/>
                        <a:ext cx="3876719" cy="760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E06265A-F321-43A4-A86E-937B81DBE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2126"/>
              </p:ext>
            </p:extLst>
          </p:nvPr>
        </p:nvGraphicFramePr>
        <p:xfrm>
          <a:off x="5617691" y="5721419"/>
          <a:ext cx="824813" cy="49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17691" y="5721419"/>
                        <a:ext cx="824813" cy="49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случайного процесса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52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12</a:t>
            </a:fld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BA37823-60D5-4715-A658-BF39BE31B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452605"/>
              </p:ext>
            </p:extLst>
          </p:nvPr>
        </p:nvGraphicFramePr>
        <p:xfrm>
          <a:off x="2467251" y="4815682"/>
          <a:ext cx="31591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2" name="Equation" r:id="rId3" imgW="1549080" imgH="482400" progId="Equation.DSMT4">
                  <p:embed/>
                </p:oleObj>
              </mc:Choice>
              <mc:Fallback>
                <p:oleObj name="Equation" r:id="rId3" imgW="1549080" imgH="4824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8BA37823-60D5-4715-A658-BF39BE31BF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7251" y="4815682"/>
                        <a:ext cx="31591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877EAC-C20F-4ED9-915B-C30D1A849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062" y="1292612"/>
            <a:ext cx="6071979" cy="3435907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0946D241-11BA-42E9-959B-5F97C7082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623449"/>
              </p:ext>
            </p:extLst>
          </p:nvPr>
        </p:nvGraphicFramePr>
        <p:xfrm>
          <a:off x="6096000" y="4815682"/>
          <a:ext cx="3208614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3" name="Equation" r:id="rId6" imgW="1485720" imgH="507960" progId="Equation.DSMT4">
                  <p:embed/>
                </p:oleObj>
              </mc:Choice>
              <mc:Fallback>
                <p:oleObj name="Equation" r:id="rId6" imgW="14857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4815682"/>
                        <a:ext cx="3208614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00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случайного процесса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5279157"/>
          </a:xfrm>
        </p:spPr>
        <p:txBody>
          <a:bodyPr>
            <a:normAutofit/>
          </a:bodyPr>
          <a:lstStyle/>
          <a:p>
            <a:r>
              <a:rPr lang="ru-RU" dirty="0"/>
              <a:t>4)</a:t>
            </a:r>
            <a:r>
              <a:rPr lang="ru-RU" b="1" dirty="0"/>
              <a:t>Спектральная плотность </a:t>
            </a:r>
            <a:r>
              <a:rPr lang="ru-RU" dirty="0"/>
              <a:t>– характеризует частотный состав процесса, можно трактовать как распределение среднего значения мощности по спектру, так же называется </a:t>
            </a:r>
            <a:r>
              <a:rPr lang="ru-RU" b="1" dirty="0"/>
              <a:t>спектральной мощностью</a:t>
            </a:r>
            <a:r>
              <a:rPr lang="en-US" b="1" dirty="0"/>
              <a:t>:</a:t>
            </a:r>
            <a:r>
              <a:rPr lang="ru-RU" b="1" dirty="0"/>
              <a:t>					</a:t>
            </a:r>
            <a:r>
              <a:rPr lang="en-US" b="1" dirty="0"/>
              <a:t>- </a:t>
            </a:r>
            <a:r>
              <a:rPr lang="ru-RU" dirty="0"/>
              <a:t>преобразование Фурье от автокорреляционной функции</a:t>
            </a:r>
            <a:endParaRPr lang="ru-RU" b="1" dirty="0"/>
          </a:p>
          <a:p>
            <a:r>
              <a:rPr lang="ru-RU" dirty="0"/>
              <a:t>Так как 		- четная функция, то </a:t>
            </a:r>
          </a:p>
          <a:p>
            <a:r>
              <a:rPr lang="ru-RU" dirty="0"/>
              <a:t>Обратное преобразование Фурье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BA37823-60D5-4715-A658-BF39BE31B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547362"/>
              </p:ext>
            </p:extLst>
          </p:nvPr>
        </p:nvGraphicFramePr>
        <p:xfrm>
          <a:off x="3801891" y="2397684"/>
          <a:ext cx="3184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6" name="Equation" r:id="rId3" imgW="1562040" imgH="330120" progId="Equation.DSMT4">
                  <p:embed/>
                </p:oleObj>
              </mc:Choice>
              <mc:Fallback>
                <p:oleObj name="Equation" r:id="rId3" imgW="1562040" imgH="33012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8BA37823-60D5-4715-A658-BF39BE31BF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1891" y="2397684"/>
                        <a:ext cx="3184525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E06265A-F321-43A4-A86E-937B81DBE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20980"/>
              </p:ext>
            </p:extLst>
          </p:nvPr>
        </p:nvGraphicFramePr>
        <p:xfrm>
          <a:off x="1878957" y="4282396"/>
          <a:ext cx="71818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7" name="Equation" r:id="rId5" imgW="3314520" imgH="393480" progId="Equation.DSMT4">
                  <p:embed/>
                </p:oleObj>
              </mc:Choice>
              <mc:Fallback>
                <p:oleObj name="Equation" r:id="rId5" imgW="3314520" imgH="3934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AE06265A-F321-43A4-A86E-937B81DBEA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957" y="4282396"/>
                        <a:ext cx="7181850" cy="85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255F537-949A-43CB-A4AA-F0B003A3A3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70260"/>
              </p:ext>
            </p:extLst>
          </p:nvPr>
        </p:nvGraphicFramePr>
        <p:xfrm>
          <a:off x="2429004" y="3427644"/>
          <a:ext cx="809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8" name="Equation" r:id="rId7" imgW="809588" imgH="485843" progId="Equation.DSMT4">
                  <p:embed/>
                </p:oleObj>
              </mc:Choice>
              <mc:Fallback>
                <p:oleObj name="Equation" r:id="rId7" imgW="809588" imgH="48584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9004" y="3427644"/>
                        <a:ext cx="8096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4B37B34-72C1-4F29-B48A-192875138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93669"/>
              </p:ext>
            </p:extLst>
          </p:nvPr>
        </p:nvGraphicFramePr>
        <p:xfrm>
          <a:off x="6947761" y="3272445"/>
          <a:ext cx="4011224" cy="70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9" name="Equation" r:id="rId9" imgW="1866600" imgH="330120" progId="Equation.DSMT4">
                  <p:embed/>
                </p:oleObj>
              </mc:Choice>
              <mc:Fallback>
                <p:oleObj name="Equation" r:id="rId9" imgW="1866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7761" y="3272445"/>
                        <a:ext cx="4011224" cy="709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82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случайного процесса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0" smtClean="0"/>
              <a:pPr/>
              <a:t>14</a:t>
            </a:fld>
            <a:endParaRPr lang="ru-RU" b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88708A-20CD-4EB5-BF3D-69BA1F722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1333819"/>
            <a:ext cx="5473786" cy="2666716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C55C28DF-DA42-4DD5-9675-1D3E37CFF2DD}"/>
              </a:ext>
            </a:extLst>
          </p:cNvPr>
          <p:cNvSpPr txBox="1">
            <a:spLocks/>
          </p:cNvSpPr>
          <p:nvPr/>
        </p:nvSpPr>
        <p:spPr>
          <a:xfrm>
            <a:off x="315095" y="3992280"/>
            <a:ext cx="11341445" cy="268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(1) – </a:t>
            </a:r>
            <a:r>
              <a:rPr lang="ru-RU" dirty="0"/>
              <a:t>детерминированные величина</a:t>
            </a:r>
          </a:p>
          <a:p>
            <a:r>
              <a:rPr lang="ru-RU" dirty="0"/>
              <a:t>(4) – чисто случайный стационарный процесс (связь между значениями отсутствует – </a:t>
            </a:r>
            <a:r>
              <a:rPr lang="ru-RU" b="1" dirty="0"/>
              <a:t>белый шум</a:t>
            </a:r>
            <a:r>
              <a:rPr lang="ru-RU" dirty="0"/>
              <a:t>)</a:t>
            </a:r>
          </a:p>
          <a:p>
            <a:r>
              <a:rPr lang="ru-RU" dirty="0"/>
              <a:t>Белый шум в реальности не существует, так как при			имеет бесконечную мощность распределенную по всему диапазону частот </a:t>
            </a:r>
          </a:p>
          <a:p>
            <a:endParaRPr lang="ru-RU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36BBFFD7-999D-4C11-8EF4-99DCE599B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70217"/>
              </p:ext>
            </p:extLst>
          </p:nvPr>
        </p:nvGraphicFramePr>
        <p:xfrm>
          <a:off x="6454732" y="3992280"/>
          <a:ext cx="4552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0" name="Equation" r:id="rId4" imgW="4552821" imgH="457200" progId="Equation.DSMT4">
                  <p:embed/>
                </p:oleObj>
              </mc:Choice>
              <mc:Fallback>
                <p:oleObj name="Equation" r:id="rId4" imgW="4552821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4732" y="3992280"/>
                        <a:ext cx="45529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6657E7E5-785E-4BC9-9D12-7C7CEF909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774802"/>
              </p:ext>
            </p:extLst>
          </p:nvPr>
        </p:nvGraphicFramePr>
        <p:xfrm>
          <a:off x="4917818" y="4959142"/>
          <a:ext cx="3352971" cy="397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Equation" r:id="rId6" imgW="1714320" imgH="203040" progId="Equation.DSMT4">
                  <p:embed/>
                </p:oleObj>
              </mc:Choice>
              <mc:Fallback>
                <p:oleObj name="Equation" r:id="rId6" imgW="1714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7818" y="4959142"/>
                        <a:ext cx="3352971" cy="397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9F8D058A-C6B0-4670-A725-E9932BFC8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00555"/>
              </p:ext>
            </p:extLst>
          </p:nvPr>
        </p:nvGraphicFramePr>
        <p:xfrm>
          <a:off x="8698256" y="5447698"/>
          <a:ext cx="1697896" cy="411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2" name="Equation" r:id="rId8" imgW="838080" imgH="203040" progId="Equation.DSMT4">
                  <p:embed/>
                </p:oleObj>
              </mc:Choice>
              <mc:Fallback>
                <p:oleObj name="Equation" r:id="rId8" imgW="83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98256" y="5447698"/>
                        <a:ext cx="1697896" cy="411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35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5909" y="247861"/>
            <a:ext cx="10515600" cy="1325563"/>
          </a:xfrm>
        </p:spPr>
        <p:txBody>
          <a:bodyPr/>
          <a:lstStyle/>
          <a:p>
            <a:r>
              <a:rPr lang="ru-RU" dirty="0"/>
              <a:t>Случайный процесс в САУ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5279157"/>
          </a:xfrm>
        </p:spPr>
        <p:txBody>
          <a:bodyPr>
            <a:normAutofit/>
          </a:bodyPr>
          <a:lstStyle/>
          <a:p>
            <a:r>
              <a:rPr lang="en-US" dirty="0"/>
              <a:t>u(t) –</a:t>
            </a:r>
            <a:r>
              <a:rPr lang="ru-RU" dirty="0"/>
              <a:t> случайное воздействие</a:t>
            </a:r>
            <a:r>
              <a:rPr lang="en-US" dirty="0"/>
              <a:t>, </a:t>
            </a:r>
            <a:r>
              <a:rPr lang="ru-RU" dirty="0"/>
              <a:t>тогда </a:t>
            </a:r>
          </a:p>
          <a:p>
            <a:r>
              <a:rPr lang="en-US" dirty="0"/>
              <a:t>y(t) – </a:t>
            </a:r>
            <a:r>
              <a:rPr lang="ru-RU" dirty="0"/>
              <a:t>тоже случайный процесс</a:t>
            </a:r>
          </a:p>
          <a:p>
            <a:r>
              <a:rPr lang="ru-RU" dirty="0"/>
              <a:t>Для линейных систем действует принцип суперпозиции, значит		-реакция на		, а		- реакция на   </a:t>
            </a:r>
          </a:p>
          <a:p>
            <a:r>
              <a:rPr lang="ru-RU" dirty="0"/>
              <a:t>1) Математические ожидания – неслучайные функции и связаны через передаточный оператор </a:t>
            </a:r>
          </a:p>
          <a:p>
            <a:endParaRPr lang="ru-RU" dirty="0"/>
          </a:p>
          <a:p>
            <a:r>
              <a:rPr lang="ru-RU" dirty="0"/>
              <a:t>Для стационарных процессов мат. ожидания – константы 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E1DA87-0374-4A1A-8810-B155AEA0FE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6234" y="320092"/>
            <a:ext cx="4105275" cy="1181100"/>
          </a:xfrm>
          <a:prstGeom prst="rect">
            <a:avLst/>
          </a:prstGeom>
        </p:spPr>
      </p:pic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E7CDB9B-949D-4AA9-AAD5-F8A9D91F4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346177"/>
              </p:ext>
            </p:extLst>
          </p:nvPr>
        </p:nvGraphicFramePr>
        <p:xfrm>
          <a:off x="7162240" y="1342768"/>
          <a:ext cx="2410127" cy="100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5" name="Equation" r:id="rId4" imgW="1218960" imgH="507960" progId="Equation.DSMT4">
                  <p:embed/>
                </p:oleObj>
              </mc:Choice>
              <mc:Fallback>
                <p:oleObj name="Equation" r:id="rId4" imgW="1218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2240" y="1342768"/>
                        <a:ext cx="2410127" cy="1004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1FE7D6F5-985F-4024-8490-3E4965E4E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11734"/>
              </p:ext>
            </p:extLst>
          </p:nvPr>
        </p:nvGraphicFramePr>
        <p:xfrm>
          <a:off x="3728823" y="2772750"/>
          <a:ext cx="719610" cy="44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6" name="Equation" r:id="rId6" imgW="368280" imgH="228600" progId="Equation.DSMT4">
                  <p:embed/>
                </p:oleObj>
              </mc:Choice>
              <mc:Fallback>
                <p:oleObj name="Equation" r:id="rId6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28823" y="2772750"/>
                        <a:ext cx="719610" cy="44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DE0C27C0-1F6F-4E03-B4AC-D1F1EC1AF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077849"/>
              </p:ext>
            </p:extLst>
          </p:nvPr>
        </p:nvGraphicFramePr>
        <p:xfrm>
          <a:off x="1100352" y="2763583"/>
          <a:ext cx="734197" cy="46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7" name="Equation" r:id="rId8" imgW="380880" imgH="241200" progId="Equation.DSMT4">
                  <p:embed/>
                </p:oleObj>
              </mc:Choice>
              <mc:Fallback>
                <p:oleObj name="Equation" r:id="rId8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0352" y="2763583"/>
                        <a:ext cx="734197" cy="464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AD600187-0F28-46A7-8A95-1E2FBFF23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129020"/>
              </p:ext>
            </p:extLst>
          </p:nvPr>
        </p:nvGraphicFramePr>
        <p:xfrm>
          <a:off x="5465462" y="2748835"/>
          <a:ext cx="719609" cy="46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8" name="Equation" r:id="rId10" imgW="355320" imgH="228600" progId="Equation.DSMT4">
                  <p:embed/>
                </p:oleObj>
              </mc:Choice>
              <mc:Fallback>
                <p:oleObj name="Equation" r:id="rId10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65462" y="2748835"/>
                        <a:ext cx="719609" cy="46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2220567C-CA90-4D38-995F-33C1551AE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61729"/>
              </p:ext>
            </p:extLst>
          </p:nvPr>
        </p:nvGraphicFramePr>
        <p:xfrm>
          <a:off x="8439151" y="2748835"/>
          <a:ext cx="719608" cy="47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9" name="Equation" r:id="rId12" imgW="342720" imgH="228600" progId="Equation.DSMT4">
                  <p:embed/>
                </p:oleObj>
              </mc:Choice>
              <mc:Fallback>
                <p:oleObj name="Equation" r:id="rId12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39151" y="2748835"/>
                        <a:ext cx="719608" cy="479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0CB7379D-98BF-4384-9A48-AB552674C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04590"/>
              </p:ext>
            </p:extLst>
          </p:nvPr>
        </p:nvGraphicFramePr>
        <p:xfrm>
          <a:off x="3896399" y="4083009"/>
          <a:ext cx="2582234" cy="52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0" name="Equation" r:id="rId14" imgW="1193760" imgH="241200" progId="Equation.DSMT4">
                  <p:embed/>
                </p:oleObj>
              </mc:Choice>
              <mc:Fallback>
                <p:oleObj name="Equation" r:id="rId14" imgW="1193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96399" y="4083009"/>
                        <a:ext cx="2582234" cy="521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7D0B8E67-919E-4B5F-A4FC-D36F37F97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009549"/>
              </p:ext>
            </p:extLst>
          </p:nvPr>
        </p:nvGraphicFramePr>
        <p:xfrm>
          <a:off x="4290369" y="5102830"/>
          <a:ext cx="1850596" cy="52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1" name="Equation" r:id="rId16" imgW="850680" imgH="241200" progId="Equation.DSMT4">
                  <p:embed/>
                </p:oleObj>
              </mc:Choice>
              <mc:Fallback>
                <p:oleObj name="Equation" r:id="rId16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90369" y="5102830"/>
                        <a:ext cx="1850596" cy="524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53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5909" y="247861"/>
            <a:ext cx="10515600" cy="1325563"/>
          </a:xfrm>
        </p:spPr>
        <p:txBody>
          <a:bodyPr/>
          <a:lstStyle/>
          <a:p>
            <a:r>
              <a:rPr lang="ru-RU" dirty="0"/>
              <a:t>Случайный процесс в САУ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5279157"/>
          </a:xfrm>
        </p:spPr>
        <p:txBody>
          <a:bodyPr>
            <a:normAutofit/>
          </a:bodyPr>
          <a:lstStyle/>
          <a:p>
            <a:r>
              <a:rPr lang="ru-RU" dirty="0"/>
              <a:t>Для центрированных случайных процессов вход		может быть задано через корреляционную функцию или спектральную плотность  		полученным по экспериментальным данным, выход 		соответственно через </a:t>
            </a:r>
          </a:p>
          <a:p>
            <a:r>
              <a:rPr lang="ru-RU" dirty="0"/>
              <a:t>Пусть 			- импульсная функция системы, тогда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16</a:t>
            </a:fld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E7CDB9B-949D-4AA9-AAD5-F8A9D91F4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651863"/>
              </p:ext>
            </p:extLst>
          </p:nvPr>
        </p:nvGraphicFramePr>
        <p:xfrm>
          <a:off x="1165225" y="3343275"/>
          <a:ext cx="8736013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7" name="Equation" r:id="rId3" imgW="4419360" imgH="685800" progId="Equation.DSMT4">
                  <p:embed/>
                </p:oleObj>
              </mc:Choice>
              <mc:Fallback>
                <p:oleObj name="Equation" r:id="rId3" imgW="4419360" imgH="6858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3E7CDB9B-949D-4AA9-AAD5-F8A9D91F42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225" y="3343275"/>
                        <a:ext cx="8736013" cy="135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567EEF9-8057-49A8-9D07-884790F46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93843"/>
              </p:ext>
            </p:extLst>
          </p:nvPr>
        </p:nvGraphicFramePr>
        <p:xfrm>
          <a:off x="8798955" y="1307582"/>
          <a:ext cx="797526" cy="53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8" name="Equation" r:id="rId5" imgW="342720" imgH="228600" progId="Equation.DSMT4">
                  <p:embed/>
                </p:oleObj>
              </mc:Choice>
              <mc:Fallback>
                <p:oleObj name="Equation" r:id="rId5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98955" y="1307582"/>
                        <a:ext cx="797526" cy="531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8F38E51-A45D-47F4-BC6A-1890E710D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57688"/>
              </p:ext>
            </p:extLst>
          </p:nvPr>
        </p:nvGraphicFramePr>
        <p:xfrm>
          <a:off x="2782433" y="2137731"/>
          <a:ext cx="1666000" cy="445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9" name="Equation" r:id="rId7" imgW="901440" imgH="241200" progId="Equation.DSMT4">
                  <p:embed/>
                </p:oleObj>
              </mc:Choice>
              <mc:Fallback>
                <p:oleObj name="Equation" r:id="rId7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2433" y="2137731"/>
                        <a:ext cx="1666000" cy="445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8059508-B0DB-4C93-B983-90F80F945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8111"/>
              </p:ext>
            </p:extLst>
          </p:nvPr>
        </p:nvGraphicFramePr>
        <p:xfrm>
          <a:off x="3659284" y="2539322"/>
          <a:ext cx="651818" cy="41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0" name="Equation" r:id="rId9" imgW="355320" imgH="228600" progId="Equation.DSMT4">
                  <p:embed/>
                </p:oleObj>
              </mc:Choice>
              <mc:Fallback>
                <p:oleObj name="Equation" r:id="rId9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59284" y="2539322"/>
                        <a:ext cx="651818" cy="419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F00E4A9-077C-4F11-8801-8FEF59F73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464933"/>
              </p:ext>
            </p:extLst>
          </p:nvPr>
        </p:nvGraphicFramePr>
        <p:xfrm>
          <a:off x="8034676" y="2530421"/>
          <a:ext cx="1528557" cy="44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1" name="Equation" r:id="rId11" imgW="914400" imgH="266400" progId="Equation.DSMT4">
                  <p:embed/>
                </p:oleObj>
              </mc:Choice>
              <mc:Fallback>
                <p:oleObj name="Equation" r:id="rId11" imgW="914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4676" y="2530421"/>
                        <a:ext cx="1528557" cy="44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DACB0F5-FF21-45B8-A046-1694E29E7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442710"/>
              </p:ext>
            </p:extLst>
          </p:nvPr>
        </p:nvGraphicFramePr>
        <p:xfrm>
          <a:off x="2183381" y="3009974"/>
          <a:ext cx="1801812" cy="41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2" name="Equation" r:id="rId13" imgW="1091880" imgH="253800" progId="Equation.DSMT4">
                  <p:embed/>
                </p:oleObj>
              </mc:Choice>
              <mc:Fallback>
                <p:oleObj name="Equation" r:id="rId13" imgW="1091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83381" y="3009974"/>
                        <a:ext cx="1801812" cy="419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BB32A759-4B2A-4C3A-A507-8B87F6586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976371"/>
              </p:ext>
            </p:extLst>
          </p:nvPr>
        </p:nvGraphicFramePr>
        <p:xfrm>
          <a:off x="488499" y="4617518"/>
          <a:ext cx="114950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3" name="Equation" r:id="rId15" imgW="6172200" imgH="330120" progId="Equation.DSMT4">
                  <p:embed/>
                </p:oleObj>
              </mc:Choice>
              <mc:Fallback>
                <p:oleObj name="Equation" r:id="rId15" imgW="6172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8499" y="4617518"/>
                        <a:ext cx="11495087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B252F50B-A968-4162-B4C5-57870CDC5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63348"/>
              </p:ext>
            </p:extLst>
          </p:nvPr>
        </p:nvGraphicFramePr>
        <p:xfrm>
          <a:off x="1516106" y="5172021"/>
          <a:ext cx="8239896" cy="59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4" name="Equation" r:id="rId17" imgW="4597200" imgH="330120" progId="Equation.DSMT4">
                  <p:embed/>
                </p:oleObj>
              </mc:Choice>
              <mc:Fallback>
                <p:oleObj name="Equation" r:id="rId17" imgW="4597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16106" y="5172021"/>
                        <a:ext cx="8239896" cy="59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29E1503D-71EA-4632-8489-3AE494BBF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43061"/>
              </p:ext>
            </p:extLst>
          </p:nvPr>
        </p:nvGraphicFramePr>
        <p:xfrm>
          <a:off x="1769289" y="5759632"/>
          <a:ext cx="79867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5" name="Equation" r:id="rId19" imgW="4597200" imgH="253800" progId="Equation.DSMT4">
                  <p:embed/>
                </p:oleObj>
              </mc:Choice>
              <mc:Fallback>
                <p:oleObj name="Equation" r:id="rId19" imgW="4597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9289" y="5759632"/>
                        <a:ext cx="7986713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FD655410-DC2C-4FCD-A198-D6C578FD2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587060"/>
              </p:ext>
            </p:extLst>
          </p:nvPr>
        </p:nvGraphicFramePr>
        <p:xfrm>
          <a:off x="2795544" y="6200957"/>
          <a:ext cx="5815056" cy="5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6" name="Equation" r:id="rId21" imgW="3962160" imgH="330120" progId="Equation.DSMT4">
                  <p:embed/>
                </p:oleObj>
              </mc:Choice>
              <mc:Fallback>
                <p:oleObj name="Equation" r:id="rId21" imgW="3962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95544" y="6200957"/>
                        <a:ext cx="5815056" cy="53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53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2374" y="-17072"/>
            <a:ext cx="10515600" cy="1325563"/>
          </a:xfrm>
        </p:spPr>
        <p:txBody>
          <a:bodyPr/>
          <a:lstStyle/>
          <a:p>
            <a:r>
              <a:rPr lang="ru-RU" dirty="0"/>
              <a:t>Случайный процесс в САУ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97924"/>
            <a:ext cx="10515600" cy="5724001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Или что тоже самое</a:t>
            </a:r>
          </a:p>
          <a:p>
            <a:endParaRPr lang="ru-RU" dirty="0"/>
          </a:p>
          <a:p>
            <a:r>
              <a:rPr lang="ru-RU" dirty="0"/>
              <a:t>То есть двукратное взятие интеграла Дюамеля от корреляционной функции входа </a:t>
            </a:r>
          </a:p>
          <a:p>
            <a:r>
              <a:rPr lang="ru-RU" dirty="0"/>
              <a:t>В дифференциальной форме </a:t>
            </a:r>
          </a:p>
          <a:p>
            <a:r>
              <a:rPr lang="ru-RU" dirty="0"/>
              <a:t>Так как 					возьмем преобразование Фурье</a:t>
            </a:r>
          </a:p>
          <a:p>
            <a:endParaRPr lang="ru-RU" dirty="0"/>
          </a:p>
          <a:p>
            <a:r>
              <a:rPr lang="ru-RU" dirty="0"/>
              <a:t>Итого</a:t>
            </a:r>
            <a:r>
              <a:rPr lang="en-US" dirty="0"/>
              <a:t>: </a:t>
            </a:r>
            <a:r>
              <a:rPr lang="ru-RU" dirty="0"/>
              <a:t>Спектральная плотность(мощность) на выходе равна произведению квадрата АЧХ и спектральной плотности на входе (мощность пропорциональна квадрату амплитуды)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17</a:t>
            </a:fld>
            <a:endParaRPr lang="ru-RU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FD655410-DC2C-4FCD-A198-D6C578FD2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09864"/>
              </p:ext>
            </p:extLst>
          </p:nvPr>
        </p:nvGraphicFramePr>
        <p:xfrm>
          <a:off x="2705354" y="839995"/>
          <a:ext cx="6444289" cy="59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0" name="Equation" r:id="rId3" imgW="3962160" imgH="330120" progId="Equation.DSMT4">
                  <p:embed/>
                </p:oleObj>
              </mc:Choice>
              <mc:Fallback>
                <p:oleObj name="Equation" r:id="rId3" imgW="3962160" imgH="330120" progId="Equation.DSMT4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FD655410-DC2C-4FCD-A198-D6C578FD2E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5354" y="839995"/>
                        <a:ext cx="6444289" cy="593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74CB05F7-808A-4154-91BC-CBBAA0273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02192"/>
              </p:ext>
            </p:extLst>
          </p:nvPr>
        </p:nvGraphicFramePr>
        <p:xfrm>
          <a:off x="4513135" y="1366420"/>
          <a:ext cx="33210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1" name="Equation" r:id="rId5" imgW="1930320" imgH="685800" progId="Equation.DSMT4">
                  <p:embed/>
                </p:oleObj>
              </mc:Choice>
              <mc:Fallback>
                <p:oleObj name="Equation" r:id="rId5" imgW="19303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3135" y="1366420"/>
                        <a:ext cx="3321050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72FCBF3-1FA5-4C2F-BDB3-30F1F919B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136537"/>
              </p:ext>
            </p:extLst>
          </p:nvPr>
        </p:nvGraphicFramePr>
        <p:xfrm>
          <a:off x="3573890" y="2849919"/>
          <a:ext cx="685071" cy="41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2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3890" y="2849919"/>
                        <a:ext cx="685071" cy="411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C1A149A-425F-4A3F-95D1-0C833C854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59682"/>
              </p:ext>
            </p:extLst>
          </p:nvPr>
        </p:nvGraphicFramePr>
        <p:xfrm>
          <a:off x="5696754" y="3260962"/>
          <a:ext cx="3452889" cy="50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3" name="Equation" r:id="rId9" imgW="1650960" imgH="241200" progId="Equation.DSMT4">
                  <p:embed/>
                </p:oleObj>
              </mc:Choice>
              <mc:Fallback>
                <p:oleObj name="Equation" r:id="rId9" imgW="1650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6754" y="3260962"/>
                        <a:ext cx="3452889" cy="504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5E4EEF29-A1E5-4376-90B4-E5B72BDAA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059847"/>
              </p:ext>
            </p:extLst>
          </p:nvPr>
        </p:nvGraphicFramePr>
        <p:xfrm>
          <a:off x="2524929" y="3669113"/>
          <a:ext cx="31718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4" name="Equation" r:id="rId11" imgW="3171901" imgH="657157" progId="Equation.DSMT4">
                  <p:embed/>
                </p:oleObj>
              </mc:Choice>
              <mc:Fallback>
                <p:oleObj name="Equation" r:id="rId11" imgW="3171901" imgH="6571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4929" y="3669113"/>
                        <a:ext cx="3171825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A16AD965-621F-4DD0-8BEB-71284D4F1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80647"/>
              </p:ext>
            </p:extLst>
          </p:nvPr>
        </p:nvGraphicFramePr>
        <p:xfrm>
          <a:off x="2524929" y="4169706"/>
          <a:ext cx="53006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5" name="Equation" r:id="rId13" imgW="2933640" imgH="558720" progId="Equation.DSMT4">
                  <p:embed/>
                </p:oleObj>
              </mc:Choice>
              <mc:Fallback>
                <p:oleObj name="Equation" r:id="rId13" imgW="29336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24929" y="4169706"/>
                        <a:ext cx="5300663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795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Литература: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898" y="1666875"/>
            <a:ext cx="11488928" cy="568628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Юревич Е.И. ТАУ.</a:t>
            </a:r>
          </a:p>
          <a:p>
            <a:pPr lvl="0"/>
            <a:r>
              <a:rPr lang="ru-RU" dirty="0"/>
              <a:t>Ким Д.П. ТАУ 1 и 2 тома</a:t>
            </a:r>
          </a:p>
          <a:p>
            <a:pPr lvl="0"/>
            <a:r>
              <a:rPr lang="ru-RU" dirty="0"/>
              <a:t>Мирошник И.В. ТАУ. 1 и 2 тома</a:t>
            </a:r>
          </a:p>
          <a:p>
            <a:pPr lvl="0"/>
            <a:r>
              <a:rPr lang="ru-RU" dirty="0"/>
              <a:t>Первозванский А. А. Курс ТАУ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Автор презентации: 	Чупров Сергей Геннадьевич</a:t>
            </a:r>
          </a:p>
          <a:p>
            <a:pPr marL="0" lvl="0" indent="0">
              <a:buNone/>
            </a:pPr>
            <a:r>
              <a:rPr lang="ru-RU" dirty="0"/>
              <a:t>				</a:t>
            </a:r>
            <a:r>
              <a:rPr lang="en-US" dirty="0">
                <a:hlinkClick r:id="rId2"/>
              </a:rPr>
              <a:t>chuprov_sg@spbstu.ru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 algn="ctr">
              <a:buNone/>
            </a:pPr>
            <a:r>
              <a:rPr lang="ru-RU" dirty="0"/>
              <a:t>Политех. 2018г.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18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5058492"/>
          </a:xfrm>
        </p:spPr>
        <p:txBody>
          <a:bodyPr>
            <a:normAutofit/>
          </a:bodyPr>
          <a:lstStyle/>
          <a:p>
            <a:r>
              <a:rPr lang="ru-RU" dirty="0"/>
              <a:t>Ранее при анализе и синтезе систем управления случайные возмущения не учитывались, так как считались пренебрежимо малыми;</a:t>
            </a:r>
          </a:p>
          <a:p>
            <a:r>
              <a:rPr lang="ru-RU" dirty="0"/>
              <a:t>Но во многих случаях они оказывают существенное влияние на процесс управления и их необходимо учитывать;</a:t>
            </a:r>
          </a:p>
          <a:p>
            <a:r>
              <a:rPr lang="ru-RU" dirty="0"/>
              <a:t>Лекция посвящена анализу характеристик случайных величин в линейных САУ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7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Определения и основные понятия;</a:t>
            </a:r>
          </a:p>
          <a:p>
            <a:r>
              <a:rPr lang="ru-RU" dirty="0"/>
              <a:t>Свойства случайных сигналов и процессов;</a:t>
            </a:r>
          </a:p>
          <a:p>
            <a:pPr lvl="1"/>
            <a:r>
              <a:rPr lang="ru-RU" dirty="0"/>
              <a:t>Математическое ожидание и эргодичность;</a:t>
            </a:r>
          </a:p>
          <a:p>
            <a:pPr lvl="1"/>
            <a:r>
              <a:rPr lang="ru-RU" dirty="0"/>
              <a:t>Дисперсия;</a:t>
            </a:r>
          </a:p>
          <a:p>
            <a:pPr lvl="1"/>
            <a:r>
              <a:rPr lang="ru-RU" dirty="0"/>
              <a:t>Корреляционная функция;</a:t>
            </a:r>
          </a:p>
          <a:p>
            <a:pPr lvl="1"/>
            <a:r>
              <a:rPr lang="ru-RU" dirty="0"/>
              <a:t>Спектральная плотность;</a:t>
            </a:r>
          </a:p>
          <a:p>
            <a:r>
              <a:rPr lang="ru-RU" dirty="0"/>
              <a:t>Случайный сигнал в линейной САУ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3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 внешние воздействия нельзя считать определенной функцией времени</a:t>
            </a:r>
          </a:p>
          <a:p>
            <a:r>
              <a:rPr lang="ru-RU" dirty="0"/>
              <a:t>Пусть </a:t>
            </a:r>
            <a:r>
              <a:rPr lang="en-US" dirty="0"/>
              <a:t>x(t) –</a:t>
            </a:r>
            <a:r>
              <a:rPr lang="ru-RU" dirty="0"/>
              <a:t> случайная(стохастическая) функция времени, </a:t>
            </a:r>
            <a:r>
              <a:rPr lang="ru-RU" b="1" dirty="0"/>
              <a:t>случайный процесс</a:t>
            </a:r>
            <a:r>
              <a:rPr lang="ru-RU" dirty="0"/>
              <a:t>, значения которой в каждый момент времени является случайной величиной</a:t>
            </a:r>
          </a:p>
          <a:p>
            <a:r>
              <a:rPr lang="ru-RU" dirty="0"/>
              <a:t>Следовательно необходимо оценить вероятности 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7059FD-BF1F-49D4-A5EB-1B8F5665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1154" y="504032"/>
            <a:ext cx="40767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3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Случайный процесс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9BF2C25-6599-4D11-AA3A-3DE7133E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7503" y="1325563"/>
            <a:ext cx="6944497" cy="429070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0AF2803-99A8-4F99-87BC-7797D37E0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14052"/>
              </p:ext>
            </p:extLst>
          </p:nvPr>
        </p:nvGraphicFramePr>
        <p:xfrm>
          <a:off x="226903" y="1563622"/>
          <a:ext cx="4946650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5" name="Equation" r:id="rId4" imgW="2108160" imgH="1130040" progId="Equation.DSMT4">
                  <p:embed/>
                </p:oleObj>
              </mc:Choice>
              <mc:Fallback>
                <p:oleObj name="Equation" r:id="rId4" imgW="2108160" imgH="113004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903" y="1563622"/>
                        <a:ext cx="4946650" cy="265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57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вероятности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дискретной случайной величины </a:t>
            </a:r>
            <a:r>
              <a:rPr lang="en-US" dirty="0"/>
              <a:t>x:</a:t>
            </a:r>
          </a:p>
          <a:p>
            <a:r>
              <a:rPr lang="en-US" b="1" dirty="0"/>
              <a:t>N-</a:t>
            </a:r>
            <a:r>
              <a:rPr lang="ru-RU" dirty="0"/>
              <a:t>число измерений</a:t>
            </a:r>
            <a:r>
              <a:rPr lang="en-US" dirty="0"/>
              <a:t>;</a:t>
            </a:r>
          </a:p>
          <a:p>
            <a:r>
              <a:rPr lang="en-US" dirty="0" err="1"/>
              <a:t>n</a:t>
            </a:r>
            <a:r>
              <a:rPr lang="en-US" sz="1400" dirty="0" err="1"/>
              <a:t>i</a:t>
            </a:r>
            <a:r>
              <a:rPr lang="en-US" dirty="0"/>
              <a:t>- </a:t>
            </a:r>
            <a:r>
              <a:rPr lang="ru-RU" dirty="0"/>
              <a:t>число измерений при которых </a:t>
            </a:r>
            <a:r>
              <a:rPr lang="en-US" dirty="0"/>
              <a:t>x=x</a:t>
            </a:r>
            <a:r>
              <a:rPr lang="en-US" sz="1400" dirty="0"/>
              <a:t>i</a:t>
            </a:r>
          </a:p>
          <a:p>
            <a:r>
              <a:rPr lang="ru-RU" dirty="0"/>
              <a:t>Тогда вероятность события</a:t>
            </a:r>
          </a:p>
          <a:p>
            <a:r>
              <a:rPr lang="ru-RU" dirty="0"/>
              <a:t>Очевидно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Закон распределения дискретной величины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9EE42EA-8546-4D77-A923-640AF3CC7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581110"/>
              </p:ext>
            </p:extLst>
          </p:nvPr>
        </p:nvGraphicFramePr>
        <p:xfrm>
          <a:off x="5608680" y="3199993"/>
          <a:ext cx="3334446" cy="80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1" name="Equation" r:id="rId3" imgW="1638000" imgH="393480" progId="Equation.DSMT4">
                  <p:embed/>
                </p:oleObj>
              </mc:Choice>
              <mc:Fallback>
                <p:oleObj name="Equation" r:id="rId3" imgW="1638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8680" y="3199993"/>
                        <a:ext cx="3334446" cy="801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D4FCB6E-A91D-4587-8673-0D0DFC32A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152781"/>
              </p:ext>
            </p:extLst>
          </p:nvPr>
        </p:nvGraphicFramePr>
        <p:xfrm>
          <a:off x="2892854" y="3901003"/>
          <a:ext cx="1613244" cy="119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2" name="Equation" r:id="rId5" imgW="787320" imgH="583920" progId="Equation.DSMT4">
                  <p:embed/>
                </p:oleObj>
              </mc:Choice>
              <mc:Fallback>
                <p:oleObj name="Equation" r:id="rId5" imgW="7873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2854" y="3901003"/>
                        <a:ext cx="1613244" cy="1196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0D8B99-9A6A-4B5D-9933-2E43CFE05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469" y="4171157"/>
            <a:ext cx="2933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7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вероятности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301"/>
          </a:xfrm>
        </p:spPr>
        <p:txBody>
          <a:bodyPr>
            <a:normAutofit/>
          </a:bodyPr>
          <a:lstStyle/>
          <a:p>
            <a:r>
              <a:rPr lang="ru-RU" dirty="0"/>
              <a:t>Для непрерывной величины </a:t>
            </a:r>
            <a:r>
              <a:rPr lang="en-US" dirty="0"/>
              <a:t>x </a:t>
            </a:r>
            <a:r>
              <a:rPr lang="ru-RU" dirty="0"/>
              <a:t>всегда</a:t>
            </a:r>
            <a:r>
              <a:rPr lang="en-US" dirty="0"/>
              <a:t>: </a:t>
            </a:r>
          </a:p>
          <a:p>
            <a:r>
              <a:rPr lang="ru-RU" dirty="0"/>
              <a:t>Поэтому вводят </a:t>
            </a:r>
            <a:r>
              <a:rPr lang="ru-RU" b="1" dirty="0"/>
              <a:t>плотность вероятности</a:t>
            </a:r>
            <a:r>
              <a:rPr lang="en-US" dirty="0"/>
              <a:t>: </a:t>
            </a:r>
          </a:p>
          <a:p>
            <a:r>
              <a:rPr lang="ru-RU" dirty="0"/>
              <a:t>Т.е. вероятность нахождения величины </a:t>
            </a:r>
            <a:r>
              <a:rPr lang="en-US" dirty="0"/>
              <a:t>x </a:t>
            </a:r>
            <a:r>
              <a:rPr lang="ru-RU" dirty="0"/>
              <a:t>в диапазоне 		равна</a:t>
            </a:r>
            <a:endParaRPr lang="en-US" sz="1400" dirty="0"/>
          </a:p>
          <a:p>
            <a:endParaRPr lang="ru-RU" dirty="0"/>
          </a:p>
          <a:p>
            <a:r>
              <a:rPr lang="en-US" dirty="0"/>
              <a:t>p(x) </a:t>
            </a:r>
            <a:r>
              <a:rPr lang="ru-RU" dirty="0"/>
              <a:t>также называется </a:t>
            </a:r>
            <a:r>
              <a:rPr lang="ru-RU" b="1" dirty="0"/>
              <a:t>дифференциальным законом распределения</a:t>
            </a:r>
          </a:p>
          <a:p>
            <a:r>
              <a:rPr lang="ru-RU" b="1" dirty="0"/>
              <a:t>Интегральный закон распределения </a:t>
            </a:r>
            <a:r>
              <a:rPr lang="en-US" dirty="0"/>
              <a:t>F(x) – </a:t>
            </a:r>
            <a:r>
              <a:rPr lang="ru-RU" dirty="0"/>
              <a:t>вероятность того, что </a:t>
            </a:r>
            <a:r>
              <a:rPr lang="en-US" dirty="0"/>
              <a:t>x </a:t>
            </a:r>
            <a:r>
              <a:rPr lang="ru-RU" dirty="0"/>
              <a:t>меньше </a:t>
            </a:r>
            <a:r>
              <a:rPr lang="en-US" dirty="0"/>
              <a:t>x</a:t>
            </a:r>
            <a:r>
              <a:rPr lang="en-US" sz="1400" dirty="0"/>
              <a:t>i</a:t>
            </a:r>
            <a:r>
              <a:rPr lang="en-US" dirty="0"/>
              <a:t>: </a:t>
            </a:r>
            <a:endParaRPr lang="en-US" sz="14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9EE42EA-8546-4D77-A923-640AF3CC7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1631" y="3182313"/>
          <a:ext cx="64087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2" name="Equation" r:id="rId3" imgW="3149280" imgH="355320" progId="Equation.DSMT4">
                  <p:embed/>
                </p:oleObj>
              </mc:Choice>
              <mc:Fallback>
                <p:oleObj name="Equation" r:id="rId3" imgW="3149280" imgH="35532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9EE42EA-8546-4D77-A923-640AF3CC71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1631" y="3182313"/>
                        <a:ext cx="6408737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D4FCB6E-A91D-4587-8673-0D0DFC32A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214" y="5444353"/>
          <a:ext cx="382428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3" name="Equation" r:id="rId5" imgW="1866600" imgH="330120" progId="Equation.DSMT4">
                  <p:embed/>
                </p:oleObj>
              </mc:Choice>
              <mc:Fallback>
                <p:oleObj name="Equation" r:id="rId5" imgW="1866600" imgH="33012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9D4FCB6E-A91D-4587-8673-0D0DFC32A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9214" y="5444353"/>
                        <a:ext cx="3824288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1CE9D25-2D13-4023-A894-6CDE61D9C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8242" y="1825625"/>
          <a:ext cx="1089611" cy="41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4"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41CE9D25-2D13-4023-A894-6CDE61D9CD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8242" y="1825625"/>
                        <a:ext cx="1089611" cy="417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B45E7A0-7DAD-4CD1-BA32-1C29210EA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9882" y="2066969"/>
          <a:ext cx="3461707" cy="71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5" name="Equation" r:id="rId9" imgW="1917360" imgH="393480" progId="Equation.DSMT4">
                  <p:embed/>
                </p:oleObj>
              </mc:Choice>
              <mc:Fallback>
                <p:oleObj name="Equation" r:id="rId9" imgW="1917360" imgH="39348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3B45E7A0-7DAD-4CD1-BA32-1C29210EA6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09882" y="2066969"/>
                        <a:ext cx="3461707" cy="710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E54C6A9-0F57-4116-9B2D-C3FDC7C35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952036"/>
              </p:ext>
            </p:extLst>
          </p:nvPr>
        </p:nvGraphicFramePr>
        <p:xfrm>
          <a:off x="9475467" y="2804208"/>
          <a:ext cx="1451784" cy="45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6" name="Equation" r:id="rId11" imgW="736560" imgH="228600" progId="Equation.DSMT4">
                  <p:embed/>
                </p:oleObj>
              </mc:Choice>
              <mc:Fallback>
                <p:oleObj name="Equation" r:id="rId11" imgW="736560" imgH="2286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FE54C6A9-0F57-4116-9B2D-C3FDC7C356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75467" y="2804208"/>
                        <a:ext cx="1451784" cy="450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83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вероятности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5720"/>
            <a:ext cx="10515600" cy="5246206"/>
          </a:xfrm>
        </p:spPr>
        <p:txBody>
          <a:bodyPr>
            <a:normAutofit/>
          </a:bodyPr>
          <a:lstStyle/>
          <a:p>
            <a:r>
              <a:rPr lang="ru-RU" dirty="0"/>
              <a:t>У случайного процесса закон распределения </a:t>
            </a:r>
            <a:r>
              <a:rPr lang="en-US" dirty="0"/>
              <a:t>p(</a:t>
            </a:r>
            <a:r>
              <a:rPr lang="en-US" dirty="0" err="1"/>
              <a:t>x,t</a:t>
            </a:r>
            <a:r>
              <a:rPr lang="en-US" dirty="0"/>
              <a:t>) </a:t>
            </a:r>
            <a:r>
              <a:rPr lang="ru-RU" dirty="0"/>
              <a:t>является функцией времени</a:t>
            </a:r>
            <a:endParaRPr lang="en-US" dirty="0"/>
          </a:p>
          <a:p>
            <a:r>
              <a:rPr lang="ru-RU" dirty="0"/>
              <a:t>В стационарном случайном процессе закон </a:t>
            </a:r>
            <a:r>
              <a:rPr lang="en-US" dirty="0"/>
              <a:t>p(</a:t>
            </a:r>
            <a:r>
              <a:rPr lang="en-US" dirty="0" err="1"/>
              <a:t>x,t</a:t>
            </a:r>
            <a:r>
              <a:rPr lang="en-US" dirty="0"/>
              <a:t>) =p(x) </a:t>
            </a:r>
            <a:r>
              <a:rPr lang="ru-RU" dirty="0"/>
              <a:t>не зависит от времени</a:t>
            </a:r>
          </a:p>
          <a:p>
            <a:r>
              <a:rPr lang="ru-RU" dirty="0"/>
              <a:t>Для случайной величины закон </a:t>
            </a:r>
            <a:r>
              <a:rPr lang="en-US" dirty="0"/>
              <a:t>p(x) </a:t>
            </a:r>
            <a:r>
              <a:rPr lang="ru-RU" dirty="0"/>
              <a:t>является её полным описанием, но для случайного процесс необходимо знать быстроту его протекания, то есть </a:t>
            </a:r>
            <a:r>
              <a:rPr lang="ru-RU" b="1" dirty="0"/>
              <a:t>временные</a:t>
            </a:r>
            <a:r>
              <a:rPr lang="ru-RU" dirty="0"/>
              <a:t> и </a:t>
            </a:r>
            <a:r>
              <a:rPr lang="ru-RU" b="1" dirty="0"/>
              <a:t>частотные</a:t>
            </a:r>
            <a:r>
              <a:rPr lang="ru-RU" dirty="0"/>
              <a:t> свойства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73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случайного процесса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5279157"/>
          </a:xfrm>
        </p:spPr>
        <p:txBody>
          <a:bodyPr>
            <a:normAutofit/>
          </a:bodyPr>
          <a:lstStyle/>
          <a:p>
            <a:r>
              <a:rPr lang="ru-RU" dirty="0"/>
              <a:t>1) </a:t>
            </a:r>
            <a:r>
              <a:rPr lang="ru-RU" b="1" dirty="0"/>
              <a:t>Математическое ожидание </a:t>
            </a:r>
            <a:r>
              <a:rPr lang="ru-RU" dirty="0"/>
              <a:t>– неслучайная функция времени которая в каждый момент времени равна среднему значению случайной величины по множеству реализаций</a:t>
            </a:r>
          </a:p>
          <a:p>
            <a:endParaRPr lang="en-US" dirty="0"/>
          </a:p>
          <a:p>
            <a:r>
              <a:rPr lang="ru-RU" dirty="0"/>
              <a:t>Если 	- неслучайная функция случайной величины </a:t>
            </a:r>
            <a:r>
              <a:rPr lang="en-US" dirty="0"/>
              <a:t>x</a:t>
            </a:r>
            <a:r>
              <a:rPr lang="ru-RU" dirty="0"/>
              <a:t>, то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стационарного процесса </a:t>
            </a:r>
          </a:p>
          <a:p>
            <a:r>
              <a:rPr lang="ru-RU" b="1" dirty="0"/>
              <a:t>Эргодичность </a:t>
            </a:r>
            <a:r>
              <a:rPr lang="ru-RU" dirty="0"/>
              <a:t>– среднее по множеству реализаций равно среднему по времени отдельной реализации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1CE9D25-2D13-4023-A894-6CDE61D9C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967644"/>
              </p:ext>
            </p:extLst>
          </p:nvPr>
        </p:nvGraphicFramePr>
        <p:xfrm>
          <a:off x="4653453" y="2465131"/>
          <a:ext cx="40163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1" name="Equation" r:id="rId3" imgW="2197080" imgH="330120" progId="Equation.DSMT4">
                  <p:embed/>
                </p:oleObj>
              </mc:Choice>
              <mc:Fallback>
                <p:oleObj name="Equation" r:id="rId3" imgW="2197080" imgH="33012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41CE9D25-2D13-4023-A894-6CDE61D9CD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3453" y="2465131"/>
                        <a:ext cx="401637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E54C6A9-0F57-4116-9B2D-C3FDC7C35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969610"/>
              </p:ext>
            </p:extLst>
          </p:nvPr>
        </p:nvGraphicFramePr>
        <p:xfrm>
          <a:off x="1925294" y="3153253"/>
          <a:ext cx="650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2" name="Equation" r:id="rId5" imgW="330120" imgH="203040" progId="Equation.DSMT4">
                  <p:embed/>
                </p:oleObj>
              </mc:Choice>
              <mc:Fallback>
                <p:oleObj name="Equation" r:id="rId5" imgW="330120" imgH="20304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FE54C6A9-0F57-4116-9B2D-C3FDC7C356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5294" y="3153253"/>
                        <a:ext cx="6508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F35B19C-FB1F-4725-A0F9-72363760F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88540"/>
              </p:ext>
            </p:extLst>
          </p:nvPr>
        </p:nvGraphicFramePr>
        <p:xfrm>
          <a:off x="4653452" y="3487995"/>
          <a:ext cx="3897917" cy="603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3" name="Equation" r:id="rId7" imgW="2133360" imgH="330120" progId="Equation.DSMT4">
                  <p:embed/>
                </p:oleObj>
              </mc:Choice>
              <mc:Fallback>
                <p:oleObj name="Equation" r:id="rId7" imgW="2133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3452" y="3487995"/>
                        <a:ext cx="3897917" cy="603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5BD87A42-DC06-4183-9BC8-B6173778A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34841"/>
              </p:ext>
            </p:extLst>
          </p:nvPr>
        </p:nvGraphicFramePr>
        <p:xfrm>
          <a:off x="5906664" y="4161214"/>
          <a:ext cx="1391494" cy="45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4" name="Equation" r:id="rId9" imgW="698400" imgH="228600" progId="Equation.DSMT4">
                  <p:embed/>
                </p:oleObj>
              </mc:Choice>
              <mc:Fallback>
                <p:oleObj name="Equation" r:id="rId9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6664" y="4161214"/>
                        <a:ext cx="1391494" cy="455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0D4AC177-AC94-4A9B-9C79-9E625599E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85330"/>
              </p:ext>
            </p:extLst>
          </p:nvPr>
        </p:nvGraphicFramePr>
        <p:xfrm>
          <a:off x="4288464" y="5499193"/>
          <a:ext cx="5033135" cy="712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5" name="Equation" r:id="rId11" imgW="2781000" imgH="393480" progId="Equation.DSMT4">
                  <p:embed/>
                </p:oleObj>
              </mc:Choice>
              <mc:Fallback>
                <p:oleObj name="Equation" r:id="rId11" imgW="2781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8464" y="5499193"/>
                        <a:ext cx="5033135" cy="712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7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14769</TotalTime>
  <Words>540</Words>
  <Application>Microsoft Office PowerPoint</Application>
  <PresentationFormat>Широкоэкранный</PresentationFormat>
  <Paragraphs>127</Paragraphs>
  <Slides>18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MathType 7.0 Equation</vt:lpstr>
      <vt:lpstr>Случайные сигналы в линейных САУ</vt:lpstr>
      <vt:lpstr>Введение</vt:lpstr>
      <vt:lpstr>Содержание</vt:lpstr>
      <vt:lpstr>Случайный процесс</vt:lpstr>
      <vt:lpstr>Случайный процесс</vt:lpstr>
      <vt:lpstr>Определение вероятности</vt:lpstr>
      <vt:lpstr>Определение вероятности</vt:lpstr>
      <vt:lpstr>Определение вероятности</vt:lpstr>
      <vt:lpstr>Свойства случайного процесса</vt:lpstr>
      <vt:lpstr>Свойства случайного процесса</vt:lpstr>
      <vt:lpstr>Свойства случайного процесса</vt:lpstr>
      <vt:lpstr>Свойства случайного процесса</vt:lpstr>
      <vt:lpstr>Свойства случайного процесса</vt:lpstr>
      <vt:lpstr>Свойства случайного процесса</vt:lpstr>
      <vt:lpstr>Случайный процесс в САУ</vt:lpstr>
      <vt:lpstr>Случайный процесс в САУ</vt:lpstr>
      <vt:lpstr>Случайный процесс в САУ</vt:lpstr>
      <vt:lpstr>Литература: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329</cp:revision>
  <dcterms:created xsi:type="dcterms:W3CDTF">2018-04-06T13:10:01Z</dcterms:created>
  <dcterms:modified xsi:type="dcterms:W3CDTF">2018-12-12T23:51:06Z</dcterms:modified>
</cp:coreProperties>
</file>