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31"/>
  </p:notesMasterIdLst>
  <p:sldIdLst>
    <p:sldId id="256" r:id="rId2"/>
    <p:sldId id="257" r:id="rId3"/>
    <p:sldId id="259" r:id="rId4"/>
    <p:sldId id="300" r:id="rId5"/>
    <p:sldId id="354" r:id="rId6"/>
    <p:sldId id="356" r:id="rId7"/>
    <p:sldId id="355" r:id="rId8"/>
    <p:sldId id="357" r:id="rId9"/>
    <p:sldId id="359" r:id="rId10"/>
    <p:sldId id="358" r:id="rId11"/>
    <p:sldId id="361" r:id="rId12"/>
    <p:sldId id="360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53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E004E7E-73A2-4EBA-A9F1-561A9617869E}">
          <p14:sldIdLst>
            <p14:sldId id="256"/>
            <p14:sldId id="257"/>
            <p14:sldId id="259"/>
            <p14:sldId id="300"/>
            <p14:sldId id="354"/>
            <p14:sldId id="356"/>
            <p14:sldId id="355"/>
            <p14:sldId id="357"/>
            <p14:sldId id="359"/>
            <p14:sldId id="358"/>
            <p14:sldId id="361"/>
            <p14:sldId id="360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48.wmf"/><Relationship Id="rId1" Type="http://schemas.openxmlformats.org/officeDocument/2006/relationships/image" Target="../media/image51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251C4-59A5-4C6F-9DE9-C391EABD3F0A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22A8F-22E7-48D1-B941-BD9F41237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95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22A8F-22E7-48D1-B941-BD9F412373A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680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22A8F-22E7-48D1-B941-BD9F412373A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42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8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3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91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D51C6EB-1689-4910-A123-A275403D44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73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45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29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00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81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80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01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11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1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8.wmf"/><Relationship Id="rId3" Type="http://schemas.openxmlformats.org/officeDocument/2006/relationships/oleObject" Target="../embeddings/oleObject19.bin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7.wmf"/><Relationship Id="rId5" Type="http://schemas.openxmlformats.org/officeDocument/2006/relationships/image" Target="../media/image39.png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34.wmf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3.png"/><Relationship Id="rId4" Type="http://schemas.openxmlformats.org/officeDocument/2006/relationships/image" Target="../media/image4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3.bin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50.png"/><Relationship Id="rId4" Type="http://schemas.openxmlformats.org/officeDocument/2006/relationships/image" Target="../media/image47.wmf"/><Relationship Id="rId9" Type="http://schemas.openxmlformats.org/officeDocument/2006/relationships/image" Target="../media/image4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4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image" Target="../media/image55.wmf"/><Relationship Id="rId10" Type="http://schemas.openxmlformats.org/officeDocument/2006/relationships/image" Target="../media/image53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39.bin"/><Relationship Id="rId14" Type="http://schemas.openxmlformats.org/officeDocument/2006/relationships/oleObject" Target="../embeddings/oleObject4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4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chuprov_sg@spbstu.ru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Синтез линейных непрерывных динамических систем автоматического управления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Чупров Сергей Геннадьевич</a:t>
            </a:r>
          </a:p>
          <a:p>
            <a:r>
              <a:rPr lang="ru-RU" dirty="0"/>
              <a:t>Кафедра «Мехатроника и роботостроение»</a:t>
            </a:r>
          </a:p>
          <a:p>
            <a:r>
              <a:rPr lang="ru-RU" dirty="0"/>
              <a:t>(при ЦНИИ РТК)</a:t>
            </a:r>
          </a:p>
          <a:p>
            <a:r>
              <a:rPr lang="ru-RU" dirty="0"/>
              <a:t>2018г</a:t>
            </a:r>
          </a:p>
        </p:txBody>
      </p:sp>
    </p:spTree>
    <p:extLst>
      <p:ext uri="{BB962C8B-B14F-4D97-AF65-F5344CB8AC3E}">
        <p14:creationId xmlns:p14="http://schemas.microsoft.com/office/powerpoint/2010/main" val="83545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569" y="653883"/>
            <a:ext cx="10515600" cy="626277"/>
          </a:xfrm>
        </p:spPr>
        <p:txBody>
          <a:bodyPr>
            <a:normAutofit/>
          </a:bodyPr>
          <a:lstStyle/>
          <a:p>
            <a:r>
              <a:rPr lang="ru-RU" sz="3200" dirty="0"/>
              <a:t>ПИ-регулятор (пропорционально-интегральный)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10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489123-F7D6-4184-80D8-7C4556FE99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5425" y="1167263"/>
            <a:ext cx="8486775" cy="18669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2DA1D4-C257-41AF-A740-C8E421C18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2" y="1816367"/>
            <a:ext cx="409575" cy="2095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00C29A-43D6-4F71-BE4A-6B0B97A06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1" y="2958214"/>
            <a:ext cx="10586837" cy="374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569" y="653883"/>
            <a:ext cx="10515600" cy="626277"/>
          </a:xfrm>
        </p:spPr>
        <p:txBody>
          <a:bodyPr>
            <a:normAutofit/>
          </a:bodyPr>
          <a:lstStyle/>
          <a:p>
            <a:r>
              <a:rPr lang="ru-RU" sz="3200" dirty="0"/>
              <a:t>ПИД-регулятор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11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FEFF7001-2820-4FDD-ACE0-1EF791993AB3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32524125"/>
              </p:ext>
            </p:extLst>
          </p:nvPr>
        </p:nvGraphicFramePr>
        <p:xfrm>
          <a:off x="5472111" y="3683000"/>
          <a:ext cx="6538843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3" name="Equation" r:id="rId3" imgW="3974760" imgH="1930320" progId="Equation.DSMT4">
                  <p:embed/>
                </p:oleObj>
              </mc:Choice>
              <mc:Fallback>
                <p:oleObj name="Equation" r:id="rId3" imgW="3974760" imgH="193032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FEFF7001-2820-4FDD-ACE0-1EF791993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2111" y="3683000"/>
                        <a:ext cx="6538843" cy="317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298383" y="1136822"/>
            <a:ext cx="11377061" cy="332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ПИ-регуляторе увеличение коэффициентов приводит к </a:t>
            </a:r>
            <a:r>
              <a:rPr lang="ru-RU" dirty="0" err="1"/>
              <a:t>колебательности</a:t>
            </a:r>
            <a:r>
              <a:rPr lang="ru-RU" dirty="0"/>
              <a:t> и увеличивает порядок астатизма и скорость переходного процесса</a:t>
            </a:r>
            <a:endParaRPr lang="en-US" dirty="0"/>
          </a:p>
          <a:p>
            <a:r>
              <a:rPr lang="ru-RU" dirty="0"/>
              <a:t>В ПД-регуляторе </a:t>
            </a:r>
            <a:r>
              <a:rPr lang="en-US" dirty="0" err="1"/>
              <a:t>K</a:t>
            </a:r>
            <a:r>
              <a:rPr lang="en-US" sz="1600" dirty="0" err="1"/>
              <a:t>d</a:t>
            </a:r>
            <a:r>
              <a:rPr lang="ru-RU" dirty="0"/>
              <a:t> уменьшает </a:t>
            </a:r>
            <a:r>
              <a:rPr lang="ru-RU" dirty="0" err="1"/>
              <a:t>колебательность</a:t>
            </a:r>
            <a:r>
              <a:rPr lang="ru-RU" dirty="0"/>
              <a:t> и замедляет переходный процесс</a:t>
            </a:r>
          </a:p>
          <a:p>
            <a:r>
              <a:rPr lang="ru-RU" dirty="0"/>
              <a:t>ПИД-регулятор позволяет одновременно улучшить показатели качества и повысить порядок астатизма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569" y="653883"/>
            <a:ext cx="10515600" cy="626277"/>
          </a:xfrm>
        </p:spPr>
        <p:txBody>
          <a:bodyPr>
            <a:normAutofit/>
          </a:bodyPr>
          <a:lstStyle/>
          <a:p>
            <a:r>
              <a:rPr lang="ru-RU" sz="3200" dirty="0"/>
              <a:t>ПИД-регулятор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12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EB4A39-5EB9-49DA-9D9C-FFEE4AFCE5D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7704" y="912051"/>
            <a:ext cx="8324850" cy="20288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DAE06C-643F-4022-A853-54A620EEF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41" y="2769362"/>
            <a:ext cx="11001928" cy="370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8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569" y="653883"/>
            <a:ext cx="10515600" cy="626277"/>
          </a:xfrm>
        </p:spPr>
        <p:txBody>
          <a:bodyPr>
            <a:normAutofit/>
          </a:bodyPr>
          <a:lstStyle/>
          <a:p>
            <a:r>
              <a:rPr lang="ru-RU" sz="3200" dirty="0"/>
              <a:t>Методы настройки ПИД. Эмпирический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13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298383" y="1136822"/>
            <a:ext cx="11377061" cy="33232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Ручная настройка основанная на правилах</a:t>
            </a:r>
            <a:r>
              <a:rPr lang="en-US" dirty="0"/>
              <a:t>:</a:t>
            </a:r>
          </a:p>
          <a:p>
            <a:r>
              <a:rPr lang="en-US" dirty="0"/>
              <a:t>1)</a:t>
            </a:r>
            <a:r>
              <a:rPr lang="ru-RU" dirty="0"/>
              <a:t> Увеличение пропорционального коэффициента увеличивает быстродействие и </a:t>
            </a:r>
            <a:r>
              <a:rPr lang="ru-RU" dirty="0" err="1"/>
              <a:t>колебательность</a:t>
            </a:r>
            <a:r>
              <a:rPr lang="ru-RU" dirty="0"/>
              <a:t> и снижает запас устойчивости</a:t>
            </a:r>
          </a:p>
          <a:p>
            <a:r>
              <a:rPr lang="ru-RU" dirty="0"/>
              <a:t>2) Увеличение интегральной составляющей увеличивает быстродействие и </a:t>
            </a:r>
            <a:r>
              <a:rPr lang="ru-RU" dirty="0" err="1"/>
              <a:t>колебательность</a:t>
            </a:r>
            <a:r>
              <a:rPr lang="ru-RU" dirty="0"/>
              <a:t>, ускоряет уменьшение ошибки, снижает запас устойчивости</a:t>
            </a:r>
          </a:p>
          <a:p>
            <a:r>
              <a:rPr lang="ru-RU" dirty="0"/>
              <a:t>3) Увеличение дифференциальной составляющей увеличивает запас устойчивости и снижает быстродействие и </a:t>
            </a:r>
            <a:r>
              <a:rPr lang="ru-RU" dirty="0" err="1"/>
              <a:t>колебательность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88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569" y="653883"/>
            <a:ext cx="10515600" cy="626277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Методы настройки ПИД. </a:t>
            </a:r>
            <a:br>
              <a:rPr lang="ru-RU" sz="3200" dirty="0"/>
            </a:br>
            <a:r>
              <a:rPr lang="ru-RU" sz="3200" dirty="0"/>
              <a:t>Метод </a:t>
            </a:r>
            <a:r>
              <a:rPr lang="ru-RU" sz="3200" dirty="0" err="1"/>
              <a:t>Зиглера-Никольса</a:t>
            </a:r>
            <a:r>
              <a:rPr lang="ru-RU" sz="3200" dirty="0"/>
              <a:t> (Метод колебаний, 1942г.)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14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331335" y="1334067"/>
            <a:ext cx="11377061" cy="5049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Последовательность действий</a:t>
            </a:r>
            <a:r>
              <a:rPr lang="en-US" dirty="0"/>
              <a:t>:</a:t>
            </a:r>
          </a:p>
          <a:p>
            <a:r>
              <a:rPr lang="en-US" dirty="0"/>
              <a:t>1)</a:t>
            </a:r>
            <a:r>
              <a:rPr lang="ru-RU" dirty="0"/>
              <a:t> Установить все коэффициенты равными нулю</a:t>
            </a:r>
          </a:p>
          <a:p>
            <a:r>
              <a:rPr lang="ru-RU" dirty="0"/>
              <a:t>2) Увеличивать пропорциональный коэффициент пока в переходной характеристике не возникнут установившиеся колебания. Получим</a:t>
            </a:r>
          </a:p>
          <a:p>
            <a:pPr marL="0" indent="0">
              <a:buNone/>
            </a:pPr>
            <a:r>
              <a:rPr lang="ru-RU" dirty="0"/>
              <a:t>	- пропорциональный коэффициент при котором возникают 	незатухающие колебания</a:t>
            </a:r>
          </a:p>
          <a:p>
            <a:pPr marL="0" indent="0">
              <a:buNone/>
            </a:pPr>
            <a:r>
              <a:rPr lang="ru-RU" dirty="0"/>
              <a:t>	- период незатухающих колебаний</a:t>
            </a:r>
          </a:p>
          <a:p>
            <a:r>
              <a:rPr lang="ru-RU" dirty="0"/>
              <a:t>3)По эмпирическим соотношениям определить параметры ПИД</a:t>
            </a:r>
          </a:p>
          <a:p>
            <a:pPr lvl="1"/>
            <a:r>
              <a:rPr lang="ru-RU" dirty="0"/>
              <a:t>Существуют таблицы эмпирических соотношений</a:t>
            </a:r>
            <a:r>
              <a:rPr lang="en-US" dirty="0"/>
              <a:t>: </a:t>
            </a:r>
            <a:r>
              <a:rPr lang="ru-RU" dirty="0"/>
              <a:t>зависимость переходной характеристики от задаваемых коэффициентов, например</a:t>
            </a:r>
            <a:r>
              <a:rPr lang="en-US" dirty="0"/>
              <a:t>: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0B7CA51-7919-4E5A-8FB8-94280AF418A2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4745047"/>
              </p:ext>
            </p:extLst>
          </p:nvPr>
        </p:nvGraphicFramePr>
        <p:xfrm>
          <a:off x="706026" y="3569043"/>
          <a:ext cx="537888" cy="1018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1" name="Equation" r:id="rId3" imgW="241200" imgH="457200" progId="Equation.DSMT4">
                  <p:embed/>
                </p:oleObj>
              </mc:Choice>
              <mc:Fallback>
                <p:oleObj name="Equation" r:id="rId3" imgW="241200" imgH="45720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FEFF7001-2820-4FDD-ACE0-1EF791993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026" y="3569043"/>
                        <a:ext cx="537888" cy="1018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141111A-54F1-4F01-B2C2-15DDE4B074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419085"/>
              </p:ext>
            </p:extLst>
          </p:nvPr>
        </p:nvGraphicFramePr>
        <p:xfrm>
          <a:off x="597569" y="5800725"/>
          <a:ext cx="101250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2" name="Equation" r:id="rId5" imgW="4863960" imgH="533160" progId="Equation.DSMT4">
                  <p:embed/>
                </p:oleObj>
              </mc:Choice>
              <mc:Fallback>
                <p:oleObj name="Equation" r:id="rId5" imgW="4863960" imgH="53316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B0B7CA51-7919-4E5A-8FB8-94280AF418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7569" y="5800725"/>
                        <a:ext cx="10125075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71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569" y="653883"/>
            <a:ext cx="10515600" cy="626277"/>
          </a:xfrm>
        </p:spPr>
        <p:txBody>
          <a:bodyPr>
            <a:normAutofit/>
          </a:bodyPr>
          <a:lstStyle/>
          <a:p>
            <a:r>
              <a:rPr lang="ru-RU" sz="3200" dirty="0"/>
              <a:t>Методы настройки ПИД. Аналитический оптимальный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15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298383" y="1136822"/>
            <a:ext cx="11377061" cy="5469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Зададим интегральный квадратичный критерий оптимальности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По теореме Парсеваля</a:t>
            </a:r>
            <a:r>
              <a:rPr lang="en-US" dirty="0"/>
              <a:t>:</a:t>
            </a:r>
          </a:p>
          <a:p>
            <a:endParaRPr lang="ru-RU" dirty="0"/>
          </a:p>
          <a:p>
            <a:r>
              <a:rPr lang="ru-RU" dirty="0"/>
              <a:t>Где</a:t>
            </a:r>
          </a:p>
          <a:p>
            <a:endParaRPr lang="ru-RU" dirty="0"/>
          </a:p>
          <a:p>
            <a:r>
              <a:rPr lang="ru-RU" dirty="0"/>
              <a:t>Для интегралов (1) существует общий метод решения, найдем</a:t>
            </a:r>
            <a:r>
              <a:rPr lang="en-US" dirty="0"/>
              <a:t>: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2D202039-80A3-4A2C-AD54-C72B2A7808F3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3388546"/>
              </p:ext>
            </p:extLst>
          </p:nvPr>
        </p:nvGraphicFramePr>
        <p:xfrm>
          <a:off x="762327" y="1452326"/>
          <a:ext cx="7675279" cy="769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5" name="Equation" r:id="rId3" imgW="3340080" imgH="330120" progId="Equation.DSMT4">
                  <p:embed/>
                </p:oleObj>
              </mc:Choice>
              <mc:Fallback>
                <p:oleObj name="Equation" r:id="rId3" imgW="3340080" imgH="33012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B0B7CA51-7919-4E5A-8FB8-94280AF418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327" y="1452326"/>
                        <a:ext cx="7675279" cy="769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85537F42-DDC9-4FE2-AF50-B7DCCEB93C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046603"/>
              </p:ext>
            </p:extLst>
          </p:nvPr>
        </p:nvGraphicFramePr>
        <p:xfrm>
          <a:off x="827088" y="2444750"/>
          <a:ext cx="832008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6" name="Equation" r:id="rId5" imgW="3619440" imgH="355320" progId="Equation.DSMT4">
                  <p:embed/>
                </p:oleObj>
              </mc:Choice>
              <mc:Fallback>
                <p:oleObj name="Equation" r:id="rId5" imgW="3619440" imgH="35532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2D202039-80A3-4A2C-AD54-C72B2A7808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088" y="2444750"/>
                        <a:ext cx="832008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7DF466EB-3664-4FC6-9D59-48E089FFA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773997"/>
              </p:ext>
            </p:extLst>
          </p:nvPr>
        </p:nvGraphicFramePr>
        <p:xfrm>
          <a:off x="1750991" y="3204241"/>
          <a:ext cx="75596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7" name="Equation" r:id="rId7" imgW="3288960" imgH="419040" progId="Equation.DSMT4">
                  <p:embed/>
                </p:oleObj>
              </mc:Choice>
              <mc:Fallback>
                <p:oleObj name="Equation" r:id="rId7" imgW="3288960" imgH="41904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85537F42-DDC9-4FE2-AF50-B7DCCEB93C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0991" y="3204241"/>
                        <a:ext cx="7559675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18B74283-F3BD-4BFD-8119-656141CE11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764017"/>
              </p:ext>
            </p:extLst>
          </p:nvPr>
        </p:nvGraphicFramePr>
        <p:xfrm>
          <a:off x="753765" y="4560110"/>
          <a:ext cx="4112739" cy="232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8" name="Equation" r:id="rId9" imgW="2463480" imgH="1371600" progId="Equation.DSMT4">
                  <p:embed/>
                </p:oleObj>
              </mc:Choice>
              <mc:Fallback>
                <p:oleObj name="Equation" r:id="rId9" imgW="2463480" imgH="137160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2D202039-80A3-4A2C-AD54-C72B2A7808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3765" y="4560110"/>
                        <a:ext cx="4112739" cy="2322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66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569" y="653883"/>
            <a:ext cx="10515600" cy="626277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Синтез последовательных регуляторов общего вида</a:t>
            </a:r>
            <a:br>
              <a:rPr lang="ru-RU" sz="3200" dirty="0"/>
            </a:br>
            <a:r>
              <a:rPr lang="ru-RU" sz="3200" dirty="0"/>
              <a:t>Метод компенсации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16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298383" y="2174790"/>
            <a:ext cx="11377061" cy="443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Параллельный регулятор можно представить в виде отношения полиномов. В общем виде</a:t>
            </a:r>
            <a:r>
              <a:rPr lang="en-US" dirty="0"/>
              <a:t>:</a:t>
            </a:r>
            <a:endParaRPr lang="ru-RU" dirty="0"/>
          </a:p>
          <a:p>
            <a:endParaRPr lang="en-US" dirty="0"/>
          </a:p>
          <a:p>
            <a:r>
              <a:rPr lang="ru-RU" dirty="0"/>
              <a:t>Для нахождения закона управления необходимо определить порядки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l </a:t>
            </a:r>
            <a:r>
              <a:rPr lang="ru-RU" dirty="0"/>
              <a:t>и </a:t>
            </a:r>
            <a:r>
              <a:rPr lang="en-US" dirty="0"/>
              <a:t>(k+l+2) </a:t>
            </a:r>
            <a:r>
              <a:rPr lang="ru-RU" dirty="0"/>
              <a:t>коэффициентов полиномов</a:t>
            </a:r>
          </a:p>
          <a:p>
            <a:r>
              <a:rPr lang="ru-RU" dirty="0"/>
              <a:t>Передаточная функция объекта управления в общем виде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FF415E37-BA83-437B-B305-E8F3777B0A02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7594219"/>
              </p:ext>
            </p:extLst>
          </p:nvPr>
        </p:nvGraphicFramePr>
        <p:xfrm>
          <a:off x="753765" y="1399778"/>
          <a:ext cx="4592592" cy="867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1" name="Equation" r:id="rId3" imgW="2489040" imgH="469800" progId="Equation.DSMT4">
                  <p:embed/>
                </p:oleObj>
              </mc:Choice>
              <mc:Fallback>
                <p:oleObj name="Equation" r:id="rId3" imgW="2489040" imgH="46980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FEFF7001-2820-4FDD-ACE0-1EF791993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3765" y="1399778"/>
                        <a:ext cx="4592592" cy="867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87FE0838-AF44-499D-9001-194215CAAC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859169"/>
              </p:ext>
            </p:extLst>
          </p:nvPr>
        </p:nvGraphicFramePr>
        <p:xfrm>
          <a:off x="5346357" y="2672621"/>
          <a:ext cx="41719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2" name="Equation" r:id="rId5" imgW="2260440" imgH="457200" progId="Equation.DSMT4">
                  <p:embed/>
                </p:oleObj>
              </mc:Choice>
              <mc:Fallback>
                <p:oleObj name="Equation" r:id="rId5" imgW="2260440" imgH="45720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FF415E37-BA83-437B-B305-E8F3777B0A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46357" y="2672621"/>
                        <a:ext cx="4171950" cy="84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3538D69D-DCF1-4A3F-8CA7-718FB69880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918393"/>
              </p:ext>
            </p:extLst>
          </p:nvPr>
        </p:nvGraphicFramePr>
        <p:xfrm>
          <a:off x="193675" y="4862513"/>
          <a:ext cx="43370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3" name="Equation" r:id="rId7" imgW="2349360" imgH="457200" progId="Equation.DSMT4">
                  <p:embed/>
                </p:oleObj>
              </mc:Choice>
              <mc:Fallback>
                <p:oleObj name="Equation" r:id="rId7" imgW="2349360" imgH="45720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87FE0838-AF44-499D-9001-194215CAAC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3675" y="4862513"/>
                        <a:ext cx="4337050" cy="84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E26C8CF8-46EB-449D-81EC-8B88B7F6B2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297040"/>
              </p:ext>
            </p:extLst>
          </p:nvPr>
        </p:nvGraphicFramePr>
        <p:xfrm>
          <a:off x="298383" y="5705475"/>
          <a:ext cx="7659368" cy="11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4" name="Equation" r:id="rId9" imgW="4279680" imgH="634680" progId="Equation.DSMT4">
                  <p:embed/>
                </p:oleObj>
              </mc:Choice>
              <mc:Fallback>
                <p:oleObj name="Equation" r:id="rId9" imgW="4279680" imgH="63468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FEFF7001-2820-4FDD-ACE0-1EF791993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383" y="5705475"/>
                        <a:ext cx="7659368" cy="11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642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569" y="653883"/>
            <a:ext cx="10515600" cy="626277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Синтез последовательных регуляторов общего вида</a:t>
            </a:r>
            <a:br>
              <a:rPr lang="ru-RU" sz="3200" dirty="0"/>
            </a:br>
            <a:r>
              <a:rPr lang="ru-RU" sz="3200" dirty="0"/>
              <a:t>Метод компенсации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17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298383" y="1433384"/>
            <a:ext cx="11377061" cy="517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Желаемые свойства замкнутой системы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Устойчивость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Закон управления д. б. физически реализуем, т.е. </a:t>
            </a:r>
            <a:r>
              <a:rPr lang="en-US" dirty="0"/>
              <a:t>k&gt;=l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Показатели качества должны удовлетворять требованиям ТЗ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Могут быть дополнительные требования на свойства системы по отношению к возмущающим факторам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*Минимальная сложность регулятора</a:t>
            </a:r>
          </a:p>
          <a:p>
            <a:r>
              <a:rPr lang="ru-RU" dirty="0"/>
              <a:t>Таким образом имеем желаемые передаточные функции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E26C8CF8-46EB-449D-81EC-8B88B7F6B2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814301"/>
              </p:ext>
            </p:extLst>
          </p:nvPr>
        </p:nvGraphicFramePr>
        <p:xfrm>
          <a:off x="597569" y="5424615"/>
          <a:ext cx="9030274" cy="100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5" name="Equation" r:id="rId3" imgW="4317840" imgH="482400" progId="Equation.DSMT4">
                  <p:embed/>
                </p:oleObj>
              </mc:Choice>
              <mc:Fallback>
                <p:oleObj name="Equation" r:id="rId3" imgW="4317840" imgH="48240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E26C8CF8-46EB-449D-81EC-8B88B7F6B2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7569" y="5424615"/>
                        <a:ext cx="9030274" cy="1009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311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569" y="653883"/>
            <a:ext cx="10515600" cy="626277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Синтез последовательных регуляторов общего вида</a:t>
            </a:r>
            <a:br>
              <a:rPr lang="ru-RU" sz="3200" dirty="0"/>
            </a:br>
            <a:r>
              <a:rPr lang="ru-RU" sz="3200" dirty="0"/>
              <a:t>Метод компенсации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18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298383" y="1433384"/>
            <a:ext cx="11377061" cy="517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r>
              <a:rPr lang="ru-RU" dirty="0"/>
              <a:t>Условие			выполняется, если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r>
              <a:rPr lang="ru-RU" dirty="0"/>
              <a:t>Это называется метод компенсации – закон управления компенсирует динамику объекта</a:t>
            </a:r>
          </a:p>
          <a:p>
            <a:r>
              <a:rPr lang="ru-RU" dirty="0"/>
              <a:t>Замечание</a:t>
            </a:r>
            <a:r>
              <a:rPr lang="en-US" dirty="0"/>
              <a:t>: </a:t>
            </a:r>
            <a:r>
              <a:rPr lang="ru-RU" dirty="0"/>
              <a:t>Если в объекте если правые(неустойчивые) корни, то при малых изменениях параметров они могу не сократится.</a:t>
            </a:r>
          </a:p>
          <a:p>
            <a:r>
              <a:rPr lang="ru-RU" dirty="0"/>
              <a:t>Тогда необходимо вводить дополнительные условия на робастность.</a:t>
            </a:r>
          </a:p>
          <a:p>
            <a:endParaRPr lang="ru-RU" dirty="0"/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E26C8CF8-46EB-449D-81EC-8B88B7F6B2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753252"/>
              </p:ext>
            </p:extLst>
          </p:nvPr>
        </p:nvGraphicFramePr>
        <p:xfrm>
          <a:off x="2038050" y="1696176"/>
          <a:ext cx="19653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5" name="Equation" r:id="rId3" imgW="939600" imgH="482400" progId="Equation.DSMT4">
                  <p:embed/>
                </p:oleObj>
              </mc:Choice>
              <mc:Fallback>
                <p:oleObj name="Equation" r:id="rId3" imgW="939600" imgH="48240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E26C8CF8-46EB-449D-81EC-8B88B7F6B2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8050" y="1696176"/>
                        <a:ext cx="1965325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2EF767D-A3A2-4E9C-99F2-4F7DA369BA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632307"/>
              </p:ext>
            </p:extLst>
          </p:nvPr>
        </p:nvGraphicFramePr>
        <p:xfrm>
          <a:off x="7238229" y="1191351"/>
          <a:ext cx="3240088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6" name="Equation" r:id="rId5" imgW="1549080" imgH="965160" progId="Equation.DSMT4">
                  <p:embed/>
                </p:oleObj>
              </mc:Choice>
              <mc:Fallback>
                <p:oleObj name="Equation" r:id="rId5" imgW="1549080" imgH="96516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E26C8CF8-46EB-449D-81EC-8B88B7F6B2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8229" y="1191351"/>
                        <a:ext cx="3240088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2369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692525"/>
            <a:ext cx="8382000" cy="626277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Синтез последовательных регуляторов общего вида</a:t>
            </a:r>
            <a:br>
              <a:rPr lang="ru-RU" sz="3200" dirty="0"/>
            </a:br>
            <a:r>
              <a:rPr lang="ru-RU" sz="3200" dirty="0"/>
              <a:t>Метод компенсации минимальной сложности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19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298383" y="1628062"/>
            <a:ext cx="9471693" cy="5229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Передаточная функция замкнутой системы в общем виде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Характеристическое уравнение имеет (</a:t>
            </a:r>
            <a:r>
              <a:rPr lang="en-US" dirty="0"/>
              <a:t>k+n+1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коэффициент и порядок (</a:t>
            </a:r>
            <a:r>
              <a:rPr lang="en-US" dirty="0" err="1"/>
              <a:t>k+n</a:t>
            </a:r>
            <a:r>
              <a:rPr lang="ru-RU" dirty="0"/>
              <a:t>)</a:t>
            </a:r>
          </a:p>
          <a:p>
            <a:r>
              <a:rPr lang="ru-RU" dirty="0"/>
              <a:t>Выберем желаемое характеристическое уравнение замкнутой системы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Так как в регуляторе </a:t>
            </a:r>
            <a:r>
              <a:rPr lang="en-US" dirty="0"/>
              <a:t>(k+l+2)</a:t>
            </a:r>
            <a:r>
              <a:rPr lang="ru-RU" dirty="0"/>
              <a:t> неопределенных</a:t>
            </a:r>
            <a:r>
              <a:rPr lang="en-US" dirty="0"/>
              <a:t> </a:t>
            </a:r>
            <a:r>
              <a:rPr lang="ru-RU" dirty="0"/>
              <a:t>коэффициента, то уравнение 			имеет однозначное решение при </a:t>
            </a:r>
          </a:p>
          <a:p>
            <a:endParaRPr lang="ru-RU" dirty="0"/>
          </a:p>
          <a:p>
            <a:r>
              <a:rPr lang="ru-RU" dirty="0"/>
              <a:t>По условиям минимальной сложности и физической реализуемости возьмем 		  (</a:t>
            </a:r>
            <a:r>
              <a:rPr lang="ru-RU" dirty="0" err="1"/>
              <a:t>усл</a:t>
            </a:r>
            <a:r>
              <a:rPr lang="ru-RU" dirty="0"/>
              <a:t>. физ. Реализуемый регулятор)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A0134657-15D8-42CA-B78A-B46E438C1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335546"/>
              </p:ext>
            </p:extLst>
          </p:nvPr>
        </p:nvGraphicFramePr>
        <p:xfrm>
          <a:off x="597569" y="1913329"/>
          <a:ext cx="719931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6" name="Equation" r:id="rId3" imgW="3543120" imgH="431640" progId="Equation.DSMT4">
                  <p:embed/>
                </p:oleObj>
              </mc:Choice>
              <mc:Fallback>
                <p:oleObj name="Equation" r:id="rId3" imgW="3543120" imgH="43164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E26C8CF8-46EB-449D-81EC-8B88B7F6B2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7569" y="1913329"/>
                        <a:ext cx="7199312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5477AF-3001-47EC-8A56-1811E724614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68920" y="2108903"/>
            <a:ext cx="2384349" cy="3204519"/>
          </a:xfrm>
          <a:prstGeom prst="rect">
            <a:avLst/>
          </a:prstGeom>
        </p:spPr>
      </p:pic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F6FE251E-7826-45F3-95F8-81A1377AF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202984"/>
              </p:ext>
            </p:extLst>
          </p:nvPr>
        </p:nvGraphicFramePr>
        <p:xfrm>
          <a:off x="2059245" y="3767074"/>
          <a:ext cx="24765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7" name="Equation" r:id="rId6" imgW="1218960" imgH="253800" progId="Equation.DSMT4">
                  <p:embed/>
                </p:oleObj>
              </mc:Choice>
              <mc:Fallback>
                <p:oleObj name="Equation" r:id="rId6" imgW="1218960" imgH="25380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A0134657-15D8-42CA-B78A-B46E438C14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9245" y="3767074"/>
                        <a:ext cx="24765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82431CAB-6D5A-417F-876C-2FD2E12363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047398"/>
              </p:ext>
            </p:extLst>
          </p:nvPr>
        </p:nvGraphicFramePr>
        <p:xfrm>
          <a:off x="2176733" y="4579339"/>
          <a:ext cx="18827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8" name="Equation" r:id="rId8" imgW="927000" imgH="241200" progId="Equation.DSMT4">
                  <p:embed/>
                </p:oleObj>
              </mc:Choice>
              <mc:Fallback>
                <p:oleObj name="Equation" r:id="rId8" imgW="927000" imgH="24120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F6FE251E-7826-45F3-95F8-81A1377AFC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76733" y="4579339"/>
                        <a:ext cx="188277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F20A38B7-103B-4BEE-B683-BB230F7BB5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233157"/>
              </p:ext>
            </p:extLst>
          </p:nvPr>
        </p:nvGraphicFramePr>
        <p:xfrm>
          <a:off x="3583295" y="4907598"/>
          <a:ext cx="23463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9" name="Equation" r:id="rId10" imgW="1155600" imgH="431640" progId="Equation.DSMT4">
                  <p:embed/>
                </p:oleObj>
              </mc:Choice>
              <mc:Fallback>
                <p:oleObj name="Equation" r:id="rId10" imgW="1155600" imgH="43164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82431CAB-6D5A-417F-876C-2FD2E12363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83295" y="4907598"/>
                        <a:ext cx="2346325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5BA57E06-6181-4703-AE82-0184A96E05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752706"/>
              </p:ext>
            </p:extLst>
          </p:nvPr>
        </p:nvGraphicFramePr>
        <p:xfrm>
          <a:off x="8081319" y="30868"/>
          <a:ext cx="41719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0" name="Equation" r:id="rId12" imgW="2260440" imgH="457200" progId="Equation.DSMT4">
                  <p:embed/>
                </p:oleObj>
              </mc:Choice>
              <mc:Fallback>
                <p:oleObj name="Equation" r:id="rId12" imgW="2260440" imgH="45720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87FE0838-AF44-499D-9001-194215CAAC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081319" y="30868"/>
                        <a:ext cx="4171950" cy="84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7785028F-9720-4FCB-AF3E-C2DE172A48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519459"/>
              </p:ext>
            </p:extLst>
          </p:nvPr>
        </p:nvGraphicFramePr>
        <p:xfrm>
          <a:off x="7916219" y="785101"/>
          <a:ext cx="43370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1" name="Equation" r:id="rId14" imgW="2349360" imgH="457200" progId="Equation.DSMT4">
                  <p:embed/>
                </p:oleObj>
              </mc:Choice>
              <mc:Fallback>
                <p:oleObj name="Equation" r:id="rId14" imgW="2349360" imgH="45720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3538D69D-DCF1-4A3F-8CA7-718FB69880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16219" y="785101"/>
                        <a:ext cx="4337050" cy="84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0E595D7C-8783-43C0-8E9B-8482681C0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218970"/>
              </p:ext>
            </p:extLst>
          </p:nvPr>
        </p:nvGraphicFramePr>
        <p:xfrm>
          <a:off x="4286516" y="5995988"/>
          <a:ext cx="14954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2" name="Equation" r:id="rId16" imgW="736560" imgH="177480" progId="Equation.DSMT4">
                  <p:embed/>
                </p:oleObj>
              </mc:Choice>
              <mc:Fallback>
                <p:oleObj name="Equation" r:id="rId16" imgW="736560" imgH="17748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F20A38B7-103B-4BEE-B683-BB230F7BB5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86516" y="5995988"/>
                        <a:ext cx="1495425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883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7858"/>
            <a:ext cx="10515600" cy="5058492"/>
          </a:xfrm>
        </p:spPr>
        <p:txBody>
          <a:bodyPr>
            <a:normAutofit/>
          </a:bodyPr>
          <a:lstStyle/>
          <a:p>
            <a:r>
              <a:rPr lang="ru-RU" dirty="0"/>
              <a:t>Проведя анализ систем управления переходим к синтезу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Дано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Задан объект управления</a:t>
            </a:r>
          </a:p>
          <a:p>
            <a:pPr lvl="1"/>
            <a:r>
              <a:rPr lang="ru-RU" dirty="0"/>
              <a:t>Заданы показатели качества</a:t>
            </a:r>
          </a:p>
          <a:p>
            <a:r>
              <a:rPr lang="ru-RU" dirty="0"/>
              <a:t>Определить</a:t>
            </a:r>
          </a:p>
          <a:p>
            <a:pPr lvl="1"/>
            <a:r>
              <a:rPr lang="ru-RU" dirty="0"/>
              <a:t> Структуру системы управления</a:t>
            </a:r>
          </a:p>
          <a:p>
            <a:pPr lvl="1"/>
            <a:r>
              <a:rPr lang="ru-RU" dirty="0"/>
              <a:t>Определить её параметры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877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571500"/>
            <a:ext cx="11214100" cy="839877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Синтез последовательных регуляторов общего вида</a:t>
            </a:r>
            <a:br>
              <a:rPr lang="ru-RU" sz="3200" dirty="0"/>
            </a:br>
            <a:r>
              <a:rPr lang="ru-RU" sz="3200" dirty="0"/>
              <a:t>Метод компенсации минимальной сложности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20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298383" y="1411378"/>
            <a:ext cx="11893617" cy="5446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Из 			составим СЛАУ коэффициентов при степенях </a:t>
            </a:r>
            <a:r>
              <a:rPr lang="en-US" dirty="0"/>
              <a:t>s</a:t>
            </a:r>
          </a:p>
          <a:p>
            <a:r>
              <a:rPr lang="ru-RU" dirty="0"/>
              <a:t>И находим (</a:t>
            </a:r>
            <a:r>
              <a:rPr lang="en-US" dirty="0"/>
              <a:t>k+l+2</a:t>
            </a:r>
            <a:r>
              <a:rPr lang="ru-RU" dirty="0"/>
              <a:t>) коэффициента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Замечание 1</a:t>
            </a:r>
            <a:r>
              <a:rPr lang="en-US" dirty="0"/>
              <a:t>: </a:t>
            </a:r>
            <a:r>
              <a:rPr lang="ru-RU" dirty="0"/>
              <a:t>Получили передаточную функцию замкнутой системы с заданным знаменателем, но получившимся числителем</a:t>
            </a:r>
          </a:p>
          <a:p>
            <a:r>
              <a:rPr lang="ru-RU" dirty="0"/>
              <a:t>Чтобы задать и числитель, надо повышать сложность закона управления</a:t>
            </a:r>
          </a:p>
          <a:p>
            <a:r>
              <a:rPr lang="ru-RU" dirty="0"/>
              <a:t>Замечание 2</a:t>
            </a:r>
            <a:r>
              <a:rPr lang="en-US" dirty="0"/>
              <a:t>: </a:t>
            </a:r>
            <a:r>
              <a:rPr lang="ru-RU" dirty="0"/>
              <a:t>Если в числителе и знаменателе объекта есть общие корни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ru-RU" dirty="0"/>
              <a:t>Т.е. этот корень нельзя компенсировать, т.е. не полностью управляемая система</a:t>
            </a:r>
          </a:p>
          <a:p>
            <a:r>
              <a:rPr lang="ru-RU" dirty="0"/>
              <a:t>Если корень правый, то система неустойчива</a:t>
            </a:r>
          </a:p>
          <a:p>
            <a:r>
              <a:rPr lang="ru-RU" dirty="0"/>
              <a:t>Если есть близкие корни, то система плохо управляема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82431CAB-6D5A-417F-876C-2FD2E12363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93808"/>
              </p:ext>
            </p:extLst>
          </p:nvPr>
        </p:nvGraphicFramePr>
        <p:xfrm>
          <a:off x="1130527" y="1411378"/>
          <a:ext cx="18827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4" name="Equation" r:id="rId3" imgW="927000" imgH="241200" progId="Equation.DSMT4">
                  <p:embed/>
                </p:oleObj>
              </mc:Choice>
              <mc:Fallback>
                <p:oleObj name="Equation" r:id="rId3" imgW="927000" imgH="24120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82431CAB-6D5A-417F-876C-2FD2E12363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0527" y="1411378"/>
                        <a:ext cx="188277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7A147B2E-AAD7-41F8-9DAA-A71719A5B4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744215"/>
              </p:ext>
            </p:extLst>
          </p:nvPr>
        </p:nvGraphicFramePr>
        <p:xfrm>
          <a:off x="1318439" y="4134688"/>
          <a:ext cx="9264651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5" name="Equation" r:id="rId5" imgW="5016240" imgH="457200" progId="Equation.DSMT4">
                  <p:embed/>
                </p:oleObj>
              </mc:Choice>
              <mc:Fallback>
                <p:oleObj name="Equation" r:id="rId5" imgW="5016240" imgH="45720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7785028F-9720-4FCB-AF3E-C2DE172A48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8439" y="4134688"/>
                        <a:ext cx="9264651" cy="84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535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81810" y="414339"/>
            <a:ext cx="11214100" cy="1193800"/>
          </a:xfrm>
        </p:spPr>
        <p:txBody>
          <a:bodyPr>
            <a:normAutofit fontScale="90000"/>
          </a:bodyPr>
          <a:lstStyle/>
          <a:p>
            <a:pPr algn="r"/>
            <a:r>
              <a:rPr lang="ru-RU" sz="3200" dirty="0"/>
              <a:t>Синтез параллельных регуляторов</a:t>
            </a:r>
            <a:br>
              <a:rPr lang="ru-RU" sz="3200" dirty="0"/>
            </a:br>
            <a:r>
              <a:rPr lang="ru-RU" sz="3200" dirty="0"/>
              <a:t>Управление линейной динамической системой по состоянию Модальное управление</a:t>
            </a:r>
            <a:br>
              <a:rPr lang="ru-RU" sz="3200" dirty="0"/>
            </a:br>
            <a:r>
              <a:rPr lang="ru-RU" sz="3200" dirty="0"/>
              <a:t>Задача размещения собственных значений замкнутой системы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21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298383" y="1955801"/>
            <a:ext cx="7559742" cy="440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Рассмотрим объект в пространстве состояний</a:t>
            </a:r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Характеристическое уравнение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Задача</a:t>
            </a:r>
            <a:r>
              <a:rPr lang="en-US" dirty="0"/>
              <a:t>: </a:t>
            </a:r>
            <a:r>
              <a:rPr lang="ru-RU" dirty="0"/>
              <a:t>Необходимо выбрать алгоритм управления так, чтобы замкнутая система обладала желаемыми свойствами</a:t>
            </a:r>
            <a:endParaRPr lang="en-US" dirty="0"/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7A147B2E-AAD7-41F8-9DAA-A71719A5B4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91001"/>
              </p:ext>
            </p:extLst>
          </p:nvPr>
        </p:nvGraphicFramePr>
        <p:xfrm>
          <a:off x="1106488" y="2284413"/>
          <a:ext cx="62420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2" name="Equation" r:id="rId3" imgW="3162240" imgH="685800" progId="Equation.DSMT4">
                  <p:embed/>
                </p:oleObj>
              </mc:Choice>
              <mc:Fallback>
                <p:oleObj name="Equation" r:id="rId3" imgW="3162240" imgH="68580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7A147B2E-AAD7-41F8-9DAA-A71719A5B4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6488" y="2284413"/>
                        <a:ext cx="6242050" cy="135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D99926-938C-43EA-B3FC-08CC4BCEAE1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2683" y="1730375"/>
            <a:ext cx="4248150" cy="3219450"/>
          </a:xfrm>
          <a:prstGeom prst="rect">
            <a:avLst/>
          </a:prstGeom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0DEE182-E6B3-48B0-9818-F56EED976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017174"/>
              </p:ext>
            </p:extLst>
          </p:nvPr>
        </p:nvGraphicFramePr>
        <p:xfrm>
          <a:off x="1106488" y="3965576"/>
          <a:ext cx="4586288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3" name="Equation" r:id="rId6" imgW="2323800" imgH="507960" progId="Equation.DSMT4">
                  <p:embed/>
                </p:oleObj>
              </mc:Choice>
              <mc:Fallback>
                <p:oleObj name="Equation" r:id="rId6" imgW="2323800" imgH="50796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7A147B2E-AAD7-41F8-9DAA-A71719A5B4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06488" y="3965576"/>
                        <a:ext cx="4586288" cy="1001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4474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81810" y="414339"/>
            <a:ext cx="11214100" cy="987423"/>
          </a:xfrm>
        </p:spPr>
        <p:txBody>
          <a:bodyPr>
            <a:normAutofit fontScale="90000"/>
          </a:bodyPr>
          <a:lstStyle/>
          <a:p>
            <a:pPr algn="r"/>
            <a:r>
              <a:rPr lang="ru-RU" sz="3200" dirty="0"/>
              <a:t>Синтез параллельных регуляторов</a:t>
            </a:r>
            <a:br>
              <a:rPr lang="ru-RU" sz="3200" dirty="0"/>
            </a:br>
            <a:r>
              <a:rPr lang="ru-RU" sz="3200" dirty="0"/>
              <a:t>Модальное управление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22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298382" y="1104900"/>
            <a:ext cx="11779317" cy="561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Будем формировать линейную обратную связь</a:t>
            </a:r>
            <a:r>
              <a:rPr lang="en-US" dirty="0"/>
              <a:t>:</a:t>
            </a:r>
          </a:p>
          <a:p>
            <a:r>
              <a:rPr lang="en-US" dirty="0"/>
              <a:t>K- </a:t>
            </a:r>
            <a:r>
              <a:rPr lang="ru-RU" dirty="0"/>
              <a:t>матрица коэффициентов обратной связи, которые необходимо определить</a:t>
            </a:r>
            <a:endParaRPr lang="en-US" dirty="0"/>
          </a:p>
          <a:p>
            <a:r>
              <a:rPr lang="ru-RU" dirty="0"/>
              <a:t>Тогда замкнутая систем имеет вид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Теорема</a:t>
            </a:r>
            <a:r>
              <a:rPr lang="en-US" dirty="0"/>
              <a:t>: </a:t>
            </a:r>
            <a:r>
              <a:rPr lang="ru-RU" dirty="0"/>
              <a:t>Если пара матриц (А и </a:t>
            </a:r>
            <a:r>
              <a:rPr lang="en-US" dirty="0"/>
              <a:t>B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– полностью управляема, то с помощью обратной связи по состоянию с выбором матрицы </a:t>
            </a:r>
            <a:r>
              <a:rPr lang="en-US" dirty="0"/>
              <a:t>K </a:t>
            </a:r>
            <a:r>
              <a:rPr lang="ru-RU" dirty="0"/>
              <a:t>можно обеспечить любое наперед заданное расположение собственных чисел замкнутой системы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7A147B2E-AAD7-41F8-9DAA-A71719A5B4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367659"/>
              </p:ext>
            </p:extLst>
          </p:nvPr>
        </p:nvGraphicFramePr>
        <p:xfrm>
          <a:off x="6188040" y="2475706"/>
          <a:ext cx="5029154" cy="148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3" name="Equation" r:id="rId3" imgW="2400120" imgH="711000" progId="Equation.DSMT4">
                  <p:embed/>
                </p:oleObj>
              </mc:Choice>
              <mc:Fallback>
                <p:oleObj name="Equation" r:id="rId3" imgW="2400120" imgH="71100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7A147B2E-AAD7-41F8-9DAA-A71719A5B4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88040" y="2475706"/>
                        <a:ext cx="5029154" cy="1489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3C4D4FE-0F7B-4BDC-BF5A-94C9EC1963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141533"/>
              </p:ext>
            </p:extLst>
          </p:nvPr>
        </p:nvGraphicFramePr>
        <p:xfrm>
          <a:off x="8080375" y="1104900"/>
          <a:ext cx="13096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4" name="Equation" r:id="rId5" imgW="545760" imgH="177480" progId="Equation.DSMT4">
                  <p:embed/>
                </p:oleObj>
              </mc:Choice>
              <mc:Fallback>
                <p:oleObj name="Equation" r:id="rId5" imgW="545760" imgH="17748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D0DEE182-E6B3-48B0-9818-F56EED9769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80375" y="1104900"/>
                        <a:ext cx="1309688" cy="42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542439A1-635C-45E9-BEEC-A156B5F690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028238"/>
              </p:ext>
            </p:extLst>
          </p:nvPr>
        </p:nvGraphicFramePr>
        <p:xfrm>
          <a:off x="298382" y="3730625"/>
          <a:ext cx="11334751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5" name="Equation" r:id="rId7" imgW="5410080" imgH="533160" progId="Equation.DSMT4">
                  <p:embed/>
                </p:oleObj>
              </mc:Choice>
              <mc:Fallback>
                <p:oleObj name="Equation" r:id="rId7" imgW="5410080" imgH="53316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7A147B2E-AAD7-41F8-9DAA-A71719A5B4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382" y="3730625"/>
                        <a:ext cx="11334751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3722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81810" y="414339"/>
            <a:ext cx="11214100" cy="987423"/>
          </a:xfrm>
        </p:spPr>
        <p:txBody>
          <a:bodyPr>
            <a:normAutofit fontScale="90000"/>
          </a:bodyPr>
          <a:lstStyle/>
          <a:p>
            <a:pPr algn="r"/>
            <a:r>
              <a:rPr lang="ru-RU" sz="3200" dirty="0"/>
              <a:t>Синтез параллельных регуляторов</a:t>
            </a:r>
            <a:br>
              <a:rPr lang="ru-RU" sz="3200" dirty="0"/>
            </a:br>
            <a:r>
              <a:rPr lang="ru-RU" sz="3200" dirty="0"/>
              <a:t>Модальное управление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23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298382" y="1104900"/>
            <a:ext cx="11779317" cy="561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Замечание 1</a:t>
            </a:r>
            <a:r>
              <a:rPr lang="en-US" dirty="0"/>
              <a:t>: </a:t>
            </a:r>
            <a:r>
              <a:rPr lang="ru-RU" dirty="0"/>
              <a:t>Если управление </a:t>
            </a:r>
            <a:r>
              <a:rPr lang="en-US" dirty="0"/>
              <a:t>u – </a:t>
            </a:r>
            <a:r>
              <a:rPr lang="ru-RU" dirty="0"/>
              <a:t>скаляр, то матрица </a:t>
            </a:r>
            <a:r>
              <a:rPr lang="en-US" dirty="0"/>
              <a:t>K</a:t>
            </a:r>
            <a:r>
              <a:rPr lang="ru-RU" dirty="0"/>
              <a:t> определяется однозначно по </a:t>
            </a:r>
            <a:r>
              <a:rPr lang="en-US" dirty="0"/>
              <a:t> </a:t>
            </a:r>
            <a:r>
              <a:rPr lang="ru-RU" dirty="0"/>
              <a:t>наперед заданным собственным числам замкнутой системы</a:t>
            </a:r>
          </a:p>
          <a:p>
            <a:r>
              <a:rPr lang="ru-RU" dirty="0"/>
              <a:t>Если </a:t>
            </a:r>
            <a:r>
              <a:rPr lang="en-US" dirty="0"/>
              <a:t>u-</a:t>
            </a:r>
            <a:r>
              <a:rPr lang="ru-RU" dirty="0"/>
              <a:t>вектор то задача определения матрицы </a:t>
            </a:r>
            <a:r>
              <a:rPr lang="en-US" dirty="0"/>
              <a:t>K </a:t>
            </a:r>
            <a:r>
              <a:rPr lang="ru-RU" dirty="0"/>
              <a:t>становится неоднозначной и необходимо вводить дополнительные требования</a:t>
            </a:r>
          </a:p>
          <a:p>
            <a:r>
              <a:rPr lang="ru-RU" dirty="0"/>
              <a:t>Замечание 2</a:t>
            </a:r>
            <a:r>
              <a:rPr lang="en-US" dirty="0"/>
              <a:t>: </a:t>
            </a:r>
            <a:r>
              <a:rPr lang="ru-RU" dirty="0"/>
              <a:t>Если объект не полностью управляем, то из него выделяют полностью управляемую подсистему меньшего размера и находят управление для неё</a:t>
            </a:r>
          </a:p>
          <a:p>
            <a:r>
              <a:rPr lang="ru-RU" dirty="0"/>
              <a:t>При этом оставшаяся полностью неуправляемая подсистема должна быть устойчива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72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8950" y="433388"/>
            <a:ext cx="11214100" cy="1193800"/>
          </a:xfrm>
        </p:spPr>
        <p:txBody>
          <a:bodyPr>
            <a:normAutofit/>
          </a:bodyPr>
          <a:lstStyle/>
          <a:p>
            <a:pPr algn="r"/>
            <a:r>
              <a:rPr lang="ru-RU" sz="3200" dirty="0"/>
              <a:t>Синтез параллельных регуляторов</a:t>
            </a:r>
            <a:br>
              <a:rPr lang="ru-RU" sz="3200" dirty="0"/>
            </a:br>
            <a:r>
              <a:rPr lang="ru-RU" sz="3200" dirty="0"/>
              <a:t>Задача асимптотической оценки вектора состояния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24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298382" y="1397000"/>
            <a:ext cx="7905817" cy="532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Рассмотрим объект в пространстве состояний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применения модального управления необходимо узнать вектор состояния</a:t>
            </a:r>
          </a:p>
          <a:p>
            <a:r>
              <a:rPr lang="ru-RU" dirty="0"/>
              <a:t>Наблюдатель обеспечивает оценивание неизменяемых переменных состояния </a:t>
            </a:r>
            <a:r>
              <a:rPr lang="en-US" dirty="0"/>
              <a:t>x </a:t>
            </a:r>
            <a:r>
              <a:rPr lang="ru-RU" dirty="0"/>
              <a:t>объекта управления</a:t>
            </a:r>
            <a:endParaRPr lang="en-US" dirty="0"/>
          </a:p>
          <a:p>
            <a:r>
              <a:rPr lang="ru-RU" dirty="0"/>
              <a:t>Задача</a:t>
            </a:r>
            <a:r>
              <a:rPr lang="en-US" dirty="0"/>
              <a:t>: </a:t>
            </a:r>
            <a:r>
              <a:rPr lang="ru-RU" dirty="0"/>
              <a:t>построить наблюдатель, который обеспечивает стремление оценки наблюдения к вектору состояния</a:t>
            </a:r>
            <a:endParaRPr lang="en-US" dirty="0"/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7A147B2E-AAD7-41F8-9DAA-A71719A5B4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69187"/>
              </p:ext>
            </p:extLst>
          </p:nvPr>
        </p:nvGraphicFramePr>
        <p:xfrm>
          <a:off x="2127250" y="1730375"/>
          <a:ext cx="2379663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0" name="Equation" r:id="rId3" imgW="1206360" imgH="685800" progId="Equation.DSMT4">
                  <p:embed/>
                </p:oleObj>
              </mc:Choice>
              <mc:Fallback>
                <p:oleObj name="Equation" r:id="rId3" imgW="1206360" imgH="68580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7A147B2E-AAD7-41F8-9DAA-A71719A5B4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7250" y="1730375"/>
                        <a:ext cx="2379663" cy="135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ED7EE4-BC1D-4014-98EA-4E226E13B23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50068" y="1735931"/>
            <a:ext cx="5543550" cy="2438400"/>
          </a:xfrm>
          <a:prstGeom prst="rect">
            <a:avLst/>
          </a:prstGeom>
        </p:spPr>
      </p:pic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25E839E1-D25F-467D-A6B6-A9CD7CB76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787012"/>
              </p:ext>
            </p:extLst>
          </p:nvPr>
        </p:nvGraphicFramePr>
        <p:xfrm>
          <a:off x="3642519" y="5867466"/>
          <a:ext cx="1728787" cy="731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1" name="Equation" r:id="rId6" imgW="660240" imgH="279360" progId="Equation.DSMT4">
                  <p:embed/>
                </p:oleObj>
              </mc:Choice>
              <mc:Fallback>
                <p:oleObj name="Equation" r:id="rId6" imgW="660240" imgH="27936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7A147B2E-AAD7-41F8-9DAA-A71719A5B4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42519" y="5867466"/>
                        <a:ext cx="1728787" cy="731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53B24B6A-1C78-462E-A16C-83C8B3659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722011"/>
              </p:ext>
            </p:extLst>
          </p:nvPr>
        </p:nvGraphicFramePr>
        <p:xfrm>
          <a:off x="5841207" y="5942316"/>
          <a:ext cx="4762500" cy="482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2" name="Equation" r:id="rId8" imgW="2006280" imgH="203040" progId="Equation.DSMT4">
                  <p:embed/>
                </p:oleObj>
              </mc:Choice>
              <mc:Fallback>
                <p:oleObj name="Equation" r:id="rId8" imgW="2006280" imgH="20304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25E839E1-D25F-467D-A6B6-A9CD7CB76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41207" y="5942316"/>
                        <a:ext cx="4762500" cy="482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413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81810" y="414339"/>
            <a:ext cx="11214100" cy="987423"/>
          </a:xfrm>
        </p:spPr>
        <p:txBody>
          <a:bodyPr>
            <a:normAutofit fontScale="90000"/>
          </a:bodyPr>
          <a:lstStyle/>
          <a:p>
            <a:pPr algn="r"/>
            <a:r>
              <a:rPr lang="ru-RU" sz="3200" dirty="0"/>
              <a:t>Синтез параллельных регуляторов</a:t>
            </a:r>
            <a:br>
              <a:rPr lang="ru-RU" sz="3200" dirty="0"/>
            </a:br>
            <a:r>
              <a:rPr lang="ru-RU" sz="3200" dirty="0"/>
              <a:t>Задача асимптотической оценки вектора состояния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25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298382" y="1104900"/>
            <a:ext cx="11779317" cy="5616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Будем формировать наблюдатель на базе модели объекта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Необходимо выбрать матрицу </a:t>
            </a:r>
            <a:r>
              <a:rPr lang="en-US" dirty="0"/>
              <a:t>L </a:t>
            </a:r>
            <a:r>
              <a:rPr lang="ru-RU" dirty="0"/>
              <a:t>так, чтобы	 		, т.е. невязка пропадала (ошибка наблюдения стремилась к нулю			 )</a:t>
            </a:r>
          </a:p>
          <a:p>
            <a:r>
              <a:rPr lang="ru-RU" dirty="0"/>
              <a:t>Запишем уравнения для ошибки наблюдения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Теорема</a:t>
            </a:r>
            <a:r>
              <a:rPr lang="en-US" dirty="0"/>
              <a:t>: </a:t>
            </a:r>
            <a:r>
              <a:rPr lang="ru-RU" dirty="0"/>
              <a:t>Если пара матриц (А и С)</a:t>
            </a:r>
            <a:r>
              <a:rPr lang="en-US" dirty="0"/>
              <a:t> </a:t>
            </a:r>
            <a:r>
              <a:rPr lang="ru-RU" dirty="0"/>
              <a:t>– полностью наблюдаема, то с помощью выбора матрицы </a:t>
            </a:r>
            <a:r>
              <a:rPr lang="en-US" dirty="0"/>
              <a:t>L </a:t>
            </a:r>
            <a:r>
              <a:rPr lang="ru-RU" dirty="0"/>
              <a:t>можно обеспечить любое наперед заданное стремление ошибки наблюдения к нулю</a:t>
            </a:r>
            <a:endParaRPr lang="en-US" dirty="0"/>
          </a:p>
          <a:p>
            <a:r>
              <a:rPr lang="ru-RU" dirty="0"/>
              <a:t>Т.е. выбрать собственные числа матрицы наблюдения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3C4D4FE-0F7B-4BDC-BF5A-94C9EC1963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687399"/>
              </p:ext>
            </p:extLst>
          </p:nvPr>
        </p:nvGraphicFramePr>
        <p:xfrm>
          <a:off x="684213" y="1380725"/>
          <a:ext cx="3684587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7" name="Equation" r:id="rId3" imgW="1536480" imgH="482400" progId="Equation.DSMT4">
                  <p:embed/>
                </p:oleObj>
              </mc:Choice>
              <mc:Fallback>
                <p:oleObj name="Equation" r:id="rId3" imgW="1536480" imgH="48240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3C4D4FE-0F7B-4BDC-BF5A-94C9EC1963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1380725"/>
                        <a:ext cx="3684587" cy="1163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EBAF209-5D67-4DEA-9EA2-B80FC90D18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067576"/>
              </p:ext>
            </p:extLst>
          </p:nvPr>
        </p:nvGraphicFramePr>
        <p:xfrm>
          <a:off x="7169520" y="2375207"/>
          <a:ext cx="1361281" cy="576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8" name="Equation" r:id="rId5" imgW="660240" imgH="279360" progId="Equation.DSMT4">
                  <p:embed/>
                </p:oleObj>
              </mc:Choice>
              <mc:Fallback>
                <p:oleObj name="Equation" r:id="rId5" imgW="660240" imgH="27936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25E839E1-D25F-467D-A6B6-A9CD7CB76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69520" y="2375207"/>
                        <a:ext cx="1361281" cy="576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37D36D76-8FB5-4442-A07C-14DDEC808D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23831"/>
              </p:ext>
            </p:extLst>
          </p:nvPr>
        </p:nvGraphicFramePr>
        <p:xfrm>
          <a:off x="10532290" y="2443761"/>
          <a:ext cx="11779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9" name="Equation" r:id="rId7" imgW="571320" imgH="177480" progId="Equation.DSMT4">
                  <p:embed/>
                </p:oleObj>
              </mc:Choice>
              <mc:Fallback>
                <p:oleObj name="Equation" r:id="rId7" imgW="571320" imgH="17748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7EBAF209-5D67-4DEA-9EA2-B80FC90D18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32290" y="2443761"/>
                        <a:ext cx="1177925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B05DCC9E-181B-4E8D-B39D-04EB6A1611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738972"/>
              </p:ext>
            </p:extLst>
          </p:nvPr>
        </p:nvGraphicFramePr>
        <p:xfrm>
          <a:off x="8275491" y="2769237"/>
          <a:ext cx="1256054" cy="531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0" name="Equation" r:id="rId9" imgW="660240" imgH="279360" progId="Equation.DSMT4">
                  <p:embed/>
                </p:oleObj>
              </mc:Choice>
              <mc:Fallback>
                <p:oleObj name="Equation" r:id="rId9" imgW="660240" imgH="27936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7EBAF209-5D67-4DEA-9EA2-B80FC90D18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75491" y="2769237"/>
                        <a:ext cx="1256054" cy="531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FA10F9D3-6788-4830-BABA-24A6F852AC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894885"/>
              </p:ext>
            </p:extLst>
          </p:nvPr>
        </p:nvGraphicFramePr>
        <p:xfrm>
          <a:off x="4826759" y="5522811"/>
          <a:ext cx="1361281" cy="576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1" name="Equation" r:id="rId11" imgW="660240" imgH="279360" progId="Equation.DSMT4">
                  <p:embed/>
                </p:oleObj>
              </mc:Choice>
              <mc:Fallback>
                <p:oleObj name="Equation" r:id="rId11" imgW="660240" imgH="27936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B05DCC9E-181B-4E8D-B39D-04EB6A1611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26759" y="5522811"/>
                        <a:ext cx="1361281" cy="576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440858D8-2D60-4567-8FBA-C6BE56F9A6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008499"/>
              </p:ext>
            </p:extLst>
          </p:nvPr>
        </p:nvGraphicFramePr>
        <p:xfrm>
          <a:off x="823118" y="3804242"/>
          <a:ext cx="34067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2" name="Equation" r:id="rId12" imgW="1625400" imgH="241200" progId="Equation.DSMT4">
                  <p:embed/>
                </p:oleObj>
              </mc:Choice>
              <mc:Fallback>
                <p:oleObj name="Equation" r:id="rId12" imgW="1625400" imgH="24120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7A147B2E-AAD7-41F8-9DAA-A71719A5B4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3118" y="3804242"/>
                        <a:ext cx="3406775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9B9FEE9E-9A12-45E9-A215-3F4E21569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476206"/>
              </p:ext>
            </p:extLst>
          </p:nvPr>
        </p:nvGraphicFramePr>
        <p:xfrm>
          <a:off x="4690070" y="3805037"/>
          <a:ext cx="67310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3" name="Equation" r:id="rId14" imgW="3213000" imgH="482400" progId="Equation.DSMT4">
                  <p:embed/>
                </p:oleObj>
              </mc:Choice>
              <mc:Fallback>
                <p:oleObj name="Equation" r:id="rId14" imgW="3213000" imgH="48240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542439A1-635C-45E9-BEEC-A156B5F690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90070" y="3805037"/>
                        <a:ext cx="6731000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140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81810" y="414339"/>
            <a:ext cx="11214100" cy="987423"/>
          </a:xfrm>
        </p:spPr>
        <p:txBody>
          <a:bodyPr>
            <a:normAutofit fontScale="90000"/>
          </a:bodyPr>
          <a:lstStyle/>
          <a:p>
            <a:pPr algn="r"/>
            <a:r>
              <a:rPr lang="ru-RU" sz="3200" dirty="0"/>
              <a:t>Синтез параллельных регуляторов</a:t>
            </a:r>
            <a:br>
              <a:rPr lang="ru-RU" sz="3200" dirty="0"/>
            </a:br>
            <a:r>
              <a:rPr lang="ru-RU" sz="3200" dirty="0"/>
              <a:t>Задача асимптотической оценки вектора состояния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26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298382" y="1104900"/>
            <a:ext cx="11779317" cy="561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Замечание 1</a:t>
            </a:r>
            <a:r>
              <a:rPr lang="en-US" dirty="0"/>
              <a:t>: </a:t>
            </a:r>
            <a:r>
              <a:rPr lang="ru-RU" dirty="0"/>
              <a:t>Если система полностью наблюдаема, то существует единственная матрица </a:t>
            </a:r>
            <a:r>
              <a:rPr lang="en-US" dirty="0"/>
              <a:t>L </a:t>
            </a:r>
            <a:r>
              <a:rPr lang="ru-RU" dirty="0"/>
              <a:t>обеспечивающая наперед заданные показатели качества наблюдения</a:t>
            </a:r>
          </a:p>
          <a:p>
            <a:r>
              <a:rPr lang="ru-RU" dirty="0"/>
              <a:t>Замечание 2</a:t>
            </a:r>
            <a:r>
              <a:rPr lang="en-US" dirty="0"/>
              <a:t>: </a:t>
            </a:r>
            <a:r>
              <a:rPr lang="ru-RU" dirty="0"/>
              <a:t>Если объект не полностью наблюдаем, то из него выделяют полностью наблюдаемую подсистему меньшего размера и находят наблюдатель для неё</a:t>
            </a:r>
          </a:p>
          <a:p>
            <a:r>
              <a:rPr lang="ru-RU" dirty="0"/>
              <a:t>При этом оставшаяся полностью ненаблюдаемая подсистема должна быть устойчива</a:t>
            </a:r>
          </a:p>
          <a:p>
            <a:endParaRPr lang="ru-RU" dirty="0"/>
          </a:p>
          <a:p>
            <a:r>
              <a:rPr lang="ru-RU" dirty="0"/>
              <a:t>Наблюдатель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5AD5D1-D41D-4A31-8531-A364DE5A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12" y="4119835"/>
            <a:ext cx="7604362" cy="273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01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8950" y="433388"/>
            <a:ext cx="11214100" cy="1193800"/>
          </a:xfrm>
        </p:spPr>
        <p:txBody>
          <a:bodyPr>
            <a:normAutofit/>
          </a:bodyPr>
          <a:lstStyle/>
          <a:p>
            <a:pPr algn="r"/>
            <a:r>
              <a:rPr lang="ru-RU" sz="3200" dirty="0"/>
              <a:t>Синтез параллельных регуляторов</a:t>
            </a:r>
            <a:br>
              <a:rPr lang="ru-RU" sz="3200" dirty="0"/>
            </a:br>
            <a:r>
              <a:rPr lang="ru-RU" sz="3200" dirty="0"/>
              <a:t>Управление линейной динамической системой по выходу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27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281906" y="1627188"/>
            <a:ext cx="11811240" cy="532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Рассмотрим объект в пространстве состояний, модальное управление, и наблюдатель полного порядка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L – </a:t>
            </a:r>
            <a:r>
              <a:rPr lang="ru-RU" dirty="0"/>
              <a:t>можно настраивать</a:t>
            </a:r>
          </a:p>
          <a:p>
            <a:r>
              <a:rPr lang="ru-RU" dirty="0"/>
              <a:t>Теорема</a:t>
            </a:r>
            <a:r>
              <a:rPr lang="en-US" dirty="0"/>
              <a:t>: </a:t>
            </a:r>
            <a:r>
              <a:rPr lang="ru-RU" dirty="0"/>
              <a:t>Если пары матриц (А и В) и (А и С) – соответственно полностью управляема и полностью наблюдаема, то с помощью выбора матриц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L </a:t>
            </a:r>
            <a:r>
              <a:rPr lang="ru-RU" dirty="0"/>
              <a:t>можно обеспечить любое наперед заданные свойства в замкнутой системе (1)+(2)</a:t>
            </a:r>
          </a:p>
          <a:p>
            <a:endParaRPr lang="ru-RU" dirty="0"/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7A147B2E-AAD7-41F8-9DAA-A71719A5B4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851671"/>
              </p:ext>
            </p:extLst>
          </p:nvPr>
        </p:nvGraphicFramePr>
        <p:xfrm>
          <a:off x="488950" y="2540063"/>
          <a:ext cx="3883025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5" name="Equation" r:id="rId3" imgW="1968480" imgH="990360" progId="Equation.DSMT4">
                  <p:embed/>
                </p:oleObj>
              </mc:Choice>
              <mc:Fallback>
                <p:oleObj name="Equation" r:id="rId3" imgW="1968480" imgH="99036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7A147B2E-AAD7-41F8-9DAA-A71719A5B4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950" y="2540063"/>
                        <a:ext cx="3883025" cy="195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7849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8950" y="433388"/>
            <a:ext cx="11214100" cy="1193800"/>
          </a:xfrm>
        </p:spPr>
        <p:txBody>
          <a:bodyPr>
            <a:normAutofit/>
          </a:bodyPr>
          <a:lstStyle/>
          <a:p>
            <a:pPr algn="r"/>
            <a:r>
              <a:rPr lang="ru-RU" sz="3200" dirty="0"/>
              <a:t>Синтез параллельных регуляторов</a:t>
            </a:r>
            <a:br>
              <a:rPr lang="ru-RU" sz="3200" dirty="0"/>
            </a:br>
            <a:r>
              <a:rPr lang="ru-RU" sz="3200" dirty="0"/>
              <a:t>Управление линейной динамической системой по выходу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28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281906" y="1458098"/>
            <a:ext cx="11811240" cy="54935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Перейдем к новым переменным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Свойства новой системы полностью определяются расположением корней характеристического уравнения</a:t>
            </a:r>
            <a:r>
              <a:rPr lang="en-US" dirty="0"/>
              <a:t>:</a:t>
            </a:r>
            <a:endParaRPr lang="ru-RU" dirty="0"/>
          </a:p>
          <a:p>
            <a:endParaRPr lang="en-US" dirty="0"/>
          </a:p>
          <a:p>
            <a:r>
              <a:rPr lang="ru-RU" dirty="0"/>
              <a:t>Так как в блочной матрице есть нулевой блок, то </a:t>
            </a:r>
          </a:p>
          <a:p>
            <a:endParaRPr lang="ru-RU" dirty="0"/>
          </a:p>
          <a:p>
            <a:r>
              <a:rPr lang="ru-RU" dirty="0"/>
              <a:t>Таким образом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b="1" dirty="0"/>
              <a:t>Принцип разделения</a:t>
            </a:r>
            <a:r>
              <a:rPr lang="en-US" b="1" dirty="0"/>
              <a:t>.</a:t>
            </a:r>
            <a:r>
              <a:rPr lang="ru-RU" b="1" dirty="0"/>
              <a:t> </a:t>
            </a:r>
            <a:r>
              <a:rPr lang="ru-RU" dirty="0"/>
              <a:t>Задачи синтеза по заданным динамическим показателям регулятора и наблюдателя состояния линейной стационарной системы могут рассматриваться раздельно</a:t>
            </a:r>
          </a:p>
          <a:p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96A3CF2-5F6D-4FE9-AB90-DE2F9903CE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590292"/>
              </p:ext>
            </p:extLst>
          </p:nvPr>
        </p:nvGraphicFramePr>
        <p:xfrm>
          <a:off x="2266187" y="1768506"/>
          <a:ext cx="29051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2" name="Equation" r:id="rId3" imgW="1473120" imgH="203040" progId="Equation.DSMT4">
                  <p:embed/>
                </p:oleObj>
              </mc:Choice>
              <mc:Fallback>
                <p:oleObj name="Equation" r:id="rId3" imgW="1473120" imgH="20304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7A147B2E-AAD7-41F8-9DAA-A71719A5B4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6187" y="1768506"/>
                        <a:ext cx="290512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243E206-2206-4832-B1F0-9641C2AA34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192875"/>
              </p:ext>
            </p:extLst>
          </p:nvPr>
        </p:nvGraphicFramePr>
        <p:xfrm>
          <a:off x="7155592" y="1402440"/>
          <a:ext cx="4473575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3" name="Equation" r:id="rId5" imgW="2361960" imgH="990360" progId="Equation.DSMT4">
                  <p:embed/>
                </p:oleObj>
              </mc:Choice>
              <mc:Fallback>
                <p:oleObj name="Equation" r:id="rId5" imgW="2361960" imgH="99036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7A147B2E-AAD7-41F8-9DAA-A71719A5B4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55592" y="1402440"/>
                        <a:ext cx="4473575" cy="187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E3F4A9A-3A28-424B-B3A2-AA7F3B72B3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584588"/>
              </p:ext>
            </p:extLst>
          </p:nvPr>
        </p:nvGraphicFramePr>
        <p:xfrm>
          <a:off x="5709730" y="3660313"/>
          <a:ext cx="45688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4" name="Equation" r:id="rId7" imgW="2412720" imgH="482400" progId="Equation.DSMT4">
                  <p:embed/>
                </p:oleObj>
              </mc:Choice>
              <mc:Fallback>
                <p:oleObj name="Equation" r:id="rId7" imgW="2412720" imgH="48240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D243E206-2206-4832-B1F0-9641C2AA34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09730" y="3660313"/>
                        <a:ext cx="4568825" cy="91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49A3B39D-9D34-4034-AB67-56F3F5A33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189622"/>
              </p:ext>
            </p:extLst>
          </p:nvPr>
        </p:nvGraphicFramePr>
        <p:xfrm>
          <a:off x="1487316" y="4985312"/>
          <a:ext cx="80803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5" name="Equation" r:id="rId9" imgW="4267080" imgH="253800" progId="Equation.DSMT4">
                  <p:embed/>
                </p:oleObj>
              </mc:Choice>
              <mc:Fallback>
                <p:oleObj name="Equation" r:id="rId9" imgW="4267080" imgH="25380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5E3F4A9A-3A28-424B-B3A2-AA7F3B72B3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87316" y="4985312"/>
                        <a:ext cx="808037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0678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Литература: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898" y="1666875"/>
            <a:ext cx="11488928" cy="5686281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Юревич Е.И. ТАУ.</a:t>
            </a:r>
          </a:p>
          <a:p>
            <a:pPr lvl="0"/>
            <a:r>
              <a:rPr lang="ru-RU" dirty="0"/>
              <a:t>Ким Д.П. ТАУ 1 и 2 тома</a:t>
            </a:r>
          </a:p>
          <a:p>
            <a:pPr lvl="0"/>
            <a:r>
              <a:rPr lang="ru-RU" dirty="0"/>
              <a:t>Мирошник И.В. ТАУ. 1 и 2 тома</a:t>
            </a:r>
          </a:p>
          <a:p>
            <a:pPr lvl="0"/>
            <a:r>
              <a:rPr lang="ru-RU" dirty="0"/>
              <a:t>Первозванский А. А. Курс ТАУ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Автор презентации: 	Чупров Сергей Геннадьевич</a:t>
            </a:r>
          </a:p>
          <a:p>
            <a:pPr marL="0" lvl="0" indent="0">
              <a:buNone/>
            </a:pPr>
            <a:r>
              <a:rPr lang="ru-RU" dirty="0"/>
              <a:t>				</a:t>
            </a:r>
            <a:r>
              <a:rPr lang="en-US" dirty="0">
                <a:hlinkClick r:id="rId2"/>
              </a:rPr>
              <a:t>chuprov_sg@spbstu.ru</a:t>
            </a: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 algn="ctr">
              <a:buNone/>
            </a:pPr>
            <a:r>
              <a:rPr lang="ru-RU" dirty="0"/>
              <a:t>Политех. 2018г.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29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8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Типовые системы последовательного регулирования </a:t>
            </a:r>
          </a:p>
          <a:p>
            <a:pPr lvl="1"/>
            <a:r>
              <a:rPr lang="ru-RU" dirty="0"/>
              <a:t>П-регулятор</a:t>
            </a:r>
          </a:p>
          <a:p>
            <a:pPr lvl="1"/>
            <a:r>
              <a:rPr lang="ru-RU" dirty="0"/>
              <a:t>ПД-регулятор</a:t>
            </a:r>
          </a:p>
          <a:p>
            <a:pPr lvl="1"/>
            <a:r>
              <a:rPr lang="ru-RU" dirty="0"/>
              <a:t>ПИ-регулятор</a:t>
            </a:r>
          </a:p>
          <a:p>
            <a:pPr lvl="1"/>
            <a:r>
              <a:rPr lang="ru-RU" dirty="0"/>
              <a:t>ПИД-регулятор</a:t>
            </a:r>
          </a:p>
          <a:p>
            <a:r>
              <a:rPr lang="ru-RU" dirty="0"/>
              <a:t>Последовательный регулятор общего вида (метод компенсации)</a:t>
            </a:r>
          </a:p>
          <a:p>
            <a:r>
              <a:rPr lang="ru-RU" dirty="0"/>
              <a:t>Параллельное регулирование</a:t>
            </a:r>
          </a:p>
          <a:p>
            <a:pPr lvl="1"/>
            <a:r>
              <a:rPr lang="ru-RU" dirty="0"/>
              <a:t>Модальное управление</a:t>
            </a:r>
          </a:p>
          <a:p>
            <a:pPr lvl="1"/>
            <a:r>
              <a:rPr lang="ru-RU" dirty="0"/>
              <a:t>Наблюдатель полного порядка</a:t>
            </a:r>
          </a:p>
          <a:p>
            <a:pPr lvl="1"/>
            <a:r>
              <a:rPr lang="ru-RU" dirty="0"/>
              <a:t>Управление линейным динамически объектом по выходу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93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Типовой последовательный регулятор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4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3822717-945B-4881-A79C-8AE815F910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89114" y="1291188"/>
            <a:ext cx="6128047" cy="180266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4A51F35-CC60-49B2-B7F6-A2CDE590E20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89114" y="3797471"/>
            <a:ext cx="6202886" cy="1855259"/>
          </a:xfrm>
          <a:prstGeom prst="rect">
            <a:avLst/>
          </a:prstGeom>
        </p:spPr>
      </p:pic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FEFF7001-2820-4FDD-ACE0-1EF791993AB3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24124387"/>
              </p:ext>
            </p:extLst>
          </p:nvPr>
        </p:nvGraphicFramePr>
        <p:xfrm>
          <a:off x="214184" y="1409270"/>
          <a:ext cx="8126412" cy="522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1" name="Equation" r:id="rId5" imgW="5079960" imgH="3263760" progId="Equation.DSMT4">
                  <p:embed/>
                </p:oleObj>
              </mc:Choice>
              <mc:Fallback>
                <p:oleObj name="Equation" r:id="rId5" imgW="5079960" imgH="326376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184" y="1409270"/>
                        <a:ext cx="8126412" cy="5221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63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П-регулятор (пропорциональный)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5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FEFF7001-2820-4FDD-ACE0-1EF791993AB3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0134222"/>
              </p:ext>
            </p:extLst>
          </p:nvPr>
        </p:nvGraphicFramePr>
        <p:xfrm>
          <a:off x="498124" y="1247908"/>
          <a:ext cx="11460019" cy="3609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1" name="Equation" r:id="rId3" imgW="5155920" imgH="1650960" progId="Equation.DSMT4">
                  <p:embed/>
                </p:oleObj>
              </mc:Choice>
              <mc:Fallback>
                <p:oleObj name="Equation" r:id="rId3" imgW="5155920" imgH="165096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FEFF7001-2820-4FDD-ACE0-1EF791993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124" y="1247908"/>
                        <a:ext cx="11460019" cy="3609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317634" y="4957011"/>
            <a:ext cx="11036166" cy="16651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Т.е. при объекте без нулевых нулей и полюсов в системах стабилизации установившаяся ошибка уменьшается в </a:t>
            </a:r>
            <a:r>
              <a:rPr lang="ru-RU" dirty="0" err="1"/>
              <a:t>К</a:t>
            </a:r>
            <a:r>
              <a:rPr lang="ru-RU" sz="1800" dirty="0" err="1"/>
              <a:t>р</a:t>
            </a:r>
            <a:r>
              <a:rPr lang="ru-RU" dirty="0"/>
              <a:t> раз</a:t>
            </a:r>
          </a:p>
          <a:p>
            <a:r>
              <a:rPr lang="ru-RU" dirty="0"/>
              <a:t>Увеличение </a:t>
            </a:r>
            <a:r>
              <a:rPr lang="ru-RU" dirty="0" err="1"/>
              <a:t>К</a:t>
            </a:r>
            <a:r>
              <a:rPr lang="ru-RU" sz="1800" dirty="0" err="1"/>
              <a:t>р</a:t>
            </a:r>
            <a:r>
              <a:rPr lang="ru-RU" dirty="0"/>
              <a:t> приводит к уменьшению запаса устойчивости и времени переходного процесса, а так же к увеличению </a:t>
            </a:r>
            <a:r>
              <a:rPr lang="ru-RU" dirty="0" err="1"/>
              <a:t>колебательности</a:t>
            </a:r>
            <a:r>
              <a:rPr lang="ru-RU" dirty="0"/>
              <a:t> 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70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П-регулятор (пропорциональный)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293994" y="6356350"/>
            <a:ext cx="2743200" cy="365125"/>
          </a:xfrm>
        </p:spPr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6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317634" y="4957011"/>
            <a:ext cx="11036166" cy="1665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C073F5-FF82-47EF-B68A-ED6A89C7BE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554" y="1143055"/>
            <a:ext cx="5953446" cy="122634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E715AA-686C-4E65-9DF1-8DD2B02E6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8" y="2266950"/>
            <a:ext cx="5772150" cy="45910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1E3DB28-8E9D-4CB6-9D25-D606BA83F4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96201" y="1143055"/>
            <a:ext cx="5832477" cy="132556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E2E2CBF-FA69-41CD-86E6-E0721EBE5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784" y="2266950"/>
            <a:ext cx="56483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6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569" y="653883"/>
            <a:ext cx="10515600" cy="626277"/>
          </a:xfrm>
        </p:spPr>
        <p:txBody>
          <a:bodyPr>
            <a:normAutofit/>
          </a:bodyPr>
          <a:lstStyle/>
          <a:p>
            <a:r>
              <a:rPr lang="ru-RU" sz="3200" dirty="0"/>
              <a:t>ПД-регулятор (пропорционально-дифференциальный)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7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FEFF7001-2820-4FDD-ACE0-1EF791993AB3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9278026"/>
              </p:ext>
            </p:extLst>
          </p:nvPr>
        </p:nvGraphicFramePr>
        <p:xfrm>
          <a:off x="764188" y="2265449"/>
          <a:ext cx="9903811" cy="225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1" name="Equation" r:id="rId3" imgW="4356000" imgH="990360" progId="Equation.DSMT4">
                  <p:embed/>
                </p:oleObj>
              </mc:Choice>
              <mc:Fallback>
                <p:oleObj name="Equation" r:id="rId3" imgW="4356000" imgH="99036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FEFF7001-2820-4FDD-ACE0-1EF791993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4188" y="2265449"/>
                        <a:ext cx="9903811" cy="2251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764188" y="1347537"/>
            <a:ext cx="10776502" cy="5216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снижения </a:t>
            </a:r>
            <a:r>
              <a:rPr lang="ru-RU" dirty="0" err="1"/>
              <a:t>колебательности</a:t>
            </a:r>
            <a:r>
              <a:rPr lang="ru-RU" dirty="0"/>
              <a:t> процесса вводят производную от отклонения </a:t>
            </a:r>
            <a:r>
              <a:rPr lang="en-US" dirty="0"/>
              <a:t>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</a:t>
            </a:r>
            <a:r>
              <a:rPr lang="en-US" sz="1600" dirty="0" err="1"/>
              <a:t>d</a:t>
            </a:r>
            <a:r>
              <a:rPr lang="en-US" dirty="0"/>
              <a:t> </a:t>
            </a:r>
            <a:r>
              <a:rPr lang="ru-RU" dirty="0"/>
              <a:t>препятствует быстрым движениям объекта и демпфирует колебания</a:t>
            </a:r>
          </a:p>
          <a:p>
            <a:r>
              <a:rPr lang="ru-RU" dirty="0"/>
              <a:t>Но значительное увеличение </a:t>
            </a:r>
            <a:r>
              <a:rPr lang="en-US" dirty="0" err="1"/>
              <a:t>K</a:t>
            </a:r>
            <a:r>
              <a:rPr lang="en-US" sz="1600" dirty="0" err="1"/>
              <a:t>d</a:t>
            </a:r>
            <a:r>
              <a:rPr lang="en-US" dirty="0"/>
              <a:t> </a:t>
            </a:r>
            <a:r>
              <a:rPr lang="ru-RU" dirty="0"/>
              <a:t>замедляет переходные процессы и ухудшает динамику управления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3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569" y="653883"/>
            <a:ext cx="10515600" cy="626277"/>
          </a:xfrm>
        </p:spPr>
        <p:txBody>
          <a:bodyPr>
            <a:normAutofit/>
          </a:bodyPr>
          <a:lstStyle/>
          <a:p>
            <a:r>
              <a:rPr lang="ru-RU" sz="3200" dirty="0"/>
              <a:t>ПД-регулятор (пропорционально-дифференциальный)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8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F14A9E-6A30-4F5A-8051-9FD29B4DDE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8831" y="1115378"/>
            <a:ext cx="9772650" cy="20669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148C6AB-86D8-4384-9226-DECD35917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106" y="1741655"/>
            <a:ext cx="552450" cy="2286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036BEE3-88FB-461B-9432-07C778CDD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08" y="3120180"/>
            <a:ext cx="10199721" cy="36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2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569" y="653883"/>
            <a:ext cx="10515600" cy="626277"/>
          </a:xfrm>
        </p:spPr>
        <p:txBody>
          <a:bodyPr>
            <a:normAutofit/>
          </a:bodyPr>
          <a:lstStyle/>
          <a:p>
            <a:r>
              <a:rPr lang="ru-RU" sz="3200" dirty="0"/>
              <a:t>ПИ-регулятор (пропорционально-интегральный)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9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FEFF7001-2820-4FDD-ACE0-1EF791993AB3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6608796"/>
              </p:ext>
            </p:extLst>
          </p:nvPr>
        </p:nvGraphicFramePr>
        <p:xfrm>
          <a:off x="849313" y="1976438"/>
          <a:ext cx="6702425" cy="273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9" name="Equation" r:id="rId3" imgW="4165560" imgH="1701720" progId="Equation.DSMT4">
                  <p:embed/>
                </p:oleObj>
              </mc:Choice>
              <mc:Fallback>
                <p:oleObj name="Equation" r:id="rId3" imgW="4165560" imgH="170172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FEFF7001-2820-4FDD-ACE0-1EF791993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9313" y="1976438"/>
                        <a:ext cx="6702425" cy="273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Объект 2">
            <a:extLst>
              <a:ext uri="{FF2B5EF4-FFF2-40B4-BE49-F238E27FC236}">
                <a16:creationId xmlns:a16="http://schemas.microsoft.com/office/drawing/2014/main" id="{088BA892-EE1E-472C-B2F4-C957C7593FFB}"/>
              </a:ext>
            </a:extLst>
          </p:cNvPr>
          <p:cNvSpPr txBox="1">
            <a:spLocks/>
          </p:cNvSpPr>
          <p:nvPr/>
        </p:nvSpPr>
        <p:spPr>
          <a:xfrm>
            <a:off x="461318" y="1347537"/>
            <a:ext cx="11079371" cy="53739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Введение интегральной составляющей обеспечивает увеличение порядка астатизма системы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Интегральная составляющая со временем накапливает информацию об отклонении е и тем самым обеспечивает компенсацию установившейся ошибки</a:t>
            </a:r>
          </a:p>
          <a:p>
            <a:r>
              <a:rPr lang="ru-RU" dirty="0"/>
              <a:t>увеличение </a:t>
            </a:r>
            <a:r>
              <a:rPr lang="en-US" dirty="0"/>
              <a:t>K</a:t>
            </a:r>
            <a:r>
              <a:rPr lang="en-US" sz="1600" dirty="0"/>
              <a:t>I</a:t>
            </a:r>
            <a:r>
              <a:rPr lang="en-US" dirty="0"/>
              <a:t> </a:t>
            </a:r>
            <a:r>
              <a:rPr lang="ru-RU" dirty="0"/>
              <a:t>ускоряет процесс накопления и компенсации, но приводит к </a:t>
            </a:r>
            <a:r>
              <a:rPr lang="ru-RU" dirty="0" err="1"/>
              <a:t>колебательности</a:t>
            </a:r>
            <a:r>
              <a:rPr lang="ru-RU" dirty="0"/>
              <a:t> и снижает запас устойчивости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435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14394</TotalTime>
  <Words>983</Words>
  <Application>Microsoft Office PowerPoint</Application>
  <PresentationFormat>Широкоэкранный</PresentationFormat>
  <Paragraphs>239</Paragraphs>
  <Slides>29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Тема Office</vt:lpstr>
      <vt:lpstr>Equation</vt:lpstr>
      <vt:lpstr>MathType 7.0 Equation</vt:lpstr>
      <vt:lpstr>Синтез линейных непрерывных динамических систем автоматического управления</vt:lpstr>
      <vt:lpstr>Введение</vt:lpstr>
      <vt:lpstr>Содержание</vt:lpstr>
      <vt:lpstr>Типовой последовательный регулятор</vt:lpstr>
      <vt:lpstr>П-регулятор (пропорциональный)</vt:lpstr>
      <vt:lpstr>П-регулятор (пропорциональный)</vt:lpstr>
      <vt:lpstr>ПД-регулятор (пропорционально-дифференциальный)</vt:lpstr>
      <vt:lpstr>ПД-регулятор (пропорционально-дифференциальный)</vt:lpstr>
      <vt:lpstr>ПИ-регулятор (пропорционально-интегральный)</vt:lpstr>
      <vt:lpstr>ПИ-регулятор (пропорционально-интегральный)</vt:lpstr>
      <vt:lpstr>ПИД-регулятор</vt:lpstr>
      <vt:lpstr>ПИД-регулятор</vt:lpstr>
      <vt:lpstr>Методы настройки ПИД. Эмпирический</vt:lpstr>
      <vt:lpstr>Методы настройки ПИД.  Метод Зиглера-Никольса (Метод колебаний, 1942г.)</vt:lpstr>
      <vt:lpstr>Методы настройки ПИД. Аналитический оптимальный</vt:lpstr>
      <vt:lpstr>Синтез последовательных регуляторов общего вида Метод компенсации</vt:lpstr>
      <vt:lpstr>Синтез последовательных регуляторов общего вида Метод компенсации</vt:lpstr>
      <vt:lpstr>Синтез последовательных регуляторов общего вида Метод компенсации</vt:lpstr>
      <vt:lpstr>Синтез последовательных регуляторов общего вида Метод компенсации минимальной сложности</vt:lpstr>
      <vt:lpstr>Синтез последовательных регуляторов общего вида Метод компенсации минимальной сложности</vt:lpstr>
      <vt:lpstr>Синтез параллельных регуляторов Управление линейной динамической системой по состоянию Модальное управление Задача размещения собственных значений замкнутой системы</vt:lpstr>
      <vt:lpstr>Синтез параллельных регуляторов Модальное управление </vt:lpstr>
      <vt:lpstr>Синтез параллельных регуляторов Модальное управление </vt:lpstr>
      <vt:lpstr>Синтез параллельных регуляторов Задача асимптотической оценки вектора состояния</vt:lpstr>
      <vt:lpstr>Синтез параллельных регуляторов Задача асимптотической оценки вектора состояния </vt:lpstr>
      <vt:lpstr>Синтез параллельных регуляторов Задача асимптотической оценки вектора состояния </vt:lpstr>
      <vt:lpstr>Синтез параллельных регуляторов Управление линейной динамической системой по выходу</vt:lpstr>
      <vt:lpstr>Синтез параллельных регуляторов Управление линейной динамической системой по выходу</vt:lpstr>
      <vt:lpstr>Литература: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</dc:creator>
  <cp:lastModifiedBy>Sergey</cp:lastModifiedBy>
  <cp:revision>302</cp:revision>
  <dcterms:created xsi:type="dcterms:W3CDTF">2018-04-06T13:10:01Z</dcterms:created>
  <dcterms:modified xsi:type="dcterms:W3CDTF">2018-11-28T19:20:52Z</dcterms:modified>
</cp:coreProperties>
</file>