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354" r:id="rId6"/>
    <p:sldId id="358" r:id="rId7"/>
    <p:sldId id="356" r:id="rId8"/>
    <p:sldId id="355" r:id="rId9"/>
    <p:sldId id="360" r:id="rId10"/>
    <p:sldId id="359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2" r:id="rId22"/>
    <p:sldId id="373" r:id="rId23"/>
    <p:sldId id="374" r:id="rId24"/>
    <p:sldId id="371" r:id="rId25"/>
    <p:sldId id="35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51C4-59A5-4C6F-9DE9-C391EABD3F0A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2A8F-22E7-48D1-B941-BD9F41237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5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2A8F-22E7-48D1-B941-BD9F412373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8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D51C6EB-1689-4910-A123-A275403D44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73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06.04.2018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06.04.2018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C6EB-1689-4910-A123-A275403D449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chuprov_sg@spbstu.ru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Адаптивные и интеллектуальные СУ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Чупров Сергей Геннадьевич</a:t>
            </a:r>
          </a:p>
          <a:p>
            <a:r>
              <a:rPr lang="ru-RU" dirty="0"/>
              <a:t>Кафедра «Мехатроника и роботостроение»</a:t>
            </a:r>
          </a:p>
          <a:p>
            <a:r>
              <a:rPr lang="ru-RU" dirty="0"/>
              <a:t>(при ЦНИИ РТК)</a:t>
            </a:r>
          </a:p>
          <a:p>
            <a:r>
              <a:rPr lang="ru-RU" dirty="0"/>
              <a:t>201</a:t>
            </a:r>
            <a:r>
              <a:rPr lang="en-US" dirty="0"/>
              <a:t>9</a:t>
            </a:r>
            <a:r>
              <a:rPr lang="ru-RU" dirty="0"/>
              <a:t>г</a:t>
            </a:r>
          </a:p>
        </p:txBody>
      </p:sp>
    </p:spTree>
    <p:extLst>
      <p:ext uri="{BB962C8B-B14F-4D97-AF65-F5344CB8AC3E}">
        <p14:creationId xmlns:p14="http://schemas.microsoft.com/office/powerpoint/2010/main" val="835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Адаптивных СУ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407025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По наличию идентификатора(И)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/>
              <a:t>Идентификатор</a:t>
            </a:r>
            <a:r>
              <a:rPr lang="ru-RU" dirty="0"/>
              <a:t> – алгоритм определения структуры и параметров математической модели объекта управления</a:t>
            </a:r>
          </a:p>
          <a:p>
            <a:r>
              <a:rPr lang="ru-RU" dirty="0" smtClean="0"/>
              <a:t>С </a:t>
            </a:r>
            <a:r>
              <a:rPr lang="ru-RU" dirty="0"/>
              <a:t>идентификатором – </a:t>
            </a:r>
          </a:p>
          <a:p>
            <a:pPr lvl="1"/>
            <a:r>
              <a:rPr lang="ru-RU" dirty="0"/>
              <a:t>по входным данным подстраивается модель объекта, </a:t>
            </a:r>
          </a:p>
          <a:p>
            <a:pPr lvl="1"/>
            <a:r>
              <a:rPr lang="ru-RU" dirty="0"/>
              <a:t>для полученной модели настраивается регулятор,</a:t>
            </a:r>
          </a:p>
          <a:p>
            <a:pPr lvl="1"/>
            <a:r>
              <a:rPr lang="ru-RU" dirty="0"/>
              <a:t>Полученные параметры регулятора подаются в основной контур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Без идентификатора – по входным данным вычисляется критерий </a:t>
            </a:r>
            <a:r>
              <a:rPr lang="ru-RU" dirty="0" smtClean="0"/>
              <a:t>качества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2E67EF-B6CC-4B6E-B727-07E89AD7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26" y="4131072"/>
            <a:ext cx="3984486" cy="20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 </a:t>
            </a:r>
            <a:r>
              <a:rPr lang="ru-RU" dirty="0" err="1"/>
              <a:t>квазистационарности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407025"/>
          </a:xfrm>
        </p:spPr>
        <p:txBody>
          <a:bodyPr>
            <a:normAutofit/>
          </a:bodyPr>
          <a:lstStyle/>
          <a:p>
            <a:r>
              <a:rPr lang="ru-RU" b="1" dirty="0"/>
              <a:t>Параметры системы изменяются медленнее переменных состояния</a:t>
            </a:r>
          </a:p>
          <a:p>
            <a:r>
              <a:rPr lang="ru-RU" dirty="0"/>
              <a:t>Т.е. за время переходного процесса параметры системы почти не изменяются</a:t>
            </a:r>
          </a:p>
          <a:p>
            <a:r>
              <a:rPr lang="ru-RU" dirty="0"/>
              <a:t>Тогда время адаптации по крайней мере на порядок больше  времени переходного процесса основного контура и можно считать, что параметры основного контура неизменны всё это время</a:t>
            </a:r>
          </a:p>
          <a:p>
            <a:r>
              <a:rPr lang="ru-RU" dirty="0"/>
              <a:t>Хотя в целом и объект и адаптер являются нестационарными</a:t>
            </a:r>
          </a:p>
          <a:p>
            <a:r>
              <a:rPr lang="ru-RU" b="1" dirty="0"/>
              <a:t>Это общая гипотеза для многоконтурных систем</a:t>
            </a:r>
            <a:r>
              <a:rPr lang="en-US" dirty="0"/>
              <a:t>:</a:t>
            </a:r>
            <a:r>
              <a:rPr lang="ru-RU" dirty="0"/>
              <a:t> Если</a:t>
            </a:r>
            <a:r>
              <a:rPr lang="en-US" dirty="0"/>
              <a:t> </a:t>
            </a:r>
            <a:r>
              <a:rPr lang="ru-RU" dirty="0"/>
              <a:t>время переходного процесса внутреннего контура гораздо меньше времени внешнего контура, то эти контуры можно настраивать независимо</a:t>
            </a:r>
          </a:p>
          <a:p>
            <a:r>
              <a:rPr lang="ru-RU" dirty="0"/>
              <a:t>Если гипотеза не выполняется, то оба контура необходимо настраивать одновременно, что является нетривиальной задачей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4AA75A1-2DE3-47F7-BE77-650270855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160835"/>
              </p:ext>
            </p:extLst>
          </p:nvPr>
        </p:nvGraphicFramePr>
        <p:xfrm>
          <a:off x="2694215" y="2227034"/>
          <a:ext cx="1160982" cy="33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3" imgW="495000" imgH="152280" progId="Equation.DSMT4">
                  <p:embed/>
                </p:oleObj>
              </mc:Choice>
              <mc:Fallback>
                <p:oleObj name="Equation" r:id="rId3" imgW="4950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4215" y="2227034"/>
                        <a:ext cx="1160982" cy="331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Интеллектуальные системы управления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407025"/>
          </a:xfrm>
        </p:spPr>
        <p:txBody>
          <a:bodyPr>
            <a:normAutofit/>
          </a:bodyPr>
          <a:lstStyle/>
          <a:p>
            <a:r>
              <a:rPr lang="ru-RU" b="1" dirty="0"/>
              <a:t>ИСАУ </a:t>
            </a:r>
            <a:r>
              <a:rPr lang="ru-RU" dirty="0"/>
              <a:t>– это САУ, алгоритмы управления которых основаны на методах (технологиях) искусственного интеллекта</a:t>
            </a:r>
            <a:endParaRPr lang="ru-RU" b="1" dirty="0"/>
          </a:p>
          <a:p>
            <a:r>
              <a:rPr lang="ru-RU" dirty="0"/>
              <a:t>Основная отличительная черта ИСАУ – возможность системной </a:t>
            </a:r>
            <a:r>
              <a:rPr lang="ru-RU" b="1" dirty="0"/>
              <a:t>обработки знаний</a:t>
            </a:r>
          </a:p>
          <a:p>
            <a:r>
              <a:rPr lang="ru-RU" dirty="0"/>
              <a:t>Знания – проверенный практикой результаты познавательной деятельности, отражение его в мышлении человека</a:t>
            </a:r>
          </a:p>
          <a:p>
            <a:r>
              <a:rPr lang="ru-RU" dirty="0"/>
              <a:t>Естественный интеллект (человека) – это способность приобретать и целенаправленно использовать знания</a:t>
            </a:r>
          </a:p>
          <a:p>
            <a:r>
              <a:rPr lang="ru-RU" dirty="0"/>
              <a:t>«Искусственный интеллект» - (технологии) искусственного интеллекта - методы технической реализации возможностей естественного интеллекта человека при выполнении им определённых профессиональных действий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Интеллектуальные системы управления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407025"/>
          </a:xfrm>
        </p:spPr>
        <p:txBody>
          <a:bodyPr>
            <a:normAutofit/>
          </a:bodyPr>
          <a:lstStyle/>
          <a:p>
            <a:r>
              <a:rPr lang="ru-RU" dirty="0"/>
              <a:t>Выделяют 4 базовых интеллектуальных технологии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Нейронных сети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Нечеткая логика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Ассоциативная память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Экспертные системы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  <a:r>
              <a:rPr lang="en-US" dirty="0"/>
              <a:t>(</a:t>
            </a:r>
            <a:r>
              <a:rPr lang="ru-RU" dirty="0"/>
              <a:t>НС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Неявная форма представления знаний, скрытых в архитектуре сети, параметрах нейронов и связей</a:t>
            </a:r>
          </a:p>
          <a:p>
            <a:r>
              <a:rPr lang="ru-RU" dirty="0"/>
              <a:t>Наиболее популярны многослойные сети прямого распространения</a:t>
            </a:r>
            <a:r>
              <a:rPr lang="en-US" dirty="0"/>
              <a:t>:</a:t>
            </a:r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r>
              <a:rPr lang="ru-RU" dirty="0"/>
              <a:t>Каждый кружок - нейрон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EF83C1-1DB0-4090-BE8D-3F6B6E43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56" y="2640014"/>
            <a:ext cx="7280502" cy="35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  <a:r>
              <a:rPr lang="en-US" dirty="0"/>
              <a:t>(</a:t>
            </a:r>
            <a:r>
              <a:rPr lang="ru-RU" dirty="0"/>
              <a:t>НС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Нейрон</a:t>
            </a:r>
            <a:r>
              <a:rPr lang="en-US" dirty="0"/>
              <a:t>:</a:t>
            </a:r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  <a:p>
            <a:r>
              <a:rPr lang="ru-RU" dirty="0"/>
              <a:t>Связи – от всех нейронов предыдущего слоя ко всем нейронам последующего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6E5952-1019-4496-A3A0-63968A0F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7" y="1690688"/>
            <a:ext cx="5250316" cy="3009074"/>
          </a:xfrm>
          <a:prstGeom prst="rect">
            <a:avLst/>
          </a:prstGeom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4D74C70-64E7-4E50-BB29-AA0B036D7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163841"/>
              </p:ext>
            </p:extLst>
          </p:nvPr>
        </p:nvGraphicFramePr>
        <p:xfrm>
          <a:off x="5839279" y="2019074"/>
          <a:ext cx="5920694" cy="188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4" imgW="2869920" imgH="914400" progId="Equation.DSMT4">
                  <p:embed/>
                </p:oleObj>
              </mc:Choice>
              <mc:Fallback>
                <p:oleObj name="Equation" r:id="rId4" imgW="2869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39279" y="2019074"/>
                        <a:ext cx="5920694" cy="1884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3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  <a:r>
              <a:rPr lang="en-US" dirty="0"/>
              <a:t>(</a:t>
            </a:r>
            <a:r>
              <a:rPr lang="ru-RU" dirty="0"/>
              <a:t>НС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Функция активации </a:t>
            </a:r>
            <a:r>
              <a:rPr lang="en-US" dirty="0"/>
              <a:t>f(S) –</a:t>
            </a:r>
            <a:r>
              <a:rPr lang="ru-RU" dirty="0"/>
              <a:t>нелинейная функция, например</a:t>
            </a:r>
            <a:r>
              <a:rPr lang="en-US" dirty="0"/>
              <a:t>:</a:t>
            </a:r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6925E-4808-4015-A56C-111501D8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05" y="1787228"/>
            <a:ext cx="6945766" cy="3405410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D9326EB-E00A-4892-A0A6-8DAD6B01B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381565"/>
              </p:ext>
            </p:extLst>
          </p:nvPr>
        </p:nvGraphicFramePr>
        <p:xfrm>
          <a:off x="2736944" y="5395195"/>
          <a:ext cx="5873656" cy="126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4" imgW="3314520" imgH="711000" progId="Equation.DSMT4">
                  <p:embed/>
                </p:oleObj>
              </mc:Choice>
              <mc:Fallback>
                <p:oleObj name="Equation" r:id="rId4" imgW="3314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6944" y="5395195"/>
                        <a:ext cx="5873656" cy="1260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5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  <a:r>
              <a:rPr lang="en-US" dirty="0"/>
              <a:t>(</a:t>
            </a:r>
            <a:r>
              <a:rPr lang="ru-RU" dirty="0"/>
              <a:t>НС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Так как сигнал распространяется только прямо (нет обратных связей), то отсутствует внутренняя динамика (выход однозначно соответствует входу)</a:t>
            </a:r>
          </a:p>
          <a:p>
            <a:r>
              <a:rPr lang="ru-RU" dirty="0"/>
              <a:t>Такая сеть может реализовать любое однозначное нелинейное отображение вектора входа </a:t>
            </a:r>
            <a:r>
              <a:rPr lang="en-US" dirty="0"/>
              <a:t>x </a:t>
            </a:r>
            <a:r>
              <a:rPr lang="ru-RU" dirty="0"/>
              <a:t>в желаемый вектор </a:t>
            </a:r>
            <a:r>
              <a:rPr lang="en-US" dirty="0"/>
              <a:t>y</a:t>
            </a:r>
          </a:p>
          <a:p>
            <a:pPr lvl="1"/>
            <a:r>
              <a:rPr lang="ru-RU" dirty="0"/>
              <a:t>Точность определяется числом нейронов в скрытых слоях</a:t>
            </a:r>
          </a:p>
          <a:p>
            <a:r>
              <a:rPr lang="ru-RU" dirty="0"/>
              <a:t>Настройка НС требует определение коэффициентов 		 - </a:t>
            </a:r>
            <a:r>
              <a:rPr lang="ru-RU" b="1" dirty="0"/>
              <a:t>процедура обучения</a:t>
            </a:r>
            <a:r>
              <a:rPr lang="ru-RU" dirty="0"/>
              <a:t> – проводится на базе ошибки реакции сети на обучающую выборку</a:t>
            </a:r>
          </a:p>
          <a:p>
            <a:r>
              <a:rPr lang="ru-RU" dirty="0"/>
              <a:t>Однозначное отображение позволяет строить идентификаторы в адаптивных и нелинейных системах</a:t>
            </a:r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3F409E0-79C6-4AB1-83C1-9AAD730CF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37040"/>
              </p:ext>
            </p:extLst>
          </p:nvPr>
        </p:nvGraphicFramePr>
        <p:xfrm>
          <a:off x="8610600" y="3523776"/>
          <a:ext cx="824593" cy="39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3" imgW="419040" imgH="203040" progId="Equation.DSMT4">
                  <p:embed/>
                </p:oleObj>
              </mc:Choice>
              <mc:Fallback>
                <p:oleObj name="Equation" r:id="rId3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0600" y="3523776"/>
                        <a:ext cx="824593" cy="399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8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  <a:r>
              <a:rPr lang="en-US" dirty="0"/>
              <a:t>(</a:t>
            </a:r>
            <a:r>
              <a:rPr lang="ru-RU" dirty="0"/>
              <a:t>НС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Для обеспечения динамических свойств (памяти) вводят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Внешнюю обратную связь (выход сети подается на вход)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Внутренние обратные связи</a:t>
            </a:r>
          </a:p>
          <a:p>
            <a:pPr marL="971550" lvl="1" indent="-514350">
              <a:buFont typeface="+mj-lt"/>
              <a:buAutoNum type="alphaLcPeriod"/>
            </a:pPr>
            <a:r>
              <a:rPr lang="ru-RU" dirty="0"/>
              <a:t>Диагональные – выход нейрона подается на один его вход</a:t>
            </a:r>
          </a:p>
          <a:p>
            <a:pPr marL="971550" lvl="1" indent="-514350">
              <a:buFont typeface="+mj-lt"/>
              <a:buAutoNum type="alphaLcPeriod"/>
            </a:pPr>
            <a:endParaRPr lang="ru-RU" dirty="0"/>
          </a:p>
          <a:p>
            <a:pPr marL="971550" lvl="1" indent="-514350">
              <a:buFont typeface="+mj-lt"/>
              <a:buAutoNum type="alphaLcPeriod"/>
            </a:pPr>
            <a:endParaRPr lang="ru-RU" dirty="0"/>
          </a:p>
          <a:p>
            <a:pPr marL="971550" lvl="1" indent="-514350">
              <a:buFont typeface="+mj-lt"/>
              <a:buAutoNum type="alphaLcPeriod"/>
            </a:pPr>
            <a:r>
              <a:rPr lang="ru-RU" dirty="0" err="1"/>
              <a:t>Полносвязная</a:t>
            </a:r>
            <a:r>
              <a:rPr lang="ru-RU" dirty="0"/>
              <a:t> НС – выход нейрона подаётся на входы нейронов любого внутреннего слоя (в общем случае «все-ко-всем»)</a:t>
            </a:r>
          </a:p>
          <a:p>
            <a:pPr lvl="2"/>
            <a:r>
              <a:rPr lang="ru-RU" dirty="0"/>
              <a:t>Такие сети называются рекуррентными</a:t>
            </a:r>
          </a:p>
          <a:p>
            <a:pPr lvl="2"/>
            <a:r>
              <a:rPr lang="ru-RU" dirty="0"/>
              <a:t>Они сложные</a:t>
            </a:r>
          </a:p>
          <a:p>
            <a:pPr lvl="2"/>
            <a:r>
              <a:rPr lang="ru-RU" dirty="0"/>
              <a:t>Не решена проблема устойчивости</a:t>
            </a:r>
          </a:p>
          <a:p>
            <a:r>
              <a:rPr lang="ru-RU" dirty="0"/>
              <a:t>НС (физические) позволяют значительно повысить быстродействие за счёт распараллеливания входящей информации</a:t>
            </a:r>
          </a:p>
          <a:p>
            <a:pPr marL="971550" lvl="1" indent="-514350">
              <a:buFont typeface="+mj-lt"/>
              <a:buAutoNum type="alphaLcPeriod"/>
            </a:pPr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183E97-6B9A-400A-8E30-5828599C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334" y="2276475"/>
            <a:ext cx="2657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САУ на нечёткой логике</a:t>
            </a:r>
            <a:r>
              <a:rPr lang="en-US" dirty="0"/>
              <a:t>(</a:t>
            </a:r>
            <a:r>
              <a:rPr lang="ru-RU" dirty="0"/>
              <a:t>НЛ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НЛ позволяет формализовать описание процессов и систем при неполном знании о них, т.е. формализовать неопределенность</a:t>
            </a:r>
            <a:endParaRPr lang="en-US" dirty="0"/>
          </a:p>
          <a:p>
            <a:r>
              <a:rPr lang="ru-RU" dirty="0" smtClean="0"/>
              <a:t>«Чёткая» </a:t>
            </a:r>
            <a:r>
              <a:rPr lang="ru-RU" dirty="0"/>
              <a:t>логика</a:t>
            </a:r>
            <a:r>
              <a:rPr lang="en-US" dirty="0"/>
              <a:t>: </a:t>
            </a:r>
            <a:r>
              <a:rPr lang="ru-RU" dirty="0"/>
              <a:t>утверждение </a:t>
            </a:r>
            <a:r>
              <a:rPr lang="en-US" dirty="0"/>
              <a:t>M</a:t>
            </a:r>
            <a:r>
              <a:rPr lang="ru-RU" dirty="0"/>
              <a:t>(</a:t>
            </a:r>
            <a:r>
              <a:rPr lang="en-US" dirty="0"/>
              <a:t>y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или истинно, или ложно</a:t>
            </a:r>
          </a:p>
          <a:p>
            <a:r>
              <a:rPr lang="ru-RU" dirty="0"/>
              <a:t>Нечеткая логика</a:t>
            </a:r>
            <a:r>
              <a:rPr lang="en-US" dirty="0"/>
              <a:t>:</a:t>
            </a:r>
            <a:r>
              <a:rPr lang="ru-RU" dirty="0"/>
              <a:t> утверждение </a:t>
            </a:r>
            <a:r>
              <a:rPr lang="en-US" dirty="0"/>
              <a:t>M(y) </a:t>
            </a:r>
            <a:r>
              <a:rPr lang="ru-RU" dirty="0"/>
              <a:t>истинно с вероятностью </a:t>
            </a:r>
            <a:r>
              <a:rPr lang="en-US" dirty="0"/>
              <a:t>m</a:t>
            </a:r>
          </a:p>
          <a:p>
            <a:r>
              <a:rPr lang="ru-RU" dirty="0"/>
              <a:t>Введем нечеткое множество</a:t>
            </a:r>
            <a:r>
              <a:rPr lang="en-US" dirty="0"/>
              <a:t>: 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	- </a:t>
            </a:r>
            <a:r>
              <a:rPr lang="ru-RU" dirty="0"/>
              <a:t>функция принадлежности, вероятность с которой (</a:t>
            </a:r>
            <a:r>
              <a:rPr lang="en-US" dirty="0"/>
              <a:t>y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принадлежит множеству </a:t>
            </a:r>
            <a:r>
              <a:rPr lang="en-US" dirty="0"/>
              <a:t>M</a:t>
            </a:r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AB99C1F-011F-491E-B0FD-D2F95518F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5345"/>
              </p:ext>
            </p:extLst>
          </p:nvPr>
        </p:nvGraphicFramePr>
        <p:xfrm>
          <a:off x="5173210" y="3181350"/>
          <a:ext cx="25574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3" imgW="1307880" imgH="253800" progId="Equation.DSMT4">
                  <p:embed/>
                </p:oleObj>
              </mc:Choice>
              <mc:Fallback>
                <p:oleObj name="Equation" r:id="rId3" imgW="1307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3210" y="3181350"/>
                        <a:ext cx="25574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44B015A-1852-48D3-98E9-CE8C4EAE9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15472"/>
              </p:ext>
            </p:extLst>
          </p:nvPr>
        </p:nvGraphicFramePr>
        <p:xfrm>
          <a:off x="549275" y="3679825"/>
          <a:ext cx="5794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275" y="3679825"/>
                        <a:ext cx="579438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9288C7-553C-4696-A9CE-C19888CFB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761" y="4059168"/>
            <a:ext cx="5517697" cy="27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 называется </a:t>
            </a:r>
            <a:r>
              <a:rPr lang="ru-RU" b="1" dirty="0"/>
              <a:t>адаптивной, </a:t>
            </a:r>
            <a:r>
              <a:rPr lang="ru-RU" dirty="0"/>
              <a:t>если в ней текущая информация кроме выработки управляющего воздействия используется для изменения алгоритма управления</a:t>
            </a:r>
          </a:p>
          <a:p>
            <a:pPr lvl="1"/>
            <a:r>
              <a:rPr lang="ru-RU" dirty="0"/>
              <a:t>Применяется, когда объект управления или внешние воздействия изменяется в широких пределах</a:t>
            </a:r>
          </a:p>
          <a:p>
            <a:r>
              <a:rPr lang="ru-RU" b="1" dirty="0"/>
              <a:t>Интеллектуальная СУ </a:t>
            </a:r>
            <a:r>
              <a:rPr lang="ru-RU" dirty="0"/>
              <a:t>– это САУ, алгоритмы управления которых основаны на методах (технологиях) искусственного интеллекта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САУ на нечёткой логике</a:t>
            </a:r>
            <a:r>
              <a:rPr lang="en-US" dirty="0"/>
              <a:t>(</a:t>
            </a:r>
            <a:r>
              <a:rPr lang="ru-RU" dirty="0"/>
              <a:t>НЛ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Возможные состояния системы описываются несколькими нечёткими множествами (обычно от 3 до 7)</a:t>
            </a:r>
            <a:endParaRPr lang="en-US" dirty="0"/>
          </a:p>
          <a:p>
            <a:r>
              <a:rPr lang="ru-RU" dirty="0"/>
              <a:t>Зададим управление соответствующе каждому множеству М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Тогда результирующим управлением будет средним арифметическим взвешенным по вероятности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endParaRPr lang="ru-RU" b="1" dirty="0"/>
          </a:p>
          <a:p>
            <a:endParaRPr lang="ru-RU" dirty="0"/>
          </a:p>
          <a:p>
            <a:r>
              <a:rPr lang="ru-RU" dirty="0"/>
              <a:t>Замечание</a:t>
            </a:r>
            <a:r>
              <a:rPr lang="en-US" dirty="0"/>
              <a:t>: </a:t>
            </a:r>
            <a:r>
              <a:rPr lang="ru-RU" dirty="0"/>
              <a:t>Нечеткие рассуждения просто представить в виде нейронной сети (если функция принадлежности = функции активации)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AB99C1F-011F-491E-B0FD-D2F95518F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97672"/>
              </p:ext>
            </p:extLst>
          </p:nvPr>
        </p:nvGraphicFramePr>
        <p:xfrm>
          <a:off x="3073626" y="2640013"/>
          <a:ext cx="4594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3" imgW="2349360" imgH="253800" progId="Equation.DSMT4">
                  <p:embed/>
                </p:oleObj>
              </mc:Choice>
              <mc:Fallback>
                <p:oleObj name="Equation" r:id="rId3" imgW="2349360" imgH="25380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9AB99C1F-011F-491E-B0FD-D2F95518F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3626" y="2640013"/>
                        <a:ext cx="45942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099502D-3271-4659-BCF1-AF20491E3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32150"/>
              </p:ext>
            </p:extLst>
          </p:nvPr>
        </p:nvGraphicFramePr>
        <p:xfrm>
          <a:off x="6096000" y="1717676"/>
          <a:ext cx="1880713" cy="48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Equation" r:id="rId5" imgW="977760" imgH="253800" progId="Equation.DSMT4">
                  <p:embed/>
                </p:oleObj>
              </mc:Choice>
              <mc:Fallback>
                <p:oleObj name="Equation" r:id="rId5" imgW="977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1717676"/>
                        <a:ext cx="1880713" cy="48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781C0A6-5BA5-4A6D-BEF4-DFCF118D9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71343"/>
              </p:ext>
            </p:extLst>
          </p:nvPr>
        </p:nvGraphicFramePr>
        <p:xfrm>
          <a:off x="8371114" y="692150"/>
          <a:ext cx="2552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Equation" r:id="rId7" imgW="2552756" imgH="485843" progId="Equation.DSMT4">
                  <p:embed/>
                </p:oleObj>
              </mc:Choice>
              <mc:Fallback>
                <p:oleObj name="Equation" r:id="rId7" imgW="2552756" imgH="48584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71114" y="692150"/>
                        <a:ext cx="25527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F1DCED5-1672-4B92-974D-F6D9B6E4D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52803"/>
              </p:ext>
            </p:extLst>
          </p:nvPr>
        </p:nvGraphicFramePr>
        <p:xfrm>
          <a:off x="4434000" y="3978559"/>
          <a:ext cx="1873476" cy="110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9" imgW="1117440" imgH="660240" progId="Equation.DSMT4">
                  <p:embed/>
                </p:oleObj>
              </mc:Choice>
              <mc:Fallback>
                <p:oleObj name="Equation" r:id="rId9" imgW="11174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34000" y="3978559"/>
                        <a:ext cx="1873476" cy="110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5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Ассоциативная память</a:t>
            </a:r>
            <a:r>
              <a:rPr lang="en-US" dirty="0"/>
              <a:t>(</a:t>
            </a:r>
            <a:r>
              <a:rPr lang="ru-RU" dirty="0"/>
              <a:t>АП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АП – способ повышения быстродействия извлечения информации из памяти и восстановления образов по их фрагментам</a:t>
            </a:r>
          </a:p>
          <a:p>
            <a:r>
              <a:rPr lang="ru-RU" dirty="0"/>
              <a:t>Простейший случай – табличное представление функции </a:t>
            </a:r>
            <a:r>
              <a:rPr lang="en-US" dirty="0"/>
              <a:t>y=f(x):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Аргумент </a:t>
            </a:r>
            <a:r>
              <a:rPr lang="en-US" dirty="0"/>
              <a:t>x </a:t>
            </a:r>
            <a:r>
              <a:rPr lang="ru-RU" dirty="0"/>
              <a:t>преобразуется в адрес </a:t>
            </a:r>
            <a:r>
              <a:rPr lang="en-US" dirty="0"/>
              <a:t>m(x);</a:t>
            </a:r>
            <a:endParaRPr lang="ru-RU" dirty="0"/>
          </a:p>
          <a:p>
            <a:pPr lvl="1"/>
            <a:r>
              <a:rPr lang="ru-RU" dirty="0"/>
              <a:t>Алгоритм преобразования – любой, главное - однозначный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Значение </a:t>
            </a:r>
            <a:r>
              <a:rPr lang="en-US" dirty="0"/>
              <a:t>y[m] </a:t>
            </a:r>
            <a:r>
              <a:rPr lang="ru-RU" dirty="0"/>
              <a:t>берется из массива заранее рассчитанных значений по адресу </a:t>
            </a:r>
            <a:r>
              <a:rPr lang="en-US" dirty="0"/>
              <a:t>m</a:t>
            </a:r>
          </a:p>
          <a:p>
            <a:pPr lvl="1"/>
            <a:r>
              <a:rPr lang="ru-RU" dirty="0"/>
              <a:t>Быстро, но точность отграничена доступным размером памяти для хранения массива значений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21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D924FB-2E02-40F3-8400-A29063F7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43" y="4879727"/>
            <a:ext cx="7208384" cy="197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Ассоциативная память</a:t>
            </a:r>
            <a:r>
              <a:rPr lang="en-US" dirty="0"/>
              <a:t>(</a:t>
            </a:r>
            <a:r>
              <a:rPr lang="ru-RU" dirty="0"/>
              <a:t>АП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Матричная АП – табличное представление вектор-функции </a:t>
            </a:r>
            <a:r>
              <a:rPr lang="en-US" dirty="0"/>
              <a:t>y=f(x):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Вектор </a:t>
            </a:r>
            <a:r>
              <a:rPr lang="en-US" dirty="0"/>
              <a:t>x </a:t>
            </a:r>
            <a:r>
              <a:rPr lang="ru-RU" dirty="0"/>
              <a:t>преобразуется в вектор-адрес </a:t>
            </a:r>
            <a:r>
              <a:rPr lang="en-US" dirty="0"/>
              <a:t>m(x);</a:t>
            </a:r>
            <a:endParaRPr lang="ru-RU" dirty="0"/>
          </a:p>
          <a:p>
            <a:pPr lvl="1"/>
            <a:r>
              <a:rPr lang="ru-RU" dirty="0"/>
              <a:t>Алгоритм преобразования – любой, главное - однозначный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Значение вектора </a:t>
            </a:r>
            <a:r>
              <a:rPr lang="en-US" dirty="0"/>
              <a:t>y[m] </a:t>
            </a:r>
            <a:r>
              <a:rPr lang="ru-RU" dirty="0"/>
              <a:t>берется из массива заранее рассчитанных значений по адресу </a:t>
            </a:r>
            <a:r>
              <a:rPr lang="en-US" dirty="0"/>
              <a:t>m</a:t>
            </a:r>
          </a:p>
          <a:p>
            <a:pPr lvl="1"/>
            <a:r>
              <a:rPr lang="ru-RU" dirty="0"/>
              <a:t>Быстро, но точность отграничена доступным размером памяти для хранения массива значений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357FEA-F186-4195-BCA6-87FB9E42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07" y="4551032"/>
            <a:ext cx="6756626" cy="1854292"/>
          </a:xfrm>
          <a:prstGeom prst="rect">
            <a:avLst/>
          </a:prstGeom>
        </p:spPr>
      </p:pic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899590D-3D80-46B7-9CAD-42B824265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005739"/>
              </p:ext>
            </p:extLst>
          </p:nvPr>
        </p:nvGraphicFramePr>
        <p:xfrm>
          <a:off x="962026" y="4551032"/>
          <a:ext cx="2743199" cy="217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4" imgW="1155600" imgH="914400" progId="Equation.DSMT4">
                  <p:embed/>
                </p:oleObj>
              </mc:Choice>
              <mc:Fallback>
                <p:oleObj name="Equation" r:id="rId4" imgW="1155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2026" y="4551032"/>
                        <a:ext cx="2743199" cy="2170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1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Ассоциативная память</a:t>
            </a:r>
            <a:r>
              <a:rPr lang="en-US" dirty="0"/>
              <a:t>(</a:t>
            </a:r>
            <a:r>
              <a:rPr lang="ru-RU" dirty="0"/>
              <a:t>АП</a:t>
            </a:r>
            <a:r>
              <a:rPr lang="en-US" dirty="0"/>
              <a:t>):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Пирамидальная (иерархическая) АП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Проводит классификацию входного вектора по некоторому признаку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Относит вектор к одной из классифицируемых групп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Затем в этой группе классифицирует по другому признаку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 т.д. пока не получит адрес ответа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r>
              <a:rPr lang="ru-RU" dirty="0"/>
              <a:t>Например</a:t>
            </a:r>
            <a:r>
              <a:rPr lang="en-US" dirty="0"/>
              <a:t>: </a:t>
            </a:r>
            <a:r>
              <a:rPr lang="ru-RU" dirty="0"/>
              <a:t>Поисковые системы, базы данных, </a:t>
            </a:r>
            <a:r>
              <a:rPr lang="en-US" dirty="0"/>
              <a:t>ru.akinator.com</a:t>
            </a:r>
            <a:r>
              <a:rPr lang="ru-RU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4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Экспертные системы(ЭС)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/>
          </a:bodyPr>
          <a:lstStyle/>
          <a:p>
            <a:r>
              <a:rPr lang="ru-RU" dirty="0"/>
              <a:t>ЭС – программы, способные делать логические выводы на основании знаний в конкретной предметной области</a:t>
            </a:r>
          </a:p>
          <a:p>
            <a:r>
              <a:rPr lang="ru-RU" dirty="0"/>
              <a:t>Вместо математической модели в явном виде используются профессиональные знания специалистов, т.е. их интеллект в виде набора рекомендуемых вариантов решений (можно с вероятностями) для заданного перечня ситуаций</a:t>
            </a:r>
          </a:p>
          <a:p>
            <a:r>
              <a:rPr lang="ru-RU" dirty="0"/>
              <a:t>СУ на базе ЭК – ситуационные, т.е. обратная связь замыкается не по входным переменным, а по ситуации</a:t>
            </a:r>
          </a:p>
          <a:p>
            <a:r>
              <a:rPr lang="ru-RU" dirty="0"/>
              <a:t>Анализируя ситуации происходит выбор закона управления</a:t>
            </a:r>
          </a:p>
          <a:p>
            <a:r>
              <a:rPr lang="ru-RU" dirty="0"/>
              <a:t>Выбор происходит в по таблице соответствий</a:t>
            </a:r>
            <a:r>
              <a:rPr lang="en-US" dirty="0"/>
              <a:t> </a:t>
            </a:r>
            <a:r>
              <a:rPr lang="ru-RU" dirty="0"/>
              <a:t>«ситуация - решение»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ситуация - «Лекции закончились», решение - «готовиться к экзамену»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Литература: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3898" y="1666875"/>
            <a:ext cx="11488928" cy="568628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Юревич Е.И. ТАУ.</a:t>
            </a:r>
          </a:p>
          <a:p>
            <a:pPr lvl="0"/>
            <a:r>
              <a:rPr lang="ru-RU" dirty="0"/>
              <a:t>Ким Д.П. ТАУ 1 и 2 тома</a:t>
            </a:r>
          </a:p>
          <a:p>
            <a:pPr lvl="0"/>
            <a:r>
              <a:rPr lang="ru-RU" dirty="0"/>
              <a:t>Мирошник И.В. ТАУ. 1 и 2 тома</a:t>
            </a:r>
          </a:p>
          <a:p>
            <a:pPr lvl="0"/>
            <a:r>
              <a:rPr lang="ru-RU" dirty="0"/>
              <a:t>Первозванский А. А. Курс ТАУ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Автор презентации: 	Чупров Сергей Геннадьевич</a:t>
            </a:r>
          </a:p>
          <a:p>
            <a:pPr marL="0" lvl="0" indent="0">
              <a:buNone/>
            </a:pPr>
            <a:r>
              <a:rPr lang="ru-RU" dirty="0"/>
              <a:t>				</a:t>
            </a:r>
            <a:r>
              <a:rPr lang="en-US" dirty="0">
                <a:hlinkClick r:id="rId2"/>
              </a:rPr>
              <a:t>chuprov_sg@spbstu.ru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 algn="ctr">
              <a:buNone/>
            </a:pPr>
            <a:r>
              <a:rPr lang="ru-RU" dirty="0"/>
              <a:t>Политех. 201</a:t>
            </a:r>
            <a:r>
              <a:rPr lang="en-US" dirty="0"/>
              <a:t>9</a:t>
            </a:r>
            <a:r>
              <a:rPr lang="ru-RU" dirty="0"/>
              <a:t>г.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b="1" smtClean="0">
                <a:solidFill>
                  <a:schemeClr val="tx1"/>
                </a:solidFill>
              </a:rPr>
              <a:t>25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Цели лекции:</a:t>
            </a:r>
          </a:p>
          <a:p>
            <a:pPr lvl="1"/>
            <a:r>
              <a:rPr lang="ru-RU" sz="4000" dirty="0"/>
              <a:t>Классификация методов адаптивного управления</a:t>
            </a:r>
          </a:p>
          <a:p>
            <a:pPr lvl="1"/>
            <a:r>
              <a:rPr lang="ru-RU" sz="4000" dirty="0"/>
              <a:t> Знакомство с  основными технологиями искусственного интеллекта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3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СУ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407025"/>
          </a:xfrm>
        </p:spPr>
        <p:txBody>
          <a:bodyPr/>
          <a:lstStyle/>
          <a:p>
            <a:r>
              <a:rPr lang="ru-RU" dirty="0"/>
              <a:t>СУ называется </a:t>
            </a:r>
            <a:r>
              <a:rPr lang="ru-RU" b="1" dirty="0"/>
              <a:t>адаптивной, </a:t>
            </a:r>
            <a:r>
              <a:rPr lang="ru-RU" dirty="0"/>
              <a:t>если в ней текущая информация кроме выработки управляющего воздействия используется для изменения алгоритма управления  для обеспечения </a:t>
            </a:r>
            <a:r>
              <a:rPr lang="ru-RU" b="1" dirty="0"/>
              <a:t>необходимого качества управления</a:t>
            </a:r>
          </a:p>
          <a:p>
            <a:pPr lvl="1"/>
            <a:r>
              <a:rPr lang="ru-RU" dirty="0"/>
              <a:t>Применяется, когда объект управления или внешние воздействия изменяется в широких пределах</a:t>
            </a:r>
          </a:p>
          <a:p>
            <a:pPr lvl="1"/>
            <a:r>
              <a:rPr lang="ru-RU" dirty="0"/>
              <a:t>Первые работы связанны с построением автопилотов самолетов</a:t>
            </a:r>
          </a:p>
          <a:p>
            <a:r>
              <a:rPr lang="ru-RU" dirty="0"/>
              <a:t>Качество управления численно определяется критерием качества </a:t>
            </a:r>
            <a:r>
              <a:rPr lang="en-US" dirty="0"/>
              <a:t>J </a:t>
            </a:r>
            <a:r>
              <a:rPr lang="ru-RU" dirty="0"/>
              <a:t>– функция зависящая от входных и выходные переменных системы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E82BAAC-74C1-4258-A15B-56B4B731B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1848"/>
              </p:ext>
            </p:extLst>
          </p:nvPr>
        </p:nvGraphicFramePr>
        <p:xfrm>
          <a:off x="2119313" y="4948238"/>
          <a:ext cx="7461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2831760" imgH="672840" progId="Equation.DSMT4">
                  <p:embed/>
                </p:oleObj>
              </mc:Choice>
              <mc:Fallback>
                <p:oleObj name="Equation" r:id="rId3" imgW="28317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313" y="4948238"/>
                        <a:ext cx="7461250" cy="177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СУ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407025"/>
          </a:xfrm>
        </p:spPr>
        <p:txBody>
          <a:bodyPr/>
          <a:lstStyle/>
          <a:p>
            <a:r>
              <a:rPr lang="ru-RU" dirty="0"/>
              <a:t>СУ называется </a:t>
            </a:r>
            <a:r>
              <a:rPr lang="ru-RU" b="1" dirty="0"/>
              <a:t>адаптивной, </a:t>
            </a:r>
            <a:r>
              <a:rPr lang="ru-RU" dirty="0"/>
              <a:t>если в ней текущая информация кроме выработки управляющего воздействия используется для изменения алгоритма управления  для обеспечения </a:t>
            </a:r>
            <a:r>
              <a:rPr lang="ru-RU" b="1" dirty="0"/>
              <a:t>необходимого качества управления</a:t>
            </a:r>
          </a:p>
          <a:p>
            <a:pPr lvl="1"/>
            <a:r>
              <a:rPr lang="ru-RU" dirty="0"/>
              <a:t>Применяется, когда объект управления или внешние воздействия изменяется в широких пределах</a:t>
            </a:r>
          </a:p>
          <a:p>
            <a:pPr lvl="1"/>
            <a:r>
              <a:rPr lang="ru-RU" dirty="0"/>
              <a:t>Первые работы связанны с построением автопилотов самолетов</a:t>
            </a:r>
          </a:p>
          <a:p>
            <a:r>
              <a:rPr lang="ru-RU" dirty="0"/>
              <a:t>Качество управления численно определяется критерием качества </a:t>
            </a:r>
            <a:r>
              <a:rPr lang="en-US" dirty="0"/>
              <a:t>J </a:t>
            </a:r>
            <a:r>
              <a:rPr lang="ru-RU" dirty="0"/>
              <a:t>– функция зависящая от входных и выходные переменных системы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E82BAAC-74C1-4258-A15B-56B4B731B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414296"/>
              </p:ext>
            </p:extLst>
          </p:nvPr>
        </p:nvGraphicFramePr>
        <p:xfrm>
          <a:off x="2119313" y="4948238"/>
          <a:ext cx="7461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3" imgW="2831760" imgH="672840" progId="Equation.DSMT4">
                  <p:embed/>
                </p:oleObj>
              </mc:Choice>
              <mc:Fallback>
                <p:oleObj name="Equation" r:id="rId3" imgW="2831760" imgH="6728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E82BAAC-74C1-4258-A15B-56B4B731B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313" y="4948238"/>
                        <a:ext cx="7461250" cy="177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3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Адаптивные СУ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407025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О – объект</a:t>
            </a:r>
          </a:p>
          <a:p>
            <a:r>
              <a:rPr lang="ru-RU" dirty="0"/>
              <a:t>Р – регулятор</a:t>
            </a:r>
          </a:p>
          <a:p>
            <a:r>
              <a:rPr lang="ru-RU" dirty="0"/>
              <a:t>А - Адаптер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Контур адаптации – второй контур управления</a:t>
            </a:r>
          </a:p>
          <a:p>
            <a:r>
              <a:rPr lang="ru-RU" dirty="0"/>
              <a:t>Может быть третий и т.д. конуры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629AA5-CAAD-4466-B700-4965CDA9F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77" y="1452281"/>
            <a:ext cx="5526088" cy="30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адаптивных СУ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54355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По принципу работы</a:t>
            </a:r>
            <a:r>
              <a:rPr lang="en-US" b="1" dirty="0"/>
              <a:t>:</a:t>
            </a:r>
          </a:p>
          <a:p>
            <a:r>
              <a:rPr lang="ru-RU" dirty="0"/>
              <a:t>Самонастраивающиеся – изменяются только параметры алгоритма управления (например коэффициенты ПИД)</a:t>
            </a:r>
          </a:p>
          <a:p>
            <a:r>
              <a:rPr lang="ru-RU" dirty="0"/>
              <a:t>Самоорганизующиеся – изменяют алгоритм управления (например в одних условиях – релейный регулятор, в других ПИД)</a:t>
            </a:r>
          </a:p>
          <a:p>
            <a:r>
              <a:rPr lang="ru-RU" b="1" dirty="0"/>
              <a:t>По типу</a:t>
            </a:r>
            <a:r>
              <a:rPr lang="en-US" b="1" dirty="0"/>
              <a:t>:</a:t>
            </a:r>
          </a:p>
          <a:p>
            <a:r>
              <a:rPr lang="ru-RU" dirty="0"/>
              <a:t>Разомкнутые</a:t>
            </a:r>
          </a:p>
          <a:p>
            <a:r>
              <a:rPr lang="ru-RU" dirty="0"/>
              <a:t>Замкнутые (с обратной связью) – основной тип</a:t>
            </a:r>
          </a:p>
          <a:p>
            <a:r>
              <a:rPr lang="ru-RU" dirty="0"/>
              <a:t>Комбинированные</a:t>
            </a:r>
          </a:p>
          <a:p>
            <a:r>
              <a:rPr lang="ru-RU" b="1" dirty="0"/>
              <a:t>По времени работы</a:t>
            </a:r>
            <a:r>
              <a:rPr lang="en-US" b="1" dirty="0"/>
              <a:t>:</a:t>
            </a:r>
          </a:p>
          <a:p>
            <a:r>
              <a:rPr lang="ru-RU" dirty="0"/>
              <a:t>Постоянные</a:t>
            </a:r>
          </a:p>
          <a:p>
            <a:r>
              <a:rPr lang="ru-RU" dirty="0"/>
              <a:t>Периодические</a:t>
            </a:r>
          </a:p>
          <a:p>
            <a:r>
              <a:rPr lang="ru-RU" dirty="0"/>
              <a:t>Однократные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Адаптивных СУ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407025"/>
          </a:xfrm>
        </p:spPr>
        <p:txBody>
          <a:bodyPr/>
          <a:lstStyle/>
          <a:p>
            <a:r>
              <a:rPr lang="ru-RU" b="1" dirty="0"/>
              <a:t>По критерию качества</a:t>
            </a:r>
            <a:r>
              <a:rPr lang="en-US" b="1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Стабилизирующие критерий качества в ограниченном диапазоне</a:t>
            </a:r>
          </a:p>
          <a:p>
            <a:pPr lvl="1"/>
            <a:r>
              <a:rPr lang="ru-RU" dirty="0"/>
              <a:t>Без эталонной модели – система должна обеспечивать заданные значения показателей качества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С эталонной моделью – система должна вести себя как заданная эталонная модель (ЭМ)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E0A8770-9A2E-497A-9A6C-17FEBC29A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374163"/>
              </p:ext>
            </p:extLst>
          </p:nvPr>
        </p:nvGraphicFramePr>
        <p:xfrm>
          <a:off x="2621642" y="2921227"/>
          <a:ext cx="4880263" cy="50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3" imgW="2197080" imgH="228600" progId="Equation.DSMT4">
                  <p:embed/>
                </p:oleObj>
              </mc:Choice>
              <mc:Fallback>
                <p:oleObj name="Equation" r:id="rId3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1642" y="2921227"/>
                        <a:ext cx="4880263" cy="507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3E7C56-DF23-48D2-8B38-1269E2BD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688" y="4193173"/>
            <a:ext cx="4268561" cy="2528302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BD54A101-0F47-4E42-8EB8-99060006C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661468"/>
              </p:ext>
            </p:extLst>
          </p:nvPr>
        </p:nvGraphicFramePr>
        <p:xfrm>
          <a:off x="5746135" y="4884510"/>
          <a:ext cx="6290744" cy="50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6" imgW="2831760" imgH="228600" progId="Equation.DSMT4">
                  <p:embed/>
                </p:oleObj>
              </mc:Choice>
              <mc:Fallback>
                <p:oleObj name="Equation" r:id="rId6" imgW="283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6135" y="4884510"/>
                        <a:ext cx="6290744" cy="507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4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Адаптивных СУ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5121" y="1314450"/>
            <a:ext cx="11821886" cy="5407025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 критерию </a:t>
            </a:r>
            <a:r>
              <a:rPr lang="ru-RU" b="1" dirty="0" smtClean="0"/>
              <a:t>качества</a:t>
            </a:r>
            <a:r>
              <a:rPr lang="en-US" b="1" dirty="0" smtClean="0"/>
              <a:t>:</a:t>
            </a:r>
            <a:endParaRPr lang="en-US" b="1" dirty="0"/>
          </a:p>
          <a:p>
            <a:pPr marL="514350" indent="-514350">
              <a:buFont typeface="+mj-lt"/>
              <a:buAutoNum type="arabicPeriod" startAt="2"/>
            </a:pPr>
            <a:r>
              <a:rPr lang="ru-RU" dirty="0"/>
              <a:t>Оптимизирующие критерий качества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Поисковые – при неизвестном математическом описании экспериментально определяется 		и ищется </a:t>
            </a:r>
          </a:p>
          <a:p>
            <a:pPr lvl="1"/>
            <a:r>
              <a:rPr lang="ru-RU" dirty="0" err="1"/>
              <a:t>Безпоисковые</a:t>
            </a:r>
            <a:r>
              <a:rPr lang="ru-RU" dirty="0"/>
              <a:t> – аналитически по известному математическому описанию и измеренным входному воздействию решается </a:t>
            </a:r>
          </a:p>
          <a:p>
            <a:r>
              <a:rPr lang="ru-RU" b="1" dirty="0"/>
              <a:t>По способу вычисления критерия качества</a:t>
            </a:r>
            <a:r>
              <a:rPr lang="en-US" b="1" dirty="0"/>
              <a:t>:</a:t>
            </a:r>
          </a:p>
          <a:p>
            <a:r>
              <a:rPr lang="ru-RU" dirty="0"/>
              <a:t>С пробным сигналом – периодически на вход подается пробный сигнал, по реакции на который вычисляется критерий качества (пробный сигнал не должен влиять на основной сигнал)</a:t>
            </a:r>
          </a:p>
          <a:p>
            <a:r>
              <a:rPr lang="ru-RU" dirty="0"/>
              <a:t>Без пробного сигнала – критерий вычисляется по основному входному сигналу (необходима априорная информация, какой выход при этом должен быть)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C6EB-1689-4910-A123-A275403D4498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91CA1B9-F97F-49B9-85EF-9449B0F65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5645" y="2200974"/>
          <a:ext cx="5202555" cy="46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3" imgW="2273040" imgH="203040" progId="Equation.DSMT4">
                  <p:embed/>
                </p:oleObj>
              </mc:Choice>
              <mc:Fallback>
                <p:oleObj name="Equation" r:id="rId3" imgW="2273040" imgH="2030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C91CA1B9-F97F-49B9-85EF-9449B0F65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5645" y="2200974"/>
                        <a:ext cx="5202555" cy="465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2C96B1F-3F0C-4C30-8F22-53C3A5941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779" y="2896193"/>
          <a:ext cx="785676" cy="33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F2C96B1F-3F0C-4C30-8F22-53C3A5941F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0779" y="2896193"/>
                        <a:ext cx="785676" cy="330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F6BF1FE-246C-4802-8E95-70DBA8395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8003" y="2845483"/>
          <a:ext cx="1157837" cy="33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3F6BF1FE-246C-4802-8E95-70DBA8395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8003" y="2845483"/>
                        <a:ext cx="1157837" cy="33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452B66D-D196-4FDE-8A68-FD46B6AFE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9746" y="3537744"/>
          <a:ext cx="11525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9" imgW="1152657" imgH="323985" progId="Equation.DSMT4">
                  <p:embed/>
                </p:oleObj>
              </mc:Choice>
              <mc:Fallback>
                <p:oleObj name="Equation" r:id="rId9" imgW="1152657" imgH="323985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A452B66D-D196-4FDE-8A68-FD46B6AFE0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9746" y="3537744"/>
                        <a:ext cx="115252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6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11882</TotalTime>
  <Words>1219</Words>
  <Application>Microsoft Office PowerPoint</Application>
  <PresentationFormat>Широкоэкранный</PresentationFormat>
  <Paragraphs>226</Paragraphs>
  <Slides>25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Тема Office</vt:lpstr>
      <vt:lpstr>Equation</vt:lpstr>
      <vt:lpstr>MathType 7.0 Equation</vt:lpstr>
      <vt:lpstr>Адаптивные и интеллектуальные СУ</vt:lpstr>
      <vt:lpstr>Введение</vt:lpstr>
      <vt:lpstr>Введение</vt:lpstr>
      <vt:lpstr>Адаптивные СУ</vt:lpstr>
      <vt:lpstr>Адаптивные СУ</vt:lpstr>
      <vt:lpstr>Адаптивные СУ</vt:lpstr>
      <vt:lpstr>Классификация адаптивных СУ</vt:lpstr>
      <vt:lpstr>Классификация Адаптивных СУ</vt:lpstr>
      <vt:lpstr>Классификация Адаптивных СУ</vt:lpstr>
      <vt:lpstr>Классификация Адаптивных СУ</vt:lpstr>
      <vt:lpstr>Гипотеза квазистационарности:</vt:lpstr>
      <vt:lpstr>Интеллектуальные системы управления</vt:lpstr>
      <vt:lpstr>Интеллектуальные системы управления</vt:lpstr>
      <vt:lpstr>Нейронные сети(НС):</vt:lpstr>
      <vt:lpstr>Нейронные сети(НС):</vt:lpstr>
      <vt:lpstr>Нейронные сети(НС):</vt:lpstr>
      <vt:lpstr>Нейронные сети(НС):</vt:lpstr>
      <vt:lpstr>Нейронные сети(НС):</vt:lpstr>
      <vt:lpstr>САУ на нечёткой логике(НЛ):</vt:lpstr>
      <vt:lpstr>САУ на нечёткой логике(НЛ):</vt:lpstr>
      <vt:lpstr>Ассоциативная память(АП):</vt:lpstr>
      <vt:lpstr>Ассоциативная память(АП):</vt:lpstr>
      <vt:lpstr>Ассоциативная память(АП):</vt:lpstr>
      <vt:lpstr>Экспертные системы(ЭС):</vt:lpstr>
      <vt:lpstr>Литература: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146</cp:revision>
  <dcterms:created xsi:type="dcterms:W3CDTF">2018-04-06T13:10:01Z</dcterms:created>
  <dcterms:modified xsi:type="dcterms:W3CDTF">2019-05-22T17:21:24Z</dcterms:modified>
</cp:coreProperties>
</file>