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6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Оптимальное управление и выход сопряженной системы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выход сопряженной системы</c:v>
                </c:pt>
              </c:strCache>
            </c:strRef>
          </c:tx>
          <c:spPr>
            <a:ln w="28575">
              <a:solidFill>
                <a:schemeClr val="accent1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Лист1!$A$2:$A$43</c:f>
              <c:numCache>
                <c:formatCode>General</c:formatCode>
                <c:ptCount val="42"/>
                <c:pt idx="0">
                  <c:v>0</c:v>
                </c:pt>
                <c:pt idx="1">
                  <c:v>0</c:v>
                </c:pt>
                <c:pt idx="2">
                  <c:v>0.1</c:v>
                </c:pt>
                <c:pt idx="3">
                  <c:v>0.2</c:v>
                </c:pt>
                <c:pt idx="4">
                  <c:v>0.3</c:v>
                </c:pt>
                <c:pt idx="5">
                  <c:v>0.4</c:v>
                </c:pt>
                <c:pt idx="6">
                  <c:v>0.5</c:v>
                </c:pt>
                <c:pt idx="7">
                  <c:v>0.6</c:v>
                </c:pt>
                <c:pt idx="8">
                  <c:v>0.7</c:v>
                </c:pt>
                <c:pt idx="9">
                  <c:v>0.8</c:v>
                </c:pt>
                <c:pt idx="10">
                  <c:v>0.9</c:v>
                </c:pt>
                <c:pt idx="11">
                  <c:v>1</c:v>
                </c:pt>
                <c:pt idx="12">
                  <c:v>1.1000000000000001</c:v>
                </c:pt>
                <c:pt idx="13">
                  <c:v>1.2</c:v>
                </c:pt>
                <c:pt idx="14">
                  <c:v>1.3</c:v>
                </c:pt>
                <c:pt idx="15">
                  <c:v>1.4</c:v>
                </c:pt>
                <c:pt idx="16">
                  <c:v>1.5</c:v>
                </c:pt>
                <c:pt idx="17">
                  <c:v>1.6</c:v>
                </c:pt>
                <c:pt idx="18">
                  <c:v>1.7</c:v>
                </c:pt>
                <c:pt idx="19">
                  <c:v>1.8</c:v>
                </c:pt>
                <c:pt idx="20">
                  <c:v>1.9</c:v>
                </c:pt>
                <c:pt idx="21">
                  <c:v>2</c:v>
                </c:pt>
                <c:pt idx="22">
                  <c:v>2.1</c:v>
                </c:pt>
                <c:pt idx="23">
                  <c:v>2.2000000000000002</c:v>
                </c:pt>
                <c:pt idx="24">
                  <c:v>2.2999999999999998</c:v>
                </c:pt>
                <c:pt idx="25">
                  <c:v>2.4</c:v>
                </c:pt>
                <c:pt idx="26">
                  <c:v>2.5</c:v>
                </c:pt>
                <c:pt idx="27">
                  <c:v>2.6</c:v>
                </c:pt>
                <c:pt idx="28">
                  <c:v>2.7</c:v>
                </c:pt>
                <c:pt idx="29">
                  <c:v>2.8</c:v>
                </c:pt>
                <c:pt idx="30">
                  <c:v>2.9</c:v>
                </c:pt>
                <c:pt idx="31">
                  <c:v>3</c:v>
                </c:pt>
                <c:pt idx="32">
                  <c:v>3.1</c:v>
                </c:pt>
                <c:pt idx="33">
                  <c:v>3.2</c:v>
                </c:pt>
                <c:pt idx="34">
                  <c:v>3.3</c:v>
                </c:pt>
                <c:pt idx="35">
                  <c:v>3.4</c:v>
                </c:pt>
                <c:pt idx="36">
                  <c:v>3.5</c:v>
                </c:pt>
                <c:pt idx="37">
                  <c:v>3.6</c:v>
                </c:pt>
                <c:pt idx="38">
                  <c:v>3.7</c:v>
                </c:pt>
                <c:pt idx="39">
                  <c:v>3.8</c:v>
                </c:pt>
                <c:pt idx="40">
                  <c:v>3.9</c:v>
                </c:pt>
                <c:pt idx="41">
                  <c:v>4</c:v>
                </c:pt>
              </c:numCache>
            </c:numRef>
          </c:xVal>
          <c:yVal>
            <c:numRef>
              <c:f>Лист1!$B$2:$B$43</c:f>
              <c:numCache>
                <c:formatCode>General</c:formatCode>
                <c:ptCount val="42"/>
                <c:pt idx="0">
                  <c:v>1</c:v>
                </c:pt>
                <c:pt idx="1">
                  <c:v>0.73202884833743997</c:v>
                </c:pt>
                <c:pt idx="2">
                  <c:v>0.25300171651849501</c:v>
                </c:pt>
                <c:pt idx="3">
                  <c:v>-0.22892541993326099</c:v>
                </c:pt>
                <c:pt idx="4">
                  <c:v>-0.54230030891302905</c:v>
                </c:pt>
                <c:pt idx="5">
                  <c:v>-0.60653065971263298</c:v>
                </c:pt>
                <c:pt idx="6">
                  <c:v>-0.44399794031078699</c:v>
                </c:pt>
                <c:pt idx="7">
                  <c:v>-0.153453298028392</c:v>
                </c:pt>
                <c:pt idx="8">
                  <c:v>0.13885028597711199</c:v>
                </c:pt>
                <c:pt idx="9">
                  <c:v>0.328921764127385</c:v>
                </c:pt>
                <c:pt idx="10">
                  <c:v>0.367879441171442</c:v>
                </c:pt>
                <c:pt idx="11">
                  <c:v>0.269298363647752</c:v>
                </c:pt>
                <c:pt idx="12">
                  <c:v>9.3074130088239504E-2</c:v>
                </c:pt>
                <c:pt idx="13">
                  <c:v>-8.4216955554985706E-2</c:v>
                </c:pt>
                <c:pt idx="14">
                  <c:v>-0.199501134590026</c:v>
                </c:pt>
                <c:pt idx="15">
                  <c:v>-0.22313016014843001</c:v>
                </c:pt>
                <c:pt idx="16">
                  <c:v>-0.16333771416280399</c:v>
                </c:pt>
                <c:pt idx="17">
                  <c:v>-5.6452313524599201E-2</c:v>
                </c:pt>
                <c:pt idx="18">
                  <c:v>5.1080165611754998E-2</c:v>
                </c:pt>
                <c:pt idx="19">
                  <c:v>0.121003554776307</c:v>
                </c:pt>
                <c:pt idx="20">
                  <c:v>0.13533528323661301</c:v>
                </c:pt>
                <c:pt idx="21">
                  <c:v>9.9069331527118901E-2</c:v>
                </c:pt>
                <c:pt idx="22">
                  <c:v>3.4240058964379601E-2</c:v>
                </c:pt>
                <c:pt idx="23">
                  <c:v>-3.0981686546728501E-2</c:v>
                </c:pt>
                <c:pt idx="24">
                  <c:v>-7.3392365906047405E-2</c:v>
                </c:pt>
                <c:pt idx="25">
                  <c:v>-8.20849986238988E-2</c:v>
                </c:pt>
                <c:pt idx="26">
                  <c:v>-6.0088587008433003E-2</c:v>
                </c:pt>
                <c:pt idx="27">
                  <c:v>-2.0767645552264801E-2</c:v>
                </c:pt>
                <c:pt idx="28">
                  <c:v>1.87913427801971E-2</c:v>
                </c:pt>
                <c:pt idx="29">
                  <c:v>4.4514720110865998E-2</c:v>
                </c:pt>
                <c:pt idx="30">
                  <c:v>4.9787068367863903E-2</c:v>
                </c:pt>
                <c:pt idx="31">
                  <c:v>3.6445570319424803E-2</c:v>
                </c:pt>
                <c:pt idx="32">
                  <c:v>1.2596213757493299E-2</c:v>
                </c:pt>
                <c:pt idx="33">
                  <c:v>-1.1397525533359199E-2</c:v>
                </c:pt>
                <c:pt idx="34">
                  <c:v>-2.6999542555766799E-2</c:v>
                </c:pt>
                <c:pt idx="35">
                  <c:v>-3.0197383422318501E-2</c:v>
                </c:pt>
                <c:pt idx="36">
                  <c:v>-2.2105355809443901E-2</c:v>
                </c:pt>
                <c:pt idx="37">
                  <c:v>-7.6399898402137499E-3</c:v>
                </c:pt>
                <c:pt idx="38">
                  <c:v>6.9129486808399403E-3</c:v>
                </c:pt>
                <c:pt idx="39">
                  <c:v>1.6376050358288499E-2</c:v>
                </c:pt>
                <c:pt idx="40">
                  <c:v>1.8315638888734199E-2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12A-449E-9941-ACBC348DF150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Управление</c:v>
                </c:pt>
              </c:strCache>
            </c:strRef>
          </c:tx>
          <c:spPr>
            <a:ln w="28575">
              <a:solidFill>
                <a:schemeClr val="accent2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Лист1!$A$2:$A$43</c:f>
              <c:numCache>
                <c:formatCode>General</c:formatCode>
                <c:ptCount val="42"/>
                <c:pt idx="0">
                  <c:v>0</c:v>
                </c:pt>
                <c:pt idx="1">
                  <c:v>0</c:v>
                </c:pt>
                <c:pt idx="2">
                  <c:v>0.1</c:v>
                </c:pt>
                <c:pt idx="3">
                  <c:v>0.2</c:v>
                </c:pt>
                <c:pt idx="4">
                  <c:v>0.3</c:v>
                </c:pt>
                <c:pt idx="5">
                  <c:v>0.4</c:v>
                </c:pt>
                <c:pt idx="6">
                  <c:v>0.5</c:v>
                </c:pt>
                <c:pt idx="7">
                  <c:v>0.6</c:v>
                </c:pt>
                <c:pt idx="8">
                  <c:v>0.7</c:v>
                </c:pt>
                <c:pt idx="9">
                  <c:v>0.8</c:v>
                </c:pt>
                <c:pt idx="10">
                  <c:v>0.9</c:v>
                </c:pt>
                <c:pt idx="11">
                  <c:v>1</c:v>
                </c:pt>
                <c:pt idx="12">
                  <c:v>1.1000000000000001</c:v>
                </c:pt>
                <c:pt idx="13">
                  <c:v>1.2</c:v>
                </c:pt>
                <c:pt idx="14">
                  <c:v>1.3</c:v>
                </c:pt>
                <c:pt idx="15">
                  <c:v>1.4</c:v>
                </c:pt>
                <c:pt idx="16">
                  <c:v>1.5</c:v>
                </c:pt>
                <c:pt idx="17">
                  <c:v>1.6</c:v>
                </c:pt>
                <c:pt idx="18">
                  <c:v>1.7</c:v>
                </c:pt>
                <c:pt idx="19">
                  <c:v>1.8</c:v>
                </c:pt>
                <c:pt idx="20">
                  <c:v>1.9</c:v>
                </c:pt>
                <c:pt idx="21">
                  <c:v>2</c:v>
                </c:pt>
                <c:pt idx="22">
                  <c:v>2.1</c:v>
                </c:pt>
                <c:pt idx="23">
                  <c:v>2.2000000000000002</c:v>
                </c:pt>
                <c:pt idx="24">
                  <c:v>2.2999999999999998</c:v>
                </c:pt>
                <c:pt idx="25">
                  <c:v>2.4</c:v>
                </c:pt>
                <c:pt idx="26">
                  <c:v>2.5</c:v>
                </c:pt>
                <c:pt idx="27">
                  <c:v>2.6</c:v>
                </c:pt>
                <c:pt idx="28">
                  <c:v>2.7</c:v>
                </c:pt>
                <c:pt idx="29">
                  <c:v>2.8</c:v>
                </c:pt>
                <c:pt idx="30">
                  <c:v>2.9</c:v>
                </c:pt>
                <c:pt idx="31">
                  <c:v>3</c:v>
                </c:pt>
                <c:pt idx="32">
                  <c:v>3.1</c:v>
                </c:pt>
                <c:pt idx="33">
                  <c:v>3.2</c:v>
                </c:pt>
                <c:pt idx="34">
                  <c:v>3.3</c:v>
                </c:pt>
                <c:pt idx="35">
                  <c:v>3.4</c:v>
                </c:pt>
                <c:pt idx="36">
                  <c:v>3.5</c:v>
                </c:pt>
                <c:pt idx="37">
                  <c:v>3.6</c:v>
                </c:pt>
                <c:pt idx="38">
                  <c:v>3.7</c:v>
                </c:pt>
                <c:pt idx="39">
                  <c:v>3.8</c:v>
                </c:pt>
                <c:pt idx="40">
                  <c:v>3.9</c:v>
                </c:pt>
                <c:pt idx="41">
                  <c:v>4</c:v>
                </c:pt>
              </c:numCache>
            </c:numRef>
          </c:xVal>
          <c:yVal>
            <c:numRef>
              <c:f>Лист1!$C$2:$C$43</c:f>
              <c:numCache>
                <c:formatCode>General</c:formatCode>
                <c:ptCount val="4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-1</c:v>
                </c:pt>
                <c:pt idx="4">
                  <c:v>-1</c:v>
                </c:pt>
                <c:pt idx="5">
                  <c:v>-1</c:v>
                </c:pt>
                <c:pt idx="6">
                  <c:v>-1</c:v>
                </c:pt>
                <c:pt idx="7">
                  <c:v>-1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-1</c:v>
                </c:pt>
                <c:pt idx="14">
                  <c:v>-1</c:v>
                </c:pt>
                <c:pt idx="15">
                  <c:v>-1</c:v>
                </c:pt>
                <c:pt idx="16">
                  <c:v>-1</c:v>
                </c:pt>
                <c:pt idx="17">
                  <c:v>-1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-1</c:v>
                </c:pt>
                <c:pt idx="24">
                  <c:v>-1</c:v>
                </c:pt>
                <c:pt idx="25">
                  <c:v>-1</c:v>
                </c:pt>
                <c:pt idx="26">
                  <c:v>-1</c:v>
                </c:pt>
                <c:pt idx="27">
                  <c:v>-1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-1</c:v>
                </c:pt>
                <c:pt idx="34">
                  <c:v>-1</c:v>
                </c:pt>
                <c:pt idx="35">
                  <c:v>-1</c:v>
                </c:pt>
                <c:pt idx="36">
                  <c:v>-1</c:v>
                </c:pt>
                <c:pt idx="37">
                  <c:v>-1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12A-449E-9941-ACBC348DF1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4068704"/>
        <c:axId val="254069264"/>
      </c:scatterChart>
      <c:valAx>
        <c:axId val="254068704"/>
        <c:scaling>
          <c:orientation val="minMax"/>
          <c:max val="4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54069264"/>
        <c:crosses val="autoZero"/>
        <c:crossBetween val="midCat"/>
      </c:valAx>
      <c:valAx>
        <c:axId val="254069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54068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251C4-59A5-4C6F-9DE9-C391EABD3F0A}" type="datetimeFigureOut">
              <a:rPr lang="ru-RU" smtClean="0"/>
              <a:t>10.04.2018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22A8F-22E7-48D1-B941-BD9F41237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951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22A8F-22E7-48D1-B941-BD9F412373A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680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22A8F-22E7-48D1-B941-BD9F412373A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63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Подынтегральная</a:t>
            </a:r>
            <a:r>
              <a:rPr lang="ru-RU" baseline="0" dirty="0" smtClean="0"/>
              <a:t> функция – непрерывная скалярная</a:t>
            </a:r>
          </a:p>
          <a:p>
            <a:r>
              <a:rPr lang="en-US" baseline="0" dirty="0" smtClean="0"/>
              <a:t>J – </a:t>
            </a:r>
            <a:r>
              <a:rPr lang="ru-RU" baseline="0" dirty="0" smtClean="0"/>
              <a:t>число</a:t>
            </a:r>
          </a:p>
          <a:p>
            <a:r>
              <a:rPr lang="ru-RU" baseline="0" dirty="0" smtClean="0"/>
              <a:t>Функционал – число выраженное функцией</a:t>
            </a:r>
          </a:p>
          <a:p>
            <a:r>
              <a:rPr lang="ru-RU" baseline="0" dirty="0" smtClean="0"/>
              <a:t>Весовые матрицы – положительно-определены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22A8F-22E7-48D1-B941-BD9F412373A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689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22A8F-22E7-48D1-B941-BD9F412373A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514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06.04.2018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87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06.04.2018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930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06.04.2018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91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06.04.2018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4D51C6EB-1689-4910-A123-A275403D449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4738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06.04.2018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458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06.04.2018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299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06.04.2018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00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06.04.2018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815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06.04.2018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807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06.04.2018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016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06.04.2018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117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06.04.2018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1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Оптимальное управление и методы оптимизации в ТАУ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Чупров Сергей Геннадьевич</a:t>
            </a:r>
          </a:p>
          <a:p>
            <a:r>
              <a:rPr lang="ru-RU" dirty="0" smtClean="0"/>
              <a:t>Кафедра «Мехатроника и роботостроение»</a:t>
            </a:r>
          </a:p>
          <a:p>
            <a:r>
              <a:rPr lang="ru-RU" dirty="0" smtClean="0"/>
              <a:t>(при ЦНИИ РТК)</a:t>
            </a:r>
          </a:p>
          <a:p>
            <a:r>
              <a:rPr lang="ru-RU" dirty="0" smtClean="0"/>
              <a:t>2018г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54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 – общая блок схема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0416" y="1428999"/>
            <a:ext cx="6463430" cy="2594519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И – совокупность внешней информации</a:t>
            </a:r>
          </a:p>
          <a:p>
            <a:r>
              <a:rPr lang="en-US" dirty="0" smtClean="0"/>
              <a:t>V </a:t>
            </a:r>
            <a:r>
              <a:rPr lang="ru-RU" dirty="0" smtClean="0"/>
              <a:t>– возмущения</a:t>
            </a:r>
          </a:p>
          <a:p>
            <a:r>
              <a:rPr lang="ru-RU" dirty="0" smtClean="0"/>
              <a:t>П – программатор</a:t>
            </a:r>
          </a:p>
          <a:p>
            <a:r>
              <a:rPr lang="ru-RU" dirty="0" smtClean="0"/>
              <a:t>Р – регулятор</a:t>
            </a:r>
          </a:p>
          <a:p>
            <a:r>
              <a:rPr lang="ru-RU" dirty="0" smtClean="0"/>
              <a:t>ОУ – объект управления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10</a:t>
            </a:fld>
            <a:endParaRPr lang="ru-RU"/>
          </a:p>
        </p:txBody>
      </p:sp>
      <p:pic>
        <p:nvPicPr>
          <p:cNvPr id="16" name="Объект 1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59474" y="2112318"/>
            <a:ext cx="6338170" cy="1489569"/>
          </a:xfrm>
          <a:prstGeom prst="rect">
            <a:avLst/>
          </a:prstGeom>
        </p:spPr>
      </p:pic>
      <p:sp>
        <p:nvSpPr>
          <p:cNvPr id="17" name="Объект 3"/>
          <p:cNvSpPr txBox="1">
            <a:spLocks/>
          </p:cNvSpPr>
          <p:nvPr/>
        </p:nvSpPr>
        <p:spPr>
          <a:xfrm>
            <a:off x="313151" y="3933173"/>
            <a:ext cx="11040649" cy="22437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Система с оптимальным программатором – оптимальная по режиму управления</a:t>
            </a:r>
          </a:p>
          <a:p>
            <a:r>
              <a:rPr lang="ru-RU" dirty="0" smtClean="0"/>
              <a:t>Система с оптимальным регулятором – оптимальная по переходному режиму</a:t>
            </a:r>
          </a:p>
          <a:p>
            <a:r>
              <a:rPr lang="ru-RU" dirty="0" smtClean="0"/>
              <a:t>Вместе – оптимальная система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289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 – Замечания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Часто за счет незначительного отклонения от оптимальных значений можно значительно упростить задачу оптимального управления</a:t>
            </a:r>
          </a:p>
          <a:p>
            <a:r>
              <a:rPr lang="ru-RU" dirty="0" smtClean="0"/>
              <a:t>Если решение задачи управления достаточно близко к оптимальному, то такая система называется </a:t>
            </a:r>
            <a:r>
              <a:rPr lang="ru-RU" dirty="0" err="1" smtClean="0"/>
              <a:t>квази</a:t>
            </a:r>
            <a:r>
              <a:rPr lang="ru-RU" dirty="0" smtClean="0"/>
              <a:t>- или </a:t>
            </a:r>
            <a:r>
              <a:rPr lang="ru-RU" dirty="0" err="1" smtClean="0"/>
              <a:t>субоптимальной</a:t>
            </a:r>
            <a:endParaRPr lang="ru-RU" dirty="0" smtClean="0"/>
          </a:p>
          <a:p>
            <a:r>
              <a:rPr lang="ru-RU" dirty="0" smtClean="0"/>
              <a:t>Математически задачи синтеза программатора и регулятора могут быть сформулированы единообразно и решаться одними и тем же методами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6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Классическое вариационное исчисление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Представим уравнения объекта в неявной форме</a:t>
            </a:r>
          </a:p>
          <a:p>
            <a:r>
              <a:rPr lang="ru-RU" dirty="0" smtClean="0"/>
              <a:t>Области допустимых значений не ограничены</a:t>
            </a:r>
          </a:p>
          <a:p>
            <a:r>
              <a:rPr lang="ru-RU" dirty="0" smtClean="0"/>
              <a:t>Введем </a:t>
            </a:r>
            <a:r>
              <a:rPr lang="ru-RU" dirty="0" err="1" smtClean="0"/>
              <a:t>Лаграниан</a:t>
            </a:r>
            <a:r>
              <a:rPr lang="ru-RU" dirty="0" smtClean="0"/>
              <a:t>, вектор-функцию множителей Лагранжа и расширенный функционал качества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6" name="Объект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34206964"/>
              </p:ext>
            </p:extLst>
          </p:nvPr>
        </p:nvGraphicFramePr>
        <p:xfrm>
          <a:off x="1182687" y="1825625"/>
          <a:ext cx="5007395" cy="3484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3" imgW="2463480" imgH="1714320" progId="Equation.DSMT4">
                  <p:embed/>
                </p:oleObj>
              </mc:Choice>
              <mc:Fallback>
                <p:oleObj name="Equation" r:id="rId3" imgW="2463480" imgH="1714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2687" y="1825625"/>
                        <a:ext cx="5007395" cy="3484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190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Классическое вариационное исчисление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611816" y="1646238"/>
            <a:ext cx="5181600" cy="471011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Теорема</a:t>
            </a:r>
            <a:r>
              <a:rPr lang="en-US" dirty="0" smtClean="0"/>
              <a:t>: </a:t>
            </a:r>
            <a:r>
              <a:rPr lang="ru-RU" dirty="0" smtClean="0"/>
              <a:t>Решение уравнений Эйлера-Лагранжа минимизирует исходный и расширенный функционалы качества</a:t>
            </a:r>
          </a:p>
          <a:p>
            <a:r>
              <a:rPr lang="ru-RU" dirty="0" smtClean="0"/>
              <a:t>Первое уравнение – сопряженная система</a:t>
            </a:r>
          </a:p>
          <a:p>
            <a:r>
              <a:rPr lang="ru-RU" dirty="0" smtClean="0"/>
              <a:t>Второе – условие стационарности</a:t>
            </a:r>
          </a:p>
          <a:p>
            <a:r>
              <a:rPr lang="ru-RU" dirty="0" smtClean="0"/>
              <a:t>Третье – объект управления</a:t>
            </a:r>
          </a:p>
          <a:p>
            <a:r>
              <a:rPr lang="ru-RU" dirty="0" smtClean="0"/>
              <a:t>Вместе – каноническая (</a:t>
            </a:r>
            <a:r>
              <a:rPr lang="ru-RU" dirty="0" err="1" smtClean="0"/>
              <a:t>Лагранжианская</a:t>
            </a:r>
            <a:r>
              <a:rPr lang="ru-RU" dirty="0" smtClean="0"/>
              <a:t>) модель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13</a:t>
            </a:fld>
            <a:endParaRPr lang="ru-RU"/>
          </a:p>
        </p:txBody>
      </p:sp>
      <p:graphicFrame>
        <p:nvGraphicFramePr>
          <p:cNvPr id="8" name="Объект 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18029118"/>
              </p:ext>
            </p:extLst>
          </p:nvPr>
        </p:nvGraphicFramePr>
        <p:xfrm>
          <a:off x="292100" y="2085975"/>
          <a:ext cx="6157913" cy="315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4" imgW="2603160" imgH="1333440" progId="Equation.DSMT4">
                  <p:embed/>
                </p:oleObj>
              </mc:Choice>
              <mc:Fallback>
                <p:oleObj name="Equation" r:id="rId4" imgW="2603160" imgH="1333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2100" y="2085975"/>
                        <a:ext cx="6157913" cy="3154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25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Классическое вариационное исчисление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Если если терминальные условия в неявном виде то введем вектор постоянных множителей µ и </a:t>
            </a:r>
            <a:r>
              <a:rPr lang="ru-RU" dirty="0" err="1" smtClean="0"/>
              <a:t>терминант</a:t>
            </a:r>
            <a:r>
              <a:rPr lang="ru-RU" dirty="0" smtClean="0"/>
              <a:t> </a:t>
            </a:r>
            <a:r>
              <a:rPr lang="en-US" dirty="0" smtClean="0"/>
              <a:t>G</a:t>
            </a:r>
            <a:endParaRPr lang="ru-RU" dirty="0" smtClean="0"/>
          </a:p>
          <a:p>
            <a:r>
              <a:rPr lang="ru-RU" dirty="0" smtClean="0"/>
              <a:t>Получим условия трансверсальности</a:t>
            </a:r>
          </a:p>
          <a:p>
            <a:r>
              <a:rPr lang="ru-RU" dirty="0" smtClean="0"/>
              <a:t>В совокупности с канонической системой это позволяет найти оптимальные программы и регулятор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14</a:t>
            </a:fld>
            <a:endParaRPr lang="ru-RU"/>
          </a:p>
        </p:txBody>
      </p:sp>
      <p:graphicFrame>
        <p:nvGraphicFramePr>
          <p:cNvPr id="6" name="Объект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03540352"/>
              </p:ext>
            </p:extLst>
          </p:nvPr>
        </p:nvGraphicFramePr>
        <p:xfrm>
          <a:off x="928688" y="1609725"/>
          <a:ext cx="3814762" cy="478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3" imgW="1701720" imgH="2133360" progId="Equation.DSMT4">
                  <p:embed/>
                </p:oleObj>
              </mc:Choice>
              <mc:Fallback>
                <p:oleObj name="Equation" r:id="rId3" imgW="1701720" imgH="2133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688" y="1609725"/>
                        <a:ext cx="3814762" cy="4783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698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Формализм </a:t>
            </a:r>
            <a:r>
              <a:rPr lang="ru-RU" dirty="0"/>
              <a:t>Г</a:t>
            </a:r>
            <a:r>
              <a:rPr lang="ru-RU" dirty="0" smtClean="0"/>
              <a:t>амильтона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0" y="2308712"/>
            <a:ext cx="5615969" cy="368764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Введем </a:t>
            </a:r>
            <a:r>
              <a:rPr lang="ru-RU" dirty="0"/>
              <a:t>г</a:t>
            </a:r>
            <a:r>
              <a:rPr lang="ru-RU" dirty="0" smtClean="0"/>
              <a:t>амильтониан </a:t>
            </a:r>
            <a:r>
              <a:rPr lang="en-US" dirty="0" smtClean="0"/>
              <a:t>H</a:t>
            </a:r>
          </a:p>
          <a:p>
            <a:r>
              <a:rPr lang="ru-RU" dirty="0" smtClean="0"/>
              <a:t>Заметим, </a:t>
            </a:r>
            <a:r>
              <a:rPr lang="en-US" dirty="0" smtClean="0"/>
              <a:t>H </a:t>
            </a:r>
            <a:r>
              <a:rPr lang="ru-RU" dirty="0" smtClean="0"/>
              <a:t>– не зависит явно от фазовой скорости</a:t>
            </a:r>
          </a:p>
          <a:p>
            <a:r>
              <a:rPr lang="ru-RU" dirty="0" smtClean="0"/>
              <a:t>Получили каноническую систему Э.-</a:t>
            </a:r>
            <a:r>
              <a:rPr lang="ru-RU" dirty="0"/>
              <a:t>Л</a:t>
            </a:r>
            <a:r>
              <a:rPr lang="ru-RU" dirty="0" smtClean="0"/>
              <a:t>. в </a:t>
            </a:r>
            <a:r>
              <a:rPr lang="ru-RU" dirty="0" err="1"/>
              <a:t>г</a:t>
            </a:r>
            <a:r>
              <a:rPr lang="ru-RU" dirty="0" err="1" smtClean="0"/>
              <a:t>амильтонианской</a:t>
            </a:r>
            <a:r>
              <a:rPr lang="ru-RU" dirty="0" smtClean="0"/>
              <a:t> форме</a:t>
            </a:r>
          </a:p>
          <a:p>
            <a:r>
              <a:rPr lang="ru-RU" dirty="0" smtClean="0"/>
              <a:t>Если </a:t>
            </a:r>
            <a:r>
              <a:rPr lang="en-US" dirty="0" smtClean="0"/>
              <a:t>L </a:t>
            </a:r>
            <a:r>
              <a:rPr lang="ru-RU" dirty="0" smtClean="0"/>
              <a:t>не зависит явно от времени то </a:t>
            </a:r>
            <a:r>
              <a:rPr lang="en-US" dirty="0" smtClean="0"/>
              <a:t>H – </a:t>
            </a:r>
            <a:r>
              <a:rPr lang="ru-RU" dirty="0" smtClean="0"/>
              <a:t>константа</a:t>
            </a:r>
            <a:endParaRPr lang="en-US" dirty="0" smtClean="0"/>
          </a:p>
          <a:p>
            <a:r>
              <a:rPr lang="ru-RU" dirty="0" smtClean="0"/>
              <a:t>Т.к. решение уравнений Э.-Л. минимизирует </a:t>
            </a:r>
            <a:r>
              <a:rPr lang="en-US" dirty="0" smtClean="0"/>
              <a:t>L</a:t>
            </a:r>
            <a:r>
              <a:rPr lang="ru-RU" dirty="0" smtClean="0"/>
              <a:t>, то </a:t>
            </a:r>
            <a:r>
              <a:rPr lang="en-US" dirty="0" smtClean="0"/>
              <a:t>H </a:t>
            </a:r>
            <a:r>
              <a:rPr lang="ru-RU" dirty="0" err="1" smtClean="0"/>
              <a:t>максимизируется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15</a:t>
            </a:fld>
            <a:endParaRPr lang="ru-RU"/>
          </a:p>
        </p:txBody>
      </p:sp>
      <p:graphicFrame>
        <p:nvGraphicFramePr>
          <p:cNvPr id="6" name="Объект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42280834"/>
              </p:ext>
            </p:extLst>
          </p:nvPr>
        </p:nvGraphicFramePr>
        <p:xfrm>
          <a:off x="668338" y="1439863"/>
          <a:ext cx="5245100" cy="524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3" imgW="2768400" imgH="2768400" progId="Equation.DSMT4">
                  <p:embed/>
                </p:oleObj>
              </mc:Choice>
              <mc:Fallback>
                <p:oleObj name="Equation" r:id="rId3" imgW="2768400" imgH="276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8338" y="1439863"/>
                        <a:ext cx="5245100" cy="524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414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Линейно-квадратичный регулятор(ЛКР/</a:t>
            </a:r>
            <a:r>
              <a:rPr lang="en-US" sz="4000" dirty="0" smtClean="0"/>
              <a:t>LQR</a:t>
            </a:r>
            <a:r>
              <a:rPr lang="ru-RU" sz="4000" dirty="0" smtClean="0"/>
              <a:t>)</a:t>
            </a:r>
            <a:endParaRPr lang="ru-RU" sz="4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Задача ЛКР</a:t>
            </a:r>
            <a:r>
              <a:rPr lang="en-US" dirty="0" smtClean="0"/>
              <a:t>:</a:t>
            </a:r>
            <a:r>
              <a:rPr lang="ru-RU" dirty="0" smtClean="0"/>
              <a:t> оптимизация линейных объектов с использованием квадратичных функционалов</a:t>
            </a:r>
            <a:r>
              <a:rPr lang="en-US" dirty="0" smtClean="0"/>
              <a:t> – </a:t>
            </a:r>
            <a:r>
              <a:rPr lang="ru-RU" dirty="0" smtClean="0"/>
              <a:t>оптимальное модальное управление</a:t>
            </a:r>
          </a:p>
          <a:p>
            <a:r>
              <a:rPr lang="en-US" dirty="0" smtClean="0"/>
              <a:t>Q,</a:t>
            </a:r>
            <a:r>
              <a:rPr lang="en-US" dirty="0"/>
              <a:t>P</a:t>
            </a:r>
            <a:r>
              <a:rPr lang="en-US" dirty="0" smtClean="0"/>
              <a:t> – </a:t>
            </a:r>
            <a:r>
              <a:rPr lang="ru-RU" dirty="0" smtClean="0"/>
              <a:t>положительно определённые матрицы весовых коэффициентов</a:t>
            </a:r>
          </a:p>
          <a:p>
            <a:r>
              <a:rPr lang="en-US" dirty="0" smtClean="0"/>
              <a:t>K – </a:t>
            </a:r>
            <a:r>
              <a:rPr lang="ru-RU" dirty="0" smtClean="0"/>
              <a:t>решение уравнения Лурье-</a:t>
            </a:r>
            <a:r>
              <a:rPr lang="ru-RU" dirty="0" err="1" smtClean="0"/>
              <a:t>Риккати</a:t>
            </a:r>
            <a:r>
              <a:rPr lang="ru-RU" dirty="0" smtClean="0"/>
              <a:t> (</a:t>
            </a:r>
            <a:r>
              <a:rPr lang="ru-RU" dirty="0"/>
              <a:t>м</a:t>
            </a:r>
            <a:r>
              <a:rPr lang="ru-RU" dirty="0" smtClean="0"/>
              <a:t>атричное квадратное уравнение)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16</a:t>
            </a:fld>
            <a:endParaRPr lang="ru-RU"/>
          </a:p>
        </p:txBody>
      </p:sp>
      <p:graphicFrame>
        <p:nvGraphicFramePr>
          <p:cNvPr id="6" name="Объект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11615762"/>
              </p:ext>
            </p:extLst>
          </p:nvPr>
        </p:nvGraphicFramePr>
        <p:xfrm>
          <a:off x="638358" y="1690688"/>
          <a:ext cx="5466210" cy="3307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Equation" r:id="rId3" imgW="2057400" imgH="1244520" progId="Equation.DSMT4">
                  <p:embed/>
                </p:oleObj>
              </mc:Choice>
              <mc:Fallback>
                <p:oleObj name="Equation" r:id="rId3" imgW="2057400" imgH="124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8358" y="1690688"/>
                        <a:ext cx="5466210" cy="3307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6356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максимума Понтрягина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На практике всегда присутствует ограничение на управление</a:t>
            </a:r>
          </a:p>
          <a:p>
            <a:r>
              <a:rPr lang="ru-RU" dirty="0" smtClean="0"/>
              <a:t>Ограничение можно привести к виду единичного гиперкуба</a:t>
            </a:r>
          </a:p>
          <a:p>
            <a:r>
              <a:rPr lang="ru-RU" dirty="0" smtClean="0"/>
              <a:t>Ограниченное кусочно-непрерывное управление называется допустимым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17</a:t>
            </a:fld>
            <a:endParaRPr lang="ru-RU"/>
          </a:p>
        </p:txBody>
      </p:sp>
      <p:graphicFrame>
        <p:nvGraphicFramePr>
          <p:cNvPr id="6" name="Объект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73490261"/>
              </p:ext>
            </p:extLst>
          </p:nvPr>
        </p:nvGraphicFramePr>
        <p:xfrm>
          <a:off x="1246731" y="1690687"/>
          <a:ext cx="3951570" cy="4402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3" imgW="888840" imgH="990360" progId="Equation.DSMT4">
                  <p:embed/>
                </p:oleObj>
              </mc:Choice>
              <mc:Fallback>
                <p:oleObj name="Equation" r:id="rId3" imgW="88884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6731" y="1690687"/>
                        <a:ext cx="3951570" cy="4402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5374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максимума Понтрягина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Условия стационарности Э.-Л. </a:t>
            </a:r>
            <a:r>
              <a:rPr lang="ru-RU" dirty="0"/>
              <a:t>м</a:t>
            </a:r>
            <a:r>
              <a:rPr lang="ru-RU" dirty="0" smtClean="0"/>
              <a:t>ожет дать не допустимое управление</a:t>
            </a:r>
          </a:p>
          <a:p>
            <a:r>
              <a:rPr lang="ru-RU" dirty="0" smtClean="0"/>
              <a:t>Тогда условие стационарности заменяется на условие максимума гамильтониана</a:t>
            </a:r>
          </a:p>
          <a:p>
            <a:r>
              <a:rPr lang="ru-RU" dirty="0" smtClean="0"/>
              <a:t>Если конечное время не задано, но </a:t>
            </a:r>
            <a:r>
              <a:rPr lang="en-US" dirty="0" smtClean="0"/>
              <a:t>H </a:t>
            </a:r>
            <a:r>
              <a:rPr lang="ru-RU" dirty="0" smtClean="0"/>
              <a:t>на оптимальном решении равно 0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18</a:t>
            </a:fld>
            <a:endParaRPr lang="ru-RU"/>
          </a:p>
        </p:txBody>
      </p:sp>
      <p:graphicFrame>
        <p:nvGraphicFramePr>
          <p:cNvPr id="6" name="Объект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59936513"/>
              </p:ext>
            </p:extLst>
          </p:nvPr>
        </p:nvGraphicFramePr>
        <p:xfrm>
          <a:off x="432072" y="1690688"/>
          <a:ext cx="5381572" cy="3282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3" imgW="2539800" imgH="1549080" progId="Equation.DSMT4">
                  <p:embed/>
                </p:oleObj>
              </mc:Choice>
              <mc:Fallback>
                <p:oleObj name="Equation" r:id="rId3" imgW="2539800" imgH="1549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2072" y="1690688"/>
                        <a:ext cx="5381572" cy="3282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6922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Принцип максимума </a:t>
            </a:r>
            <a:r>
              <a:rPr lang="ru-RU" sz="4000" dirty="0" smtClean="0"/>
              <a:t>Понтрягина - Замечания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60901" cy="4351338"/>
          </a:xfrm>
        </p:spPr>
        <p:txBody>
          <a:bodyPr/>
          <a:lstStyle/>
          <a:p>
            <a:r>
              <a:rPr lang="ru-RU" dirty="0" smtClean="0"/>
              <a:t>Т.е. если условие стационарности дает решение выходящее за границы допустимых управлений, то оптимальное управление будет лежать на границе</a:t>
            </a:r>
          </a:p>
          <a:p>
            <a:r>
              <a:rPr lang="ru-RU" dirty="0" smtClean="0"/>
              <a:t>В геометрическое интерпретации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Множители </a:t>
            </a:r>
            <a:r>
              <a:rPr lang="ru-RU" dirty="0"/>
              <a:t>Л</a:t>
            </a:r>
            <a:r>
              <a:rPr lang="ru-RU" dirty="0" smtClean="0"/>
              <a:t>агранжа имеют смысл минус градиента критерия оптимальности</a:t>
            </a:r>
          </a:p>
          <a:p>
            <a:pPr lvl="1"/>
            <a:r>
              <a:rPr lang="ru-RU" dirty="0" smtClean="0"/>
              <a:t>Гамильтониан имеет смысл произведения вектора фазовой скорости на обратный градиент </a:t>
            </a:r>
            <a:r>
              <a:rPr lang="ru-RU" dirty="0"/>
              <a:t>к</a:t>
            </a:r>
            <a:r>
              <a:rPr lang="ru-RU" dirty="0" smtClean="0"/>
              <a:t>ритерия оптимальности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00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Оптимальное управление обеспечивает достижение наилучшего качества системы.</a:t>
            </a:r>
          </a:p>
          <a:p>
            <a:r>
              <a:rPr lang="ru-RU" dirty="0" smtClean="0"/>
              <a:t>Ключевая проблема оптимального управление – это корректная постановка задачи.</a:t>
            </a:r>
          </a:p>
          <a:p>
            <a:r>
              <a:rPr lang="ru-RU" dirty="0" smtClean="0"/>
              <a:t>Некорректная постановка задачи обычно приводит к вырожденному решению («телепортация», цель управления не определена и т.д.)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087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об </a:t>
            </a:r>
            <a:r>
              <a:rPr lang="en-US" dirty="0" smtClean="0"/>
              <a:t>n </a:t>
            </a:r>
            <a:r>
              <a:rPr lang="ru-RU" dirty="0" smtClean="0"/>
              <a:t>интервалах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549029" y="1515649"/>
            <a:ext cx="6025019" cy="4661314"/>
          </a:xfrm>
        </p:spPr>
        <p:txBody>
          <a:bodyPr/>
          <a:lstStyle/>
          <a:p>
            <a:r>
              <a:rPr lang="ru-RU" dirty="0" smtClean="0"/>
              <a:t>Задача – оптимальное быстродействие линейной системы</a:t>
            </a:r>
          </a:p>
          <a:p>
            <a:r>
              <a:rPr lang="ru-RU" dirty="0" smtClean="0"/>
              <a:t>Условие стационарности не имеет нетривиальных(отличных от нуля) решений</a:t>
            </a:r>
          </a:p>
          <a:p>
            <a:r>
              <a:rPr lang="ru-RU" dirty="0" smtClean="0"/>
              <a:t>Т.е. получили вырожденное решение</a:t>
            </a:r>
            <a:r>
              <a:rPr lang="en-US" dirty="0" smtClean="0"/>
              <a:t>: </a:t>
            </a:r>
            <a:r>
              <a:rPr lang="ru-RU" dirty="0" smtClean="0"/>
              <a:t>из начальной точки мгновенно переместиться в конечную, что требует бесконечно большой энергии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20</a:t>
            </a:fld>
            <a:endParaRPr lang="ru-RU"/>
          </a:p>
        </p:txBody>
      </p:sp>
      <p:graphicFrame>
        <p:nvGraphicFramePr>
          <p:cNvPr id="6" name="Объект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56594241"/>
              </p:ext>
            </p:extLst>
          </p:nvPr>
        </p:nvGraphicFramePr>
        <p:xfrm>
          <a:off x="707503" y="1515649"/>
          <a:ext cx="4306888" cy="425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3" imgW="2209680" imgH="2184120" progId="Equation.DSMT4">
                  <p:embed/>
                </p:oleObj>
              </mc:Choice>
              <mc:Fallback>
                <p:oleObj name="Equation" r:id="rId3" imgW="2209680" imgH="218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7503" y="1515649"/>
                        <a:ext cx="4306888" cy="425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6642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об </a:t>
            </a:r>
            <a:r>
              <a:rPr lang="en-US" dirty="0"/>
              <a:t>n </a:t>
            </a:r>
            <a:r>
              <a:rPr lang="ru-RU" dirty="0"/>
              <a:t>интервалах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41534" y="1690688"/>
            <a:ext cx="6795978" cy="448627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Принцип максимума дает управление лежащее на границе допустимых значений</a:t>
            </a:r>
          </a:p>
          <a:p>
            <a:r>
              <a:rPr lang="ru-RU" dirty="0" smtClean="0"/>
              <a:t>Теорема </a:t>
            </a:r>
            <a:r>
              <a:rPr lang="ru-RU" dirty="0" err="1" smtClean="0"/>
              <a:t>Фельдбаума</a:t>
            </a:r>
            <a:r>
              <a:rPr lang="en-US" dirty="0" smtClean="0"/>
              <a:t>: </a:t>
            </a:r>
            <a:r>
              <a:rPr lang="ru-RU" dirty="0" smtClean="0"/>
              <a:t>Если </a:t>
            </a:r>
            <a:r>
              <a:rPr lang="en-US" dirty="0" smtClean="0"/>
              <a:t>A </a:t>
            </a:r>
            <a:r>
              <a:rPr lang="ru-RU" dirty="0" smtClean="0"/>
              <a:t>имеет только вещественные корни и пара матриц </a:t>
            </a:r>
            <a:r>
              <a:rPr lang="en-US" dirty="0" smtClean="0"/>
              <a:t>{A,B}- </a:t>
            </a:r>
            <a:r>
              <a:rPr lang="ru-RU" dirty="0" smtClean="0"/>
              <a:t>полностью управляемы, то уравнение (1) имеет не более </a:t>
            </a:r>
            <a:r>
              <a:rPr lang="en-US" dirty="0" smtClean="0"/>
              <a:t>n-1 </a:t>
            </a:r>
            <a:r>
              <a:rPr lang="ru-RU" dirty="0" smtClean="0"/>
              <a:t>корней</a:t>
            </a:r>
          </a:p>
          <a:p>
            <a:r>
              <a:rPr lang="ru-RU" dirty="0" smtClean="0"/>
              <a:t>Следовательно оптимальное по быстродействию управление линейной системой имеет не более </a:t>
            </a:r>
            <a:r>
              <a:rPr lang="en-US" dirty="0" smtClean="0"/>
              <a:t>n </a:t>
            </a:r>
            <a:r>
              <a:rPr lang="ru-RU" dirty="0" smtClean="0"/>
              <a:t>интервалов постоянства (</a:t>
            </a:r>
            <a:r>
              <a:rPr lang="ru-RU" dirty="0"/>
              <a:t>Теорема об </a:t>
            </a:r>
            <a:r>
              <a:rPr lang="en-US" dirty="0"/>
              <a:t>n </a:t>
            </a:r>
            <a:r>
              <a:rPr lang="ru-RU" dirty="0"/>
              <a:t>интервалах</a:t>
            </a:r>
            <a:r>
              <a:rPr lang="ru-RU" dirty="0" smtClean="0"/>
              <a:t>)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21</a:t>
            </a:fld>
            <a:endParaRPr lang="ru-RU"/>
          </a:p>
        </p:txBody>
      </p:sp>
      <p:graphicFrame>
        <p:nvGraphicFramePr>
          <p:cNvPr id="6" name="Объект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25205127"/>
              </p:ext>
            </p:extLst>
          </p:nvPr>
        </p:nvGraphicFramePr>
        <p:xfrm>
          <a:off x="507609" y="2245204"/>
          <a:ext cx="4733925" cy="240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3" imgW="2197080" imgH="1117440" progId="Equation.DSMT4">
                  <p:embed/>
                </p:oleObj>
              </mc:Choice>
              <mc:Fallback>
                <p:oleObj name="Equation" r:id="rId3" imgW="2197080" imgH="111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7609" y="2245204"/>
                        <a:ext cx="4733925" cy="2408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2668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об </a:t>
            </a:r>
            <a:r>
              <a:rPr lang="en-US" dirty="0" smtClean="0"/>
              <a:t>n </a:t>
            </a:r>
            <a:r>
              <a:rPr lang="ru-RU" dirty="0" smtClean="0"/>
              <a:t>интервалах</a:t>
            </a:r>
            <a:endParaRPr lang="ru-RU" dirty="0"/>
          </a:p>
        </p:txBody>
      </p:sp>
      <p:graphicFrame>
        <p:nvGraphicFramePr>
          <p:cNvPr id="37" name="Объект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691892"/>
              </p:ext>
            </p:extLst>
          </p:nvPr>
        </p:nvGraphicFramePr>
        <p:xfrm>
          <a:off x="1354015" y="1949999"/>
          <a:ext cx="9483969" cy="3572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38" name="Объект 3"/>
          <p:cNvSpPr txBox="1">
            <a:spLocks/>
          </p:cNvSpPr>
          <p:nvPr/>
        </p:nvSpPr>
        <p:spPr>
          <a:xfrm>
            <a:off x="313151" y="5686546"/>
            <a:ext cx="11040649" cy="10537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Управление принимает значения +1 или -1 за исключением конечного числа изолированных точек переключения</a:t>
            </a:r>
          </a:p>
        </p:txBody>
      </p:sp>
    </p:spTree>
    <p:extLst>
      <p:ext uri="{BB962C8B-B14F-4D97-AF65-F5344CB8AC3E}">
        <p14:creationId xmlns:p14="http://schemas.microsoft.com/office/powerpoint/2010/main" val="236948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0365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Теорема об </a:t>
            </a:r>
            <a:r>
              <a:rPr lang="en-US" dirty="0"/>
              <a:t>n </a:t>
            </a:r>
            <a:r>
              <a:rPr lang="ru-RU" dirty="0" smtClean="0"/>
              <a:t>интервалах </a:t>
            </a:r>
            <a:br>
              <a:rPr lang="ru-RU" dirty="0" smtClean="0"/>
            </a:br>
            <a:r>
              <a:rPr lang="ru-RU" dirty="0" smtClean="0"/>
              <a:t>Блок схема оптимальной по быстродействию линейной системы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40950"/>
            <a:ext cx="10515600" cy="2762037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8309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Динамическое программирование Беллмана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Принцип оптимальности Беллмана</a:t>
            </a:r>
            <a:r>
              <a:rPr lang="en-US" dirty="0" smtClean="0"/>
              <a:t>: </a:t>
            </a:r>
            <a:r>
              <a:rPr lang="ru-RU" dirty="0" smtClean="0"/>
              <a:t>Любой конечный участок оптимальной траектории является так же оптимальной траекторией</a:t>
            </a:r>
          </a:p>
          <a:p>
            <a:r>
              <a:rPr lang="ru-RU" dirty="0" smtClean="0"/>
              <a:t>Введем функцию Беллмана –минимальное значение функционала при движении из произвольной точки </a:t>
            </a:r>
            <a:r>
              <a:rPr lang="en-US" dirty="0" smtClean="0"/>
              <a:t>x(t)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24</a:t>
            </a:fld>
            <a:endParaRPr lang="ru-RU"/>
          </a:p>
        </p:txBody>
      </p:sp>
      <p:graphicFrame>
        <p:nvGraphicFramePr>
          <p:cNvPr id="6" name="Объект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89423622"/>
              </p:ext>
            </p:extLst>
          </p:nvPr>
        </p:nvGraphicFramePr>
        <p:xfrm>
          <a:off x="749300" y="1690688"/>
          <a:ext cx="4862513" cy="438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3" imgW="2082600" imgH="1879560" progId="Equation.DSMT4">
                  <p:embed/>
                </p:oleObj>
              </mc:Choice>
              <mc:Fallback>
                <p:oleObj name="Equation" r:id="rId3" imgW="2082600" imgH="1879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9300" y="1690688"/>
                        <a:ext cx="4862513" cy="438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5415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Динамическое программирование Беллмана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48613" y="1825625"/>
            <a:ext cx="6551113" cy="4351338"/>
          </a:xfrm>
        </p:spPr>
        <p:txBody>
          <a:bodyPr/>
          <a:lstStyle/>
          <a:p>
            <a:r>
              <a:rPr lang="en-US" dirty="0" smtClean="0"/>
              <a:t>S – </a:t>
            </a:r>
            <a:r>
              <a:rPr lang="ru-RU" dirty="0" smtClean="0"/>
              <a:t>является решением уравнения Беллмана</a:t>
            </a:r>
          </a:p>
          <a:p>
            <a:r>
              <a:rPr lang="ru-RU" dirty="0" smtClean="0"/>
              <a:t>Тогда получаем алгоритм решения задач оптимизации</a:t>
            </a:r>
            <a:r>
              <a:rPr lang="en-US" dirty="0" smtClean="0"/>
              <a:t>:</a:t>
            </a:r>
            <a:endParaRPr lang="ru-RU" dirty="0"/>
          </a:p>
          <a:p>
            <a:pPr lvl="1"/>
            <a:r>
              <a:rPr lang="ru-RU" dirty="0" smtClean="0"/>
              <a:t>Найти оптимальное управление в виде (1)</a:t>
            </a:r>
          </a:p>
          <a:p>
            <a:pPr lvl="1"/>
            <a:r>
              <a:rPr lang="ru-RU" dirty="0" smtClean="0"/>
              <a:t>Подставить управление в уравнение Беллмана и найти </a:t>
            </a:r>
            <a:r>
              <a:rPr lang="en-US" dirty="0" smtClean="0"/>
              <a:t>S=S(</a:t>
            </a:r>
            <a:r>
              <a:rPr lang="en-US" dirty="0" err="1" smtClean="0"/>
              <a:t>x,t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Подставить частную производную </a:t>
            </a:r>
            <a:r>
              <a:rPr lang="en-US" dirty="0" smtClean="0"/>
              <a:t>S </a:t>
            </a:r>
            <a:r>
              <a:rPr lang="ru-RU" dirty="0" smtClean="0"/>
              <a:t>в (1)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25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6065225"/>
              </p:ext>
            </p:extLst>
          </p:nvPr>
        </p:nvGraphicFramePr>
        <p:xfrm>
          <a:off x="593290" y="1646075"/>
          <a:ext cx="4227944" cy="3627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3" imgW="2412720" imgH="2070000" progId="Equation.DSMT4">
                  <p:embed/>
                </p:oleObj>
              </mc:Choice>
              <mc:Fallback>
                <p:oleObj name="Equation" r:id="rId3" imgW="2412720" imgH="2070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3290" y="1646075"/>
                        <a:ext cx="4227944" cy="36273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3962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Динамическое программирование </a:t>
            </a:r>
            <a:r>
              <a:rPr lang="ru-RU" sz="4000" dirty="0" smtClean="0"/>
              <a:t>Беллмана</a:t>
            </a:r>
            <a:br>
              <a:rPr lang="ru-RU" sz="4000" dirty="0" smtClean="0"/>
            </a:br>
            <a:r>
              <a:rPr lang="ru-RU" sz="4000" dirty="0" smtClean="0"/>
              <a:t>Замечания</a:t>
            </a:r>
            <a:endParaRPr lang="ru-RU" sz="4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02471" y="2527083"/>
            <a:ext cx="5181600" cy="2911431"/>
          </a:xfrm>
        </p:spPr>
        <p:txBody>
          <a:bodyPr/>
          <a:lstStyle/>
          <a:p>
            <a:r>
              <a:rPr lang="ru-RU" dirty="0" smtClean="0"/>
              <a:t>Уравнение Беллмана эквивалентно принципу максимума Понтрягина</a:t>
            </a:r>
          </a:p>
          <a:p>
            <a:r>
              <a:rPr lang="ru-RU" dirty="0" smtClean="0"/>
              <a:t>Для нестационарных систем уравнение Беллмана имеет вид (2)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26</a:t>
            </a:fld>
            <a:endParaRPr lang="ru-RU"/>
          </a:p>
        </p:txBody>
      </p:sp>
      <p:graphicFrame>
        <p:nvGraphicFramePr>
          <p:cNvPr id="6" name="Объект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23760454"/>
              </p:ext>
            </p:extLst>
          </p:nvPr>
        </p:nvGraphicFramePr>
        <p:xfrm>
          <a:off x="223838" y="2673306"/>
          <a:ext cx="5684837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3" imgW="3149280" imgH="1143000" progId="Equation.DSMT4">
                  <p:embed/>
                </p:oleObj>
              </mc:Choice>
              <mc:Fallback>
                <p:oleObj name="Equation" r:id="rId3" imgW="314928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838" y="2673306"/>
                        <a:ext cx="5684837" cy="206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831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Цели лекции:</a:t>
            </a:r>
          </a:p>
          <a:p>
            <a:pPr lvl="1"/>
            <a:r>
              <a:rPr lang="ru-RU" sz="4000" dirty="0" smtClean="0"/>
              <a:t>Постановка типовых задач оптимального управления;</a:t>
            </a:r>
          </a:p>
          <a:p>
            <a:pPr lvl="1"/>
            <a:r>
              <a:rPr lang="ru-RU" sz="4000" dirty="0" smtClean="0"/>
              <a:t>Рассмотрение основных методов решения задач оптимального управления.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232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Постановка задач оптимального управления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Задача оптимального программатора;</a:t>
            </a:r>
          </a:p>
          <a:p>
            <a:pPr lvl="1"/>
            <a:r>
              <a:rPr lang="ru-RU" dirty="0" smtClean="0"/>
              <a:t>Задача оптимального регулятора;</a:t>
            </a:r>
            <a:endParaRPr lang="en-US" dirty="0" smtClean="0"/>
          </a:p>
          <a:p>
            <a:r>
              <a:rPr lang="ru-RU" dirty="0" smtClean="0"/>
              <a:t>Методы решения поставленных задач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Классическое вариационное исчисление;</a:t>
            </a:r>
          </a:p>
          <a:p>
            <a:pPr lvl="1"/>
            <a:r>
              <a:rPr lang="ru-RU" dirty="0" smtClean="0"/>
              <a:t>Принцип максимума Понтрягина;</a:t>
            </a:r>
          </a:p>
          <a:p>
            <a:pPr lvl="1"/>
            <a:r>
              <a:rPr lang="ru-RU" dirty="0" smtClean="0"/>
              <a:t>Оптимальное программирование Беллмана.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493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 – Объект управления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Многомерная нелинейная динамическая управляемая система</a:t>
            </a:r>
          </a:p>
          <a:p>
            <a:r>
              <a:rPr lang="ru-RU" dirty="0" smtClean="0"/>
              <a:t>Области допустимых значений переменных состояний и управлений</a:t>
            </a:r>
          </a:p>
          <a:p>
            <a:r>
              <a:rPr lang="ru-RU" dirty="0" smtClean="0"/>
              <a:t>В большинстве случаев допустимые значения лежат внутри </a:t>
            </a:r>
            <a:r>
              <a:rPr lang="ru-RU" dirty="0" err="1" smtClean="0"/>
              <a:t>гиперпараллепипедов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6" name="Объект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39371061"/>
              </p:ext>
            </p:extLst>
          </p:nvPr>
        </p:nvGraphicFramePr>
        <p:xfrm>
          <a:off x="838200" y="1825625"/>
          <a:ext cx="5533283" cy="2934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3" imgW="1511280" imgH="723600" progId="Equation.DSMT4">
                  <p:embed/>
                </p:oleObj>
              </mc:Choice>
              <mc:Fallback>
                <p:oleObj name="Equation" r:id="rId3" imgW="1511280" imgH="72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825625"/>
                        <a:ext cx="5533283" cy="2934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06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Постановка задачи – Цель управления</a:t>
            </a:r>
            <a:endParaRPr lang="ru-RU" sz="4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Цель – перевести объект из состояния </a:t>
            </a:r>
            <a:r>
              <a:rPr lang="en-US" dirty="0" smtClean="0"/>
              <a:t>x</a:t>
            </a:r>
            <a:r>
              <a:rPr lang="en-US" sz="1400" dirty="0" smtClean="0"/>
              <a:t>0</a:t>
            </a:r>
            <a:r>
              <a:rPr lang="en-US" dirty="0" smtClean="0"/>
              <a:t> </a:t>
            </a:r>
            <a:r>
              <a:rPr lang="ru-RU" dirty="0" smtClean="0"/>
              <a:t>в состояние </a:t>
            </a:r>
            <a:r>
              <a:rPr lang="en-US" dirty="0" err="1" smtClean="0"/>
              <a:t>x</a:t>
            </a:r>
            <a:r>
              <a:rPr lang="en-US" sz="1400" dirty="0" err="1" smtClean="0"/>
              <a:t>f</a:t>
            </a:r>
            <a:endParaRPr lang="ru-RU" sz="1400" dirty="0" smtClean="0"/>
          </a:p>
          <a:p>
            <a:r>
              <a:rPr lang="ru-RU" dirty="0" smtClean="0"/>
              <a:t>Краевые/терминальные условия</a:t>
            </a:r>
            <a:r>
              <a:rPr lang="en-US" dirty="0" smtClean="0"/>
              <a:t> – </a:t>
            </a:r>
            <a:r>
              <a:rPr lang="ru-RU" dirty="0" smtClean="0"/>
              <a:t>константы или функции в неявной форме</a:t>
            </a:r>
            <a:endParaRPr lang="en-US" dirty="0" smtClean="0"/>
          </a:p>
          <a:p>
            <a:r>
              <a:rPr lang="ru-RU" dirty="0" smtClean="0"/>
              <a:t>В общем случае могут быть не заданы – задача с плавающими концами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37423898"/>
              </p:ext>
            </p:extLst>
          </p:nvPr>
        </p:nvGraphicFramePr>
        <p:xfrm>
          <a:off x="1757363" y="1825625"/>
          <a:ext cx="3752850" cy="315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4" imgW="1752480" imgH="1473120" progId="Equation.DSMT4">
                  <p:embed/>
                </p:oleObj>
              </mc:Choice>
              <mc:Fallback>
                <p:oleObj name="Equation" r:id="rId4" imgW="1752480" imgH="1473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7363" y="1825625"/>
                        <a:ext cx="3752850" cy="3154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232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 – Оценка качества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676373" y="1440494"/>
            <a:ext cx="5210828" cy="5135670"/>
          </a:xfrm>
        </p:spPr>
        <p:txBody>
          <a:bodyPr>
            <a:normAutofit/>
          </a:bodyPr>
          <a:lstStyle/>
          <a:p>
            <a:r>
              <a:rPr lang="ru-RU" dirty="0" smtClean="0"/>
              <a:t>Функционал/критерий/показатель качества – обобщенная мера качества</a:t>
            </a:r>
          </a:p>
          <a:p>
            <a:r>
              <a:rPr lang="en-US" dirty="0" smtClean="0"/>
              <a:t>Q,P – </a:t>
            </a:r>
            <a:r>
              <a:rPr lang="ru-RU" dirty="0" smtClean="0"/>
              <a:t>весовые положительно определенные матрицы</a:t>
            </a:r>
            <a:endParaRPr lang="en-US" dirty="0" smtClean="0"/>
          </a:p>
          <a:p>
            <a:r>
              <a:rPr lang="ru-RU" dirty="0" smtClean="0"/>
              <a:t>Комбинированные критерии позволяют избегать вырожденных решений</a:t>
            </a:r>
          </a:p>
          <a:p>
            <a:r>
              <a:rPr lang="ru-RU" dirty="0" smtClean="0"/>
              <a:t>Это функции штрафа и они должны быть минимизированы</a:t>
            </a:r>
          </a:p>
          <a:p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7</a:t>
            </a:fld>
            <a:endParaRPr lang="ru-RU"/>
          </a:p>
        </p:txBody>
      </p:sp>
      <p:graphicFrame>
        <p:nvGraphicFramePr>
          <p:cNvPr id="10" name="Объект 9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77927985"/>
              </p:ext>
            </p:extLst>
          </p:nvPr>
        </p:nvGraphicFramePr>
        <p:xfrm>
          <a:off x="1465545" y="1270178"/>
          <a:ext cx="4122738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4" imgW="1854000" imgH="495000" progId="Equation.DSMT4">
                  <p:embed/>
                </p:oleObj>
              </mc:Choice>
              <mc:Fallback>
                <p:oleObj name="Equation" r:id="rId4" imgW="18540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65545" y="1270178"/>
                        <a:ext cx="4122738" cy="110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Таблица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1845005"/>
                  </p:ext>
                </p:extLst>
              </p:nvPr>
            </p:nvGraphicFramePr>
            <p:xfrm>
              <a:off x="225469" y="2371903"/>
              <a:ext cx="6450904" cy="429444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104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465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8117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𝐽</m:t>
                                </m:r>
                                <m:r>
                                  <a:rPr lang="ru-RU" sz="1600" i="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nary>
                                  <m:naryPr>
                                    <m:limLoc m:val="undOvr"/>
                                    <m:grow m:val="on"/>
                                    <m:ctrlPr>
                                      <a:rPr lang="ru-RU" sz="16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1600" i="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ru-RU" sz="1600" i="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ru-RU" sz="16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  <m:r>
                                      <a:rPr lang="ru-RU" sz="1600" i="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  <m:r>
                                      <a:rPr lang="ru-RU" sz="16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𝑃𝑥</m:t>
                                    </m:r>
                                    <m:r>
                                      <a:rPr lang="ru-RU" sz="1600" i="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ru-RU" sz="16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  <m:r>
                                      <a:rPr lang="ru-RU" sz="1600" i="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  <m:r>
                                      <a:rPr lang="ru-RU" sz="16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𝑑𝑡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dirty="0" smtClean="0"/>
                            <a:t>Динамическая интегральная квадратичная точность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117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𝐽</m:t>
                                </m:r>
                                <m:r>
                                  <a:rPr lang="ru-RU" sz="1600" i="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nary>
                                  <m:naryPr>
                                    <m:limLoc m:val="undOvr"/>
                                    <m:grow m:val="on"/>
                                    <m:ctrlPr>
                                      <a:rPr lang="ru-RU" sz="16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1600" i="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ru-RU" sz="1600" i="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ru-RU" sz="16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  <m:r>
                                      <a:rPr lang="ru-RU" sz="1600" i="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  <m:r>
                                      <a:rPr lang="ru-RU" sz="16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𝑄𝑢</m:t>
                                    </m:r>
                                    <m:r>
                                      <a:rPr lang="ru-RU" sz="1600" i="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ru-RU" sz="16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  <m:r>
                                      <a:rPr lang="ru-RU" sz="1600" i="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  <m:r>
                                      <a:rPr lang="ru-RU" sz="16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𝑑𝑡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 smtClean="0"/>
                            <a:t>Показатель затрат энергии</a:t>
                          </a:r>
                        </a:p>
                        <a:p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64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𝐽</m:t>
                                </m:r>
                                <m:r>
                                  <a:rPr lang="ru-RU" sz="1600" i="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ru-RU" sz="16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ru-RU" sz="160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ru-RU" sz="16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ru-RU" sz="16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16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16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6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 smtClean="0"/>
                            <a:t>Терминальная квадратичная точность</a:t>
                          </a:r>
                        </a:p>
                        <a:p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0229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𝐽</m:t>
                                </m:r>
                                <m:r>
                                  <a:rPr lang="ru-RU" sz="1600" i="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nary>
                                  <m:naryPr>
                                    <m:limLoc m:val="undOvr"/>
                                    <m:grow m:val="on"/>
                                    <m:ctrlPr>
                                      <a:rPr lang="ru-RU" sz="16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1600" i="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grow m:val="on"/>
                                        <m:ctrlP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ru-RU" sz="1600" i="0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𝑚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ru-RU" sz="160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60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ru-RU" sz="160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ru-RU" sz="1600" i="0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|</m:t>
                                        </m:r>
                                        <m:d>
                                          <m:dPr>
                                            <m:begChr m:val=""/>
                                            <m:ctrlPr>
                                              <a:rPr lang="ru-RU" sz="160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ru-RU" sz="16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ru-RU" sz="16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ru-RU" sz="16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ru-RU" sz="1600" i="0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(</m:t>
                                            </m:r>
                                            <m:r>
                                              <a:rPr lang="ru-RU" sz="160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  <m:r>
                                          <a:rPr lang="ru-RU" sz="1600" i="0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|</m:t>
                                        </m:r>
                                      </m:e>
                                    </m:nary>
                                    <m:r>
                                      <a:rPr lang="ru-RU" sz="16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𝑑𝑡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 smtClean="0"/>
                            <a:t>Показатель затрат топлива</a:t>
                          </a:r>
                        </a:p>
                        <a:p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117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𝐽</m:t>
                                </m:r>
                                <m:r>
                                  <a:rPr lang="ru-RU" sz="1600" i="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nary>
                                  <m:naryPr>
                                    <m:limLoc m:val="undOvr"/>
                                    <m:grow m:val="on"/>
                                    <m:ctrlPr>
                                      <a:rPr lang="ru-RU" sz="16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1600" i="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sup>
                                  <m:e>
                                    <m:r>
                                      <a:rPr lang="ru-RU" sz="16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𝑑𝑡</m:t>
                                    </m:r>
                                    <m:r>
                                      <a:rPr lang="ru-RU" sz="1600" i="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dirty="0" smtClean="0"/>
                            <a:t>Показатель быстродействия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Таблица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1845005"/>
                  </p:ext>
                </p:extLst>
              </p:nvPr>
            </p:nvGraphicFramePr>
            <p:xfrm>
              <a:off x="225469" y="2371903"/>
              <a:ext cx="6450904" cy="42769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104373"/>
                    <a:gridCol w="4346531"/>
                  </a:tblGrid>
                  <a:tr h="83997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289" t="-3623" r="-206936" b="-410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dirty="0" smtClean="0"/>
                            <a:t>Динамическая интегральная квадратичная точность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83997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289" t="-103623" r="-206936" b="-310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 smtClean="0"/>
                            <a:t>Показатель затрат энергии</a:t>
                          </a:r>
                        </a:p>
                        <a:p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289" t="-244348" r="-206936" b="-27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 smtClean="0"/>
                            <a:t>Терминальная квадратичная точность</a:t>
                          </a:r>
                        </a:p>
                        <a:p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05594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289" t="-228902" r="-206936" b="-80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 smtClean="0"/>
                            <a:t>Показатель затрат топлива</a:t>
                          </a:r>
                        </a:p>
                        <a:p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83997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289" t="-412319" r="-206936" b="-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dirty="0" smtClean="0"/>
                            <a:t>Показатель быстродействия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706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Постановка задачи – Оптимальная программа</a:t>
            </a:r>
            <a:endParaRPr lang="ru-RU" sz="4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99759" y="1690688"/>
            <a:ext cx="5837129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Задача 1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ru-RU" dirty="0" smtClean="0"/>
              <a:t>Найти управление и переходный процесс с минимальным значением функционала качества удовлетворяющий заданным ограничениям - объекту и цели управления</a:t>
            </a:r>
          </a:p>
          <a:p>
            <a:r>
              <a:rPr lang="ru-RU" dirty="0" smtClean="0"/>
              <a:t>При этом значение функционала будет оптимальным</a:t>
            </a:r>
          </a:p>
          <a:p>
            <a:r>
              <a:rPr lang="ru-RU" dirty="0" smtClean="0"/>
              <a:t>Управление в виде функций времени</a:t>
            </a:r>
            <a:endParaRPr lang="en-US" dirty="0" smtClean="0"/>
          </a:p>
          <a:p>
            <a:r>
              <a:rPr lang="ru-RU" dirty="0" smtClean="0"/>
              <a:t>Программное управление не робастно и требует реализации нетривиальных зависимостей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8</a:t>
            </a:fld>
            <a:endParaRPr lang="ru-RU"/>
          </a:p>
        </p:txBody>
      </p:sp>
      <p:graphicFrame>
        <p:nvGraphicFramePr>
          <p:cNvPr id="6" name="Объект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76989089"/>
              </p:ext>
            </p:extLst>
          </p:nvPr>
        </p:nvGraphicFramePr>
        <p:xfrm>
          <a:off x="263525" y="2246313"/>
          <a:ext cx="5510213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3" imgW="2158920" imgH="457200" progId="Equation.DSMT4">
                  <p:embed/>
                </p:oleObj>
              </mc:Choice>
              <mc:Fallback>
                <p:oleObj name="Equation" r:id="rId3" imgW="21589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525" y="2246313"/>
                        <a:ext cx="5510213" cy="1166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36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Постановка задачи – Оптимальный регулятор</a:t>
            </a:r>
            <a:endParaRPr lang="ru-RU" sz="4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9</a:t>
            </a:fld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303434"/>
              </p:ext>
            </p:extLst>
          </p:nvPr>
        </p:nvGraphicFramePr>
        <p:xfrm>
          <a:off x="4938713" y="1690688"/>
          <a:ext cx="139541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3" imgW="545760" imgH="203040" progId="Equation.DSMT4">
                  <p:embed/>
                </p:oleObj>
              </mc:Choice>
              <mc:Fallback>
                <p:oleObj name="Equation" r:id="rId3" imgW="545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38713" y="1690688"/>
                        <a:ext cx="1395412" cy="519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Объект 3"/>
          <p:cNvSpPr txBox="1">
            <a:spLocks/>
          </p:cNvSpPr>
          <p:nvPr/>
        </p:nvSpPr>
        <p:spPr>
          <a:xfrm>
            <a:off x="313151" y="2209799"/>
            <a:ext cx="11040649" cy="39671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Задача 2 – Найти регулятор обеспечивающий получение оптимального управления и оптимального переходного процесса</a:t>
            </a:r>
          </a:p>
          <a:p>
            <a:r>
              <a:rPr lang="ru-RU" dirty="0" smtClean="0"/>
              <a:t>Оптимальные регулятор обеспечивает оптимальное решение за счет замыкания системы по переменной состояния</a:t>
            </a:r>
          </a:p>
          <a:p>
            <a:r>
              <a:rPr lang="ru-RU" dirty="0" smtClean="0"/>
              <a:t>Управление в виде функций от фазовых координат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613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3049</TotalTime>
  <Words>961</Words>
  <Application>Microsoft Office PowerPoint</Application>
  <PresentationFormat>Широкоэкранный</PresentationFormat>
  <Paragraphs>160</Paragraphs>
  <Slides>26</Slides>
  <Notes>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Тема Office</vt:lpstr>
      <vt:lpstr>Equation</vt:lpstr>
      <vt:lpstr>Оптимальное управление и методы оптимизации в ТАУ</vt:lpstr>
      <vt:lpstr>Введение</vt:lpstr>
      <vt:lpstr>Введение</vt:lpstr>
      <vt:lpstr>Содержание</vt:lpstr>
      <vt:lpstr>Постановка задачи – Объект управления</vt:lpstr>
      <vt:lpstr>Постановка задачи – Цель управления</vt:lpstr>
      <vt:lpstr>Постановка задачи – Оценка качества</vt:lpstr>
      <vt:lpstr>Постановка задачи – Оптимальная программа</vt:lpstr>
      <vt:lpstr>Постановка задачи – Оптимальный регулятор</vt:lpstr>
      <vt:lpstr>Постановка задачи – общая блок схема</vt:lpstr>
      <vt:lpstr>Постановка задачи – Замечания</vt:lpstr>
      <vt:lpstr>Классическое вариационное исчисление</vt:lpstr>
      <vt:lpstr>Классическое вариационное исчисление</vt:lpstr>
      <vt:lpstr>Классическое вариационное исчисление</vt:lpstr>
      <vt:lpstr>Формализм Гамильтона</vt:lpstr>
      <vt:lpstr>Линейно-квадратичный регулятор(ЛКР/LQR)</vt:lpstr>
      <vt:lpstr>Принцип максимума Понтрягина</vt:lpstr>
      <vt:lpstr>Принцип максимума Понтрягина</vt:lpstr>
      <vt:lpstr>Принцип максимума Понтрягина - Замечания</vt:lpstr>
      <vt:lpstr>Теорема об n интервалах</vt:lpstr>
      <vt:lpstr>Теорема об n интервалах</vt:lpstr>
      <vt:lpstr>Теорема об n интервалах</vt:lpstr>
      <vt:lpstr>Теорема об n интервалах  Блок схема оптимальной по быстродействию линейной системы</vt:lpstr>
      <vt:lpstr>Динамическое программирование Беллмана</vt:lpstr>
      <vt:lpstr>Динамическое программирование Беллмана</vt:lpstr>
      <vt:lpstr>Динамическое программирование Беллмана Замечания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</dc:creator>
  <cp:lastModifiedBy>sergey</cp:lastModifiedBy>
  <cp:revision>66</cp:revision>
  <dcterms:created xsi:type="dcterms:W3CDTF">2018-04-06T13:10:01Z</dcterms:created>
  <dcterms:modified xsi:type="dcterms:W3CDTF">2018-04-10T05:57:02Z</dcterms:modified>
</cp:coreProperties>
</file>