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26" autoAdjust="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STM32F103T6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30621872265966754"/>
          <c:y val="9.9185518194086206E-2"/>
          <c:w val="0.63822572178477688"/>
          <c:h val="0.645455719597052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Геометрия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STM32F103T6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80.693629999999999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3A-4ED9-AA87-4AFD278B67B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STM32F103T6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251.38052999999999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3A-4ED9-AA87-4AFD278B6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1764416"/>
        <c:axId val="261762776"/>
      </c:barChart>
      <c:catAx>
        <c:axId val="26176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1762776"/>
        <c:crosses val="autoZero"/>
        <c:auto val="1"/>
        <c:lblAlgn val="ctr"/>
        <c:lblOffset val="100"/>
        <c:noMultiLvlLbl val="0"/>
      </c:catAx>
      <c:valAx>
        <c:axId val="261762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Время, </a:t>
                </a:r>
                <a:r>
                  <a:rPr lang="ru-RU" dirty="0" err="1" smtClean="0"/>
                  <a:t>мс</a:t>
                </a: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17644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ATMega2560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Геометрия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Atmega2560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974.06999999999994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D9-4F4E-B41B-139EC6C41B5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Atmega2560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3668.6800000000003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D9-4F4E-B41B-139EC6C41B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5202720"/>
        <c:axId val="368984120"/>
      </c:barChart>
      <c:catAx>
        <c:axId val="32520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8984120"/>
        <c:crosses val="autoZero"/>
        <c:auto val="1"/>
        <c:lblAlgn val="ctr"/>
        <c:lblOffset val="100"/>
        <c:noMultiLvlLbl val="0"/>
      </c:catAx>
      <c:valAx>
        <c:axId val="368984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Время, </a:t>
                </a:r>
                <a:r>
                  <a:rPr lang="ru-RU" dirty="0" err="1" smtClean="0"/>
                  <a:t>мс</a:t>
                </a: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52027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Сравнение</a:t>
            </a:r>
            <a:r>
              <a:rPr lang="ru-RU" baseline="0" dirty="0" smtClean="0"/>
              <a:t> 3х систем </a:t>
            </a:r>
            <a:endParaRPr lang="ru-RU" dirty="0"/>
          </a:p>
        </c:rich>
      </c:tx>
      <c:layout>
        <c:manualLayout>
          <c:xMode val="edge"/>
          <c:yMode val="edge"/>
          <c:x val="0.248098516763935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35360893077444622"/>
          <c:y val="0.14147599490258342"/>
          <c:w val="0.61431296752750719"/>
          <c:h val="0.735359473101717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STM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Время, мс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8.69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B5-4C7D-946D-809FE2F3731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ATMega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Время, мс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974.07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B5-4C7D-946D-809FE2F3731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MATLab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Время, мс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7226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B5-4C7D-946D-809FE2F373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7566968"/>
        <c:axId val="367570576"/>
      </c:barChart>
      <c:catAx>
        <c:axId val="367566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7570576"/>
        <c:crosses val="autoZero"/>
        <c:auto val="1"/>
        <c:lblAlgn val="ctr"/>
        <c:lblOffset val="100"/>
        <c:noMultiLvlLbl val="0"/>
      </c:catAx>
      <c:valAx>
        <c:axId val="367570576"/>
        <c:scaling>
          <c:logBase val="4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Время, </a:t>
                </a:r>
                <a:r>
                  <a:rPr lang="ru-RU" dirty="0" err="1" smtClean="0"/>
                  <a:t>мс</a:t>
                </a: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7566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BA4FA-7E46-4851-9FFF-8BC3FAF5B583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B9D08-DA43-4DFC-A260-D767C66C2B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95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9D08-DA43-4DFC-A260-D767C66C2BE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29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9D08-DA43-4DFC-A260-D767C66C2BE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31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55F0-33C7-49C4-9EAB-8410F74F5D4D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4F22-8477-4DC4-B652-EFBE255F5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64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55F0-33C7-49C4-9EAB-8410F74F5D4D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4F22-8477-4DC4-B652-EFBE255F5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94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55F0-33C7-49C4-9EAB-8410F74F5D4D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4F22-8477-4DC4-B652-EFBE255F5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93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55F0-33C7-49C4-9EAB-8410F74F5D4D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4F22-8477-4DC4-B652-EFBE255F5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36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55F0-33C7-49C4-9EAB-8410F74F5D4D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4F22-8477-4DC4-B652-EFBE255F5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55F0-33C7-49C4-9EAB-8410F74F5D4D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4F22-8477-4DC4-B652-EFBE255F5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0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55F0-33C7-49C4-9EAB-8410F74F5D4D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4F22-8477-4DC4-B652-EFBE255F5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91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55F0-33C7-49C4-9EAB-8410F74F5D4D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4F22-8477-4DC4-B652-EFBE255F5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55F0-33C7-49C4-9EAB-8410F74F5D4D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4F22-8477-4DC4-B652-EFBE255F5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0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55F0-33C7-49C4-9EAB-8410F74F5D4D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4F22-8477-4DC4-B652-EFBE255F5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79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55F0-33C7-49C4-9EAB-8410F74F5D4D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4F22-8477-4DC4-B652-EFBE255F5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8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D55F0-33C7-49C4-9EAB-8410F74F5D4D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44F22-8477-4DC4-B652-EFBE255F5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7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0665" y="2116276"/>
            <a:ext cx="11702473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системы управления для пятизвенного манипулятора c ременными передачами на шарниры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128590"/>
            <a:ext cx="9144000" cy="974035"/>
          </a:xfrm>
        </p:spPr>
        <p:txBody>
          <a:bodyPr/>
          <a:lstStyle/>
          <a:p>
            <a:pPr algn="r"/>
            <a:r>
              <a:rPr lang="ru-RU" dirty="0" smtClean="0"/>
              <a:t>Сидоренко Данил Дмитриевич студент гр. № 3331506/60401</a:t>
            </a:r>
          </a:p>
          <a:p>
            <a:pPr algn="r"/>
            <a:r>
              <a:rPr lang="ru-RU" dirty="0" smtClean="0"/>
              <a:t>Консультант: Васильев Иван Анатольевич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9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973" y="242750"/>
            <a:ext cx="5284304" cy="1050924"/>
          </a:xfrm>
        </p:spPr>
        <p:txBody>
          <a:bodyPr/>
          <a:lstStyle/>
          <a:p>
            <a:r>
              <a:rPr lang="ru-RU" dirty="0" smtClean="0"/>
              <a:t>Актуальность работы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8" r="24116"/>
          <a:stretch/>
        </p:blipFill>
        <p:spPr>
          <a:xfrm>
            <a:off x="5557982" y="343762"/>
            <a:ext cx="6399742" cy="4108018"/>
          </a:xfr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200" y="1825625"/>
            <a:ext cx="4546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7" r="12018"/>
          <a:stretch/>
        </p:blipFill>
        <p:spPr>
          <a:xfrm>
            <a:off x="333614" y="2401564"/>
            <a:ext cx="5051186" cy="402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46600" cy="1325563"/>
          </a:xfrm>
        </p:spPr>
        <p:txBody>
          <a:bodyPr/>
          <a:lstStyle/>
          <a:p>
            <a:r>
              <a:rPr lang="ru-RU" dirty="0" smtClean="0"/>
              <a:t>Задачи НИР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4546600" cy="4883289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Разработка кинематической модели манипулятора</a:t>
            </a:r>
          </a:p>
          <a:p>
            <a:r>
              <a:rPr lang="ru-RU" dirty="0" smtClean="0"/>
              <a:t>Разработка структуры системы управления</a:t>
            </a:r>
          </a:p>
          <a:p>
            <a:r>
              <a:rPr lang="ru-RU" dirty="0" smtClean="0"/>
              <a:t>Решение ОЗК несколькими методами и сравнение результатов</a:t>
            </a:r>
          </a:p>
          <a:p>
            <a:r>
              <a:rPr lang="ru-RU" dirty="0" smtClean="0"/>
              <a:t>Преобразование обобщенных координат в координаты приводов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9939"/>
          <a:stretch/>
        </p:blipFill>
        <p:spPr>
          <a:xfrm>
            <a:off x="5618056" y="216038"/>
            <a:ext cx="6573944" cy="64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7856" y="467139"/>
            <a:ext cx="6361544" cy="12235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 программы управления манипулятором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4351338"/>
          </a:xfrm>
        </p:spPr>
        <p:txBody>
          <a:bodyPr/>
          <a:lstStyle/>
          <a:p>
            <a:r>
              <a:rPr lang="ru-RU" dirty="0" smtClean="0"/>
              <a:t>Преобразование движения задающих рукояток в изменение декартовых координат рабочего инструмента манипулятора</a:t>
            </a:r>
          </a:p>
          <a:p>
            <a:r>
              <a:rPr lang="ru-RU" dirty="0" smtClean="0"/>
              <a:t>Предотвращение столкновений манипулятора с корпусом катамарана.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892" y="583786"/>
            <a:ext cx="4701830" cy="604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6576391" cy="1325563"/>
          </a:xfrm>
        </p:spPr>
        <p:txBody>
          <a:bodyPr/>
          <a:lstStyle/>
          <a:p>
            <a:r>
              <a:rPr lang="ru-RU" dirty="0" smtClean="0"/>
              <a:t>Координаты манипулятора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1458394"/>
            <a:ext cx="6239793" cy="289494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Кинематическая модель в </a:t>
            </a:r>
            <a:r>
              <a:rPr lang="en-US" dirty="0" err="1" smtClean="0"/>
              <a:t>MATLab</a:t>
            </a:r>
            <a:r>
              <a:rPr lang="en-US" dirty="0" smtClean="0"/>
              <a:t> Robotic System Toolbox</a:t>
            </a:r>
            <a:endParaRPr lang="ru-RU" dirty="0" smtClean="0"/>
          </a:p>
          <a:p>
            <a:r>
              <a:rPr lang="ru-RU" dirty="0" smtClean="0"/>
              <a:t>Кинематическая модель манипулятора и параметры ДХ.</a:t>
            </a:r>
          </a:p>
          <a:p>
            <a:r>
              <a:rPr lang="ru-RU" dirty="0" smtClean="0"/>
              <a:t>ПЗК и ОЗК и помощью формализма ДХ</a:t>
            </a:r>
          </a:p>
          <a:p>
            <a:r>
              <a:rPr lang="ru-RU" dirty="0" smtClean="0"/>
              <a:t>ПЗК с помощью геометрического представления кинематики манипулятора</a:t>
            </a:r>
          </a:p>
          <a:p>
            <a:endParaRPr lang="ru-RU" dirty="0" smtClean="0"/>
          </a:p>
        </p:txBody>
      </p:sp>
      <p:pic>
        <p:nvPicPr>
          <p:cNvPr id="4" name="Рисунок 3"/>
          <p:cNvPicPr/>
          <p:nvPr/>
        </p:nvPicPr>
        <p:blipFill rotWithShape="1">
          <a:blip r:embed="rId3"/>
          <a:srcRect l="4665" r="5527" b="2041"/>
          <a:stretch/>
        </p:blipFill>
        <p:spPr bwMode="auto">
          <a:xfrm>
            <a:off x="7794550" y="0"/>
            <a:ext cx="4224130" cy="37831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4"/>
          <a:srcRect l="1633" t="5145" r="2848" b="6001"/>
          <a:stretch/>
        </p:blipFill>
        <p:spPr bwMode="auto">
          <a:xfrm>
            <a:off x="6400800" y="3866322"/>
            <a:ext cx="5456872" cy="29916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5"/>
          <a:stretch>
            <a:fillRect/>
          </a:stretch>
        </p:blipFill>
        <p:spPr>
          <a:xfrm>
            <a:off x="1007831" y="4094922"/>
            <a:ext cx="4353628" cy="261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dirty="0" smtClean="0"/>
              <a:t>равнение решений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061910"/>
              </p:ext>
            </p:extLst>
          </p:nvPr>
        </p:nvGraphicFramePr>
        <p:xfrm>
          <a:off x="1043610" y="1701663"/>
          <a:ext cx="2961860" cy="500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222574509"/>
              </p:ext>
            </p:extLst>
          </p:nvPr>
        </p:nvGraphicFramePr>
        <p:xfrm>
          <a:off x="4989444" y="1811993"/>
          <a:ext cx="2912166" cy="4788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Диаграмма 17"/>
          <p:cNvGraphicFramePr/>
          <p:nvPr>
            <p:extLst>
              <p:ext uri="{D42A27DB-BD31-4B8C-83A1-F6EECF244321}">
                <p14:modId xmlns:p14="http://schemas.microsoft.com/office/powerpoint/2010/main" val="2781434455"/>
              </p:ext>
            </p:extLst>
          </p:nvPr>
        </p:nvGraphicFramePr>
        <p:xfrm>
          <a:off x="8358810" y="1898375"/>
          <a:ext cx="2994990" cy="4432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841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966"/>
          </a:xfrm>
        </p:spPr>
        <p:txBody>
          <a:bodyPr/>
          <a:lstStyle/>
          <a:p>
            <a:r>
              <a:rPr lang="ru-RU" dirty="0" smtClean="0"/>
              <a:t>Обзор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40327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Guo</a:t>
            </a:r>
            <a:r>
              <a:rPr lang="en-US" dirty="0"/>
              <a:t>, D., </a:t>
            </a:r>
            <a:r>
              <a:rPr lang="en-US" dirty="0" err="1"/>
              <a:t>Ju</a:t>
            </a:r>
            <a:r>
              <a:rPr lang="en-US" dirty="0"/>
              <a:t>, H., Yao, Y., Ling, F., &amp; Li, T. (2009). </a:t>
            </a:r>
            <a:r>
              <a:rPr lang="en-US" i="1" dirty="0"/>
              <a:t>Efficient Algorithms for the Kinematics and Path Planning of Manipulator. 2009 International Conference on Artificial Intelligence and Computational Intelligence</a:t>
            </a:r>
            <a:r>
              <a:rPr lang="en-US" i="1" dirty="0" smtClean="0"/>
              <a:t>.</a:t>
            </a:r>
            <a:endParaRPr lang="en-US" b="1" dirty="0" smtClean="0"/>
          </a:p>
          <a:p>
            <a:r>
              <a:rPr lang="en-US" dirty="0" err="1" smtClean="0"/>
              <a:t>Kondak</a:t>
            </a:r>
            <a:r>
              <a:rPr lang="en-US" dirty="0"/>
              <a:t>, K., Huber, F., </a:t>
            </a:r>
            <a:r>
              <a:rPr lang="en-US" dirty="0" err="1"/>
              <a:t>Schwarzbach</a:t>
            </a:r>
            <a:r>
              <a:rPr lang="en-US" dirty="0"/>
              <a:t>, M., </a:t>
            </a:r>
            <a:r>
              <a:rPr lang="en-US" dirty="0" err="1"/>
              <a:t>Laiacker</a:t>
            </a:r>
            <a:r>
              <a:rPr lang="en-US" dirty="0"/>
              <a:t>, M., </a:t>
            </a:r>
            <a:r>
              <a:rPr lang="en-US" dirty="0" err="1"/>
              <a:t>Sommer</a:t>
            </a:r>
            <a:r>
              <a:rPr lang="en-US" dirty="0"/>
              <a:t>, D., </a:t>
            </a:r>
            <a:r>
              <a:rPr lang="en-US" dirty="0" err="1"/>
              <a:t>Bejar</a:t>
            </a:r>
            <a:r>
              <a:rPr lang="en-US" dirty="0"/>
              <a:t>, M., &amp; </a:t>
            </a:r>
            <a:r>
              <a:rPr lang="en-US" dirty="0" err="1"/>
              <a:t>Ollero</a:t>
            </a:r>
            <a:r>
              <a:rPr lang="en-US" dirty="0"/>
              <a:t>, A. (2014). </a:t>
            </a:r>
            <a:r>
              <a:rPr lang="en-US" i="1" dirty="0"/>
              <a:t>Aerial manipulation robot composed of an autonomous helicopter and a 7 degrees of freedom industrial manipulator. 2014 IEEE International Conference on Robotics and Automation (ICRA</a:t>
            </a:r>
            <a:r>
              <a:rPr lang="en-US" i="1" dirty="0" smtClean="0"/>
              <a:t>).</a:t>
            </a:r>
          </a:p>
          <a:p>
            <a:r>
              <a:rPr lang="en-US" dirty="0"/>
              <a:t>From, P. J., </a:t>
            </a:r>
            <a:r>
              <a:rPr lang="en-US" dirty="0" err="1"/>
              <a:t>Duindam</a:t>
            </a:r>
            <a:r>
              <a:rPr lang="en-US" dirty="0"/>
              <a:t>, V., </a:t>
            </a:r>
            <a:r>
              <a:rPr lang="en-US" dirty="0" err="1"/>
              <a:t>Pettersen</a:t>
            </a:r>
            <a:r>
              <a:rPr lang="en-US" dirty="0"/>
              <a:t>, K. Y., </a:t>
            </a:r>
            <a:r>
              <a:rPr lang="en-US" dirty="0" err="1"/>
              <a:t>Gravdahl</a:t>
            </a:r>
            <a:r>
              <a:rPr lang="en-US" dirty="0"/>
              <a:t>, J. T., &amp; </a:t>
            </a:r>
            <a:r>
              <a:rPr lang="en-US" dirty="0" err="1"/>
              <a:t>Sastry</a:t>
            </a:r>
            <a:r>
              <a:rPr lang="en-US" dirty="0"/>
              <a:t>, S. (2010). </a:t>
            </a:r>
            <a:r>
              <a:rPr lang="en-US" i="1" dirty="0"/>
              <a:t>Singularity-free dynamic equations of vehicle–manipulator systems. Simulation Modelling Practice and Theory, 18(6), 712–731</a:t>
            </a:r>
            <a:r>
              <a:rPr lang="en-US" i="1" dirty="0" smtClean="0"/>
              <a:t>.</a:t>
            </a:r>
          </a:p>
          <a:p>
            <a:r>
              <a:rPr lang="en-US" dirty="0" err="1"/>
              <a:t>Wuthier</a:t>
            </a:r>
            <a:r>
              <a:rPr lang="en-US" dirty="0"/>
              <a:t>, D., </a:t>
            </a:r>
            <a:r>
              <a:rPr lang="en-US" dirty="0" err="1"/>
              <a:t>Kominiak</a:t>
            </a:r>
            <a:r>
              <a:rPr lang="en-US" dirty="0"/>
              <a:t>, D., </a:t>
            </a:r>
            <a:r>
              <a:rPr lang="en-US" dirty="0" err="1"/>
              <a:t>Kanellakis</a:t>
            </a:r>
            <a:r>
              <a:rPr lang="en-US" dirty="0"/>
              <a:t>, C., </a:t>
            </a:r>
            <a:r>
              <a:rPr lang="en-US" dirty="0" err="1"/>
              <a:t>Andrikopoulos</a:t>
            </a:r>
            <a:r>
              <a:rPr lang="en-US" dirty="0"/>
              <a:t>, G., </a:t>
            </a:r>
            <a:r>
              <a:rPr lang="en-US" dirty="0" err="1"/>
              <a:t>Fumagalli</a:t>
            </a:r>
            <a:r>
              <a:rPr lang="en-US" dirty="0"/>
              <a:t>, M., </a:t>
            </a:r>
            <a:r>
              <a:rPr lang="en-US" dirty="0" err="1"/>
              <a:t>Schipper</a:t>
            </a:r>
            <a:r>
              <a:rPr lang="en-US" dirty="0"/>
              <a:t>, G., &amp; Nikolakopoulos, G. (2016). </a:t>
            </a:r>
            <a:r>
              <a:rPr lang="en-US" i="1" dirty="0"/>
              <a:t>On the design, modeling and control of a novel compact aerial manipulator. 2016 24th Mediterranean Conference on Control and Automation (MED</a:t>
            </a:r>
            <a:r>
              <a:rPr lang="en-US" i="1" dirty="0" smtClean="0"/>
              <a:t>).</a:t>
            </a:r>
          </a:p>
          <a:p>
            <a:r>
              <a:rPr lang="en-US" dirty="0" smtClean="0"/>
              <a:t>Love</a:t>
            </a:r>
            <a:r>
              <a:rPr lang="en-US" dirty="0"/>
              <a:t>, L. J., Jansen, J. F., &amp; Pin, F. G. (2004). </a:t>
            </a:r>
            <a:r>
              <a:rPr lang="en-US" i="1" dirty="0"/>
              <a:t>On the modeling of robots operating on ships. IEEE International Conference on Robotics and Automation, 2004. Proceedings. ICRA ’04. 2004</a:t>
            </a:r>
            <a:r>
              <a:rPr lang="en-US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45149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146</Words>
  <Application>Microsoft Office PowerPoint</Application>
  <PresentationFormat>Широкоэкранный</PresentationFormat>
  <Paragraphs>32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Разработка системы управления для пятизвенного манипулятора c ременными передачами на шарниры</vt:lpstr>
      <vt:lpstr>Актуальность работы</vt:lpstr>
      <vt:lpstr>Задачи НИР</vt:lpstr>
      <vt:lpstr>Структура  программы управления манипулятором</vt:lpstr>
      <vt:lpstr>Координаты манипулятора</vt:lpstr>
      <vt:lpstr>Cравнение решений</vt:lpstr>
      <vt:lpstr>Обзор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управления для пятизвенного манипулятора c ременными передачами на шарниры</dc:title>
  <dc:creator>Данил</dc:creator>
  <cp:lastModifiedBy>Данил</cp:lastModifiedBy>
  <cp:revision>37</cp:revision>
  <dcterms:created xsi:type="dcterms:W3CDTF">2019-12-15T12:26:24Z</dcterms:created>
  <dcterms:modified xsi:type="dcterms:W3CDTF">2019-12-18T18:11:35Z</dcterms:modified>
</cp:coreProperties>
</file>