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62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5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5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48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6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5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C4AA-DD07-462A-80FD-2B6A41E3A9C6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84B3-1327-48DB-857B-686C38CEB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1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управления для пятизвенного манипулятора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0909" y="5458691"/>
            <a:ext cx="9144000" cy="879764"/>
          </a:xfrm>
        </p:spPr>
        <p:txBody>
          <a:bodyPr/>
          <a:lstStyle/>
          <a:p>
            <a:pPr algn="r"/>
            <a:r>
              <a:rPr lang="ru-RU" dirty="0" smtClean="0"/>
              <a:t>Сидоренко Данил Дмитриевич студент гр. № 3331506/60401</a:t>
            </a:r>
          </a:p>
          <a:p>
            <a:pPr algn="r"/>
            <a:r>
              <a:rPr lang="ru-RU" dirty="0" smtClean="0"/>
              <a:t>Консультант: Васильев Иван Анатольевич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3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15327" cy="1325563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85509" cy="4351338"/>
          </a:xfrm>
        </p:spPr>
        <p:txBody>
          <a:bodyPr/>
          <a:lstStyle/>
          <a:p>
            <a:r>
              <a:rPr lang="ru-RU" dirty="0" smtClean="0"/>
              <a:t>Манипулятор для роботизированного катамарана Кадет-М </a:t>
            </a:r>
          </a:p>
          <a:p>
            <a:r>
              <a:rPr lang="ru-RU" dirty="0" smtClean="0"/>
              <a:t>Решение обратной задачи кинематики для манипулятора</a:t>
            </a:r>
            <a:r>
              <a:rPr lang="ru-RU" dirty="0"/>
              <a:t> </a:t>
            </a:r>
            <a:r>
              <a:rPr lang="ru-RU" dirty="0" smtClean="0"/>
              <a:t>с ременной передачей на приводе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1947" b="18136"/>
          <a:stretch/>
        </p:blipFill>
        <p:spPr>
          <a:xfrm>
            <a:off x="6279508" y="559468"/>
            <a:ext cx="5662912" cy="25323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2" t="10148" r="22936" b="12166"/>
          <a:stretch/>
        </p:blipFill>
        <p:spPr>
          <a:xfrm>
            <a:off x="7499928" y="3505019"/>
            <a:ext cx="3472872" cy="30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данный момент реализовано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Манипулятор версии 1.0 (версия 2.0 находится в производстве).</a:t>
            </a:r>
          </a:p>
          <a:p>
            <a:r>
              <a:rPr lang="ru-RU" dirty="0" smtClean="0"/>
              <a:t>Кинематическая модель манипулятора в </a:t>
            </a:r>
            <a:r>
              <a:rPr lang="en-US" dirty="0" smtClean="0"/>
              <a:t>MATLAB Robotics System Toolbox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Ручное </a:t>
            </a:r>
            <a:r>
              <a:rPr lang="ru-RU" dirty="0" err="1" smtClean="0"/>
              <a:t>пошарнирное</a:t>
            </a:r>
            <a:r>
              <a:rPr lang="ru-RU" dirty="0" smtClean="0"/>
              <a:t> управление.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7" y="4193311"/>
            <a:ext cx="3744169" cy="2396836"/>
          </a:xfrm>
          <a:prstGeom prst="rect">
            <a:avLst/>
          </a:prstGeom>
        </p:spPr>
      </p:pic>
      <p:pic>
        <p:nvPicPr>
          <p:cNvPr id="2050" name="Picture 2" descr="https://sun9-66.userapi.com/c855620/v855620777/ed2ea/u_V0BfUD8m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00" y="1452759"/>
            <a:ext cx="4734225" cy="26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7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Научно-исследовательская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Цель</a:t>
            </a:r>
          </a:p>
          <a:p>
            <a:pPr marL="457200" lvl="1" indent="0">
              <a:buNone/>
            </a:pPr>
            <a:r>
              <a:rPr lang="ru-RU" dirty="0" smtClean="0"/>
              <a:t>Разработать и реализовать систему ручного управления для пятизвенного ременного манипулятора.</a:t>
            </a:r>
          </a:p>
          <a:p>
            <a:r>
              <a:rPr lang="ru-RU" dirty="0" smtClean="0"/>
              <a:t>Задачи</a:t>
            </a:r>
          </a:p>
          <a:p>
            <a:pPr lvl="1"/>
            <a:r>
              <a:rPr lang="ru-RU" dirty="0" smtClean="0"/>
              <a:t>Произвести обзор методов решения обратной задачи кинематики.</a:t>
            </a:r>
          </a:p>
          <a:p>
            <a:pPr lvl="1"/>
            <a:r>
              <a:rPr lang="ru-RU" dirty="0" smtClean="0"/>
              <a:t>Произвести кинематические расчеты для данной конструкции.</a:t>
            </a:r>
          </a:p>
          <a:p>
            <a:pPr lvl="1"/>
            <a:r>
              <a:rPr lang="ru-RU" dirty="0" smtClean="0"/>
              <a:t>Проверить правильность расчетов в </a:t>
            </a:r>
            <a:r>
              <a:rPr lang="en-US" dirty="0" smtClean="0"/>
              <a:t>MATLAB </a:t>
            </a:r>
            <a:r>
              <a:rPr lang="en-US" dirty="0"/>
              <a:t>Robotics System </a:t>
            </a:r>
            <a:r>
              <a:rPr lang="en-US" dirty="0" smtClean="0"/>
              <a:t>Toolbox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Выбрать наиболее оптимальный по скорости вычислений и точности позиционирования метод решения обратной задачи кинематики для заданных ограничений.</a:t>
            </a:r>
          </a:p>
          <a:p>
            <a:pPr lvl="1"/>
            <a:r>
              <a:rPr lang="ru-RU" dirty="0" smtClean="0"/>
              <a:t>Реализовать выбранные ранее метод на микроконтроллере </a:t>
            </a:r>
            <a:r>
              <a:rPr lang="en-US" dirty="0" smtClean="0"/>
              <a:t>ATmega2560.</a:t>
            </a:r>
            <a:endParaRPr lang="ru-RU" dirty="0" smtClean="0"/>
          </a:p>
          <a:p>
            <a:r>
              <a:rPr lang="ru-RU" dirty="0" smtClean="0"/>
              <a:t>Ожидаемые результаты</a:t>
            </a:r>
          </a:p>
          <a:p>
            <a:pPr marL="457200" lvl="1" indent="0">
              <a:buNone/>
            </a:pPr>
            <a:r>
              <a:rPr lang="ru-RU" dirty="0" smtClean="0"/>
              <a:t>Система ручного управления манипулятора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114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24029"/>
              </p:ext>
            </p:extLst>
          </p:nvPr>
        </p:nvGraphicFramePr>
        <p:xfrm>
          <a:off x="838200" y="1530058"/>
          <a:ext cx="10515600" cy="426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018">
                  <a:extLst>
                    <a:ext uri="{9D8B030D-6E8A-4147-A177-3AD203B41FA5}">
                      <a16:colId xmlns:a16="http://schemas.microsoft.com/office/drawing/2014/main" val="2399737507"/>
                    </a:ext>
                  </a:extLst>
                </a:gridCol>
                <a:gridCol w="3038764">
                  <a:extLst>
                    <a:ext uri="{9D8B030D-6E8A-4147-A177-3AD203B41FA5}">
                      <a16:colId xmlns:a16="http://schemas.microsoft.com/office/drawing/2014/main" val="3201087372"/>
                    </a:ext>
                  </a:extLst>
                </a:gridCol>
                <a:gridCol w="2874818">
                  <a:extLst>
                    <a:ext uri="{9D8B030D-6E8A-4147-A177-3AD203B41FA5}">
                      <a16:colId xmlns:a16="http://schemas.microsoft.com/office/drawing/2014/main" val="1146231657"/>
                    </a:ext>
                  </a:extLst>
                </a:gridCol>
              </a:tblGrid>
              <a:tr h="511179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Содержание планируемой работы</a:t>
                      </a:r>
                      <a:endParaRPr lang="ru-RU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Сроки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0458"/>
                  </a:ext>
                </a:extLst>
              </a:tr>
              <a:tr h="36902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296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литературы и методов решения </a:t>
                      </a:r>
                      <a:r>
                        <a:rPr lang="ru-RU" baseline="0" dirty="0" smtClean="0"/>
                        <a:t>ОКЗ.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15.09.2019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9.10.2019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088136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Решение обратной задачи кинематики</a:t>
                      </a:r>
                      <a:r>
                        <a:rPr lang="ru-RU" baseline="0" dirty="0" smtClean="0"/>
                        <a:t> несколькими способами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10.10.2019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31.10.2019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07543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Тестирование разных решения и выбор оптимального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1.11.2019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15.11.2019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49906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Реализация методов и алгоритмов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16.11.2019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25.11.2019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638809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Написание отчета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26.11.2019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10.12.2019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1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62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ru-RU" dirty="0" smtClean="0"/>
              <a:t>Обзор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40327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Guo</a:t>
            </a:r>
            <a:r>
              <a:rPr lang="en-US" dirty="0"/>
              <a:t>, D., </a:t>
            </a:r>
            <a:r>
              <a:rPr lang="en-US" dirty="0" err="1"/>
              <a:t>Ju</a:t>
            </a:r>
            <a:r>
              <a:rPr lang="en-US" dirty="0"/>
              <a:t>, H., Yao, Y., Ling, F., &amp; Li, T. (2009). </a:t>
            </a:r>
            <a:r>
              <a:rPr lang="en-US" i="1" dirty="0"/>
              <a:t>Efficient Algorithms for the Kinematics and Path Planning of Manipulator. 2009 International Conference on Artificial Intelligence and Computational Intelligence</a:t>
            </a:r>
            <a:r>
              <a:rPr lang="en-US" i="1" dirty="0" smtClean="0"/>
              <a:t>.</a:t>
            </a:r>
            <a:endParaRPr lang="en-US" b="1" dirty="0" smtClean="0"/>
          </a:p>
          <a:p>
            <a:r>
              <a:rPr lang="en-US" dirty="0" err="1" smtClean="0"/>
              <a:t>Kondak</a:t>
            </a:r>
            <a:r>
              <a:rPr lang="en-US" dirty="0"/>
              <a:t>, K., Huber, F., </a:t>
            </a:r>
            <a:r>
              <a:rPr lang="en-US" dirty="0" err="1"/>
              <a:t>Schwarzbach</a:t>
            </a:r>
            <a:r>
              <a:rPr lang="en-US" dirty="0"/>
              <a:t>, M., </a:t>
            </a:r>
            <a:r>
              <a:rPr lang="en-US" dirty="0" err="1"/>
              <a:t>Laiacker</a:t>
            </a:r>
            <a:r>
              <a:rPr lang="en-US" dirty="0"/>
              <a:t>, M., </a:t>
            </a:r>
            <a:r>
              <a:rPr lang="en-US" dirty="0" err="1"/>
              <a:t>Sommer</a:t>
            </a:r>
            <a:r>
              <a:rPr lang="en-US" dirty="0"/>
              <a:t>, D., </a:t>
            </a:r>
            <a:r>
              <a:rPr lang="en-US" dirty="0" err="1"/>
              <a:t>Bejar</a:t>
            </a:r>
            <a:r>
              <a:rPr lang="en-US" dirty="0"/>
              <a:t>, M., &amp; </a:t>
            </a:r>
            <a:r>
              <a:rPr lang="en-US" dirty="0" err="1"/>
              <a:t>Ollero</a:t>
            </a:r>
            <a:r>
              <a:rPr lang="en-US" dirty="0"/>
              <a:t>, A. (2014). </a:t>
            </a:r>
            <a:r>
              <a:rPr lang="en-US" i="1" dirty="0"/>
              <a:t>Aerial manipulation robot composed of an autonomous helicopter and a 7 degrees of freedom industrial manipulator. 2014 IEEE International Conference on Robotics and Automation (ICRA</a:t>
            </a:r>
            <a:r>
              <a:rPr lang="en-US" i="1" dirty="0" smtClean="0"/>
              <a:t>).</a:t>
            </a:r>
          </a:p>
          <a:p>
            <a:r>
              <a:rPr lang="en-US" dirty="0"/>
              <a:t>From, P. J., </a:t>
            </a:r>
            <a:r>
              <a:rPr lang="en-US" dirty="0" err="1"/>
              <a:t>Duindam</a:t>
            </a:r>
            <a:r>
              <a:rPr lang="en-US" dirty="0"/>
              <a:t>, V., </a:t>
            </a:r>
            <a:r>
              <a:rPr lang="en-US" dirty="0" err="1"/>
              <a:t>Pettersen</a:t>
            </a:r>
            <a:r>
              <a:rPr lang="en-US" dirty="0"/>
              <a:t>, K. Y., </a:t>
            </a:r>
            <a:r>
              <a:rPr lang="en-US" dirty="0" err="1"/>
              <a:t>Gravdahl</a:t>
            </a:r>
            <a:r>
              <a:rPr lang="en-US" dirty="0"/>
              <a:t>, J. T., &amp; </a:t>
            </a:r>
            <a:r>
              <a:rPr lang="en-US" dirty="0" err="1"/>
              <a:t>Sastry</a:t>
            </a:r>
            <a:r>
              <a:rPr lang="en-US" dirty="0"/>
              <a:t>, S. (2010). </a:t>
            </a:r>
            <a:r>
              <a:rPr lang="en-US" i="1" dirty="0"/>
              <a:t>Singularity-free dynamic equations of vehicle–manipulator systems. Simulation Modelling Practice and Theory, 18(6), 712–731</a:t>
            </a:r>
            <a:r>
              <a:rPr lang="en-US" i="1" dirty="0" smtClean="0"/>
              <a:t>.</a:t>
            </a:r>
          </a:p>
          <a:p>
            <a:r>
              <a:rPr lang="en-US" dirty="0" err="1"/>
              <a:t>Wuthier</a:t>
            </a:r>
            <a:r>
              <a:rPr lang="en-US" dirty="0"/>
              <a:t>, D., </a:t>
            </a:r>
            <a:r>
              <a:rPr lang="en-US" dirty="0" err="1"/>
              <a:t>Kominiak</a:t>
            </a:r>
            <a:r>
              <a:rPr lang="en-US" dirty="0"/>
              <a:t>, D., </a:t>
            </a:r>
            <a:r>
              <a:rPr lang="en-US" dirty="0" err="1"/>
              <a:t>Kanellakis</a:t>
            </a:r>
            <a:r>
              <a:rPr lang="en-US" dirty="0"/>
              <a:t>, C., </a:t>
            </a:r>
            <a:r>
              <a:rPr lang="en-US" dirty="0" err="1"/>
              <a:t>Andrikopoulos</a:t>
            </a:r>
            <a:r>
              <a:rPr lang="en-US" dirty="0"/>
              <a:t>, G., </a:t>
            </a:r>
            <a:r>
              <a:rPr lang="en-US" dirty="0" err="1"/>
              <a:t>Fumagalli</a:t>
            </a:r>
            <a:r>
              <a:rPr lang="en-US" dirty="0"/>
              <a:t>, M., </a:t>
            </a:r>
            <a:r>
              <a:rPr lang="en-US" dirty="0" err="1"/>
              <a:t>Schipper</a:t>
            </a:r>
            <a:r>
              <a:rPr lang="en-US" dirty="0"/>
              <a:t>, G., &amp; Nikolakopoulos, G. (2016). </a:t>
            </a:r>
            <a:r>
              <a:rPr lang="en-US" i="1" dirty="0"/>
              <a:t>On the design, modeling and control of a novel compact aerial manipulator. 2016 24th Mediterranean Conference on Control and Automation (MED</a:t>
            </a:r>
            <a:r>
              <a:rPr lang="en-US" i="1" dirty="0" smtClean="0"/>
              <a:t>).</a:t>
            </a:r>
          </a:p>
          <a:p>
            <a:r>
              <a:rPr lang="en-US" dirty="0" smtClean="0"/>
              <a:t>Love</a:t>
            </a:r>
            <a:r>
              <a:rPr lang="en-US" dirty="0"/>
              <a:t>, L. J., Jansen, J. F., &amp; Pin, F. G. (2004). </a:t>
            </a:r>
            <a:r>
              <a:rPr lang="en-US" i="1" dirty="0"/>
              <a:t>On the modeling of robots operating on ships. IEEE International Conference on Robotics and Automation, 2004. Proceedings. ICRA ’04. 2004</a:t>
            </a:r>
            <a:r>
              <a:rPr lang="en-U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83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дальнейшем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40927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Реализовать систему стабилизации манипулятора при качке катамарана на волнах.</a:t>
            </a:r>
          </a:p>
          <a:p>
            <a:r>
              <a:rPr lang="ru-RU" dirty="0" smtClean="0"/>
              <a:t>Сделать управление с помощью </a:t>
            </a:r>
            <a:r>
              <a:rPr lang="en-US" dirty="0" smtClean="0"/>
              <a:t>ROS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Реализовать автоматический захват объектов при помощи камер на катамаране и на исполнительном устройстве манипулятора.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/>
          <a:stretch/>
        </p:blipFill>
        <p:spPr>
          <a:xfrm>
            <a:off x="6945744" y="1320799"/>
            <a:ext cx="4734531" cy="46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2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238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системы управления для пятизвенного манипулятора</vt:lpstr>
      <vt:lpstr>Актуальность</vt:lpstr>
      <vt:lpstr>На данный момент реализовано</vt:lpstr>
      <vt:lpstr>Научно-исследовательская работа</vt:lpstr>
      <vt:lpstr>Календарный план</vt:lpstr>
      <vt:lpstr>Обзор литературы</vt:lpstr>
      <vt:lpstr>В дальнейшем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управления для пятизвенного манипулятра</dc:title>
  <dc:creator>Данил</dc:creator>
  <cp:lastModifiedBy>Данил</cp:lastModifiedBy>
  <cp:revision>18</cp:revision>
  <dcterms:created xsi:type="dcterms:W3CDTF">2019-10-01T14:55:53Z</dcterms:created>
  <dcterms:modified xsi:type="dcterms:W3CDTF">2019-10-03T09:45:29Z</dcterms:modified>
</cp:coreProperties>
</file>