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1" r:id="rId5"/>
    <p:sldId id="262" r:id="rId6"/>
    <p:sldId id="263" r:id="rId7"/>
    <p:sldId id="264" r:id="rId8"/>
    <p:sldId id="265" r:id="rId9"/>
    <p:sldId id="260"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29/05/2023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201826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29/05/2023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10924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29/05/2023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319616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1661E9D-3955-4E61-A6B6-D211E22D8149}" type="datetimeFigureOut">
              <a:rPr lang="pt-BR" smtClean="0"/>
              <a:t>29/05/2023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55143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51661E9D-3955-4E61-A6B6-D211E22D8149}" type="datetimeFigureOut">
              <a:rPr lang="pt-BR" smtClean="0"/>
              <a:t>29/05/2023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244176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1661E9D-3955-4E61-A6B6-D211E22D8149}" type="datetimeFigureOut">
              <a:rPr lang="pt-BR" smtClean="0"/>
              <a:t>29/05/2023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373271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1661E9D-3955-4E61-A6B6-D211E22D8149}" type="datetimeFigureOut">
              <a:rPr lang="pt-BR" smtClean="0"/>
              <a:t>29/05/2023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423140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1661E9D-3955-4E61-A6B6-D211E22D8149}" type="datetimeFigureOut">
              <a:rPr lang="pt-BR" smtClean="0"/>
              <a:t>29/05/2023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72151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1661E9D-3955-4E61-A6B6-D211E22D8149}" type="datetimeFigureOut">
              <a:rPr lang="pt-BR" smtClean="0"/>
              <a:t>29/05/2023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200145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1661E9D-3955-4E61-A6B6-D211E22D8149}" type="datetimeFigureOut">
              <a:rPr lang="pt-BR" smtClean="0"/>
              <a:t>29/05/2023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182614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1661E9D-3955-4E61-A6B6-D211E22D8149}" type="datetimeFigureOut">
              <a:rPr lang="pt-BR" smtClean="0"/>
              <a:t>29/05/2023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752CD4B-2C77-4A59-B8A2-A0C807948A61}" type="slidenum">
              <a:rPr lang="pt-BR" smtClean="0"/>
              <a:t>‹nº›</a:t>
            </a:fld>
            <a:endParaRPr lang="pt-BR"/>
          </a:p>
        </p:txBody>
      </p:sp>
    </p:spTree>
    <p:extLst>
      <p:ext uri="{BB962C8B-B14F-4D97-AF65-F5344CB8AC3E}">
        <p14:creationId xmlns:p14="http://schemas.microsoft.com/office/powerpoint/2010/main" val="9899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61E9D-3955-4E61-A6B6-D211E22D8149}" type="datetimeFigureOut">
              <a:rPr lang="pt-BR" smtClean="0"/>
              <a:t>29/05/2023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2CD4B-2C77-4A59-B8A2-A0C807948A61}" type="slidenum">
              <a:rPr lang="pt-BR" smtClean="0"/>
              <a:t>‹nº›</a:t>
            </a:fld>
            <a:endParaRPr lang="pt-BR"/>
          </a:p>
        </p:txBody>
      </p:sp>
    </p:spTree>
    <p:extLst>
      <p:ext uri="{BB962C8B-B14F-4D97-AF65-F5344CB8AC3E}">
        <p14:creationId xmlns:p14="http://schemas.microsoft.com/office/powerpoint/2010/main" val="316134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0"/>
            <a:ext cx="12218180" cy="6858000"/>
          </a:xfrm>
          <a:prstGeom prst="rect">
            <a:avLst/>
          </a:prstGeom>
        </p:spPr>
      </p:pic>
      <p:sp>
        <p:nvSpPr>
          <p:cNvPr id="4" name="Retângulo 3"/>
          <p:cNvSpPr/>
          <p:nvPr/>
        </p:nvSpPr>
        <p:spPr>
          <a:xfrm>
            <a:off x="3923103" y="3530769"/>
            <a:ext cx="5344722" cy="461665"/>
          </a:xfrm>
          <a:prstGeom prst="rect">
            <a:avLst/>
          </a:prstGeom>
        </p:spPr>
        <p:txBody>
          <a:bodyPr wrap="square">
            <a:spAutoFit/>
          </a:bodyPr>
          <a:lstStyle/>
          <a:p>
            <a:r>
              <a:rPr lang="pt-BR" sz="2400" dirty="0" smtClean="0">
                <a:latin typeface="Arial" panose="020B0604020202020204" pitchFamily="34" charset="0"/>
                <a:cs typeface="Arial" panose="020B0604020202020204" pitchFamily="34" charset="0"/>
              </a:rPr>
              <a:t>Avaliação de Desenvolvimento</a:t>
            </a:r>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305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200" dirty="0" smtClean="0">
                <a:solidFill>
                  <a:schemeClr val="bg1"/>
                </a:solidFill>
                <a:latin typeface="Arial Black" panose="020B0A04020102020204" pitchFamily="34" charset="0"/>
              </a:rPr>
              <a:t>INTRODUÇÃO</a:t>
            </a:r>
            <a:endParaRPr lang="pt-BR" sz="3200" dirty="0">
              <a:solidFill>
                <a:schemeClr val="bg1"/>
              </a:solidFill>
              <a:latin typeface="Arial Black" panose="020B0A04020102020204" pitchFamily="34" charset="0"/>
            </a:endParaRPr>
          </a:p>
        </p:txBody>
      </p:sp>
      <p:sp>
        <p:nvSpPr>
          <p:cNvPr id="5" name="Espaço Reservado para Conteúdo 2"/>
          <p:cNvSpPr>
            <a:spLocks noGrp="1"/>
          </p:cNvSpPr>
          <p:nvPr>
            <p:ph idx="1"/>
          </p:nvPr>
        </p:nvSpPr>
        <p:spPr>
          <a:xfrm>
            <a:off x="384538" y="1911127"/>
            <a:ext cx="10515600" cy="3432397"/>
          </a:xfrm>
        </p:spPr>
        <p:txBody>
          <a:bodyPr>
            <a:normAutofit fontScale="85000" lnSpcReduction="20000"/>
          </a:bodyPr>
          <a:lstStyle/>
          <a:p>
            <a:pPr marL="0" indent="0">
              <a:buNone/>
            </a:pPr>
            <a:r>
              <a:rPr lang="pt-BR" dirty="0" smtClean="0">
                <a:latin typeface="+mj-lt"/>
                <a:cs typeface="Arial" panose="020B0604020202020204" pitchFamily="34" charset="0"/>
              </a:rPr>
              <a:t>Este </a:t>
            </a:r>
            <a:r>
              <a:rPr lang="pt-BR" dirty="0" smtClean="0">
                <a:latin typeface="+mj-lt"/>
                <a:cs typeface="Arial" panose="020B0604020202020204" pitchFamily="34" charset="0"/>
              </a:rPr>
              <a:t>documento foi criado para apresentar a API de solução do jogo </a:t>
            </a:r>
            <a:r>
              <a:rPr lang="pt-BR" dirty="0" err="1" smtClean="0">
                <a:latin typeface="+mj-lt"/>
                <a:cs typeface="Arial" panose="020B0604020202020204" pitchFamily="34" charset="0"/>
              </a:rPr>
              <a:t>BlackJack</a:t>
            </a:r>
            <a:r>
              <a:rPr lang="pt-BR" dirty="0" smtClean="0">
                <a:latin typeface="+mj-lt"/>
                <a:cs typeface="Arial" panose="020B0604020202020204" pitchFamily="34" charset="0"/>
              </a:rPr>
              <a:t>, podendo </a:t>
            </a:r>
            <a:r>
              <a:rPr lang="pt-BR" dirty="0">
                <a:latin typeface="+mj-lt"/>
                <a:cs typeface="Arial" panose="020B0604020202020204" pitchFamily="34" charset="0"/>
              </a:rPr>
              <a:t>ser acessada </a:t>
            </a:r>
            <a:r>
              <a:rPr lang="pt-BR" dirty="0" smtClean="0">
                <a:latin typeface="+mj-lt"/>
                <a:cs typeface="Arial" panose="020B0604020202020204" pitchFamily="34" charset="0"/>
              </a:rPr>
              <a:t>com as </a:t>
            </a:r>
            <a:r>
              <a:rPr lang="pt-BR" dirty="0" err="1" smtClean="0">
                <a:latin typeface="+mj-lt"/>
                <a:cs typeface="Arial" panose="020B0604020202020204" pitchFamily="34" charset="0"/>
              </a:rPr>
              <a:t>URL’s</a:t>
            </a:r>
            <a:r>
              <a:rPr lang="pt-BR" dirty="0" smtClean="0">
                <a:latin typeface="+mj-lt"/>
                <a:cs typeface="Arial" panose="020B0604020202020204" pitchFamily="34" charset="0"/>
              </a:rPr>
              <a:t> abaixo:</a:t>
            </a:r>
          </a:p>
          <a:p>
            <a:r>
              <a:rPr lang="pt-BR" dirty="0" smtClean="0">
                <a:latin typeface="+mj-lt"/>
                <a:cs typeface="Arial" panose="020B0604020202020204" pitchFamily="34" charset="0"/>
              </a:rPr>
              <a:t>API:</a:t>
            </a:r>
            <a:endParaRPr lang="pt-BR" dirty="0" smtClean="0">
              <a:latin typeface="+mj-lt"/>
              <a:cs typeface="Arial" panose="020B0604020202020204" pitchFamily="34" charset="0"/>
            </a:endParaRPr>
          </a:p>
          <a:p>
            <a:pPr marL="0" indent="0">
              <a:buNone/>
            </a:pPr>
            <a:r>
              <a:rPr lang="pt-BR" b="1" dirty="0" smtClean="0">
                <a:latin typeface="+mj-lt"/>
                <a:cs typeface="Arial" panose="020B0604020202020204" pitchFamily="34" charset="0"/>
              </a:rPr>
              <a:t>	</a:t>
            </a:r>
            <a:r>
              <a:rPr lang="pt-BR" dirty="0" smtClean="0">
                <a:latin typeface="+mj-lt"/>
                <a:cs typeface="Arial" panose="020B0604020202020204" pitchFamily="34" charset="0"/>
              </a:rPr>
              <a:t>https</a:t>
            </a:r>
            <a:r>
              <a:rPr lang="pt-BR" dirty="0">
                <a:latin typeface="+mj-lt"/>
                <a:cs typeface="Arial" panose="020B0604020202020204" pitchFamily="34" charset="0"/>
              </a:rPr>
              <a:t>://</a:t>
            </a:r>
            <a:r>
              <a:rPr lang="pt-BR" dirty="0" smtClean="0">
                <a:latin typeface="+mj-lt"/>
                <a:cs typeface="Arial" panose="020B0604020202020204" pitchFamily="34" charset="0"/>
              </a:rPr>
              <a:t>black-jack-api.herokuapp.com/swagger-ui/index.html</a:t>
            </a:r>
          </a:p>
          <a:p>
            <a:r>
              <a:rPr lang="pt-BR" dirty="0" smtClean="0">
                <a:latin typeface="+mj-lt"/>
                <a:cs typeface="Arial" panose="020B0604020202020204" pitchFamily="34" charset="0"/>
              </a:rPr>
              <a:t>Código fonte GitHub:</a:t>
            </a:r>
          </a:p>
          <a:p>
            <a:pPr marL="0" indent="0">
              <a:buNone/>
            </a:pPr>
            <a:r>
              <a:rPr lang="pt-BR" b="1" dirty="0" smtClean="0">
                <a:latin typeface="+mj-lt"/>
                <a:cs typeface="Arial" panose="020B0604020202020204" pitchFamily="34" charset="0"/>
              </a:rPr>
              <a:t>	</a:t>
            </a:r>
            <a:r>
              <a:rPr lang="pt-BR" dirty="0" smtClean="0">
                <a:latin typeface="+mj-lt"/>
                <a:cs typeface="Arial" panose="020B0604020202020204" pitchFamily="34" charset="0"/>
              </a:rPr>
              <a:t>https</a:t>
            </a:r>
            <a:r>
              <a:rPr lang="pt-BR" dirty="0">
                <a:latin typeface="+mj-lt"/>
                <a:cs typeface="Arial" panose="020B0604020202020204" pitchFamily="34" charset="0"/>
              </a:rPr>
              <a:t>://</a:t>
            </a:r>
            <a:r>
              <a:rPr lang="pt-BR" dirty="0" smtClean="0">
                <a:latin typeface="+mj-lt"/>
                <a:cs typeface="Arial" panose="020B0604020202020204" pitchFamily="34" charset="0"/>
              </a:rPr>
              <a:t>github.com/danilesonlr/black-jack-api.git</a:t>
            </a:r>
          </a:p>
          <a:p>
            <a:pPr marL="0" indent="0">
              <a:buNone/>
            </a:pPr>
            <a:endParaRPr lang="pt-BR" dirty="0" smtClean="0">
              <a:latin typeface="+mj-lt"/>
              <a:cs typeface="Arial" panose="020B0604020202020204" pitchFamily="34" charset="0"/>
            </a:endParaRPr>
          </a:p>
          <a:p>
            <a:pPr marL="0" indent="0">
              <a:buNone/>
            </a:pPr>
            <a:r>
              <a:rPr lang="pt-BR" dirty="0" smtClean="0">
                <a:latin typeface="+mj-lt"/>
                <a:cs typeface="Arial" panose="020B0604020202020204" pitchFamily="34" charset="0"/>
              </a:rPr>
              <a:t>Obs.: Atendendo um critério de requisito, a API foi desenvolvida no idioma Português.</a:t>
            </a:r>
          </a:p>
          <a:p>
            <a:pPr marL="0" indent="0">
              <a:buNone/>
            </a:pPr>
            <a:endParaRPr lang="pt-BR" dirty="0" smtClean="0">
              <a:latin typeface="+mj-lt"/>
              <a:cs typeface="Arial" panose="020B0604020202020204" pitchFamily="34" charset="0"/>
            </a:endParaRPr>
          </a:p>
          <a:p>
            <a:pPr marL="0" indent="0">
              <a:buNone/>
            </a:pPr>
            <a:endParaRPr lang="pt-BR" u="sng" dirty="0">
              <a:latin typeface="+mj-lt"/>
              <a:cs typeface="Arial" panose="020B0604020202020204" pitchFamily="34" charset="0"/>
            </a:endParaRPr>
          </a:p>
        </p:txBody>
      </p:sp>
    </p:spTree>
    <p:extLst>
      <p:ext uri="{BB962C8B-B14F-4D97-AF65-F5344CB8AC3E}">
        <p14:creationId xmlns:p14="http://schemas.microsoft.com/office/powerpoint/2010/main" val="121807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600" dirty="0" smtClean="0">
                <a:solidFill>
                  <a:schemeClr val="bg1"/>
                </a:solidFill>
                <a:latin typeface="Arial Black" panose="020B0A04020102020204" pitchFamily="34" charset="0"/>
              </a:rPr>
              <a:t>O que e </a:t>
            </a:r>
            <a:r>
              <a:rPr lang="pt-BR" sz="3600" dirty="0" err="1" smtClean="0">
                <a:solidFill>
                  <a:schemeClr val="bg1"/>
                </a:solidFill>
                <a:latin typeface="Arial Black" panose="020B0A04020102020204" pitchFamily="34" charset="0"/>
              </a:rPr>
              <a:t>BlackJack</a:t>
            </a:r>
            <a:r>
              <a:rPr lang="pt-BR" sz="3600" dirty="0">
                <a:solidFill>
                  <a:schemeClr val="bg1"/>
                </a:solidFill>
                <a:latin typeface="Arial Black" panose="020B0A04020102020204" pitchFamily="34" charset="0"/>
              </a:rPr>
              <a:t>?</a:t>
            </a:r>
          </a:p>
        </p:txBody>
      </p:sp>
      <p:pic>
        <p:nvPicPr>
          <p:cNvPr id="1026" name="Picture 2" descr="A palavra que pode ser, ou n&amp;atilde;o, acentuada. Isso depender&amp;aacute; da sua classe gramatic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604" y="2600160"/>
            <a:ext cx="36195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623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600" dirty="0" smtClean="0">
                <a:solidFill>
                  <a:schemeClr val="bg1"/>
                </a:solidFill>
                <a:latin typeface="Arial Black" panose="020B0A04020102020204" pitchFamily="34" charset="0"/>
              </a:rPr>
              <a:t>O que e </a:t>
            </a:r>
            <a:r>
              <a:rPr lang="pt-BR" sz="3600" dirty="0" err="1" smtClean="0">
                <a:solidFill>
                  <a:schemeClr val="bg1"/>
                </a:solidFill>
                <a:latin typeface="Arial Black" panose="020B0A04020102020204" pitchFamily="34" charset="0"/>
              </a:rPr>
              <a:t>BlackJack</a:t>
            </a:r>
            <a:r>
              <a:rPr lang="pt-BR" sz="3600" dirty="0">
                <a:solidFill>
                  <a:schemeClr val="bg1"/>
                </a:solidFill>
                <a:latin typeface="Arial Black" panose="020B0A04020102020204" pitchFamily="34" charset="0"/>
              </a:rPr>
              <a:t>?</a:t>
            </a:r>
          </a:p>
        </p:txBody>
      </p:sp>
      <p:sp>
        <p:nvSpPr>
          <p:cNvPr id="5" name="Espaço Reservado para Conteúdo 2"/>
          <p:cNvSpPr>
            <a:spLocks noGrp="1"/>
          </p:cNvSpPr>
          <p:nvPr>
            <p:ph idx="1"/>
          </p:nvPr>
        </p:nvSpPr>
        <p:spPr>
          <a:xfrm>
            <a:off x="384538" y="1911128"/>
            <a:ext cx="10515600" cy="2622772"/>
          </a:xfrm>
        </p:spPr>
        <p:txBody>
          <a:bodyPr>
            <a:normAutofit/>
          </a:bodyPr>
          <a:lstStyle/>
          <a:p>
            <a:pPr marL="0" indent="0">
              <a:buNone/>
            </a:pPr>
            <a:r>
              <a:rPr lang="pt-BR" b="1" dirty="0" err="1">
                <a:latin typeface="+mj-lt"/>
                <a:cs typeface="Arial" panose="020B0604020202020204" pitchFamily="34" charset="0"/>
              </a:rPr>
              <a:t>Blackjack</a:t>
            </a:r>
            <a:r>
              <a:rPr lang="pt-BR" dirty="0">
                <a:latin typeface="+mj-lt"/>
                <a:cs typeface="Arial" panose="020B0604020202020204" pitchFamily="34" charset="0"/>
              </a:rPr>
              <a:t> ou </a:t>
            </a:r>
            <a:r>
              <a:rPr lang="pt-BR" b="1" dirty="0">
                <a:latin typeface="+mj-lt"/>
                <a:cs typeface="Arial" panose="020B0604020202020204" pitchFamily="34" charset="0"/>
              </a:rPr>
              <a:t>Vinte e um </a:t>
            </a:r>
            <a:r>
              <a:rPr lang="pt-BR" dirty="0">
                <a:latin typeface="+mj-lt"/>
                <a:cs typeface="Arial" panose="020B0604020202020204" pitchFamily="34" charset="0"/>
              </a:rPr>
              <a:t>é um jogo praticado com cartas em casinos e que pode ser jogado com 1 a 8 baralhos de 52 cartas, em que o objetivo é ter mais pontos do que o adversário, mas sem ultrapassar os 21 (caso em que se perde). O </a:t>
            </a:r>
            <a:r>
              <a:rPr lang="pt-BR" dirty="0" err="1">
                <a:latin typeface="+mj-lt"/>
                <a:cs typeface="Arial" panose="020B0604020202020204" pitchFamily="34" charset="0"/>
              </a:rPr>
              <a:t>dealer</a:t>
            </a:r>
            <a:r>
              <a:rPr lang="pt-BR" dirty="0">
                <a:latin typeface="+mj-lt"/>
                <a:cs typeface="Arial" panose="020B0604020202020204" pitchFamily="34" charset="0"/>
              </a:rPr>
              <a:t> só pode pedir até um máximo de 5 cartas ou até chegar ao número 17</a:t>
            </a:r>
            <a:r>
              <a:rPr lang="pt-BR" dirty="0" smtClean="0">
                <a:latin typeface="+mj-lt"/>
                <a:cs typeface="Arial" panose="020B0604020202020204" pitchFamily="34" charset="0"/>
              </a:rPr>
              <a:t>.</a:t>
            </a:r>
            <a:endParaRPr lang="pt-BR" dirty="0">
              <a:latin typeface="+mj-lt"/>
              <a:cs typeface="Arial" panose="020B0604020202020204" pitchFamily="34" charset="0"/>
            </a:endParaRPr>
          </a:p>
          <a:p>
            <a:pPr marL="0" indent="0">
              <a:buNone/>
            </a:pPr>
            <a:r>
              <a:rPr lang="pt-BR" dirty="0" smtClean="0">
                <a:latin typeface="+mj-lt"/>
                <a:cs typeface="Arial" panose="020B0604020202020204" pitchFamily="34" charset="0"/>
              </a:rPr>
              <a:t>Fonte: </a:t>
            </a:r>
            <a:r>
              <a:rPr lang="pt-BR" dirty="0" err="1" smtClean="0">
                <a:latin typeface="+mj-lt"/>
                <a:cs typeface="Arial" panose="020B0604020202020204" pitchFamily="34" charset="0"/>
              </a:rPr>
              <a:t>Wikipedia</a:t>
            </a:r>
            <a:r>
              <a:rPr lang="pt-BR" dirty="0" smtClean="0">
                <a:latin typeface="+mj-lt"/>
                <a:cs typeface="Arial" panose="020B0604020202020204" pitchFamily="34" charset="0"/>
              </a:rPr>
              <a:t>.</a:t>
            </a:r>
            <a:endParaRPr lang="pt-BR" dirty="0">
              <a:latin typeface="+mj-lt"/>
              <a:cs typeface="Arial" panose="020B0604020202020204" pitchFamily="34" charset="0"/>
            </a:endParaRPr>
          </a:p>
        </p:txBody>
      </p:sp>
      <p:pic>
        <p:nvPicPr>
          <p:cNvPr id="4" name="Imagem 3"/>
          <p:cNvPicPr>
            <a:picLocks noChangeAspect="1"/>
          </p:cNvPicPr>
          <p:nvPr/>
        </p:nvPicPr>
        <p:blipFill>
          <a:blip r:embed="rId3"/>
          <a:stretch>
            <a:fillRect/>
          </a:stretch>
        </p:blipFill>
        <p:spPr>
          <a:xfrm>
            <a:off x="347483" y="4729038"/>
            <a:ext cx="1286054" cy="1781424"/>
          </a:xfrm>
          <a:prstGeom prst="rect">
            <a:avLst/>
          </a:prstGeom>
        </p:spPr>
      </p:pic>
    </p:spTree>
    <p:extLst>
      <p:ext uri="{BB962C8B-B14F-4D97-AF65-F5344CB8AC3E}">
        <p14:creationId xmlns:p14="http://schemas.microsoft.com/office/powerpoint/2010/main" val="180780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600" dirty="0">
                <a:solidFill>
                  <a:schemeClr val="bg1"/>
                </a:solidFill>
                <a:latin typeface="Arial Black" panose="020B0A04020102020204" pitchFamily="34" charset="0"/>
              </a:rPr>
              <a:t>Tecnologias Utilizadas </a:t>
            </a:r>
          </a:p>
        </p:txBody>
      </p:sp>
      <p:sp>
        <p:nvSpPr>
          <p:cNvPr id="8" name="Espaço Reservado para Conteúdo 2"/>
          <p:cNvSpPr>
            <a:spLocks noGrp="1"/>
          </p:cNvSpPr>
          <p:nvPr>
            <p:ph idx="1"/>
          </p:nvPr>
        </p:nvSpPr>
        <p:spPr>
          <a:xfrm>
            <a:off x="0" y="1495426"/>
            <a:ext cx="11858625" cy="5299862"/>
          </a:xfrm>
        </p:spPr>
        <p:txBody>
          <a:bodyPr>
            <a:normAutofit fontScale="32500" lnSpcReduction="20000"/>
          </a:bodyPr>
          <a:lstStyle/>
          <a:p>
            <a:pPr algn="just"/>
            <a:r>
              <a:rPr lang="pt-BR" sz="4300" b="1" dirty="0" smtClean="0">
                <a:latin typeface="+mj-lt"/>
                <a:cs typeface="Arial" panose="020B0604020202020204" pitchFamily="34" charset="0"/>
              </a:rPr>
              <a:t>Java </a:t>
            </a:r>
            <a:r>
              <a:rPr lang="pt-BR" sz="4300" b="1" dirty="0">
                <a:latin typeface="+mj-lt"/>
                <a:cs typeface="Arial" panose="020B0604020202020204" pitchFamily="34" charset="0"/>
              </a:rPr>
              <a:t>8</a:t>
            </a:r>
            <a:r>
              <a:rPr lang="pt-BR" sz="4300" b="1" dirty="0" smtClean="0">
                <a:latin typeface="+mj-lt"/>
                <a:cs typeface="Arial" panose="020B0604020202020204" pitchFamily="34" charset="0"/>
              </a:rPr>
              <a:t> - </a:t>
            </a:r>
            <a:r>
              <a:rPr lang="pt-BR" sz="4300" dirty="0">
                <a:latin typeface="+mj-lt"/>
                <a:cs typeface="Arial" panose="020B0604020202020204" pitchFamily="34" charset="0"/>
              </a:rPr>
              <a:t>O Java é uma das plataformas mais utilizadas para o desenvolvimento de aplicações ao redor do mundo. Além da plataforma, segundo dados da Pesquisa “Tecnologias mais populares de 2022”, realizada pelo </a:t>
            </a:r>
            <a:r>
              <a:rPr lang="pt-BR" sz="4300" dirty="0" err="1">
                <a:latin typeface="+mj-lt"/>
                <a:cs typeface="Arial" panose="020B0604020202020204" pitchFamily="34" charset="0"/>
              </a:rPr>
              <a:t>StackOverflow</a:t>
            </a:r>
            <a:r>
              <a:rPr lang="pt-BR" sz="4300" dirty="0">
                <a:latin typeface="+mj-lt"/>
                <a:cs typeface="Arial" panose="020B0604020202020204" pitchFamily="34" charset="0"/>
              </a:rPr>
              <a:t>, a linguagem Java figura como a 6ª mais utilizada por pessoas desenvolvedoras, correspondendo a 33% do total pesquisado</a:t>
            </a:r>
            <a:r>
              <a:rPr lang="pt-BR" sz="4300" dirty="0" smtClean="0">
                <a:latin typeface="+mj-lt"/>
                <a:cs typeface="Arial" panose="020B0604020202020204" pitchFamily="34" charset="0"/>
              </a:rPr>
              <a:t>.</a:t>
            </a:r>
          </a:p>
          <a:p>
            <a:pPr algn="just"/>
            <a:r>
              <a:rPr lang="pt-BR" sz="4300" b="1" dirty="0" err="1" smtClean="0">
                <a:latin typeface="+mj-lt"/>
                <a:cs typeface="Arial" panose="020B0604020202020204" pitchFamily="34" charset="0"/>
              </a:rPr>
              <a:t>Lombok</a:t>
            </a:r>
            <a:r>
              <a:rPr lang="pt-BR" sz="4300" b="1" dirty="0" smtClean="0">
                <a:latin typeface="+mj-lt"/>
                <a:cs typeface="Arial" panose="020B0604020202020204" pitchFamily="34" charset="0"/>
              </a:rPr>
              <a:t> - </a:t>
            </a:r>
            <a:r>
              <a:rPr lang="pt-BR" sz="4300" dirty="0">
                <a:latin typeface="+mj-lt"/>
                <a:cs typeface="Arial" panose="020B0604020202020204" pitchFamily="34" charset="0"/>
              </a:rPr>
              <a:t>O </a:t>
            </a:r>
            <a:r>
              <a:rPr lang="pt-BR" sz="4300" dirty="0" err="1">
                <a:latin typeface="+mj-lt"/>
                <a:cs typeface="Arial" panose="020B0604020202020204" pitchFamily="34" charset="0"/>
              </a:rPr>
              <a:t>Lombok</a:t>
            </a:r>
            <a:r>
              <a:rPr lang="pt-BR" sz="4300" dirty="0">
                <a:latin typeface="+mj-lt"/>
                <a:cs typeface="Arial" panose="020B0604020202020204" pitchFamily="34" charset="0"/>
              </a:rPr>
              <a:t> é um framework para Java que permite escrever código eliminando a verbosidade, o que permite ganhar tempo de desenvolvimento para o que realmente é importante. Seu uso permite gerar em tempo de compilação os métodos </a:t>
            </a:r>
            <a:r>
              <a:rPr lang="pt-BR" sz="4300" dirty="0" err="1">
                <a:latin typeface="+mj-lt"/>
                <a:cs typeface="Arial" panose="020B0604020202020204" pitchFamily="34" charset="0"/>
              </a:rPr>
              <a:t>getters</a:t>
            </a:r>
            <a:r>
              <a:rPr lang="pt-BR" sz="4300" dirty="0">
                <a:latin typeface="+mj-lt"/>
                <a:cs typeface="Arial" panose="020B0604020202020204" pitchFamily="34" charset="0"/>
              </a:rPr>
              <a:t> e </a:t>
            </a:r>
            <a:r>
              <a:rPr lang="pt-BR" sz="4300" dirty="0" err="1">
                <a:latin typeface="+mj-lt"/>
                <a:cs typeface="Arial" panose="020B0604020202020204" pitchFamily="34" charset="0"/>
              </a:rPr>
              <a:t>setters</a:t>
            </a:r>
            <a:r>
              <a:rPr lang="pt-BR" sz="4300" dirty="0">
                <a:latin typeface="+mj-lt"/>
                <a:cs typeface="Arial" panose="020B0604020202020204" pitchFamily="34" charset="0"/>
              </a:rPr>
              <a:t>, métodos construtores, padrão </a:t>
            </a:r>
            <a:r>
              <a:rPr lang="pt-BR" sz="4300" dirty="0" err="1">
                <a:latin typeface="+mj-lt"/>
                <a:cs typeface="Arial" panose="020B0604020202020204" pitchFamily="34" charset="0"/>
              </a:rPr>
              <a:t>builder</a:t>
            </a:r>
            <a:r>
              <a:rPr lang="pt-BR" sz="4300" dirty="0">
                <a:latin typeface="+mj-lt"/>
                <a:cs typeface="Arial" panose="020B0604020202020204" pitchFamily="34" charset="0"/>
              </a:rPr>
              <a:t> e muito mais</a:t>
            </a:r>
            <a:r>
              <a:rPr lang="pt-BR" sz="4300" dirty="0" smtClean="0">
                <a:latin typeface="+mj-lt"/>
                <a:cs typeface="Arial" panose="020B0604020202020204" pitchFamily="34" charset="0"/>
              </a:rPr>
              <a:t>.</a:t>
            </a:r>
          </a:p>
          <a:p>
            <a:pPr algn="just"/>
            <a:r>
              <a:rPr lang="pt-BR" sz="4300" b="1" dirty="0" smtClean="0">
                <a:latin typeface="+mj-lt"/>
                <a:cs typeface="Arial" panose="020B0604020202020204" pitchFamily="34" charset="0"/>
              </a:rPr>
              <a:t>Log4j - </a:t>
            </a:r>
            <a:r>
              <a:rPr lang="pt-BR" sz="4300" dirty="0" smtClean="0">
                <a:latin typeface="+mj-lt"/>
                <a:cs typeface="Arial" panose="020B0604020202020204" pitchFamily="34" charset="0"/>
              </a:rPr>
              <a:t>A Log4j é uma biblioteca do Apache que ajuda desenvolvedores a fazer o que é chamado de "</a:t>
            </a:r>
            <a:r>
              <a:rPr lang="pt-BR" sz="4300" dirty="0" err="1" smtClean="0">
                <a:latin typeface="+mj-lt"/>
                <a:cs typeface="Arial" panose="020B0604020202020204" pitchFamily="34" charset="0"/>
              </a:rPr>
              <a:t>logging</a:t>
            </a:r>
            <a:r>
              <a:rPr lang="pt-BR" sz="4300" dirty="0" smtClean="0">
                <a:latin typeface="+mj-lt"/>
                <a:cs typeface="Arial" panose="020B0604020202020204" pitchFamily="34" charset="0"/>
              </a:rPr>
              <a:t>", um processo que permite guardar registros de interações, envio de informações, processamento de dados e resultados de uma determinada ação.</a:t>
            </a:r>
          </a:p>
          <a:p>
            <a:pPr algn="just"/>
            <a:r>
              <a:rPr lang="pt-BR" sz="4300" b="1" dirty="0" err="1" smtClean="0">
                <a:latin typeface="+mj-lt"/>
                <a:cs typeface="Arial" panose="020B0604020202020204" pitchFamily="34" charset="0"/>
              </a:rPr>
              <a:t>Junit</a:t>
            </a:r>
            <a:r>
              <a:rPr lang="pt-BR" sz="4300" b="1" dirty="0" smtClean="0">
                <a:latin typeface="+mj-lt"/>
                <a:cs typeface="Arial" panose="020B0604020202020204" pitchFamily="34" charset="0"/>
              </a:rPr>
              <a:t> -  </a:t>
            </a:r>
            <a:r>
              <a:rPr lang="pt-BR" sz="4300" dirty="0">
                <a:latin typeface="+mj-lt"/>
                <a:cs typeface="Arial" panose="020B0604020202020204" pitchFamily="34" charset="0"/>
              </a:rPr>
              <a:t>É</a:t>
            </a:r>
            <a:r>
              <a:rPr lang="pt-BR" sz="4300" dirty="0" smtClean="0">
                <a:latin typeface="+mj-lt"/>
                <a:cs typeface="Arial" panose="020B0604020202020204" pitchFamily="34" charset="0"/>
              </a:rPr>
              <a:t> um </a:t>
            </a:r>
            <a:r>
              <a:rPr lang="pt-BR" sz="4300" i="1" dirty="0" smtClean="0">
                <a:latin typeface="+mj-lt"/>
                <a:cs typeface="Arial" panose="020B0604020202020204" pitchFamily="34" charset="0"/>
              </a:rPr>
              <a:t>framework open-</a:t>
            </a:r>
            <a:r>
              <a:rPr lang="pt-BR" sz="4300" i="1" dirty="0" err="1" smtClean="0">
                <a:latin typeface="+mj-lt"/>
                <a:cs typeface="Arial" panose="020B0604020202020204" pitchFamily="34" charset="0"/>
              </a:rPr>
              <a:t>source</a:t>
            </a:r>
            <a:r>
              <a:rPr lang="pt-BR" sz="4300" dirty="0" smtClean="0">
                <a:latin typeface="+mj-lt"/>
                <a:cs typeface="Arial" panose="020B0604020202020204" pitchFamily="34" charset="0"/>
              </a:rPr>
              <a:t>, que se assemelha ao raio de testes software </a:t>
            </a:r>
            <a:r>
              <a:rPr lang="pt-BR" sz="4300" dirty="0" err="1" smtClean="0">
                <a:latin typeface="+mj-lt"/>
                <a:cs typeface="Arial" panose="020B0604020202020204" pitchFamily="34" charset="0"/>
              </a:rPr>
              <a:t>java</a:t>
            </a:r>
            <a:r>
              <a:rPr lang="pt-BR" sz="4300" dirty="0" smtClean="0">
                <a:latin typeface="+mj-lt"/>
                <a:cs typeface="Arial" panose="020B0604020202020204" pitchFamily="34" charset="0"/>
              </a:rPr>
              <a:t>, criado por Erich </a:t>
            </a:r>
            <a:r>
              <a:rPr lang="pt-BR" sz="4300" dirty="0" err="1" smtClean="0">
                <a:latin typeface="+mj-lt"/>
                <a:cs typeface="Arial" panose="020B0604020202020204" pitchFamily="34" charset="0"/>
              </a:rPr>
              <a:t>Gamma</a:t>
            </a:r>
            <a:r>
              <a:rPr lang="pt-BR" sz="4300" dirty="0" smtClean="0">
                <a:latin typeface="+mj-lt"/>
                <a:cs typeface="Arial" panose="020B0604020202020204" pitchFamily="34" charset="0"/>
              </a:rPr>
              <a:t> e Kent Beck, com suporte à criação de testes automatizados na linguagem de programação Java.</a:t>
            </a:r>
          </a:p>
          <a:p>
            <a:pPr algn="just"/>
            <a:r>
              <a:rPr lang="pt-BR" sz="4300" b="1" dirty="0" err="1" smtClean="0">
                <a:latin typeface="+mj-lt"/>
                <a:cs typeface="Arial" panose="020B0604020202020204" pitchFamily="34" charset="0"/>
              </a:rPr>
              <a:t>Cumcuber</a:t>
            </a:r>
            <a:r>
              <a:rPr lang="pt-BR" sz="4300" b="1" dirty="0" smtClean="0">
                <a:latin typeface="+mj-lt"/>
                <a:cs typeface="Arial" panose="020B0604020202020204" pitchFamily="34" charset="0"/>
              </a:rPr>
              <a:t> - </a:t>
            </a:r>
            <a:r>
              <a:rPr lang="pt-BR" sz="4300" dirty="0" smtClean="0">
                <a:latin typeface="+mj-lt"/>
                <a:cs typeface="Arial" panose="020B0604020202020204" pitchFamily="34" charset="0"/>
              </a:rPr>
              <a:t>Começando pela definição, </a:t>
            </a:r>
            <a:r>
              <a:rPr lang="pt-BR" sz="4300" dirty="0" err="1" smtClean="0">
                <a:latin typeface="+mj-lt"/>
                <a:cs typeface="Arial" panose="020B0604020202020204" pitchFamily="34" charset="0"/>
              </a:rPr>
              <a:t>Cucumber</a:t>
            </a:r>
            <a:r>
              <a:rPr lang="pt-BR" sz="4300" dirty="0" smtClean="0">
                <a:latin typeface="+mj-lt"/>
                <a:cs typeface="Arial" panose="020B0604020202020204" pitchFamily="34" charset="0"/>
              </a:rPr>
              <a:t> é uma ferramenta que suporta BDD, que é o acrônimo para </a:t>
            </a:r>
            <a:r>
              <a:rPr lang="pt-BR" sz="4300" dirty="0" err="1" smtClean="0">
                <a:latin typeface="+mj-lt"/>
                <a:cs typeface="Arial" panose="020B0604020202020204" pitchFamily="34" charset="0"/>
              </a:rPr>
              <a:t>Behavior</a:t>
            </a:r>
            <a:r>
              <a:rPr lang="pt-BR" sz="4300" dirty="0" smtClean="0">
                <a:latin typeface="+mj-lt"/>
                <a:cs typeface="Arial" panose="020B0604020202020204" pitchFamily="34" charset="0"/>
              </a:rPr>
              <a:t> </a:t>
            </a:r>
            <a:r>
              <a:rPr lang="pt-BR" sz="4300" dirty="0" err="1" smtClean="0">
                <a:latin typeface="+mj-lt"/>
                <a:cs typeface="Arial" panose="020B0604020202020204" pitchFamily="34" charset="0"/>
              </a:rPr>
              <a:t>Driven</a:t>
            </a:r>
            <a:r>
              <a:rPr lang="pt-BR" sz="4300" dirty="0" smtClean="0">
                <a:latin typeface="+mj-lt"/>
                <a:cs typeface="Arial" panose="020B0604020202020204" pitchFamily="34" charset="0"/>
              </a:rPr>
              <a:t> </a:t>
            </a:r>
            <a:r>
              <a:rPr lang="pt-BR" sz="4300" dirty="0" err="1" smtClean="0">
                <a:latin typeface="+mj-lt"/>
                <a:cs typeface="Arial" panose="020B0604020202020204" pitchFamily="34" charset="0"/>
              </a:rPr>
              <a:t>Development</a:t>
            </a:r>
            <a:r>
              <a:rPr lang="pt-BR" sz="4300" dirty="0" smtClean="0">
                <a:latin typeface="+mj-lt"/>
                <a:cs typeface="Arial" panose="020B0604020202020204" pitchFamily="34" charset="0"/>
              </a:rPr>
              <a:t>, ou seja, Desenvolvimento Orientado por Comportamento. Com o recurso, é possível descrever as necessidades reais dos usuários a fim de que técnicos e não técnicos entendam os fluxos de testes e trabalhos.</a:t>
            </a:r>
          </a:p>
          <a:p>
            <a:pPr algn="just"/>
            <a:r>
              <a:rPr lang="pt-BR" sz="4300" b="1" dirty="0" err="1" smtClean="0">
                <a:latin typeface="+mj-lt"/>
                <a:cs typeface="Arial" panose="020B0604020202020204" pitchFamily="34" charset="0"/>
              </a:rPr>
              <a:t>Swagger</a:t>
            </a:r>
            <a:r>
              <a:rPr lang="pt-BR" sz="4300" b="1" dirty="0" smtClean="0">
                <a:latin typeface="+mj-lt"/>
                <a:cs typeface="Arial" panose="020B0604020202020204" pitchFamily="34" charset="0"/>
              </a:rPr>
              <a:t> - </a:t>
            </a:r>
            <a:r>
              <a:rPr lang="pt-BR" sz="4300" dirty="0">
                <a:latin typeface="+mj-lt"/>
                <a:cs typeface="Arial" panose="020B0604020202020204" pitchFamily="34" charset="0"/>
              </a:rPr>
              <a:t>O </a:t>
            </a:r>
            <a:r>
              <a:rPr lang="pt-BR" sz="4300" dirty="0" err="1">
                <a:latin typeface="+mj-lt"/>
                <a:cs typeface="Arial" panose="020B0604020202020204" pitchFamily="34" charset="0"/>
              </a:rPr>
              <a:t>Swagger</a:t>
            </a:r>
            <a:r>
              <a:rPr lang="pt-BR" sz="4300" dirty="0">
                <a:latin typeface="+mj-lt"/>
                <a:cs typeface="Arial" panose="020B0604020202020204" pitchFamily="34" charset="0"/>
              </a:rPr>
              <a:t> nos fornece algumas ferramentas, um editor de documentação, uma visualização dessa documentação, utilizando um formato específico, ele fornece um gerador de código baseado nessa documentação. Vamos dar uma olhada rápida clicando em "Explore </a:t>
            </a:r>
            <a:r>
              <a:rPr lang="pt-BR" sz="4300" dirty="0" err="1">
                <a:latin typeface="+mj-lt"/>
                <a:cs typeface="Arial" panose="020B0604020202020204" pitchFamily="34" charset="0"/>
              </a:rPr>
              <a:t>Swagger</a:t>
            </a:r>
            <a:r>
              <a:rPr lang="pt-BR" sz="4300" dirty="0">
                <a:latin typeface="+mj-lt"/>
                <a:cs typeface="Arial" panose="020B0604020202020204" pitchFamily="34" charset="0"/>
              </a:rPr>
              <a:t> Tools" na página inicial do site, para explorar as ferramentas do </a:t>
            </a:r>
            <a:r>
              <a:rPr lang="pt-BR" sz="4300" dirty="0" err="1">
                <a:latin typeface="+mj-lt"/>
                <a:cs typeface="Arial" panose="020B0604020202020204" pitchFamily="34" charset="0"/>
              </a:rPr>
              <a:t>Swagger</a:t>
            </a:r>
            <a:r>
              <a:rPr lang="pt-BR" sz="4300" dirty="0" smtClean="0">
                <a:latin typeface="+mj-lt"/>
                <a:cs typeface="Arial" panose="020B0604020202020204" pitchFamily="34" charset="0"/>
              </a:rPr>
              <a:t>.</a:t>
            </a:r>
          </a:p>
          <a:p>
            <a:pPr algn="just"/>
            <a:r>
              <a:rPr lang="pt-BR" sz="4300" dirty="0">
                <a:latin typeface="+mj-lt"/>
                <a:cs typeface="Arial" panose="020B0604020202020204" pitchFamily="34" charset="0"/>
              </a:rPr>
              <a:t> </a:t>
            </a:r>
            <a:r>
              <a:rPr lang="pt-BR" sz="4300" b="1" dirty="0">
                <a:latin typeface="+mj-lt"/>
                <a:cs typeface="Arial" panose="020B0604020202020204" pitchFamily="34" charset="0"/>
              </a:rPr>
              <a:t>Spring </a:t>
            </a:r>
            <a:r>
              <a:rPr lang="pt-BR" sz="4300" b="1" dirty="0" smtClean="0">
                <a:latin typeface="+mj-lt"/>
                <a:cs typeface="Arial" panose="020B0604020202020204" pitchFamily="34" charset="0"/>
              </a:rPr>
              <a:t>framework </a:t>
            </a:r>
            <a:r>
              <a:rPr lang="pt-BR" sz="4300" dirty="0" smtClean="0">
                <a:latin typeface="+mj-lt"/>
                <a:cs typeface="Arial" panose="020B0604020202020204" pitchFamily="34" charset="0"/>
              </a:rPr>
              <a:t>- é </a:t>
            </a:r>
            <a:r>
              <a:rPr lang="pt-BR" sz="4300" dirty="0">
                <a:latin typeface="+mj-lt"/>
                <a:cs typeface="Arial" panose="020B0604020202020204" pitchFamily="34" charset="0"/>
              </a:rPr>
              <a:t>um </a:t>
            </a:r>
            <a:r>
              <a:rPr lang="pt-BR" sz="4300" dirty="0" smtClean="0">
                <a:latin typeface="+mj-lt"/>
                <a:cs typeface="Arial" panose="020B0604020202020204" pitchFamily="34" charset="0"/>
              </a:rPr>
              <a:t>Java </a:t>
            </a:r>
            <a:r>
              <a:rPr lang="pt-BR" sz="4300" dirty="0">
                <a:latin typeface="+mj-lt"/>
                <a:cs typeface="Arial" panose="020B0604020202020204" pitchFamily="34" charset="0"/>
              </a:rPr>
              <a:t>criado com o objetivo de facilitar o desenvolvimento de aplicações, explorando, para isso, os conceitos de Inversão de Controle e Injeção de Dependências. Dessa forma, ao adotá-lo, temos à nossa disposição uma tecnologia que nos fornece não apenas recursos necessários à grande parte das </a:t>
            </a:r>
            <a:r>
              <a:rPr lang="pt-BR" sz="4300" u="sng" dirty="0">
                <a:latin typeface="+mj-lt"/>
                <a:cs typeface="Arial" panose="020B0604020202020204" pitchFamily="34" charset="0"/>
              </a:rPr>
              <a:t>aplicações</a:t>
            </a:r>
            <a:r>
              <a:rPr lang="pt-BR" sz="4300" dirty="0">
                <a:latin typeface="+mj-lt"/>
                <a:cs typeface="Arial" panose="020B0604020202020204" pitchFamily="34" charset="0"/>
              </a:rPr>
              <a:t>, como módulos para persistência de dados, integração, segurança, testes, desenvolvimento web, como também um conceito a seguir que nos permite criar soluções menos acopladas, mais coesas e, consequentemente, mais fáceis de compreender e manter. </a:t>
            </a:r>
            <a:endParaRPr lang="pt-BR" sz="4300" dirty="0" smtClean="0">
              <a:latin typeface="+mj-lt"/>
              <a:cs typeface="Arial" panose="020B0604020202020204" pitchFamily="34" charset="0"/>
            </a:endParaRPr>
          </a:p>
          <a:p>
            <a:pPr algn="just"/>
            <a:r>
              <a:rPr lang="pt-BR" sz="4300" b="1" dirty="0" err="1" smtClean="0">
                <a:latin typeface="+mj-lt"/>
                <a:cs typeface="Arial" panose="020B0604020202020204" pitchFamily="34" charset="0"/>
              </a:rPr>
              <a:t>Restfull</a:t>
            </a:r>
            <a:r>
              <a:rPr lang="pt-BR" sz="4300" b="1" dirty="0" smtClean="0">
                <a:latin typeface="+mj-lt"/>
                <a:cs typeface="Arial" panose="020B0604020202020204" pitchFamily="34" charset="0"/>
              </a:rPr>
              <a:t> </a:t>
            </a:r>
            <a:r>
              <a:rPr lang="pt-BR" sz="4300" dirty="0">
                <a:latin typeface="+mj-lt"/>
                <a:cs typeface="Arial" panose="020B0604020202020204" pitchFamily="34" charset="0"/>
              </a:rPr>
              <a:t>- </a:t>
            </a:r>
            <a:r>
              <a:rPr lang="pt-BR" sz="4300" dirty="0">
                <a:latin typeface="+mj-lt"/>
              </a:rPr>
              <a:t>REST significa “</a:t>
            </a:r>
            <a:r>
              <a:rPr lang="pt-BR" sz="4300" dirty="0" err="1">
                <a:latin typeface="+mj-lt"/>
              </a:rPr>
              <a:t>Representational</a:t>
            </a:r>
            <a:r>
              <a:rPr lang="pt-BR" sz="4300" dirty="0">
                <a:latin typeface="+mj-lt"/>
              </a:rPr>
              <a:t> </a:t>
            </a:r>
            <a:r>
              <a:rPr lang="pt-BR" sz="4300" dirty="0" err="1">
                <a:latin typeface="+mj-lt"/>
              </a:rPr>
              <a:t>State</a:t>
            </a:r>
            <a:r>
              <a:rPr lang="pt-BR" sz="4300" dirty="0">
                <a:latin typeface="+mj-lt"/>
              </a:rPr>
              <a:t> </a:t>
            </a:r>
            <a:r>
              <a:rPr lang="pt-BR" sz="4300" dirty="0" err="1">
                <a:latin typeface="+mj-lt"/>
              </a:rPr>
              <a:t>Transfer</a:t>
            </a:r>
            <a:r>
              <a:rPr lang="pt-BR" sz="4300" dirty="0">
                <a:latin typeface="+mj-lt"/>
              </a:rPr>
              <a:t>” e é um estilo arquitetural que define uma série de princípios e restrições para a criação de serviços web baseados em HTTP</a:t>
            </a:r>
            <a:r>
              <a:rPr lang="pt-BR" sz="4300" dirty="0" smtClean="0">
                <a:latin typeface="+mj-lt"/>
              </a:rPr>
              <a:t>.</a:t>
            </a:r>
          </a:p>
          <a:p>
            <a:pPr algn="just"/>
            <a:r>
              <a:rPr lang="pt-BR" sz="4300" b="1" dirty="0" err="1" smtClean="0">
                <a:latin typeface="+mj-lt"/>
                <a:cs typeface="Arial" panose="020B0604020202020204" pitchFamily="34" charset="0"/>
              </a:rPr>
              <a:t>Heruko</a:t>
            </a:r>
            <a:r>
              <a:rPr lang="pt-BR" sz="4300" dirty="0" smtClean="0">
                <a:latin typeface="+mj-lt"/>
                <a:cs typeface="Arial" panose="020B0604020202020204" pitchFamily="34" charset="0"/>
              </a:rPr>
              <a:t> -</a:t>
            </a:r>
            <a:r>
              <a:rPr lang="pt-BR" sz="4300" dirty="0">
                <a:latin typeface="+mj-lt"/>
              </a:rPr>
              <a:t> </a:t>
            </a:r>
            <a:r>
              <a:rPr lang="pt-BR" sz="4300" dirty="0" smtClean="0">
                <a:latin typeface="+mj-lt"/>
              </a:rPr>
              <a:t>É </a:t>
            </a:r>
            <a:r>
              <a:rPr lang="pt-BR" sz="4300" dirty="0">
                <a:latin typeface="+mj-lt"/>
              </a:rPr>
              <a:t>uma outra plataforma que nos permite hospedar código e não se preocupar muito com a disponibilidade, escala e infraestrutura da aplicação. Ela é mais utilizada para aplicações de </a:t>
            </a:r>
            <a:r>
              <a:rPr lang="pt-BR" sz="4300" i="1" dirty="0" err="1">
                <a:latin typeface="+mj-lt"/>
              </a:rPr>
              <a:t>back-end</a:t>
            </a:r>
            <a:r>
              <a:rPr lang="pt-BR" sz="4300" dirty="0">
                <a:latin typeface="+mj-lt"/>
              </a:rPr>
              <a:t>, como as desenvolvidas em Node.JS, </a:t>
            </a:r>
            <a:r>
              <a:rPr lang="pt-BR" sz="4300" i="1" dirty="0">
                <a:latin typeface="+mj-lt"/>
              </a:rPr>
              <a:t>Ruby</a:t>
            </a:r>
            <a:r>
              <a:rPr lang="pt-BR" sz="4300" dirty="0">
                <a:latin typeface="+mj-lt"/>
              </a:rPr>
              <a:t>, </a:t>
            </a:r>
            <a:r>
              <a:rPr lang="pt-BR" sz="4300" i="1" dirty="0">
                <a:latin typeface="+mj-lt"/>
              </a:rPr>
              <a:t>Java</a:t>
            </a:r>
            <a:r>
              <a:rPr lang="pt-BR" sz="4300" dirty="0">
                <a:latin typeface="+mj-lt"/>
              </a:rPr>
              <a:t>, </a:t>
            </a:r>
            <a:r>
              <a:rPr lang="pt-BR" sz="4300" i="1" dirty="0">
                <a:latin typeface="+mj-lt"/>
              </a:rPr>
              <a:t>PHP</a:t>
            </a:r>
            <a:r>
              <a:rPr lang="pt-BR" sz="4300" dirty="0">
                <a:latin typeface="+mj-lt"/>
              </a:rPr>
              <a:t>, </a:t>
            </a:r>
            <a:r>
              <a:rPr lang="pt-BR" sz="4300" i="1" dirty="0">
                <a:latin typeface="+mj-lt"/>
              </a:rPr>
              <a:t>Python</a:t>
            </a:r>
            <a:r>
              <a:rPr lang="pt-BR" sz="4300" dirty="0">
                <a:latin typeface="+mj-lt"/>
              </a:rPr>
              <a:t>, </a:t>
            </a:r>
            <a:r>
              <a:rPr lang="pt-BR" sz="4300" i="1" dirty="0">
                <a:latin typeface="+mj-lt"/>
              </a:rPr>
              <a:t>Go</a:t>
            </a:r>
            <a:r>
              <a:rPr lang="pt-BR" sz="4300" dirty="0">
                <a:latin typeface="+mj-lt"/>
              </a:rPr>
              <a:t>, entre outras</a:t>
            </a:r>
            <a:r>
              <a:rPr lang="pt-BR" sz="4300" dirty="0" smtClean="0">
                <a:latin typeface="+mj-lt"/>
              </a:rPr>
              <a:t>.</a:t>
            </a:r>
          </a:p>
          <a:p>
            <a:pPr algn="just"/>
            <a:r>
              <a:rPr lang="pt-BR" sz="4300" b="1" dirty="0" err="1" smtClean="0">
                <a:latin typeface="+mj-lt"/>
                <a:cs typeface="Arial" panose="020B0604020202020204" pitchFamily="34" charset="0"/>
              </a:rPr>
              <a:t>Database</a:t>
            </a:r>
            <a:r>
              <a:rPr lang="pt-BR" sz="4300" b="1" dirty="0" smtClean="0">
                <a:latin typeface="+mj-lt"/>
                <a:cs typeface="Arial" panose="020B0604020202020204" pitchFamily="34" charset="0"/>
              </a:rPr>
              <a:t> H2- </a:t>
            </a:r>
            <a:r>
              <a:rPr lang="pt-BR" sz="4300" dirty="0" smtClean="0">
                <a:latin typeface="+mj-lt"/>
              </a:rPr>
              <a:t>É </a:t>
            </a:r>
            <a:r>
              <a:rPr lang="pt-BR" sz="4300" dirty="0">
                <a:latin typeface="+mj-lt"/>
              </a:rPr>
              <a:t>um banco de dados relacional escrito em Java. Ele pode ser integrado em aplicativos Java ou executado no modo cliente-servidor.</a:t>
            </a:r>
            <a:endParaRPr lang="pt-BR" sz="4300" dirty="0">
              <a:latin typeface="+mj-lt"/>
              <a:cs typeface="Arial" panose="020B0604020202020204" pitchFamily="34" charset="0"/>
            </a:endParaRPr>
          </a:p>
          <a:p>
            <a:pPr marL="0" indent="0" algn="just">
              <a:buNone/>
            </a:pPr>
            <a:r>
              <a:rPr lang="pt-BR" sz="4300" b="1" dirty="0" smtClean="0">
                <a:latin typeface="+mj-lt"/>
                <a:cs typeface="Arial" panose="020B0604020202020204" pitchFamily="34" charset="0"/>
              </a:rPr>
              <a:t>Fonte: </a:t>
            </a:r>
            <a:r>
              <a:rPr lang="pt-BR" sz="4300" dirty="0" err="1" smtClean="0">
                <a:latin typeface="+mj-lt"/>
                <a:cs typeface="Arial" panose="020B0604020202020204" pitchFamily="34" charset="0"/>
              </a:rPr>
              <a:t>Alura</a:t>
            </a:r>
            <a:r>
              <a:rPr lang="pt-BR" sz="4300" dirty="0" smtClean="0">
                <a:latin typeface="+mj-lt"/>
                <a:cs typeface="Arial" panose="020B0604020202020204" pitchFamily="34" charset="0"/>
              </a:rPr>
              <a:t>, </a:t>
            </a:r>
            <a:r>
              <a:rPr lang="pt-BR" sz="4300" dirty="0" err="1" smtClean="0">
                <a:latin typeface="+mj-lt"/>
                <a:cs typeface="Arial" panose="020B0604020202020204" pitchFamily="34" charset="0"/>
              </a:rPr>
              <a:t>DevMidia</a:t>
            </a:r>
            <a:r>
              <a:rPr lang="pt-BR" sz="4300" dirty="0" smtClean="0">
                <a:latin typeface="+mj-lt"/>
                <a:cs typeface="Arial" panose="020B0604020202020204" pitchFamily="34" charset="0"/>
              </a:rPr>
              <a:t>, </a:t>
            </a:r>
            <a:r>
              <a:rPr lang="pt-BR" sz="4300" dirty="0" err="1" smtClean="0">
                <a:latin typeface="+mj-lt"/>
                <a:cs typeface="Arial" panose="020B0604020202020204" pitchFamily="34" charset="0"/>
              </a:rPr>
              <a:t>Coodesh</a:t>
            </a:r>
            <a:r>
              <a:rPr lang="pt-BR" sz="4300" dirty="0" smtClean="0">
                <a:latin typeface="+mj-lt"/>
                <a:cs typeface="Arial" panose="020B0604020202020204" pitchFamily="34" charset="0"/>
              </a:rPr>
              <a:t>, Wikipédia, </a:t>
            </a:r>
            <a:r>
              <a:rPr lang="pt-BR" sz="4300" dirty="0" err="1" smtClean="0">
                <a:latin typeface="+mj-lt"/>
                <a:cs typeface="Arial" panose="020B0604020202020204" pitchFamily="34" charset="0"/>
              </a:rPr>
              <a:t>Linkedln</a:t>
            </a:r>
            <a:r>
              <a:rPr lang="pt-BR" sz="4300" dirty="0" smtClean="0">
                <a:latin typeface="+mj-lt"/>
                <a:cs typeface="Arial" panose="020B0604020202020204" pitchFamily="34" charset="0"/>
              </a:rPr>
              <a:t>.</a:t>
            </a:r>
          </a:p>
          <a:p>
            <a:endParaRPr lang="pt-BR" sz="2000" dirty="0" smtClean="0"/>
          </a:p>
          <a:p>
            <a:endParaRPr lang="pt-BR" sz="2000" dirty="0"/>
          </a:p>
        </p:txBody>
      </p:sp>
    </p:spTree>
    <p:extLst>
      <p:ext uri="{BB962C8B-B14F-4D97-AF65-F5344CB8AC3E}">
        <p14:creationId xmlns:p14="http://schemas.microsoft.com/office/powerpoint/2010/main" val="3272882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600" dirty="0" smtClean="0">
                <a:solidFill>
                  <a:schemeClr val="bg1"/>
                </a:solidFill>
                <a:latin typeface="Arial Black" panose="020B0A04020102020204" pitchFamily="34" charset="0"/>
              </a:rPr>
              <a:t>Diagrama de Classes</a:t>
            </a:r>
            <a:endParaRPr lang="pt-BR" sz="3600" dirty="0">
              <a:solidFill>
                <a:schemeClr val="bg1"/>
              </a:solidFill>
              <a:latin typeface="Arial Black" panose="020B0A04020102020204"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01" y="1463323"/>
            <a:ext cx="8967252" cy="5004152"/>
          </a:xfrm>
          <a:prstGeom prst="rect">
            <a:avLst/>
          </a:prstGeom>
        </p:spPr>
      </p:pic>
      <p:graphicFrame>
        <p:nvGraphicFramePr>
          <p:cNvPr id="6" name="Tabela 5"/>
          <p:cNvGraphicFramePr>
            <a:graphicFrameLocks noGrp="1"/>
          </p:cNvGraphicFramePr>
          <p:nvPr>
            <p:extLst>
              <p:ext uri="{D42A27DB-BD31-4B8C-83A1-F6EECF244321}">
                <p14:modId xmlns:p14="http://schemas.microsoft.com/office/powerpoint/2010/main" val="3177391019"/>
              </p:ext>
            </p:extLst>
          </p:nvPr>
        </p:nvGraphicFramePr>
        <p:xfrm>
          <a:off x="8642351" y="819148"/>
          <a:ext cx="3187700" cy="1836422"/>
        </p:xfrm>
        <a:graphic>
          <a:graphicData uri="http://schemas.openxmlformats.org/drawingml/2006/table">
            <a:tbl>
              <a:tblPr firstRow="1" bandRow="1">
                <a:tableStyleId>{5C22544A-7EE6-4342-B048-85BDC9FD1C3A}</a:tableStyleId>
              </a:tblPr>
              <a:tblGrid>
                <a:gridCol w="2695080">
                  <a:extLst>
                    <a:ext uri="{9D8B030D-6E8A-4147-A177-3AD203B41FA5}">
                      <a16:colId xmlns:a16="http://schemas.microsoft.com/office/drawing/2014/main" val="3628272929"/>
                    </a:ext>
                  </a:extLst>
                </a:gridCol>
                <a:gridCol w="492620">
                  <a:extLst>
                    <a:ext uri="{9D8B030D-6E8A-4147-A177-3AD203B41FA5}">
                      <a16:colId xmlns:a16="http://schemas.microsoft.com/office/drawing/2014/main" val="1390835008"/>
                    </a:ext>
                  </a:extLst>
                </a:gridCol>
              </a:tblGrid>
              <a:tr h="329286">
                <a:tc gridSpan="2">
                  <a:txBody>
                    <a:bodyPr/>
                    <a:lstStyle/>
                    <a:p>
                      <a:r>
                        <a:rPr lang="pt-BR" dirty="0" smtClean="0"/>
                        <a:t>LEGENDA</a:t>
                      </a:r>
                      <a:endParaRPr lang="pt-BR" dirty="0"/>
                    </a:p>
                  </a:txBody>
                  <a:tcPr/>
                </a:tc>
                <a:tc hMerge="1">
                  <a:txBody>
                    <a:bodyPr/>
                    <a:lstStyle/>
                    <a:p>
                      <a:endParaRPr lang="pt-BR" dirty="0"/>
                    </a:p>
                  </a:txBody>
                  <a:tcPr/>
                </a:tc>
                <a:extLst>
                  <a:ext uri="{0D108BD9-81ED-4DB2-BD59-A6C34878D82A}">
                    <a16:rowId xmlns:a16="http://schemas.microsoft.com/office/drawing/2014/main" val="3637886929"/>
                  </a:ext>
                </a:extLst>
              </a:tr>
              <a:tr h="329286">
                <a:tc>
                  <a:txBody>
                    <a:bodyPr/>
                    <a:lstStyle/>
                    <a:p>
                      <a:r>
                        <a:rPr lang="pt-BR" sz="1400" dirty="0" smtClean="0"/>
                        <a:t>CONTROLADORES</a:t>
                      </a:r>
                      <a:endParaRPr lang="pt-BR" sz="1400" dirty="0"/>
                    </a:p>
                  </a:txBody>
                  <a:tcPr/>
                </a:tc>
                <a:tc>
                  <a:txBody>
                    <a:bodyPr/>
                    <a:lstStyle/>
                    <a:p>
                      <a:endParaRPr lang="pt-BR" dirty="0"/>
                    </a:p>
                  </a:txBody>
                  <a:tcPr>
                    <a:solidFill>
                      <a:schemeClr val="accent6">
                        <a:lumMod val="60000"/>
                        <a:lumOff val="40000"/>
                      </a:schemeClr>
                    </a:solidFill>
                  </a:tcPr>
                </a:tc>
                <a:extLst>
                  <a:ext uri="{0D108BD9-81ED-4DB2-BD59-A6C34878D82A}">
                    <a16:rowId xmlns:a16="http://schemas.microsoft.com/office/drawing/2014/main" val="428205474"/>
                  </a:ext>
                </a:extLst>
              </a:tr>
              <a:tr h="373382">
                <a:tc>
                  <a:txBody>
                    <a:bodyPr/>
                    <a:lstStyle/>
                    <a:p>
                      <a:r>
                        <a:rPr lang="pt-BR" sz="1400" dirty="0" smtClean="0"/>
                        <a:t>SERVIÇO</a:t>
                      </a:r>
                      <a:r>
                        <a:rPr lang="pt-BR" sz="1400" baseline="0" dirty="0" smtClean="0"/>
                        <a:t> (REGRA DE NEGOCIO)</a:t>
                      </a:r>
                      <a:endParaRPr lang="pt-BR" sz="1400" dirty="0"/>
                    </a:p>
                  </a:txBody>
                  <a:tcPr/>
                </a:tc>
                <a:tc>
                  <a:txBody>
                    <a:bodyPr/>
                    <a:lstStyle/>
                    <a:p>
                      <a:endParaRPr lang="pt-BR" dirty="0"/>
                    </a:p>
                  </a:txBody>
                  <a:tcPr>
                    <a:solidFill>
                      <a:schemeClr val="accent5"/>
                    </a:solidFill>
                  </a:tcPr>
                </a:tc>
                <a:extLst>
                  <a:ext uri="{0D108BD9-81ED-4DB2-BD59-A6C34878D82A}">
                    <a16:rowId xmlns:a16="http://schemas.microsoft.com/office/drawing/2014/main" val="3008972291"/>
                  </a:ext>
                </a:extLst>
              </a:tr>
              <a:tr h="329286">
                <a:tc>
                  <a:txBody>
                    <a:bodyPr/>
                    <a:lstStyle/>
                    <a:p>
                      <a:r>
                        <a:rPr lang="pt-BR" sz="1400" dirty="0" smtClean="0"/>
                        <a:t>REPOSITÓRIOS</a:t>
                      </a:r>
                      <a:endParaRPr lang="pt-BR" sz="1400" dirty="0"/>
                    </a:p>
                  </a:txBody>
                  <a:tcPr/>
                </a:tc>
                <a:tc>
                  <a:txBody>
                    <a:bodyPr/>
                    <a:lstStyle/>
                    <a:p>
                      <a:endParaRPr lang="pt-BR" dirty="0"/>
                    </a:p>
                  </a:txBody>
                  <a:tcPr>
                    <a:solidFill>
                      <a:schemeClr val="accent2">
                        <a:lumMod val="60000"/>
                        <a:lumOff val="40000"/>
                      </a:schemeClr>
                    </a:solidFill>
                  </a:tcPr>
                </a:tc>
                <a:extLst>
                  <a:ext uri="{0D108BD9-81ED-4DB2-BD59-A6C34878D82A}">
                    <a16:rowId xmlns:a16="http://schemas.microsoft.com/office/drawing/2014/main" val="1238466672"/>
                  </a:ext>
                </a:extLst>
              </a:tr>
              <a:tr h="329286">
                <a:tc>
                  <a:txBody>
                    <a:bodyPr/>
                    <a:lstStyle/>
                    <a:p>
                      <a:r>
                        <a:rPr lang="pt-BR" sz="1400" dirty="0" smtClean="0"/>
                        <a:t>ENTIDADES</a:t>
                      </a:r>
                      <a:endParaRPr lang="pt-BR" sz="1400" dirty="0"/>
                    </a:p>
                  </a:txBody>
                  <a:tcPr/>
                </a:tc>
                <a:tc>
                  <a:txBody>
                    <a:bodyPr/>
                    <a:lstStyle/>
                    <a:p>
                      <a:endParaRPr lang="pt-BR" dirty="0"/>
                    </a:p>
                  </a:txBody>
                  <a:tcPr>
                    <a:solidFill>
                      <a:srgbClr val="7030A0"/>
                    </a:solidFill>
                  </a:tcPr>
                </a:tc>
                <a:extLst>
                  <a:ext uri="{0D108BD9-81ED-4DB2-BD59-A6C34878D82A}">
                    <a16:rowId xmlns:a16="http://schemas.microsoft.com/office/drawing/2014/main" val="3157479347"/>
                  </a:ext>
                </a:extLst>
              </a:tr>
            </a:tbl>
          </a:graphicData>
        </a:graphic>
      </p:graphicFrame>
    </p:spTree>
    <p:extLst>
      <p:ext uri="{BB962C8B-B14F-4D97-AF65-F5344CB8AC3E}">
        <p14:creationId xmlns:p14="http://schemas.microsoft.com/office/powerpoint/2010/main" val="263409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600" dirty="0" err="1" smtClean="0">
                <a:solidFill>
                  <a:schemeClr val="bg1"/>
                </a:solidFill>
                <a:latin typeface="Arial Black" panose="020B0A04020102020204" pitchFamily="34" charset="0"/>
              </a:rPr>
              <a:t>Dicionario</a:t>
            </a:r>
            <a:r>
              <a:rPr lang="pt-BR" sz="3600" dirty="0" smtClean="0">
                <a:solidFill>
                  <a:schemeClr val="bg1"/>
                </a:solidFill>
                <a:latin typeface="Arial Black" panose="020B0A04020102020204" pitchFamily="34" charset="0"/>
              </a:rPr>
              <a:t> de dados</a:t>
            </a:r>
            <a:endParaRPr lang="pt-BR" sz="3600" dirty="0">
              <a:solidFill>
                <a:schemeClr val="bg1"/>
              </a:solidFill>
              <a:latin typeface="Arial Black" panose="020B0A04020102020204"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109" y="2252316"/>
            <a:ext cx="6010275" cy="3533775"/>
          </a:xfrm>
          <a:prstGeom prst="rect">
            <a:avLst/>
          </a:prstGeom>
        </p:spPr>
      </p:pic>
    </p:spTree>
    <p:extLst>
      <p:ext uri="{BB962C8B-B14F-4D97-AF65-F5344CB8AC3E}">
        <p14:creationId xmlns:p14="http://schemas.microsoft.com/office/powerpoint/2010/main" val="37372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86689" y="0"/>
            <a:ext cx="12364389" cy="1366037"/>
          </a:xfrm>
          <a:prstGeom prst="rect">
            <a:avLst/>
          </a:prstGeom>
        </p:spPr>
      </p:pic>
      <p:sp>
        <p:nvSpPr>
          <p:cNvPr id="2" name="Título 1"/>
          <p:cNvSpPr>
            <a:spLocks noGrp="1"/>
          </p:cNvSpPr>
          <p:nvPr>
            <p:ph type="title"/>
          </p:nvPr>
        </p:nvSpPr>
        <p:spPr>
          <a:xfrm>
            <a:off x="-66675" y="1573"/>
            <a:ext cx="3400425" cy="1364464"/>
          </a:xfrm>
        </p:spPr>
        <p:txBody>
          <a:bodyPr>
            <a:normAutofit/>
          </a:bodyPr>
          <a:lstStyle/>
          <a:p>
            <a:r>
              <a:rPr lang="pt-BR" sz="3600" dirty="0" smtClean="0">
                <a:solidFill>
                  <a:schemeClr val="bg1"/>
                </a:solidFill>
                <a:latin typeface="Arial Black" panose="020B0A04020102020204" pitchFamily="34" charset="0"/>
              </a:rPr>
              <a:t>Fluxograma</a:t>
            </a:r>
            <a:endParaRPr lang="pt-BR" sz="3600" dirty="0">
              <a:solidFill>
                <a:schemeClr val="bg1"/>
              </a:solidFill>
              <a:latin typeface="Arial Black" panose="020B0A04020102020204"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37" y="1581698"/>
            <a:ext cx="7658100" cy="5085802"/>
          </a:xfrm>
          <a:prstGeom prst="rect">
            <a:avLst/>
          </a:prstGeom>
        </p:spPr>
      </p:pic>
    </p:spTree>
    <p:extLst>
      <p:ext uri="{BB962C8B-B14F-4D97-AF65-F5344CB8AC3E}">
        <p14:creationId xmlns:p14="http://schemas.microsoft.com/office/powerpoint/2010/main" val="2107243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0" y="0"/>
            <a:ext cx="12218180" cy="6858000"/>
          </a:xfrm>
          <a:prstGeom prst="rect">
            <a:avLst/>
          </a:prstGeom>
        </p:spPr>
      </p:pic>
      <p:sp>
        <p:nvSpPr>
          <p:cNvPr id="3" name="Espaço Reservado para Conteúdo 2"/>
          <p:cNvSpPr>
            <a:spLocks noGrp="1"/>
          </p:cNvSpPr>
          <p:nvPr>
            <p:ph idx="1"/>
          </p:nvPr>
        </p:nvSpPr>
        <p:spPr>
          <a:xfrm>
            <a:off x="4018858" y="3567911"/>
            <a:ext cx="2571750" cy="578848"/>
          </a:xfrm>
        </p:spPr>
        <p:txBody>
          <a:bodyPr>
            <a:normAutofit/>
          </a:bodyPr>
          <a:lstStyle/>
          <a:p>
            <a:pPr marL="0" indent="0">
              <a:buNone/>
            </a:pPr>
            <a:r>
              <a:rPr lang="pt-BR" sz="2600" dirty="0" smtClean="0">
                <a:latin typeface="Arial Black" panose="020B0A04020102020204" pitchFamily="34" charset="0"/>
              </a:rPr>
              <a:t>OBRIGADO </a:t>
            </a:r>
          </a:p>
          <a:p>
            <a:endParaRPr lang="pt-BR" dirty="0">
              <a:latin typeface="Arial Black" panose="020B0A04020102020204" pitchFamily="34" charset="0"/>
            </a:endParaRPr>
          </a:p>
        </p:txBody>
      </p:sp>
      <p:sp>
        <p:nvSpPr>
          <p:cNvPr id="5" name="Retângulo 4"/>
          <p:cNvSpPr/>
          <p:nvPr/>
        </p:nvSpPr>
        <p:spPr>
          <a:xfrm>
            <a:off x="4862484" y="4067249"/>
            <a:ext cx="4180305" cy="369332"/>
          </a:xfrm>
          <a:prstGeom prst="rect">
            <a:avLst/>
          </a:prstGeom>
        </p:spPr>
        <p:txBody>
          <a:bodyPr wrap="square">
            <a:spAutoFit/>
          </a:bodyPr>
          <a:lstStyle/>
          <a:p>
            <a:r>
              <a:rPr lang="pt-BR" b="1" dirty="0" smtClean="0">
                <a:latin typeface="Arial" panose="020B0604020202020204" pitchFamily="34" charset="0"/>
                <a:cs typeface="Arial" panose="020B0604020202020204" pitchFamily="34" charset="0"/>
              </a:rPr>
              <a:t>Autor: </a:t>
            </a:r>
            <a:r>
              <a:rPr lang="pt-BR" dirty="0" smtClean="0">
                <a:latin typeface="Arial" panose="020B0604020202020204" pitchFamily="34" charset="0"/>
                <a:cs typeface="Arial" panose="020B0604020202020204" pitchFamily="34" charset="0"/>
              </a:rPr>
              <a:t>Danielson Lopes </a:t>
            </a:r>
            <a:r>
              <a:rPr lang="pt-BR" dirty="0" smtClean="0">
                <a:latin typeface="Arial" panose="020B0604020202020204" pitchFamily="34" charset="0"/>
                <a:cs typeface="Arial" panose="020B0604020202020204" pitchFamily="34" charset="0"/>
              </a:rPr>
              <a:t>Ramos</a:t>
            </a:r>
            <a:endParaRPr lang="pt-BR" dirty="0" smtClean="0">
              <a:latin typeface="Arial" panose="020B0604020202020204" pitchFamily="34" charset="0"/>
              <a:cs typeface="Arial" panose="020B0604020202020204" pitchFamily="34" charset="0"/>
            </a:endParaRPr>
          </a:p>
        </p:txBody>
      </p:sp>
      <p:sp>
        <p:nvSpPr>
          <p:cNvPr id="6" name="Retângulo 5"/>
          <p:cNvSpPr/>
          <p:nvPr/>
        </p:nvSpPr>
        <p:spPr>
          <a:xfrm>
            <a:off x="5440991" y="4436581"/>
            <a:ext cx="4180305" cy="369332"/>
          </a:xfrm>
          <a:prstGeom prst="rect">
            <a:avLst/>
          </a:prstGeom>
        </p:spPr>
        <p:txBody>
          <a:bodyPr wrap="square">
            <a:spAutoFit/>
          </a:bodyPr>
          <a:lstStyle/>
          <a:p>
            <a:r>
              <a:rPr lang="pt-BR" b="1" dirty="0" smtClean="0">
                <a:latin typeface="Arial" panose="020B0604020202020204" pitchFamily="34" charset="0"/>
                <a:cs typeface="Arial" panose="020B0604020202020204" pitchFamily="34" charset="0"/>
              </a:rPr>
              <a:t>E-mail</a:t>
            </a:r>
            <a:r>
              <a:rPr lang="pt-BR" b="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danielsonlr@gmail.com</a:t>
            </a:r>
            <a:endParaRPr lang="pt-BR" dirty="0" smtClean="0">
              <a:latin typeface="Arial" panose="020B0604020202020204" pitchFamily="34" charset="0"/>
              <a:cs typeface="Arial" panose="020B0604020202020204" pitchFamily="34" charset="0"/>
            </a:endParaRPr>
          </a:p>
        </p:txBody>
      </p:sp>
      <p:sp>
        <p:nvSpPr>
          <p:cNvPr id="7" name="Retângulo 6"/>
          <p:cNvSpPr/>
          <p:nvPr/>
        </p:nvSpPr>
        <p:spPr>
          <a:xfrm>
            <a:off x="5967464" y="4806709"/>
            <a:ext cx="4180305" cy="369332"/>
          </a:xfrm>
          <a:prstGeom prst="rect">
            <a:avLst/>
          </a:prstGeom>
        </p:spPr>
        <p:txBody>
          <a:bodyPr wrap="square">
            <a:spAutoFit/>
          </a:bodyPr>
          <a:lstStyle/>
          <a:p>
            <a:r>
              <a:rPr lang="pt-BR" b="1" dirty="0" smtClean="0">
                <a:latin typeface="Arial" panose="020B0604020202020204" pitchFamily="34" charset="0"/>
                <a:cs typeface="Arial" panose="020B0604020202020204" pitchFamily="34" charset="0"/>
              </a:rPr>
              <a:t>WhatsApp</a:t>
            </a:r>
            <a:r>
              <a:rPr lang="pt-BR"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sym typeface="Wingdings" panose="05000000000000000000" pitchFamily="2" charset="2"/>
              </a:rPr>
              <a:t>(61) 99251-5313</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484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746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Arial</vt:lpstr>
      <vt:lpstr>Arial Black</vt:lpstr>
      <vt:lpstr>Calibri</vt:lpstr>
      <vt:lpstr>Calibri Light</vt:lpstr>
      <vt:lpstr>Wingdings</vt:lpstr>
      <vt:lpstr>Tema do Office</vt:lpstr>
      <vt:lpstr>Apresentação do PowerPoint</vt:lpstr>
      <vt:lpstr>INTRODUÇÃO</vt:lpstr>
      <vt:lpstr>O que e BlackJack?</vt:lpstr>
      <vt:lpstr>O que e BlackJack?</vt:lpstr>
      <vt:lpstr>Tecnologias Utilizadas </vt:lpstr>
      <vt:lpstr>Diagrama de Classes</vt:lpstr>
      <vt:lpstr>Dicionario de dados</vt:lpstr>
      <vt:lpstr>Fluxograma</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Louriva P. ramos</dc:creator>
  <cp:lastModifiedBy>Danielson Lopes Ramos</cp:lastModifiedBy>
  <cp:revision>41</cp:revision>
  <dcterms:created xsi:type="dcterms:W3CDTF">2023-05-28T00:30:04Z</dcterms:created>
  <dcterms:modified xsi:type="dcterms:W3CDTF">2023-05-29T12:57:57Z</dcterms:modified>
</cp:coreProperties>
</file>