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1" r:id="rId4"/>
    <p:sldId id="262" r:id="rId5"/>
    <p:sldId id="267" r:id="rId6"/>
    <p:sldId id="263" r:id="rId7"/>
    <p:sldId id="264" r:id="rId8"/>
    <p:sldId id="260"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1661E9D-3955-4E61-A6B6-D211E22D8149}" type="datetimeFigureOut">
              <a:rPr lang="pt-BR" smtClean="0"/>
              <a:t>16/06/2023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201826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1661E9D-3955-4E61-A6B6-D211E22D8149}" type="datetimeFigureOut">
              <a:rPr lang="pt-BR" smtClean="0"/>
              <a:t>16/06/2023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110924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1661E9D-3955-4E61-A6B6-D211E22D8149}" type="datetimeFigureOut">
              <a:rPr lang="pt-BR" smtClean="0"/>
              <a:t>16/06/2023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319616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1661E9D-3955-4E61-A6B6-D211E22D8149}" type="datetimeFigureOut">
              <a:rPr lang="pt-BR" smtClean="0"/>
              <a:t>16/06/2023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155143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51661E9D-3955-4E61-A6B6-D211E22D8149}" type="datetimeFigureOut">
              <a:rPr lang="pt-BR" smtClean="0"/>
              <a:t>16/06/2023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244176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1661E9D-3955-4E61-A6B6-D211E22D8149}" type="datetimeFigureOut">
              <a:rPr lang="pt-BR" smtClean="0"/>
              <a:t>16/06/2023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373271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1661E9D-3955-4E61-A6B6-D211E22D8149}" type="datetimeFigureOut">
              <a:rPr lang="pt-BR" smtClean="0"/>
              <a:t>16/06/2023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423140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1661E9D-3955-4E61-A6B6-D211E22D8149}" type="datetimeFigureOut">
              <a:rPr lang="pt-BR" smtClean="0"/>
              <a:t>16/06/2023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172151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1661E9D-3955-4E61-A6B6-D211E22D8149}" type="datetimeFigureOut">
              <a:rPr lang="pt-BR" smtClean="0"/>
              <a:t>16/06/2023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200145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1661E9D-3955-4E61-A6B6-D211E22D8149}" type="datetimeFigureOut">
              <a:rPr lang="pt-BR" smtClean="0"/>
              <a:t>16/06/2023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182614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1661E9D-3955-4E61-A6B6-D211E22D8149}" type="datetimeFigureOut">
              <a:rPr lang="pt-BR" smtClean="0"/>
              <a:t>16/06/2023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9899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61E9D-3955-4E61-A6B6-D211E22D8149}" type="datetimeFigureOut">
              <a:rPr lang="pt-BR" smtClean="0"/>
              <a:t>16/06/2023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2CD4B-2C77-4A59-B8A2-A0C807948A61}" type="slidenum">
              <a:rPr lang="pt-BR" smtClean="0"/>
              <a:t>‹nº›</a:t>
            </a:fld>
            <a:endParaRPr lang="pt-BR"/>
          </a:p>
        </p:txBody>
      </p:sp>
    </p:spTree>
    <p:extLst>
      <p:ext uri="{BB962C8B-B14F-4D97-AF65-F5344CB8AC3E}">
        <p14:creationId xmlns:p14="http://schemas.microsoft.com/office/powerpoint/2010/main" val="316134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nilesonlr/equipament-service-api.git" TargetMode="External"/><Relationship Id="rId2" Type="http://schemas.openxmlformats.org/officeDocument/2006/relationships/hyperlink" Target="https://equipament-service-api.herokuapp.com/swagger-ui/index.html" TargetMode="External"/><Relationship Id="rId1" Type="http://schemas.openxmlformats.org/officeDocument/2006/relationships/slideLayout" Target="../slideLayouts/slideLayout2.xml"/><Relationship Id="rId4" Type="http://schemas.openxmlformats.org/officeDocument/2006/relationships/hyperlink" Target="https://hub.docker.com/r/danielsonlr/equipament-service-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923103" y="3530769"/>
            <a:ext cx="5344722" cy="461665"/>
          </a:xfrm>
          <a:prstGeom prst="rect">
            <a:avLst/>
          </a:prstGeom>
        </p:spPr>
        <p:txBody>
          <a:bodyPr wrap="square">
            <a:spAutoFit/>
          </a:bodyPr>
          <a:lstStyle/>
          <a:p>
            <a:r>
              <a:rPr lang="pt-BR" sz="2400" dirty="0" smtClean="0">
                <a:latin typeface="Arial" panose="020B0604020202020204" pitchFamily="34" charset="0"/>
                <a:cs typeface="Arial" panose="020B0604020202020204" pitchFamily="34" charset="0"/>
              </a:rPr>
              <a:t>Avaliação de Desenvolvimento</a:t>
            </a:r>
            <a:endParaRPr lang="pt-BR" sz="24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559" y="1717616"/>
            <a:ext cx="4286250" cy="2857500"/>
          </a:xfrm>
          <a:prstGeom prst="rect">
            <a:avLst/>
          </a:prstGeom>
        </p:spPr>
      </p:pic>
    </p:spTree>
    <p:extLst>
      <p:ext uri="{BB962C8B-B14F-4D97-AF65-F5344CB8AC3E}">
        <p14:creationId xmlns:p14="http://schemas.microsoft.com/office/powerpoint/2010/main" val="2733051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0"/>
            <a:ext cx="12192000" cy="121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16378" y="137740"/>
            <a:ext cx="4106487" cy="12136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681471" y="266799"/>
            <a:ext cx="3400425" cy="1364464"/>
          </a:xfrm>
        </p:spPr>
        <p:txBody>
          <a:bodyPr>
            <a:normAutofit/>
          </a:bodyPr>
          <a:lstStyle/>
          <a:p>
            <a:r>
              <a:rPr lang="pt-BR" sz="3200" dirty="0" smtClean="0">
                <a:solidFill>
                  <a:schemeClr val="bg1"/>
                </a:solidFill>
                <a:latin typeface="Arial Black" panose="020B0A04020102020204" pitchFamily="34" charset="0"/>
              </a:rPr>
              <a:t>INTRODUÇÃO</a:t>
            </a:r>
            <a:endParaRPr lang="pt-BR" sz="3200" dirty="0">
              <a:solidFill>
                <a:schemeClr val="bg1"/>
              </a:solidFill>
              <a:latin typeface="Arial Black" panose="020B0A04020102020204" pitchFamily="34" charset="0"/>
            </a:endParaRPr>
          </a:p>
        </p:txBody>
      </p:sp>
      <p:sp>
        <p:nvSpPr>
          <p:cNvPr id="5" name="Espaço Reservado para Conteúdo 2"/>
          <p:cNvSpPr>
            <a:spLocks noGrp="1"/>
          </p:cNvSpPr>
          <p:nvPr>
            <p:ph idx="1"/>
          </p:nvPr>
        </p:nvSpPr>
        <p:spPr>
          <a:xfrm>
            <a:off x="384537" y="1911127"/>
            <a:ext cx="11336407" cy="4256917"/>
          </a:xfrm>
        </p:spPr>
        <p:txBody>
          <a:bodyPr>
            <a:normAutofit lnSpcReduction="10000"/>
          </a:bodyPr>
          <a:lstStyle/>
          <a:p>
            <a:pPr marL="0" indent="0">
              <a:buNone/>
            </a:pPr>
            <a:r>
              <a:rPr lang="pt-BR" dirty="0" smtClean="0">
                <a:latin typeface="+mj-lt"/>
                <a:cs typeface="Arial" panose="020B0604020202020204" pitchFamily="34" charset="0"/>
              </a:rPr>
              <a:t>Este documento foi criado para apresentar a API de solução para gerenciamento de ordens de serviços, </a:t>
            </a:r>
            <a:r>
              <a:rPr lang="pt-BR" dirty="0">
                <a:latin typeface="+mj-lt"/>
                <a:cs typeface="Arial" panose="020B0604020202020204" pitchFamily="34" charset="0"/>
              </a:rPr>
              <a:t>e</a:t>
            </a:r>
            <a:r>
              <a:rPr lang="pt-BR" dirty="0" smtClean="0">
                <a:latin typeface="+mj-lt"/>
                <a:cs typeface="Arial" panose="020B0604020202020204" pitchFamily="34" charset="0"/>
              </a:rPr>
              <a:t> possível acessar o código fonte e aplicação por meio das </a:t>
            </a:r>
            <a:r>
              <a:rPr lang="pt-BR" dirty="0" err="1" smtClean="0">
                <a:latin typeface="+mj-lt"/>
                <a:cs typeface="Arial" panose="020B0604020202020204" pitchFamily="34" charset="0"/>
              </a:rPr>
              <a:t>URL´s</a:t>
            </a:r>
            <a:r>
              <a:rPr lang="pt-BR" dirty="0" smtClean="0">
                <a:latin typeface="+mj-lt"/>
                <a:cs typeface="Arial" panose="020B0604020202020204" pitchFamily="34" charset="0"/>
              </a:rPr>
              <a:t> abaixo:</a:t>
            </a:r>
          </a:p>
          <a:p>
            <a:r>
              <a:rPr lang="pt-BR" dirty="0" smtClean="0">
                <a:latin typeface="+mj-lt"/>
                <a:cs typeface="Arial" panose="020B0604020202020204" pitchFamily="34" charset="0"/>
              </a:rPr>
              <a:t>API </a:t>
            </a:r>
            <a:r>
              <a:rPr lang="pt-BR" dirty="0" err="1" smtClean="0">
                <a:latin typeface="+mj-lt"/>
                <a:cs typeface="Arial" panose="020B0604020202020204" pitchFamily="34" charset="0"/>
              </a:rPr>
              <a:t>Heruko</a:t>
            </a:r>
            <a:r>
              <a:rPr lang="pt-BR" dirty="0" smtClean="0">
                <a:latin typeface="+mj-lt"/>
                <a:cs typeface="Arial" panose="020B0604020202020204" pitchFamily="34" charset="0"/>
              </a:rPr>
              <a:t>:</a:t>
            </a:r>
          </a:p>
          <a:p>
            <a:pPr marL="0" indent="0">
              <a:buNone/>
            </a:pPr>
            <a:r>
              <a:rPr lang="pt-BR" b="1" dirty="0" smtClean="0">
                <a:latin typeface="+mj-lt"/>
                <a:cs typeface="Arial" panose="020B0604020202020204" pitchFamily="34" charset="0"/>
              </a:rPr>
              <a:t>	</a:t>
            </a:r>
            <a:r>
              <a:rPr lang="pt-BR" dirty="0">
                <a:latin typeface="+mj-lt"/>
                <a:cs typeface="Arial" panose="020B0604020202020204" pitchFamily="34" charset="0"/>
                <a:hlinkClick r:id="rId2"/>
              </a:rPr>
              <a:t>https://</a:t>
            </a:r>
            <a:r>
              <a:rPr lang="pt-BR" dirty="0" smtClean="0">
                <a:latin typeface="+mj-lt"/>
                <a:cs typeface="Arial" panose="020B0604020202020204" pitchFamily="34" charset="0"/>
                <a:hlinkClick r:id="rId2"/>
              </a:rPr>
              <a:t>equipament-service-api.herokuapp.com/swagger-ui/index.html</a:t>
            </a:r>
            <a:endParaRPr lang="pt-BR" dirty="0" smtClean="0">
              <a:latin typeface="+mj-lt"/>
              <a:cs typeface="Arial" panose="020B0604020202020204" pitchFamily="34" charset="0"/>
            </a:endParaRPr>
          </a:p>
          <a:p>
            <a:r>
              <a:rPr lang="pt-BR" dirty="0" smtClean="0">
                <a:latin typeface="+mj-lt"/>
                <a:cs typeface="Arial" panose="020B0604020202020204" pitchFamily="34" charset="0"/>
              </a:rPr>
              <a:t>Código fonte GitHub:</a:t>
            </a:r>
          </a:p>
          <a:p>
            <a:pPr marL="0" indent="0">
              <a:buNone/>
            </a:pPr>
            <a:r>
              <a:rPr lang="pt-BR" b="1" dirty="0" smtClean="0">
                <a:latin typeface="+mj-lt"/>
                <a:cs typeface="Arial" panose="020B0604020202020204" pitchFamily="34" charset="0"/>
              </a:rPr>
              <a:t>	</a:t>
            </a:r>
            <a:r>
              <a:rPr lang="pt-BR" dirty="0">
                <a:latin typeface="+mj-lt"/>
                <a:cs typeface="Arial" panose="020B0604020202020204" pitchFamily="34" charset="0"/>
                <a:hlinkClick r:id="rId3"/>
              </a:rPr>
              <a:t>https://</a:t>
            </a:r>
            <a:r>
              <a:rPr lang="pt-BR" dirty="0" smtClean="0">
                <a:latin typeface="+mj-lt"/>
                <a:cs typeface="Arial" panose="020B0604020202020204" pitchFamily="34" charset="0"/>
                <a:hlinkClick r:id="rId3"/>
              </a:rPr>
              <a:t>github.com/danilesonlr/equipament-service-api.git</a:t>
            </a:r>
            <a:endParaRPr lang="pt-BR" dirty="0" smtClean="0">
              <a:latin typeface="+mj-lt"/>
              <a:cs typeface="Arial" panose="020B0604020202020204" pitchFamily="34" charset="0"/>
            </a:endParaRPr>
          </a:p>
          <a:p>
            <a:r>
              <a:rPr lang="pt-BR" dirty="0" smtClean="0">
                <a:latin typeface="+mj-lt"/>
                <a:cs typeface="Arial" panose="020B0604020202020204" pitchFamily="34" charset="0"/>
              </a:rPr>
              <a:t>Imagem </a:t>
            </a:r>
            <a:r>
              <a:rPr lang="pt-BR" dirty="0" err="1" smtClean="0">
                <a:latin typeface="+mj-lt"/>
                <a:cs typeface="Arial" panose="020B0604020202020204" pitchFamily="34" charset="0"/>
              </a:rPr>
              <a:t>docker</a:t>
            </a:r>
            <a:r>
              <a:rPr lang="pt-BR" dirty="0" smtClean="0">
                <a:latin typeface="+mj-lt"/>
                <a:cs typeface="Arial" panose="020B0604020202020204" pitchFamily="34" charset="0"/>
              </a:rPr>
              <a:t>:</a:t>
            </a:r>
            <a:endParaRPr lang="pt-BR" dirty="0">
              <a:latin typeface="+mj-lt"/>
              <a:cs typeface="Arial" panose="020B0604020202020204" pitchFamily="34" charset="0"/>
            </a:endParaRPr>
          </a:p>
          <a:p>
            <a:pPr marL="0" indent="0">
              <a:buNone/>
            </a:pPr>
            <a:r>
              <a:rPr lang="pt-BR" dirty="0" smtClean="0">
                <a:latin typeface="+mj-lt"/>
                <a:cs typeface="Arial" panose="020B0604020202020204" pitchFamily="34" charset="0"/>
              </a:rPr>
              <a:t>	</a:t>
            </a:r>
            <a:r>
              <a:rPr lang="pt-BR" dirty="0">
                <a:latin typeface="+mj-lt"/>
                <a:cs typeface="Arial" panose="020B0604020202020204" pitchFamily="34" charset="0"/>
                <a:hlinkClick r:id="rId4"/>
              </a:rPr>
              <a:t>https://hub.docker.com/r/danielsonlr/equipament-service-api</a:t>
            </a:r>
            <a:r>
              <a:rPr lang="pt-BR" dirty="0" smtClean="0">
                <a:latin typeface="+mj-lt"/>
                <a:cs typeface="Arial" panose="020B0604020202020204" pitchFamily="34" charset="0"/>
                <a:hlinkClick r:id="rId4"/>
              </a:rPr>
              <a:t>/</a:t>
            </a:r>
            <a:endParaRPr lang="pt-BR" dirty="0" smtClean="0">
              <a:latin typeface="+mj-lt"/>
              <a:cs typeface="Arial" panose="020B0604020202020204" pitchFamily="34" charset="0"/>
            </a:endParaRPr>
          </a:p>
          <a:p>
            <a:pPr marL="0" indent="0">
              <a:buNone/>
            </a:pPr>
            <a:endParaRPr lang="pt-BR" u="sng" dirty="0" smtClean="0">
              <a:latin typeface="+mj-lt"/>
              <a:cs typeface="Arial" panose="020B0604020202020204" pitchFamily="34" charset="0"/>
            </a:endParaRPr>
          </a:p>
          <a:p>
            <a:pPr marL="0" indent="0">
              <a:buNone/>
            </a:pPr>
            <a:endParaRPr lang="pt-BR" dirty="0" smtClean="0">
              <a:latin typeface="+mj-lt"/>
              <a:cs typeface="Arial" panose="020B0604020202020204" pitchFamily="34" charset="0"/>
            </a:endParaRPr>
          </a:p>
          <a:p>
            <a:pPr marL="0" indent="0">
              <a:buNone/>
            </a:pPr>
            <a:endParaRPr lang="pt-BR" dirty="0">
              <a:latin typeface="+mj-lt"/>
              <a:cs typeface="Arial" panose="020B0604020202020204" pitchFamily="34" charset="0"/>
            </a:endParaRPr>
          </a:p>
          <a:p>
            <a:pPr marL="0" indent="0">
              <a:buNone/>
            </a:pPr>
            <a:endParaRPr lang="pt-BR" dirty="0" smtClean="0">
              <a:latin typeface="+mj-lt"/>
              <a:cs typeface="Arial" panose="020B0604020202020204" pitchFamily="34" charset="0"/>
            </a:endParaRPr>
          </a:p>
          <a:p>
            <a:pPr marL="0" indent="0">
              <a:buNone/>
            </a:pPr>
            <a:endParaRPr lang="pt-BR" dirty="0" smtClean="0">
              <a:latin typeface="+mj-lt"/>
              <a:cs typeface="Arial" panose="020B0604020202020204" pitchFamily="34" charset="0"/>
            </a:endParaRPr>
          </a:p>
          <a:p>
            <a:pPr marL="0" indent="0">
              <a:buNone/>
            </a:pPr>
            <a:endParaRPr lang="pt-BR" u="sng" dirty="0">
              <a:latin typeface="+mj-lt"/>
              <a:cs typeface="Arial" panose="020B0604020202020204" pitchFamily="34" charset="0"/>
            </a:endParaRPr>
          </a:p>
        </p:txBody>
      </p:sp>
    </p:spTree>
    <p:extLst>
      <p:ext uri="{BB962C8B-B14F-4D97-AF65-F5344CB8AC3E}">
        <p14:creationId xmlns:p14="http://schemas.microsoft.com/office/powerpoint/2010/main" val="121807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p:cNvSpPr>
            <a:spLocks noGrp="1"/>
          </p:cNvSpPr>
          <p:nvPr>
            <p:ph idx="1"/>
          </p:nvPr>
        </p:nvSpPr>
        <p:spPr>
          <a:xfrm>
            <a:off x="384538" y="1911128"/>
            <a:ext cx="11528062" cy="4311872"/>
          </a:xfrm>
        </p:spPr>
        <p:txBody>
          <a:bodyPr>
            <a:normAutofit fontScale="77500" lnSpcReduction="20000"/>
          </a:bodyPr>
          <a:lstStyle/>
          <a:p>
            <a:pPr marL="0" indent="0">
              <a:buNone/>
            </a:pPr>
            <a:r>
              <a:rPr lang="pt-BR" sz="2900" b="1" dirty="0" err="1"/>
              <a:t>Equipment</a:t>
            </a:r>
            <a:r>
              <a:rPr lang="pt-BR" sz="2900" b="1" dirty="0"/>
              <a:t> </a:t>
            </a:r>
            <a:r>
              <a:rPr lang="pt-BR" sz="2900" b="1" dirty="0" err="1"/>
              <a:t>Control</a:t>
            </a:r>
            <a:r>
              <a:rPr lang="pt-BR" sz="2900" b="1" dirty="0"/>
              <a:t> System</a:t>
            </a:r>
          </a:p>
          <a:p>
            <a:pPr marL="0" indent="0">
              <a:buNone/>
            </a:pPr>
            <a:endParaRPr lang="pt-BR" sz="2900" b="1" dirty="0" smtClean="0">
              <a:latin typeface="+mj-lt"/>
              <a:cs typeface="Arial" panose="020B0604020202020204" pitchFamily="34" charset="0"/>
            </a:endParaRPr>
          </a:p>
          <a:p>
            <a:pPr marL="0" indent="0">
              <a:buNone/>
            </a:pPr>
            <a:r>
              <a:rPr lang="pt-BR" sz="2900" dirty="0" smtClean="0">
                <a:latin typeface="+mj-lt"/>
                <a:cs typeface="Arial" panose="020B0604020202020204" pitchFamily="34" charset="0"/>
              </a:rPr>
              <a:t>O Sistema de Controle de Equipamentos (</a:t>
            </a:r>
            <a:r>
              <a:rPr lang="pt-BR" sz="2900" dirty="0" err="1" smtClean="0">
                <a:latin typeface="+mj-lt"/>
                <a:cs typeface="Arial" panose="020B0604020202020204" pitchFamily="34" charset="0"/>
              </a:rPr>
              <a:t>Equipment</a:t>
            </a:r>
            <a:r>
              <a:rPr lang="pt-BR" sz="2900" dirty="0" smtClean="0">
                <a:latin typeface="+mj-lt"/>
                <a:cs typeface="Arial" panose="020B0604020202020204" pitchFamily="34" charset="0"/>
              </a:rPr>
              <a:t> </a:t>
            </a:r>
            <a:r>
              <a:rPr lang="pt-BR" sz="2900" dirty="0" err="1" smtClean="0">
                <a:latin typeface="+mj-lt"/>
                <a:cs typeface="Arial" panose="020B0604020202020204" pitchFamily="34" charset="0"/>
              </a:rPr>
              <a:t>Control</a:t>
            </a:r>
            <a:r>
              <a:rPr lang="pt-BR" sz="2900" dirty="0" smtClean="0">
                <a:latin typeface="+mj-lt"/>
                <a:cs typeface="Arial" panose="020B0604020202020204" pitchFamily="34" charset="0"/>
              </a:rPr>
              <a:t> System) foi desenvolvido para gerenciar ordens de serviços para conserto de equipamento. </a:t>
            </a:r>
          </a:p>
          <a:p>
            <a:pPr marL="0" indent="0">
              <a:buNone/>
            </a:pPr>
            <a:r>
              <a:rPr lang="pt-BR" sz="2900" dirty="0" smtClean="0">
                <a:latin typeface="+mj-lt"/>
                <a:cs typeface="Arial" panose="020B0604020202020204" pitchFamily="34" charset="0"/>
              </a:rPr>
              <a:t>O sistema possibilita:</a:t>
            </a:r>
          </a:p>
          <a:p>
            <a:pPr lvl="1"/>
            <a:endParaRPr lang="pt-BR" sz="2900" dirty="0" smtClean="0">
              <a:latin typeface="+mj-lt"/>
              <a:cs typeface="Arial" panose="020B0604020202020204" pitchFamily="34" charset="0"/>
            </a:endParaRPr>
          </a:p>
          <a:p>
            <a:pPr lvl="1"/>
            <a:r>
              <a:rPr lang="pt-BR" sz="2900" dirty="0" smtClean="0">
                <a:latin typeface="+mj-lt"/>
                <a:cs typeface="Arial" panose="020B0604020202020204" pitchFamily="34" charset="0"/>
              </a:rPr>
              <a:t>Criar Ordens de </a:t>
            </a:r>
            <a:r>
              <a:rPr lang="pt-BR" sz="2900" dirty="0" smtClean="0">
                <a:latin typeface="+mj-lt"/>
                <a:cs typeface="Arial" panose="020B0604020202020204" pitchFamily="34" charset="0"/>
              </a:rPr>
              <a:t>Serviço;</a:t>
            </a:r>
            <a:endParaRPr lang="pt-BR" sz="2900" dirty="0" smtClean="0">
              <a:latin typeface="+mj-lt"/>
              <a:cs typeface="Arial" panose="020B0604020202020204" pitchFamily="34" charset="0"/>
            </a:endParaRPr>
          </a:p>
          <a:p>
            <a:pPr lvl="1"/>
            <a:r>
              <a:rPr lang="pt-BR" sz="2900" dirty="0" smtClean="0">
                <a:latin typeface="+mj-lt"/>
                <a:cs typeface="Arial" panose="020B0604020202020204" pitchFamily="34" charset="0"/>
              </a:rPr>
              <a:t>Iniciar ordem de </a:t>
            </a:r>
            <a:r>
              <a:rPr lang="pt-BR" sz="2900" dirty="0" smtClean="0">
                <a:latin typeface="+mj-lt"/>
                <a:cs typeface="Arial" panose="020B0604020202020204" pitchFamily="34" charset="0"/>
              </a:rPr>
              <a:t>serviço;</a:t>
            </a:r>
            <a:endParaRPr lang="pt-BR" sz="2900" dirty="0" smtClean="0">
              <a:latin typeface="+mj-lt"/>
              <a:cs typeface="Arial" panose="020B0604020202020204" pitchFamily="34" charset="0"/>
            </a:endParaRPr>
          </a:p>
          <a:p>
            <a:pPr lvl="1"/>
            <a:r>
              <a:rPr lang="pt-BR" sz="2900" dirty="0" smtClean="0">
                <a:latin typeface="+mj-lt"/>
                <a:cs typeface="Arial" panose="020B0604020202020204" pitchFamily="34" charset="0"/>
              </a:rPr>
              <a:t>Criar anotações do andamento do </a:t>
            </a:r>
            <a:r>
              <a:rPr lang="pt-BR" sz="2900" dirty="0" smtClean="0">
                <a:latin typeface="+mj-lt"/>
                <a:cs typeface="Arial" panose="020B0604020202020204" pitchFamily="34" charset="0"/>
              </a:rPr>
              <a:t>serviço, </a:t>
            </a:r>
            <a:r>
              <a:rPr lang="pt-BR" sz="2900" dirty="0" smtClean="0">
                <a:latin typeface="+mj-lt"/>
                <a:cs typeface="Arial" panose="020B0604020202020204" pitchFamily="34" charset="0"/>
              </a:rPr>
              <a:t>assim </a:t>
            </a:r>
            <a:r>
              <a:rPr lang="pt-BR" sz="2900" dirty="0" smtClean="0">
                <a:latin typeface="+mj-lt"/>
                <a:cs typeface="Arial" panose="020B0604020202020204" pitchFamily="34" charset="0"/>
              </a:rPr>
              <a:t>como, </a:t>
            </a:r>
            <a:r>
              <a:rPr lang="pt-BR" sz="2900" dirty="0" smtClean="0">
                <a:latin typeface="+mj-lt"/>
                <a:cs typeface="Arial" panose="020B0604020202020204" pitchFamily="34" charset="0"/>
              </a:rPr>
              <a:t>mudanças de estado da </a:t>
            </a:r>
            <a:r>
              <a:rPr lang="pt-BR" sz="2900" dirty="0" smtClean="0">
                <a:latin typeface="+mj-lt"/>
                <a:cs typeface="Arial" panose="020B0604020202020204" pitchFamily="34" charset="0"/>
              </a:rPr>
              <a:t>ordem;</a:t>
            </a:r>
            <a:endParaRPr lang="pt-BR" sz="2900" dirty="0" smtClean="0">
              <a:latin typeface="+mj-lt"/>
              <a:cs typeface="Arial" panose="020B0604020202020204" pitchFamily="34" charset="0"/>
            </a:endParaRPr>
          </a:p>
          <a:p>
            <a:pPr lvl="1"/>
            <a:r>
              <a:rPr lang="pt-BR" sz="2900" dirty="0" smtClean="0">
                <a:latin typeface="+mj-lt"/>
                <a:cs typeface="Arial" panose="020B0604020202020204" pitchFamily="34" charset="0"/>
              </a:rPr>
              <a:t>Consulta as ordens pendentes </a:t>
            </a:r>
            <a:r>
              <a:rPr lang="pt-BR" sz="2900" dirty="0" smtClean="0">
                <a:latin typeface="+mj-lt"/>
                <a:cs typeface="Arial" panose="020B0604020202020204" pitchFamily="34" charset="0"/>
              </a:rPr>
              <a:t>;</a:t>
            </a:r>
            <a:endParaRPr lang="pt-BR" sz="2900" dirty="0" smtClean="0">
              <a:latin typeface="+mj-lt"/>
              <a:cs typeface="Arial" panose="020B0604020202020204" pitchFamily="34" charset="0"/>
            </a:endParaRPr>
          </a:p>
          <a:p>
            <a:pPr lvl="1"/>
            <a:r>
              <a:rPr lang="pt-BR" sz="2900" dirty="0" smtClean="0">
                <a:latin typeface="+mj-lt"/>
                <a:cs typeface="Arial" panose="020B0604020202020204" pitchFamily="34" charset="0"/>
              </a:rPr>
              <a:t>Consultar todos ordens </a:t>
            </a:r>
            <a:r>
              <a:rPr lang="pt-BR" sz="2900" dirty="0" smtClean="0">
                <a:latin typeface="+mj-lt"/>
                <a:cs typeface="Arial" panose="020B0604020202020204" pitchFamily="34" charset="0"/>
              </a:rPr>
              <a:t>geradas;</a:t>
            </a:r>
            <a:endParaRPr lang="pt-BR" sz="2900" dirty="0" smtClean="0">
              <a:latin typeface="+mj-lt"/>
              <a:cs typeface="Arial" panose="020B0604020202020204" pitchFamily="34" charset="0"/>
            </a:endParaRPr>
          </a:p>
          <a:p>
            <a:pPr lvl="1"/>
            <a:r>
              <a:rPr lang="pt-BR" sz="2900" dirty="0" smtClean="0">
                <a:latin typeface="+mj-lt"/>
                <a:cs typeface="Arial" panose="020B0604020202020204" pitchFamily="34" charset="0"/>
              </a:rPr>
              <a:t>Finalizar ordem de </a:t>
            </a:r>
            <a:r>
              <a:rPr lang="pt-BR" sz="2900" dirty="0" smtClean="0">
                <a:latin typeface="+mj-lt"/>
                <a:cs typeface="Arial" panose="020B0604020202020204" pitchFamily="34" charset="0"/>
              </a:rPr>
              <a:t>serviço;</a:t>
            </a:r>
            <a:endParaRPr lang="pt-BR" sz="2900" dirty="0" smtClean="0">
              <a:latin typeface="+mj-lt"/>
              <a:cs typeface="Arial" panose="020B0604020202020204" pitchFamily="34" charset="0"/>
            </a:endParaRPr>
          </a:p>
          <a:p>
            <a:pPr lvl="1"/>
            <a:r>
              <a:rPr lang="pt-BR" sz="2900" dirty="0" smtClean="0">
                <a:latin typeface="+mj-lt"/>
                <a:cs typeface="Arial" panose="020B0604020202020204" pitchFamily="34" charset="0"/>
              </a:rPr>
              <a:t>Deletar ordem de serviço.</a:t>
            </a:r>
            <a:r>
              <a:rPr lang="pt-BR" dirty="0" smtClean="0">
                <a:latin typeface="+mj-lt"/>
                <a:cs typeface="Arial" panose="020B0604020202020204" pitchFamily="34" charset="0"/>
              </a:rPr>
              <a:t/>
            </a:r>
            <a:br>
              <a:rPr lang="pt-BR" dirty="0" smtClean="0">
                <a:latin typeface="+mj-lt"/>
                <a:cs typeface="Arial" panose="020B0604020202020204" pitchFamily="34" charset="0"/>
              </a:rPr>
            </a:br>
            <a:endParaRPr lang="pt-BR" dirty="0">
              <a:latin typeface="+mj-lt"/>
              <a:cs typeface="Arial" panose="020B0604020202020204" pitchFamily="34" charset="0"/>
            </a:endParaRPr>
          </a:p>
        </p:txBody>
      </p:sp>
      <p:sp>
        <p:nvSpPr>
          <p:cNvPr id="6" name="Retângulo 5"/>
          <p:cNvSpPr/>
          <p:nvPr/>
        </p:nvSpPr>
        <p:spPr>
          <a:xfrm>
            <a:off x="0" y="-75798"/>
            <a:ext cx="12192000" cy="121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16378" y="61942"/>
            <a:ext cx="4106487" cy="12136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664845" y="82127"/>
            <a:ext cx="3400425" cy="1364464"/>
          </a:xfrm>
        </p:spPr>
        <p:txBody>
          <a:bodyPr>
            <a:normAutofit/>
          </a:bodyPr>
          <a:lstStyle/>
          <a:p>
            <a:r>
              <a:rPr lang="pt-BR" sz="3600" dirty="0" smtClean="0">
                <a:solidFill>
                  <a:schemeClr val="bg1"/>
                </a:solidFill>
                <a:latin typeface="Arial Black" panose="020B0A04020102020204" pitchFamily="34" charset="0"/>
              </a:rPr>
              <a:t>Sobre o sistema</a:t>
            </a:r>
            <a:endParaRPr lang="pt-BR" sz="36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80780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Conteúdo 2"/>
          <p:cNvSpPr>
            <a:spLocks noGrp="1"/>
          </p:cNvSpPr>
          <p:nvPr>
            <p:ph idx="1"/>
          </p:nvPr>
        </p:nvSpPr>
        <p:spPr>
          <a:xfrm>
            <a:off x="0" y="1495426"/>
            <a:ext cx="11858625" cy="5299862"/>
          </a:xfrm>
        </p:spPr>
        <p:txBody>
          <a:bodyPr>
            <a:normAutofit fontScale="25000" lnSpcReduction="20000"/>
          </a:bodyPr>
          <a:lstStyle/>
          <a:p>
            <a:pPr algn="just"/>
            <a:r>
              <a:rPr lang="pt-BR" sz="4800" b="1" dirty="0" smtClean="0">
                <a:latin typeface="+mj-lt"/>
                <a:cs typeface="Arial" panose="020B0604020202020204" pitchFamily="34" charset="0"/>
              </a:rPr>
              <a:t>Java </a:t>
            </a:r>
            <a:r>
              <a:rPr lang="pt-BR" sz="4800" b="1" dirty="0">
                <a:latin typeface="+mj-lt"/>
                <a:cs typeface="Arial" panose="020B0604020202020204" pitchFamily="34" charset="0"/>
              </a:rPr>
              <a:t>8</a:t>
            </a:r>
            <a:r>
              <a:rPr lang="pt-BR" sz="4800" b="1" dirty="0" smtClean="0">
                <a:latin typeface="+mj-lt"/>
                <a:cs typeface="Arial" panose="020B0604020202020204" pitchFamily="34" charset="0"/>
              </a:rPr>
              <a:t> - </a:t>
            </a:r>
            <a:r>
              <a:rPr lang="pt-BR" sz="4800" dirty="0">
                <a:latin typeface="+mj-lt"/>
                <a:cs typeface="Arial" panose="020B0604020202020204" pitchFamily="34" charset="0"/>
              </a:rPr>
              <a:t>O Java é uma das plataformas mais utilizadas para o desenvolvimento de aplicações ao redor do mundo. Além da plataforma, segundo dados da Pesquisa “Tecnologias mais populares de 2022”, realizada pelo </a:t>
            </a:r>
            <a:r>
              <a:rPr lang="pt-BR" sz="4800" dirty="0" err="1">
                <a:latin typeface="+mj-lt"/>
                <a:cs typeface="Arial" panose="020B0604020202020204" pitchFamily="34" charset="0"/>
              </a:rPr>
              <a:t>StackOverflow</a:t>
            </a:r>
            <a:r>
              <a:rPr lang="pt-BR" sz="4800" dirty="0">
                <a:latin typeface="+mj-lt"/>
                <a:cs typeface="Arial" panose="020B0604020202020204" pitchFamily="34" charset="0"/>
              </a:rPr>
              <a:t>, a linguagem Java figura como a 6ª mais utilizada por pessoas desenvolvedoras, correspondendo a 33% do total </a:t>
            </a:r>
            <a:r>
              <a:rPr lang="pt-BR" sz="4800" dirty="0" smtClean="0">
                <a:latin typeface="+mj-lt"/>
                <a:cs typeface="Arial" panose="020B0604020202020204" pitchFamily="34" charset="0"/>
              </a:rPr>
              <a:t>pesquisado</a:t>
            </a:r>
            <a:r>
              <a:rPr lang="pt-BR" sz="4800" dirty="0">
                <a:latin typeface="+mj-lt"/>
                <a:cs typeface="Arial" panose="020B0604020202020204" pitchFamily="34" charset="0"/>
              </a:rPr>
              <a:t>;</a:t>
            </a:r>
            <a:endParaRPr lang="pt-BR" sz="4800" dirty="0" smtClean="0">
              <a:latin typeface="+mj-lt"/>
              <a:cs typeface="Arial" panose="020B0604020202020204" pitchFamily="34" charset="0"/>
            </a:endParaRPr>
          </a:p>
          <a:p>
            <a:pPr algn="just"/>
            <a:r>
              <a:rPr lang="pt-BR" sz="4800" b="1" dirty="0" err="1" smtClean="0">
                <a:latin typeface="+mj-lt"/>
                <a:cs typeface="Arial" panose="020B0604020202020204" pitchFamily="34" charset="0"/>
              </a:rPr>
              <a:t>Lombok</a:t>
            </a:r>
            <a:r>
              <a:rPr lang="pt-BR" sz="4800" b="1" dirty="0" smtClean="0">
                <a:latin typeface="+mj-lt"/>
                <a:cs typeface="Arial" panose="020B0604020202020204" pitchFamily="34" charset="0"/>
              </a:rPr>
              <a:t> - </a:t>
            </a:r>
            <a:r>
              <a:rPr lang="pt-BR" sz="4800" dirty="0">
                <a:latin typeface="+mj-lt"/>
                <a:cs typeface="Arial" panose="020B0604020202020204" pitchFamily="34" charset="0"/>
              </a:rPr>
              <a:t>O </a:t>
            </a:r>
            <a:r>
              <a:rPr lang="pt-BR" sz="4800" dirty="0" err="1">
                <a:latin typeface="+mj-lt"/>
                <a:cs typeface="Arial" panose="020B0604020202020204" pitchFamily="34" charset="0"/>
              </a:rPr>
              <a:t>Lombok</a:t>
            </a:r>
            <a:r>
              <a:rPr lang="pt-BR" sz="4800" dirty="0">
                <a:latin typeface="+mj-lt"/>
                <a:cs typeface="Arial" panose="020B0604020202020204" pitchFamily="34" charset="0"/>
              </a:rPr>
              <a:t> é um framework para Java que permite escrever código eliminando a verbosidade, o que permite ganhar tempo de desenvolvimento para o que realmente é importante. Seu uso permite gerar em tempo de compilação os métodos </a:t>
            </a:r>
            <a:r>
              <a:rPr lang="pt-BR" sz="4800" dirty="0" err="1">
                <a:latin typeface="+mj-lt"/>
                <a:cs typeface="Arial" panose="020B0604020202020204" pitchFamily="34" charset="0"/>
              </a:rPr>
              <a:t>getters</a:t>
            </a:r>
            <a:r>
              <a:rPr lang="pt-BR" sz="4800" dirty="0">
                <a:latin typeface="+mj-lt"/>
                <a:cs typeface="Arial" panose="020B0604020202020204" pitchFamily="34" charset="0"/>
              </a:rPr>
              <a:t> e </a:t>
            </a:r>
            <a:r>
              <a:rPr lang="pt-BR" sz="4800" dirty="0" err="1">
                <a:latin typeface="+mj-lt"/>
                <a:cs typeface="Arial" panose="020B0604020202020204" pitchFamily="34" charset="0"/>
              </a:rPr>
              <a:t>setters</a:t>
            </a:r>
            <a:r>
              <a:rPr lang="pt-BR" sz="4800" dirty="0">
                <a:latin typeface="+mj-lt"/>
                <a:cs typeface="Arial" panose="020B0604020202020204" pitchFamily="34" charset="0"/>
              </a:rPr>
              <a:t>, métodos construtores, padrão </a:t>
            </a:r>
            <a:r>
              <a:rPr lang="pt-BR" sz="4800" dirty="0" err="1">
                <a:latin typeface="+mj-lt"/>
                <a:cs typeface="Arial" panose="020B0604020202020204" pitchFamily="34" charset="0"/>
              </a:rPr>
              <a:t>builder</a:t>
            </a:r>
            <a:r>
              <a:rPr lang="pt-BR" sz="4800" dirty="0">
                <a:latin typeface="+mj-lt"/>
                <a:cs typeface="Arial" panose="020B0604020202020204" pitchFamily="34" charset="0"/>
              </a:rPr>
              <a:t> e muito </a:t>
            </a:r>
            <a:r>
              <a:rPr lang="pt-BR" sz="4800" dirty="0" smtClean="0">
                <a:latin typeface="+mj-lt"/>
                <a:cs typeface="Arial" panose="020B0604020202020204" pitchFamily="34" charset="0"/>
              </a:rPr>
              <a:t>mais</a:t>
            </a:r>
            <a:r>
              <a:rPr lang="pt-BR" sz="4800" dirty="0">
                <a:latin typeface="+mj-lt"/>
                <a:cs typeface="Arial" panose="020B0604020202020204" pitchFamily="34" charset="0"/>
              </a:rPr>
              <a:t>;</a:t>
            </a:r>
            <a:endParaRPr lang="pt-BR" sz="4800" dirty="0" smtClean="0">
              <a:latin typeface="+mj-lt"/>
              <a:cs typeface="Arial" panose="020B0604020202020204" pitchFamily="34" charset="0"/>
            </a:endParaRPr>
          </a:p>
          <a:p>
            <a:pPr algn="just"/>
            <a:r>
              <a:rPr lang="pt-BR" sz="4800" b="1" dirty="0" smtClean="0">
                <a:latin typeface="+mj-lt"/>
                <a:cs typeface="Arial" panose="020B0604020202020204" pitchFamily="34" charset="0"/>
              </a:rPr>
              <a:t>Log4j - </a:t>
            </a:r>
            <a:r>
              <a:rPr lang="pt-BR" sz="4800" dirty="0" smtClean="0">
                <a:latin typeface="+mj-lt"/>
                <a:cs typeface="Arial" panose="020B0604020202020204" pitchFamily="34" charset="0"/>
              </a:rPr>
              <a:t>A Log4j é uma biblioteca do Apache que ajuda desenvolvedores a fazer o que é chamado de "</a:t>
            </a:r>
            <a:r>
              <a:rPr lang="pt-BR" sz="4800" dirty="0" err="1" smtClean="0">
                <a:latin typeface="+mj-lt"/>
                <a:cs typeface="Arial" panose="020B0604020202020204" pitchFamily="34" charset="0"/>
              </a:rPr>
              <a:t>logging</a:t>
            </a:r>
            <a:r>
              <a:rPr lang="pt-BR" sz="4800" dirty="0" smtClean="0">
                <a:latin typeface="+mj-lt"/>
                <a:cs typeface="Arial" panose="020B0604020202020204" pitchFamily="34" charset="0"/>
              </a:rPr>
              <a:t>", um processo que permite guardar registros de interações, envio de informações, processamento de dados e resultados de uma determinada </a:t>
            </a:r>
            <a:r>
              <a:rPr lang="pt-BR" sz="4800" dirty="0" smtClean="0">
                <a:latin typeface="+mj-lt"/>
                <a:cs typeface="Arial" panose="020B0604020202020204" pitchFamily="34" charset="0"/>
              </a:rPr>
              <a:t>ação;</a:t>
            </a:r>
            <a:endParaRPr lang="pt-BR" sz="4800" dirty="0" smtClean="0">
              <a:latin typeface="+mj-lt"/>
              <a:cs typeface="Arial" panose="020B0604020202020204" pitchFamily="34" charset="0"/>
            </a:endParaRPr>
          </a:p>
          <a:p>
            <a:pPr algn="just"/>
            <a:r>
              <a:rPr lang="pt-BR" sz="4800" b="1" dirty="0" err="1" smtClean="0">
                <a:latin typeface="+mj-lt"/>
                <a:cs typeface="Arial" panose="020B0604020202020204" pitchFamily="34" charset="0"/>
              </a:rPr>
              <a:t>Junit</a:t>
            </a:r>
            <a:r>
              <a:rPr lang="pt-BR" sz="4800" b="1" dirty="0" smtClean="0">
                <a:latin typeface="+mj-lt"/>
                <a:cs typeface="Arial" panose="020B0604020202020204" pitchFamily="34" charset="0"/>
              </a:rPr>
              <a:t> -  </a:t>
            </a:r>
            <a:r>
              <a:rPr lang="pt-BR" sz="4800" dirty="0">
                <a:latin typeface="+mj-lt"/>
                <a:cs typeface="Arial" panose="020B0604020202020204" pitchFamily="34" charset="0"/>
              </a:rPr>
              <a:t>É</a:t>
            </a:r>
            <a:r>
              <a:rPr lang="pt-BR" sz="4800" dirty="0" smtClean="0">
                <a:latin typeface="+mj-lt"/>
                <a:cs typeface="Arial" panose="020B0604020202020204" pitchFamily="34" charset="0"/>
              </a:rPr>
              <a:t> um </a:t>
            </a:r>
            <a:r>
              <a:rPr lang="pt-BR" sz="4800" i="1" dirty="0" smtClean="0">
                <a:latin typeface="+mj-lt"/>
                <a:cs typeface="Arial" panose="020B0604020202020204" pitchFamily="34" charset="0"/>
              </a:rPr>
              <a:t>framework open-</a:t>
            </a:r>
            <a:r>
              <a:rPr lang="pt-BR" sz="4800" i="1" dirty="0" err="1" smtClean="0">
                <a:latin typeface="+mj-lt"/>
                <a:cs typeface="Arial" panose="020B0604020202020204" pitchFamily="34" charset="0"/>
              </a:rPr>
              <a:t>source</a:t>
            </a:r>
            <a:r>
              <a:rPr lang="pt-BR" sz="4800" dirty="0" smtClean="0">
                <a:latin typeface="+mj-lt"/>
                <a:cs typeface="Arial" panose="020B0604020202020204" pitchFamily="34" charset="0"/>
              </a:rPr>
              <a:t>, que se assemelha ao raio de testes software </a:t>
            </a:r>
            <a:r>
              <a:rPr lang="pt-BR" sz="4800" dirty="0" err="1" smtClean="0">
                <a:latin typeface="+mj-lt"/>
                <a:cs typeface="Arial" panose="020B0604020202020204" pitchFamily="34" charset="0"/>
              </a:rPr>
              <a:t>java</a:t>
            </a:r>
            <a:r>
              <a:rPr lang="pt-BR" sz="4800" dirty="0" smtClean="0">
                <a:latin typeface="+mj-lt"/>
                <a:cs typeface="Arial" panose="020B0604020202020204" pitchFamily="34" charset="0"/>
              </a:rPr>
              <a:t>, criado por Erich </a:t>
            </a:r>
            <a:r>
              <a:rPr lang="pt-BR" sz="4800" dirty="0" err="1" smtClean="0">
                <a:latin typeface="+mj-lt"/>
                <a:cs typeface="Arial" panose="020B0604020202020204" pitchFamily="34" charset="0"/>
              </a:rPr>
              <a:t>Gamma</a:t>
            </a:r>
            <a:r>
              <a:rPr lang="pt-BR" sz="4800" dirty="0" smtClean="0">
                <a:latin typeface="+mj-lt"/>
                <a:cs typeface="Arial" panose="020B0604020202020204" pitchFamily="34" charset="0"/>
              </a:rPr>
              <a:t> e Kent Beck, com suporte à criação de testes automatizados na linguagem de programação </a:t>
            </a:r>
            <a:r>
              <a:rPr lang="pt-BR" sz="4800" dirty="0" smtClean="0">
                <a:latin typeface="+mj-lt"/>
                <a:cs typeface="Arial" panose="020B0604020202020204" pitchFamily="34" charset="0"/>
              </a:rPr>
              <a:t>Java;</a:t>
            </a:r>
            <a:endParaRPr lang="pt-BR" sz="4800" dirty="0" smtClean="0">
              <a:latin typeface="+mj-lt"/>
              <a:cs typeface="Arial" panose="020B0604020202020204" pitchFamily="34" charset="0"/>
            </a:endParaRPr>
          </a:p>
          <a:p>
            <a:pPr algn="just"/>
            <a:r>
              <a:rPr lang="pt-BR" sz="4800" b="1" dirty="0" err="1" smtClean="0">
                <a:latin typeface="+mj-lt"/>
                <a:cs typeface="Arial" panose="020B0604020202020204" pitchFamily="34" charset="0"/>
              </a:rPr>
              <a:t>Cumcuber</a:t>
            </a:r>
            <a:r>
              <a:rPr lang="pt-BR" sz="4800" b="1" dirty="0" smtClean="0">
                <a:latin typeface="+mj-lt"/>
                <a:cs typeface="Arial" panose="020B0604020202020204" pitchFamily="34" charset="0"/>
              </a:rPr>
              <a:t> - </a:t>
            </a:r>
            <a:r>
              <a:rPr lang="pt-BR" sz="4800" dirty="0" smtClean="0">
                <a:latin typeface="+mj-lt"/>
                <a:cs typeface="Arial" panose="020B0604020202020204" pitchFamily="34" charset="0"/>
              </a:rPr>
              <a:t>Começando pela definição, </a:t>
            </a:r>
            <a:r>
              <a:rPr lang="pt-BR" sz="4800" dirty="0" err="1" smtClean="0">
                <a:latin typeface="+mj-lt"/>
                <a:cs typeface="Arial" panose="020B0604020202020204" pitchFamily="34" charset="0"/>
              </a:rPr>
              <a:t>Cucumber</a:t>
            </a:r>
            <a:r>
              <a:rPr lang="pt-BR" sz="4800" dirty="0" smtClean="0">
                <a:latin typeface="+mj-lt"/>
                <a:cs typeface="Arial" panose="020B0604020202020204" pitchFamily="34" charset="0"/>
              </a:rPr>
              <a:t> é uma ferramenta que suporta BDD, que é o acrônimo para </a:t>
            </a:r>
            <a:r>
              <a:rPr lang="pt-BR" sz="4800" dirty="0" err="1" smtClean="0">
                <a:latin typeface="+mj-lt"/>
                <a:cs typeface="Arial" panose="020B0604020202020204" pitchFamily="34" charset="0"/>
              </a:rPr>
              <a:t>Behavior</a:t>
            </a:r>
            <a:r>
              <a:rPr lang="pt-BR" sz="4800" dirty="0" smtClean="0">
                <a:latin typeface="+mj-lt"/>
                <a:cs typeface="Arial" panose="020B0604020202020204" pitchFamily="34" charset="0"/>
              </a:rPr>
              <a:t> </a:t>
            </a:r>
            <a:r>
              <a:rPr lang="pt-BR" sz="4800" dirty="0" err="1" smtClean="0">
                <a:latin typeface="+mj-lt"/>
                <a:cs typeface="Arial" panose="020B0604020202020204" pitchFamily="34" charset="0"/>
              </a:rPr>
              <a:t>Driven</a:t>
            </a:r>
            <a:r>
              <a:rPr lang="pt-BR" sz="4800" dirty="0" smtClean="0">
                <a:latin typeface="+mj-lt"/>
                <a:cs typeface="Arial" panose="020B0604020202020204" pitchFamily="34" charset="0"/>
              </a:rPr>
              <a:t> </a:t>
            </a:r>
            <a:r>
              <a:rPr lang="pt-BR" sz="4800" dirty="0" err="1" smtClean="0">
                <a:latin typeface="+mj-lt"/>
                <a:cs typeface="Arial" panose="020B0604020202020204" pitchFamily="34" charset="0"/>
              </a:rPr>
              <a:t>Development</a:t>
            </a:r>
            <a:r>
              <a:rPr lang="pt-BR" sz="4800" dirty="0" smtClean="0">
                <a:latin typeface="+mj-lt"/>
                <a:cs typeface="Arial" panose="020B0604020202020204" pitchFamily="34" charset="0"/>
              </a:rPr>
              <a:t>, ou seja, Desenvolvimento Orientado por Comportamento. Com o recurso, é possível descrever as necessidades reais dos usuários a fim de que técnicos e não técnicos entendam os fluxos de testes e </a:t>
            </a:r>
            <a:r>
              <a:rPr lang="pt-BR" sz="4800" dirty="0" smtClean="0">
                <a:latin typeface="+mj-lt"/>
                <a:cs typeface="Arial" panose="020B0604020202020204" pitchFamily="34" charset="0"/>
              </a:rPr>
              <a:t>trabalhos;</a:t>
            </a:r>
            <a:endParaRPr lang="pt-BR" sz="4800" dirty="0" smtClean="0">
              <a:latin typeface="+mj-lt"/>
              <a:cs typeface="Arial" panose="020B0604020202020204" pitchFamily="34" charset="0"/>
            </a:endParaRPr>
          </a:p>
          <a:p>
            <a:pPr algn="just"/>
            <a:r>
              <a:rPr lang="pt-BR" sz="4800" b="1" dirty="0" err="1" smtClean="0">
                <a:latin typeface="+mj-lt"/>
                <a:cs typeface="Arial" panose="020B0604020202020204" pitchFamily="34" charset="0"/>
              </a:rPr>
              <a:t>Swagger</a:t>
            </a:r>
            <a:r>
              <a:rPr lang="pt-BR" sz="4800" b="1" dirty="0" smtClean="0">
                <a:latin typeface="+mj-lt"/>
                <a:cs typeface="Arial" panose="020B0604020202020204" pitchFamily="34" charset="0"/>
              </a:rPr>
              <a:t> - </a:t>
            </a:r>
            <a:r>
              <a:rPr lang="pt-BR" sz="4800" dirty="0">
                <a:latin typeface="+mj-lt"/>
                <a:cs typeface="Arial" panose="020B0604020202020204" pitchFamily="34" charset="0"/>
              </a:rPr>
              <a:t>O </a:t>
            </a:r>
            <a:r>
              <a:rPr lang="pt-BR" sz="4800" dirty="0" err="1">
                <a:latin typeface="+mj-lt"/>
                <a:cs typeface="Arial" panose="020B0604020202020204" pitchFamily="34" charset="0"/>
              </a:rPr>
              <a:t>Swagger</a:t>
            </a:r>
            <a:r>
              <a:rPr lang="pt-BR" sz="4800" dirty="0">
                <a:latin typeface="+mj-lt"/>
                <a:cs typeface="Arial" panose="020B0604020202020204" pitchFamily="34" charset="0"/>
              </a:rPr>
              <a:t> nos fornece algumas ferramentas, um editor de documentação, uma visualização dessa documentação, utilizando um formato específico, ele fornece um gerador de código baseado nessa documentação. Vamos dar uma olhada rápida clicando em "Explore </a:t>
            </a:r>
            <a:r>
              <a:rPr lang="pt-BR" sz="4800" dirty="0" err="1">
                <a:latin typeface="+mj-lt"/>
                <a:cs typeface="Arial" panose="020B0604020202020204" pitchFamily="34" charset="0"/>
              </a:rPr>
              <a:t>Swagger</a:t>
            </a:r>
            <a:r>
              <a:rPr lang="pt-BR" sz="4800" dirty="0">
                <a:latin typeface="+mj-lt"/>
                <a:cs typeface="Arial" panose="020B0604020202020204" pitchFamily="34" charset="0"/>
              </a:rPr>
              <a:t> Tools" na página inicial do site, para explorar as ferramentas do </a:t>
            </a:r>
            <a:r>
              <a:rPr lang="pt-BR" sz="4800" dirty="0" err="1" smtClean="0">
                <a:latin typeface="+mj-lt"/>
                <a:cs typeface="Arial" panose="020B0604020202020204" pitchFamily="34" charset="0"/>
              </a:rPr>
              <a:t>Swagger</a:t>
            </a:r>
            <a:r>
              <a:rPr lang="pt-BR" sz="4800" dirty="0">
                <a:latin typeface="+mj-lt"/>
                <a:cs typeface="Arial" panose="020B0604020202020204" pitchFamily="34" charset="0"/>
              </a:rPr>
              <a:t>;</a:t>
            </a:r>
            <a:endParaRPr lang="pt-BR" sz="4800" dirty="0" smtClean="0">
              <a:latin typeface="+mj-lt"/>
              <a:cs typeface="Arial" panose="020B0604020202020204" pitchFamily="34" charset="0"/>
            </a:endParaRPr>
          </a:p>
          <a:p>
            <a:pPr algn="just"/>
            <a:r>
              <a:rPr lang="pt-BR" sz="4800" dirty="0">
                <a:latin typeface="+mj-lt"/>
                <a:cs typeface="Arial" panose="020B0604020202020204" pitchFamily="34" charset="0"/>
              </a:rPr>
              <a:t> </a:t>
            </a:r>
            <a:r>
              <a:rPr lang="pt-BR" sz="4800" b="1" dirty="0">
                <a:latin typeface="+mj-lt"/>
                <a:cs typeface="Arial" panose="020B0604020202020204" pitchFamily="34" charset="0"/>
              </a:rPr>
              <a:t>Spring </a:t>
            </a:r>
            <a:r>
              <a:rPr lang="pt-BR" sz="4800" b="1" dirty="0" smtClean="0">
                <a:latin typeface="+mj-lt"/>
                <a:cs typeface="Arial" panose="020B0604020202020204" pitchFamily="34" charset="0"/>
              </a:rPr>
              <a:t>framework </a:t>
            </a:r>
            <a:r>
              <a:rPr lang="pt-BR" sz="4800" dirty="0" smtClean="0">
                <a:latin typeface="+mj-lt"/>
                <a:cs typeface="Arial" panose="020B0604020202020204" pitchFamily="34" charset="0"/>
              </a:rPr>
              <a:t>- é </a:t>
            </a:r>
            <a:r>
              <a:rPr lang="pt-BR" sz="4800" dirty="0">
                <a:latin typeface="+mj-lt"/>
                <a:cs typeface="Arial" panose="020B0604020202020204" pitchFamily="34" charset="0"/>
              </a:rPr>
              <a:t>um </a:t>
            </a:r>
            <a:r>
              <a:rPr lang="pt-BR" sz="4800" dirty="0" smtClean="0">
                <a:latin typeface="+mj-lt"/>
                <a:cs typeface="Arial" panose="020B0604020202020204" pitchFamily="34" charset="0"/>
              </a:rPr>
              <a:t>Java </a:t>
            </a:r>
            <a:r>
              <a:rPr lang="pt-BR" sz="4800" dirty="0">
                <a:latin typeface="+mj-lt"/>
                <a:cs typeface="Arial" panose="020B0604020202020204" pitchFamily="34" charset="0"/>
              </a:rPr>
              <a:t>criado com o objetivo de facilitar o desenvolvimento de aplicações, explorando, para isso, os conceitos de Inversão de Controle e Injeção de Dependências. Dessa forma, ao adotá-lo, temos à nossa disposição uma tecnologia que nos fornece não apenas recursos necessários à grande parte das </a:t>
            </a:r>
            <a:r>
              <a:rPr lang="pt-BR" sz="4800" u="sng" dirty="0">
                <a:latin typeface="+mj-lt"/>
                <a:cs typeface="Arial" panose="020B0604020202020204" pitchFamily="34" charset="0"/>
              </a:rPr>
              <a:t>aplicações</a:t>
            </a:r>
            <a:r>
              <a:rPr lang="pt-BR" sz="4800" dirty="0">
                <a:latin typeface="+mj-lt"/>
                <a:cs typeface="Arial" panose="020B0604020202020204" pitchFamily="34" charset="0"/>
              </a:rPr>
              <a:t>, como módulos para persistência de dados, integração, segurança, testes, desenvolvimento web, como também um conceito a seguir que nos permite criar soluções menos acopladas, mais coesas e, consequentemente, mais fáceis de compreender e </a:t>
            </a:r>
            <a:r>
              <a:rPr lang="pt-BR" sz="4800" dirty="0" smtClean="0">
                <a:latin typeface="+mj-lt"/>
                <a:cs typeface="Arial" panose="020B0604020202020204" pitchFamily="34" charset="0"/>
              </a:rPr>
              <a:t>manter</a:t>
            </a:r>
            <a:r>
              <a:rPr lang="pt-BR" sz="4800" dirty="0">
                <a:latin typeface="+mj-lt"/>
                <a:cs typeface="Arial" panose="020B0604020202020204" pitchFamily="34" charset="0"/>
              </a:rPr>
              <a:t>;</a:t>
            </a:r>
            <a:endParaRPr lang="pt-BR" sz="4800" dirty="0" smtClean="0">
              <a:latin typeface="+mj-lt"/>
              <a:cs typeface="Arial" panose="020B0604020202020204" pitchFamily="34" charset="0"/>
            </a:endParaRPr>
          </a:p>
          <a:p>
            <a:pPr algn="just"/>
            <a:r>
              <a:rPr lang="pt-BR" sz="4800" b="1" dirty="0" err="1" smtClean="0">
                <a:latin typeface="+mj-lt"/>
                <a:cs typeface="Arial" panose="020B0604020202020204" pitchFamily="34" charset="0"/>
              </a:rPr>
              <a:t>Restfull</a:t>
            </a:r>
            <a:r>
              <a:rPr lang="pt-BR" sz="4800" b="1" dirty="0" smtClean="0">
                <a:latin typeface="+mj-lt"/>
                <a:cs typeface="Arial" panose="020B0604020202020204" pitchFamily="34" charset="0"/>
              </a:rPr>
              <a:t> </a:t>
            </a:r>
            <a:r>
              <a:rPr lang="pt-BR" sz="4800" dirty="0">
                <a:latin typeface="+mj-lt"/>
                <a:cs typeface="Arial" panose="020B0604020202020204" pitchFamily="34" charset="0"/>
              </a:rPr>
              <a:t>- </a:t>
            </a:r>
            <a:r>
              <a:rPr lang="pt-BR" sz="4800" dirty="0">
                <a:latin typeface="+mj-lt"/>
              </a:rPr>
              <a:t>REST significa “</a:t>
            </a:r>
            <a:r>
              <a:rPr lang="pt-BR" sz="4800" dirty="0" err="1">
                <a:latin typeface="+mj-lt"/>
              </a:rPr>
              <a:t>Representational</a:t>
            </a:r>
            <a:r>
              <a:rPr lang="pt-BR" sz="4800" dirty="0">
                <a:latin typeface="+mj-lt"/>
              </a:rPr>
              <a:t> </a:t>
            </a:r>
            <a:r>
              <a:rPr lang="pt-BR" sz="4800" dirty="0" err="1">
                <a:latin typeface="+mj-lt"/>
              </a:rPr>
              <a:t>State</a:t>
            </a:r>
            <a:r>
              <a:rPr lang="pt-BR" sz="4800" dirty="0">
                <a:latin typeface="+mj-lt"/>
              </a:rPr>
              <a:t> </a:t>
            </a:r>
            <a:r>
              <a:rPr lang="pt-BR" sz="4800" dirty="0" err="1">
                <a:latin typeface="+mj-lt"/>
              </a:rPr>
              <a:t>Transfer</a:t>
            </a:r>
            <a:r>
              <a:rPr lang="pt-BR" sz="4800" dirty="0">
                <a:latin typeface="+mj-lt"/>
              </a:rPr>
              <a:t>” e é um estilo arquitetural que define uma série de princípios e restrições para a criação de serviços web baseados em </a:t>
            </a:r>
            <a:r>
              <a:rPr lang="pt-BR" sz="4800" dirty="0" smtClean="0">
                <a:latin typeface="+mj-lt"/>
              </a:rPr>
              <a:t>HTTP;</a:t>
            </a:r>
            <a:endParaRPr lang="pt-BR" sz="4800" dirty="0" smtClean="0">
              <a:latin typeface="+mj-lt"/>
            </a:endParaRPr>
          </a:p>
          <a:p>
            <a:pPr algn="just"/>
            <a:r>
              <a:rPr lang="pt-BR" sz="4800" b="1" dirty="0" err="1" smtClean="0">
                <a:latin typeface="+mj-lt"/>
                <a:cs typeface="Arial" panose="020B0604020202020204" pitchFamily="34" charset="0"/>
              </a:rPr>
              <a:t>Heruko</a:t>
            </a:r>
            <a:r>
              <a:rPr lang="pt-BR" sz="4800" dirty="0" smtClean="0">
                <a:latin typeface="+mj-lt"/>
                <a:cs typeface="Arial" panose="020B0604020202020204" pitchFamily="34" charset="0"/>
              </a:rPr>
              <a:t> -</a:t>
            </a:r>
            <a:r>
              <a:rPr lang="pt-BR" sz="4800" dirty="0">
                <a:latin typeface="+mj-lt"/>
              </a:rPr>
              <a:t> </a:t>
            </a:r>
            <a:r>
              <a:rPr lang="pt-BR" sz="4800" dirty="0" smtClean="0">
                <a:latin typeface="+mj-lt"/>
              </a:rPr>
              <a:t>É </a:t>
            </a:r>
            <a:r>
              <a:rPr lang="pt-BR" sz="4800" dirty="0">
                <a:latin typeface="+mj-lt"/>
              </a:rPr>
              <a:t>uma outra plataforma que nos permite hospedar código e não se preocupar muito com a disponibilidade, escala e infraestrutura da aplicação. Ela é mais utilizada para aplicações de </a:t>
            </a:r>
            <a:r>
              <a:rPr lang="pt-BR" sz="4800" i="1" dirty="0" err="1">
                <a:latin typeface="+mj-lt"/>
              </a:rPr>
              <a:t>back-end</a:t>
            </a:r>
            <a:r>
              <a:rPr lang="pt-BR" sz="4800" dirty="0">
                <a:latin typeface="+mj-lt"/>
              </a:rPr>
              <a:t>, como as desenvolvidas em Node.JS, </a:t>
            </a:r>
            <a:r>
              <a:rPr lang="pt-BR" sz="4800" i="1" dirty="0">
                <a:latin typeface="+mj-lt"/>
              </a:rPr>
              <a:t>Ruby</a:t>
            </a:r>
            <a:r>
              <a:rPr lang="pt-BR" sz="4800" dirty="0">
                <a:latin typeface="+mj-lt"/>
              </a:rPr>
              <a:t>, </a:t>
            </a:r>
            <a:r>
              <a:rPr lang="pt-BR" sz="4800" i="1" dirty="0">
                <a:latin typeface="+mj-lt"/>
              </a:rPr>
              <a:t>Java</a:t>
            </a:r>
            <a:r>
              <a:rPr lang="pt-BR" sz="4800" dirty="0">
                <a:latin typeface="+mj-lt"/>
              </a:rPr>
              <a:t>, </a:t>
            </a:r>
            <a:r>
              <a:rPr lang="pt-BR" sz="4800" i="1" dirty="0">
                <a:latin typeface="+mj-lt"/>
              </a:rPr>
              <a:t>PHP</a:t>
            </a:r>
            <a:r>
              <a:rPr lang="pt-BR" sz="4800" dirty="0">
                <a:latin typeface="+mj-lt"/>
              </a:rPr>
              <a:t>, </a:t>
            </a:r>
            <a:r>
              <a:rPr lang="pt-BR" sz="4800" i="1" dirty="0">
                <a:latin typeface="+mj-lt"/>
              </a:rPr>
              <a:t>Python</a:t>
            </a:r>
            <a:r>
              <a:rPr lang="pt-BR" sz="4800" dirty="0">
                <a:latin typeface="+mj-lt"/>
              </a:rPr>
              <a:t>, </a:t>
            </a:r>
            <a:r>
              <a:rPr lang="pt-BR" sz="4800" i="1" dirty="0">
                <a:latin typeface="+mj-lt"/>
              </a:rPr>
              <a:t>Go</a:t>
            </a:r>
            <a:r>
              <a:rPr lang="pt-BR" sz="4800" dirty="0">
                <a:latin typeface="+mj-lt"/>
              </a:rPr>
              <a:t>, entre </a:t>
            </a:r>
            <a:r>
              <a:rPr lang="pt-BR" sz="4800" dirty="0" smtClean="0">
                <a:latin typeface="+mj-lt"/>
              </a:rPr>
              <a:t>outras</a:t>
            </a:r>
            <a:r>
              <a:rPr lang="pt-BR" sz="4800" dirty="0">
                <a:latin typeface="+mj-lt"/>
              </a:rPr>
              <a:t>;</a:t>
            </a:r>
            <a:endParaRPr lang="pt-BR" sz="4800" dirty="0" smtClean="0">
              <a:latin typeface="+mj-lt"/>
            </a:endParaRPr>
          </a:p>
          <a:p>
            <a:pPr algn="just"/>
            <a:r>
              <a:rPr lang="pt-BR" sz="4800" b="1" dirty="0" err="1" smtClean="0">
                <a:latin typeface="+mj-lt"/>
                <a:cs typeface="Arial" panose="020B0604020202020204" pitchFamily="34" charset="0"/>
              </a:rPr>
              <a:t>Database</a:t>
            </a:r>
            <a:r>
              <a:rPr lang="pt-BR" sz="4800" b="1" dirty="0" smtClean="0">
                <a:latin typeface="+mj-lt"/>
                <a:cs typeface="Arial" panose="020B0604020202020204" pitchFamily="34" charset="0"/>
              </a:rPr>
              <a:t> H2- </a:t>
            </a:r>
            <a:r>
              <a:rPr lang="pt-BR" sz="4800" dirty="0" smtClean="0">
                <a:latin typeface="+mj-lt"/>
              </a:rPr>
              <a:t>É </a:t>
            </a:r>
            <a:r>
              <a:rPr lang="pt-BR" sz="4800" dirty="0">
                <a:latin typeface="+mj-lt"/>
              </a:rPr>
              <a:t>um banco de dados relacional escrito em Java. Ele pode ser integrado em aplicativos Java ou executado no modo </a:t>
            </a:r>
            <a:r>
              <a:rPr lang="pt-BR" sz="4800" dirty="0" smtClean="0">
                <a:latin typeface="+mj-lt"/>
              </a:rPr>
              <a:t>cliente-servidor</a:t>
            </a:r>
            <a:r>
              <a:rPr lang="pt-BR" sz="4800" dirty="0">
                <a:latin typeface="+mj-lt"/>
              </a:rPr>
              <a:t>;</a:t>
            </a:r>
            <a:endParaRPr lang="pt-BR" sz="4800" dirty="0" smtClean="0">
              <a:latin typeface="+mj-lt"/>
            </a:endParaRPr>
          </a:p>
          <a:p>
            <a:pPr algn="just"/>
            <a:r>
              <a:rPr lang="pt-BR" sz="4800" b="1" dirty="0" err="1" smtClean="0">
                <a:latin typeface="+mj-lt"/>
                <a:cs typeface="Arial" panose="020B0604020202020204" pitchFamily="34" charset="0"/>
              </a:rPr>
              <a:t>Docker</a:t>
            </a:r>
            <a:r>
              <a:rPr lang="pt-BR" sz="4800" b="1" dirty="0" smtClean="0">
                <a:latin typeface="+mj-lt"/>
                <a:cs typeface="Arial" panose="020B0604020202020204" pitchFamily="34" charset="0"/>
              </a:rPr>
              <a:t> - </a:t>
            </a:r>
            <a:r>
              <a:rPr lang="pt-BR" sz="4800" dirty="0">
                <a:latin typeface="+mj-lt"/>
              </a:rPr>
              <a:t>O </a:t>
            </a:r>
            <a:r>
              <a:rPr lang="pt-BR" sz="4800" dirty="0" err="1">
                <a:latin typeface="+mj-lt"/>
              </a:rPr>
              <a:t>Docker</a:t>
            </a:r>
            <a:r>
              <a:rPr lang="pt-BR" sz="4800" dirty="0">
                <a:latin typeface="+mj-lt"/>
              </a:rPr>
              <a:t> é um software de código aberto usado para implantar aplicativos dentro de containers virtuais. A </a:t>
            </a:r>
            <a:r>
              <a:rPr lang="pt-BR" sz="4800" dirty="0" err="1">
                <a:latin typeface="+mj-lt"/>
              </a:rPr>
              <a:t>conteinerização</a:t>
            </a:r>
            <a:r>
              <a:rPr lang="pt-BR" sz="4800" dirty="0">
                <a:latin typeface="+mj-lt"/>
              </a:rPr>
              <a:t> permite que vários aplicativos funcionem em diferentes ambientes </a:t>
            </a:r>
            <a:r>
              <a:rPr lang="pt-BR" sz="4800" dirty="0" smtClean="0">
                <a:latin typeface="+mj-lt"/>
              </a:rPr>
              <a:t>complexos</a:t>
            </a:r>
            <a:r>
              <a:rPr lang="pt-BR" sz="4800" dirty="0">
                <a:latin typeface="+mj-lt"/>
              </a:rPr>
              <a:t>;</a:t>
            </a:r>
            <a:endParaRPr lang="pt-BR" sz="4800" dirty="0" smtClean="0"/>
          </a:p>
          <a:p>
            <a:pPr algn="just"/>
            <a:r>
              <a:rPr lang="pt-BR" sz="4800" b="1" dirty="0" err="1" smtClean="0">
                <a:latin typeface="+mj-lt"/>
                <a:cs typeface="Arial" panose="020B0604020202020204" pitchFamily="34" charset="0"/>
              </a:rPr>
              <a:t>Intellij</a:t>
            </a:r>
            <a:r>
              <a:rPr lang="pt-BR" sz="4800" b="1" dirty="0" smtClean="0">
                <a:latin typeface="+mj-lt"/>
                <a:cs typeface="Arial" panose="020B0604020202020204" pitchFamily="34" charset="0"/>
              </a:rPr>
              <a:t> IDEA </a:t>
            </a:r>
            <a:r>
              <a:rPr lang="pt-BR" sz="4800" dirty="0" smtClean="0">
                <a:latin typeface="+mj-lt"/>
                <a:cs typeface="Arial" panose="020B0604020202020204" pitchFamily="34" charset="0"/>
              </a:rPr>
              <a:t>- </a:t>
            </a:r>
            <a:r>
              <a:rPr lang="pt-BR" sz="4800" dirty="0" err="1">
                <a:latin typeface="+mj-lt"/>
              </a:rPr>
              <a:t>IntelliJ</a:t>
            </a:r>
            <a:r>
              <a:rPr lang="pt-BR" sz="4800" dirty="0">
                <a:latin typeface="+mj-lt"/>
              </a:rPr>
              <a:t> IDEA é um ambiente de desenvolvimento integrado (IDE) escrito em Java para o desenvolvimento de software de computador escrito em Java, </a:t>
            </a:r>
            <a:r>
              <a:rPr lang="pt-BR" sz="4800" dirty="0" err="1" smtClean="0">
                <a:latin typeface="+mj-lt"/>
              </a:rPr>
              <a:t>Kotlin</a:t>
            </a:r>
            <a:r>
              <a:rPr lang="pt-BR" sz="4800" dirty="0" smtClean="0">
                <a:latin typeface="+mj-lt"/>
              </a:rPr>
              <a:t>, </a:t>
            </a:r>
            <a:r>
              <a:rPr lang="pt-BR" sz="4800" dirty="0" err="1" smtClean="0">
                <a:latin typeface="+mj-lt"/>
              </a:rPr>
              <a:t>Groovy</a:t>
            </a:r>
            <a:r>
              <a:rPr lang="pt-BR" sz="4800" dirty="0" smtClean="0">
                <a:latin typeface="+mj-lt"/>
              </a:rPr>
              <a:t> e </a:t>
            </a:r>
            <a:r>
              <a:rPr lang="pt-BR" sz="4800" dirty="0">
                <a:latin typeface="+mj-lt"/>
              </a:rPr>
              <a:t>outras linguagens baseadas em </a:t>
            </a:r>
            <a:r>
              <a:rPr lang="pt-BR" sz="4800" dirty="0" smtClean="0">
                <a:latin typeface="+mj-lt"/>
              </a:rPr>
              <a:t>JVM.</a:t>
            </a:r>
            <a:endParaRPr lang="pt-BR" sz="4800" dirty="0">
              <a:latin typeface="+mj-lt"/>
              <a:cs typeface="Arial" panose="020B0604020202020204" pitchFamily="34" charset="0"/>
            </a:endParaRPr>
          </a:p>
          <a:p>
            <a:pPr marL="0" indent="0" algn="just">
              <a:buNone/>
            </a:pPr>
            <a:r>
              <a:rPr lang="pt-BR" sz="4800" b="1" dirty="0" smtClean="0">
                <a:latin typeface="+mj-lt"/>
                <a:cs typeface="Arial" panose="020B0604020202020204" pitchFamily="34" charset="0"/>
              </a:rPr>
              <a:t>Fonte: </a:t>
            </a:r>
            <a:r>
              <a:rPr lang="pt-BR" sz="4800" dirty="0" err="1" smtClean="0">
                <a:latin typeface="+mj-lt"/>
                <a:cs typeface="Arial" panose="020B0604020202020204" pitchFamily="34" charset="0"/>
              </a:rPr>
              <a:t>Alura</a:t>
            </a:r>
            <a:r>
              <a:rPr lang="pt-BR" sz="4800" dirty="0" smtClean="0">
                <a:latin typeface="+mj-lt"/>
                <a:cs typeface="Arial" panose="020B0604020202020204" pitchFamily="34" charset="0"/>
              </a:rPr>
              <a:t>, </a:t>
            </a:r>
            <a:r>
              <a:rPr lang="pt-BR" sz="4800" dirty="0" err="1" smtClean="0">
                <a:latin typeface="+mj-lt"/>
                <a:cs typeface="Arial" panose="020B0604020202020204" pitchFamily="34" charset="0"/>
              </a:rPr>
              <a:t>DevMidia</a:t>
            </a:r>
            <a:r>
              <a:rPr lang="pt-BR" sz="4800" dirty="0" smtClean="0">
                <a:latin typeface="+mj-lt"/>
                <a:cs typeface="Arial" panose="020B0604020202020204" pitchFamily="34" charset="0"/>
              </a:rPr>
              <a:t>, </a:t>
            </a:r>
            <a:r>
              <a:rPr lang="pt-BR" sz="4800" dirty="0" err="1" smtClean="0">
                <a:latin typeface="+mj-lt"/>
                <a:cs typeface="Arial" panose="020B0604020202020204" pitchFamily="34" charset="0"/>
              </a:rPr>
              <a:t>Coodesh</a:t>
            </a:r>
            <a:r>
              <a:rPr lang="pt-BR" sz="4800" dirty="0" smtClean="0">
                <a:latin typeface="+mj-lt"/>
                <a:cs typeface="Arial" panose="020B0604020202020204" pitchFamily="34" charset="0"/>
              </a:rPr>
              <a:t>, Wikipédia, </a:t>
            </a:r>
            <a:r>
              <a:rPr lang="pt-BR" sz="4800" dirty="0" err="1" smtClean="0">
                <a:latin typeface="+mj-lt"/>
                <a:cs typeface="Arial" panose="020B0604020202020204" pitchFamily="34" charset="0"/>
              </a:rPr>
              <a:t>Linkedln</a:t>
            </a:r>
            <a:r>
              <a:rPr lang="pt-BR" sz="4800" dirty="0">
                <a:latin typeface="+mj-lt"/>
                <a:cs typeface="Arial" panose="020B0604020202020204" pitchFamily="34" charset="0"/>
              </a:rPr>
              <a:t>, </a:t>
            </a:r>
            <a:r>
              <a:rPr lang="pt-BR" sz="4800" dirty="0" err="1">
                <a:latin typeface="+mj-lt"/>
                <a:cs typeface="Arial" panose="020B0604020202020204" pitchFamily="34" charset="0"/>
              </a:rPr>
              <a:t>hostinger</a:t>
            </a:r>
            <a:r>
              <a:rPr lang="pt-BR" sz="4800" dirty="0">
                <a:latin typeface="+mj-lt"/>
                <a:cs typeface="Arial" panose="020B0604020202020204" pitchFamily="34" charset="0"/>
              </a:rPr>
              <a:t>.</a:t>
            </a:r>
            <a:endParaRPr lang="pt-BR" sz="4800" dirty="0" smtClean="0">
              <a:latin typeface="+mj-lt"/>
              <a:cs typeface="Arial" panose="020B0604020202020204" pitchFamily="34" charset="0"/>
            </a:endParaRPr>
          </a:p>
          <a:p>
            <a:endParaRPr lang="pt-BR" sz="2000" dirty="0" smtClean="0"/>
          </a:p>
          <a:p>
            <a:endParaRPr lang="pt-BR" sz="2000" dirty="0"/>
          </a:p>
        </p:txBody>
      </p:sp>
      <p:sp>
        <p:nvSpPr>
          <p:cNvPr id="5" name="Retângulo 4"/>
          <p:cNvSpPr/>
          <p:nvPr/>
        </p:nvSpPr>
        <p:spPr>
          <a:xfrm>
            <a:off x="0" y="14179"/>
            <a:ext cx="12192000" cy="121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133004" y="164985"/>
            <a:ext cx="4106487" cy="12136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486034" y="181610"/>
            <a:ext cx="3400425" cy="1364464"/>
          </a:xfrm>
        </p:spPr>
        <p:txBody>
          <a:bodyPr>
            <a:normAutofit/>
          </a:bodyPr>
          <a:lstStyle/>
          <a:p>
            <a:r>
              <a:rPr lang="pt-BR" sz="3600" dirty="0">
                <a:solidFill>
                  <a:schemeClr val="bg1"/>
                </a:solidFill>
                <a:latin typeface="Arial Black" panose="020B0A04020102020204" pitchFamily="34" charset="0"/>
              </a:rPr>
              <a:t>Tecnologias Utilizadas </a:t>
            </a:r>
          </a:p>
        </p:txBody>
      </p:sp>
    </p:spTree>
    <p:extLst>
      <p:ext uri="{BB962C8B-B14F-4D97-AF65-F5344CB8AC3E}">
        <p14:creationId xmlns:p14="http://schemas.microsoft.com/office/powerpoint/2010/main" val="3272882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0"/>
            <a:ext cx="12192000" cy="121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16378" y="137740"/>
            <a:ext cx="4106487" cy="12136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556779" y="242172"/>
            <a:ext cx="3400425" cy="1364464"/>
          </a:xfrm>
        </p:spPr>
        <p:txBody>
          <a:bodyPr>
            <a:normAutofit/>
          </a:bodyPr>
          <a:lstStyle/>
          <a:p>
            <a:r>
              <a:rPr lang="pt-BR" sz="3600" dirty="0" smtClean="0">
                <a:solidFill>
                  <a:schemeClr val="bg1"/>
                </a:solidFill>
                <a:latin typeface="Arial Black" panose="020B0A04020102020204" pitchFamily="34" charset="0"/>
              </a:rPr>
              <a:t>Fluxograma</a:t>
            </a:r>
            <a:endParaRPr lang="pt-BR" sz="3600" dirty="0">
              <a:solidFill>
                <a:schemeClr val="bg1"/>
              </a:solidFill>
              <a:latin typeface="Arial Black" panose="020B0A04020102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808598"/>
            <a:ext cx="11568980" cy="4391708"/>
          </a:xfrm>
          <a:prstGeom prst="rect">
            <a:avLst/>
          </a:prstGeom>
        </p:spPr>
      </p:pic>
    </p:spTree>
    <p:extLst>
      <p:ext uri="{BB962C8B-B14F-4D97-AF65-F5344CB8AC3E}">
        <p14:creationId xmlns:p14="http://schemas.microsoft.com/office/powerpoint/2010/main" val="126647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0"/>
            <a:ext cx="12192000" cy="121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116378" y="137740"/>
            <a:ext cx="5320146" cy="12136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469408" y="137740"/>
            <a:ext cx="4750985" cy="1364464"/>
          </a:xfrm>
        </p:spPr>
        <p:txBody>
          <a:bodyPr>
            <a:normAutofit/>
          </a:bodyPr>
          <a:lstStyle/>
          <a:p>
            <a:r>
              <a:rPr lang="pt-BR" sz="2800" dirty="0" smtClean="0">
                <a:solidFill>
                  <a:schemeClr val="bg1"/>
                </a:solidFill>
                <a:latin typeface="Arial Black" panose="020B0A04020102020204" pitchFamily="34" charset="0"/>
              </a:rPr>
              <a:t>Diagrama de Classes de negocio.</a:t>
            </a:r>
            <a:endParaRPr lang="pt-BR" sz="2800" dirty="0">
              <a:solidFill>
                <a:schemeClr val="bg1"/>
              </a:solidFill>
              <a:latin typeface="Arial Black" panose="020B0A04020102020204" pitchFamily="34"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2932967310"/>
              </p:ext>
            </p:extLst>
          </p:nvPr>
        </p:nvGraphicFramePr>
        <p:xfrm>
          <a:off x="8642351" y="819148"/>
          <a:ext cx="3187700" cy="1836422"/>
        </p:xfrm>
        <a:graphic>
          <a:graphicData uri="http://schemas.openxmlformats.org/drawingml/2006/table">
            <a:tbl>
              <a:tblPr firstRow="1" bandRow="1">
                <a:tableStyleId>{5C22544A-7EE6-4342-B048-85BDC9FD1C3A}</a:tableStyleId>
              </a:tblPr>
              <a:tblGrid>
                <a:gridCol w="2695080">
                  <a:extLst>
                    <a:ext uri="{9D8B030D-6E8A-4147-A177-3AD203B41FA5}">
                      <a16:colId xmlns:a16="http://schemas.microsoft.com/office/drawing/2014/main" val="3628272929"/>
                    </a:ext>
                  </a:extLst>
                </a:gridCol>
                <a:gridCol w="492620">
                  <a:extLst>
                    <a:ext uri="{9D8B030D-6E8A-4147-A177-3AD203B41FA5}">
                      <a16:colId xmlns:a16="http://schemas.microsoft.com/office/drawing/2014/main" val="1390835008"/>
                    </a:ext>
                  </a:extLst>
                </a:gridCol>
              </a:tblGrid>
              <a:tr h="329286">
                <a:tc gridSpan="2">
                  <a:txBody>
                    <a:bodyPr/>
                    <a:lstStyle/>
                    <a:p>
                      <a:r>
                        <a:rPr lang="pt-BR" dirty="0" smtClean="0"/>
                        <a:t>LEGENDA</a:t>
                      </a:r>
                      <a:endParaRPr lang="pt-BR" dirty="0"/>
                    </a:p>
                  </a:txBody>
                  <a:tcPr/>
                </a:tc>
                <a:tc hMerge="1">
                  <a:txBody>
                    <a:bodyPr/>
                    <a:lstStyle/>
                    <a:p>
                      <a:endParaRPr lang="pt-BR" dirty="0"/>
                    </a:p>
                  </a:txBody>
                  <a:tcPr/>
                </a:tc>
                <a:extLst>
                  <a:ext uri="{0D108BD9-81ED-4DB2-BD59-A6C34878D82A}">
                    <a16:rowId xmlns:a16="http://schemas.microsoft.com/office/drawing/2014/main" val="3637886929"/>
                  </a:ext>
                </a:extLst>
              </a:tr>
              <a:tr h="329286">
                <a:tc>
                  <a:txBody>
                    <a:bodyPr/>
                    <a:lstStyle/>
                    <a:p>
                      <a:r>
                        <a:rPr lang="pt-BR" sz="1400" dirty="0" smtClean="0"/>
                        <a:t>CONTROLADORES</a:t>
                      </a:r>
                      <a:endParaRPr lang="pt-BR" sz="1400" dirty="0"/>
                    </a:p>
                  </a:txBody>
                  <a:tcPr/>
                </a:tc>
                <a:tc>
                  <a:txBody>
                    <a:bodyPr/>
                    <a:lstStyle/>
                    <a:p>
                      <a:endParaRPr lang="pt-BR" dirty="0"/>
                    </a:p>
                  </a:txBody>
                  <a:tcPr>
                    <a:solidFill>
                      <a:schemeClr val="accent6">
                        <a:lumMod val="60000"/>
                        <a:lumOff val="40000"/>
                      </a:schemeClr>
                    </a:solidFill>
                  </a:tcPr>
                </a:tc>
                <a:extLst>
                  <a:ext uri="{0D108BD9-81ED-4DB2-BD59-A6C34878D82A}">
                    <a16:rowId xmlns:a16="http://schemas.microsoft.com/office/drawing/2014/main" val="428205474"/>
                  </a:ext>
                </a:extLst>
              </a:tr>
              <a:tr h="373382">
                <a:tc>
                  <a:txBody>
                    <a:bodyPr/>
                    <a:lstStyle/>
                    <a:p>
                      <a:r>
                        <a:rPr lang="pt-BR" sz="1400" dirty="0" smtClean="0"/>
                        <a:t>SERVIÇO</a:t>
                      </a:r>
                      <a:r>
                        <a:rPr lang="pt-BR" sz="1400" baseline="0" dirty="0" smtClean="0"/>
                        <a:t> (REGRA DE NEGOCIO)</a:t>
                      </a:r>
                      <a:endParaRPr lang="pt-BR" sz="1400" dirty="0"/>
                    </a:p>
                  </a:txBody>
                  <a:tcPr/>
                </a:tc>
                <a:tc>
                  <a:txBody>
                    <a:bodyPr/>
                    <a:lstStyle/>
                    <a:p>
                      <a:endParaRPr lang="pt-BR" dirty="0"/>
                    </a:p>
                  </a:txBody>
                  <a:tcPr>
                    <a:solidFill>
                      <a:srgbClr val="FF0000"/>
                    </a:solidFill>
                  </a:tcPr>
                </a:tc>
                <a:extLst>
                  <a:ext uri="{0D108BD9-81ED-4DB2-BD59-A6C34878D82A}">
                    <a16:rowId xmlns:a16="http://schemas.microsoft.com/office/drawing/2014/main" val="3008972291"/>
                  </a:ext>
                </a:extLst>
              </a:tr>
              <a:tr h="329286">
                <a:tc>
                  <a:txBody>
                    <a:bodyPr/>
                    <a:lstStyle/>
                    <a:p>
                      <a:r>
                        <a:rPr lang="pt-BR" sz="1400" dirty="0" smtClean="0"/>
                        <a:t>ENTIDADES</a:t>
                      </a:r>
                      <a:endParaRPr lang="pt-BR" sz="1400" dirty="0"/>
                    </a:p>
                  </a:txBody>
                  <a:tcPr/>
                </a:tc>
                <a:tc>
                  <a:txBody>
                    <a:bodyPr/>
                    <a:lstStyle/>
                    <a:p>
                      <a:endParaRPr lang="pt-BR" dirty="0"/>
                    </a:p>
                  </a:txBody>
                  <a:tcPr>
                    <a:solidFill>
                      <a:schemeClr val="accent2">
                        <a:lumMod val="60000"/>
                        <a:lumOff val="40000"/>
                      </a:schemeClr>
                    </a:solidFill>
                  </a:tcPr>
                </a:tc>
                <a:extLst>
                  <a:ext uri="{0D108BD9-81ED-4DB2-BD59-A6C34878D82A}">
                    <a16:rowId xmlns:a16="http://schemas.microsoft.com/office/drawing/2014/main" val="1238466672"/>
                  </a:ext>
                </a:extLst>
              </a:tr>
              <a:tr h="329286">
                <a:tc>
                  <a:txBody>
                    <a:bodyPr/>
                    <a:lstStyle/>
                    <a:p>
                      <a:r>
                        <a:rPr lang="pt-BR" sz="1400" dirty="0" smtClean="0"/>
                        <a:t>REPOSITÓRIOS</a:t>
                      </a:r>
                      <a:endParaRPr lang="pt-BR" sz="1400" dirty="0"/>
                    </a:p>
                  </a:txBody>
                  <a:tcPr/>
                </a:tc>
                <a:tc>
                  <a:txBody>
                    <a:bodyPr/>
                    <a:lstStyle/>
                    <a:p>
                      <a:endParaRPr lang="pt-BR" dirty="0"/>
                    </a:p>
                  </a:txBody>
                  <a:tcPr>
                    <a:solidFill>
                      <a:schemeClr val="accent4">
                        <a:lumMod val="40000"/>
                        <a:lumOff val="60000"/>
                      </a:schemeClr>
                    </a:solidFill>
                  </a:tcPr>
                </a:tc>
                <a:extLst>
                  <a:ext uri="{0D108BD9-81ED-4DB2-BD59-A6C34878D82A}">
                    <a16:rowId xmlns:a16="http://schemas.microsoft.com/office/drawing/2014/main" val="3157479347"/>
                  </a:ext>
                </a:extLst>
              </a:tr>
            </a:tbl>
          </a:graphicData>
        </a:graphic>
      </p:graphicFrame>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4079" y="1502204"/>
            <a:ext cx="5352838" cy="5067300"/>
          </a:xfrm>
          <a:prstGeom prst="rect">
            <a:avLst/>
          </a:prstGeom>
        </p:spPr>
      </p:pic>
    </p:spTree>
    <p:extLst>
      <p:ext uri="{BB962C8B-B14F-4D97-AF65-F5344CB8AC3E}">
        <p14:creationId xmlns:p14="http://schemas.microsoft.com/office/powerpoint/2010/main" val="263409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0"/>
            <a:ext cx="12192000" cy="121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16378" y="137740"/>
            <a:ext cx="4106487" cy="12136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673157" y="226016"/>
            <a:ext cx="3400425" cy="1364464"/>
          </a:xfrm>
        </p:spPr>
        <p:txBody>
          <a:bodyPr>
            <a:normAutofit/>
          </a:bodyPr>
          <a:lstStyle/>
          <a:p>
            <a:r>
              <a:rPr lang="pt-BR" sz="3600" smtClean="0">
                <a:solidFill>
                  <a:schemeClr val="bg1"/>
                </a:solidFill>
                <a:latin typeface="Arial Black" panose="020B0A04020102020204" pitchFamily="34" charset="0"/>
              </a:rPr>
              <a:t>Dicionário </a:t>
            </a:r>
            <a:r>
              <a:rPr lang="pt-BR" sz="3600" dirty="0" smtClean="0">
                <a:solidFill>
                  <a:schemeClr val="bg1"/>
                </a:solidFill>
                <a:latin typeface="Arial Black" panose="020B0A04020102020204" pitchFamily="34" charset="0"/>
              </a:rPr>
              <a:t>de dados</a:t>
            </a:r>
            <a:endParaRPr lang="pt-BR" sz="3600" dirty="0">
              <a:solidFill>
                <a:schemeClr val="bg1"/>
              </a:solidFill>
              <a:latin typeface="Arial Black" panose="020B0A04020102020204" pitchFamily="34" charset="0"/>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513" y="1439674"/>
            <a:ext cx="6478588" cy="5060690"/>
          </a:xfrm>
          <a:prstGeom prst="rect">
            <a:avLst/>
          </a:prstGeom>
        </p:spPr>
      </p:pic>
    </p:spTree>
    <p:extLst>
      <p:ext uri="{BB962C8B-B14F-4D97-AF65-F5344CB8AC3E}">
        <p14:creationId xmlns:p14="http://schemas.microsoft.com/office/powerpoint/2010/main" val="373726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018858" y="3567911"/>
            <a:ext cx="2571750" cy="578848"/>
          </a:xfrm>
        </p:spPr>
        <p:txBody>
          <a:bodyPr>
            <a:normAutofit/>
          </a:bodyPr>
          <a:lstStyle/>
          <a:p>
            <a:pPr marL="0" indent="0">
              <a:buNone/>
            </a:pPr>
            <a:r>
              <a:rPr lang="pt-BR" sz="2600" dirty="0" smtClean="0">
                <a:latin typeface="Arial Black" panose="020B0A04020102020204" pitchFamily="34" charset="0"/>
              </a:rPr>
              <a:t>OBRIGADO </a:t>
            </a:r>
          </a:p>
          <a:p>
            <a:endParaRPr lang="pt-BR" dirty="0">
              <a:latin typeface="Arial Black" panose="020B0A04020102020204" pitchFamily="34" charset="0"/>
            </a:endParaRPr>
          </a:p>
        </p:txBody>
      </p:sp>
      <p:sp>
        <p:nvSpPr>
          <p:cNvPr id="5" name="Retângulo 4"/>
          <p:cNvSpPr/>
          <p:nvPr/>
        </p:nvSpPr>
        <p:spPr>
          <a:xfrm>
            <a:off x="4138584" y="4066453"/>
            <a:ext cx="6440516" cy="369332"/>
          </a:xfrm>
          <a:prstGeom prst="rect">
            <a:avLst/>
          </a:prstGeom>
        </p:spPr>
        <p:txBody>
          <a:bodyPr wrap="square">
            <a:spAutoFit/>
          </a:bodyPr>
          <a:lstStyle/>
          <a:p>
            <a:r>
              <a:rPr lang="pt-BR" b="1" dirty="0" smtClean="0">
                <a:latin typeface="Arial" panose="020B0604020202020204" pitchFamily="34" charset="0"/>
                <a:cs typeface="Arial" panose="020B0604020202020204" pitchFamily="34" charset="0"/>
              </a:rPr>
              <a:t>Analista Desenvolvedor: </a:t>
            </a:r>
            <a:r>
              <a:rPr lang="pt-BR" dirty="0" smtClean="0">
                <a:latin typeface="Arial" panose="020B0604020202020204" pitchFamily="34" charset="0"/>
                <a:cs typeface="Arial" panose="020B0604020202020204" pitchFamily="34" charset="0"/>
              </a:rPr>
              <a:t>Danielson Lopes Ramos</a:t>
            </a:r>
          </a:p>
        </p:txBody>
      </p:sp>
      <p:sp>
        <p:nvSpPr>
          <p:cNvPr id="6" name="Retângulo 5"/>
          <p:cNvSpPr/>
          <p:nvPr/>
        </p:nvSpPr>
        <p:spPr>
          <a:xfrm>
            <a:off x="5440991" y="4436581"/>
            <a:ext cx="4180305" cy="369332"/>
          </a:xfrm>
          <a:prstGeom prst="rect">
            <a:avLst/>
          </a:prstGeom>
        </p:spPr>
        <p:txBody>
          <a:bodyPr wrap="square">
            <a:spAutoFit/>
          </a:bodyPr>
          <a:lstStyle/>
          <a:p>
            <a:r>
              <a:rPr lang="pt-BR" b="1" dirty="0" smtClean="0">
                <a:latin typeface="Arial" panose="020B0604020202020204" pitchFamily="34" charset="0"/>
                <a:cs typeface="Arial" panose="020B0604020202020204" pitchFamily="34" charset="0"/>
              </a:rPr>
              <a:t>E-mail: </a:t>
            </a:r>
            <a:r>
              <a:rPr lang="pt-BR" dirty="0" smtClean="0">
                <a:latin typeface="Arial" panose="020B0604020202020204" pitchFamily="34" charset="0"/>
                <a:cs typeface="Arial" panose="020B0604020202020204" pitchFamily="34" charset="0"/>
              </a:rPr>
              <a:t>danielsonlr@gmail.com</a:t>
            </a:r>
          </a:p>
        </p:txBody>
      </p:sp>
      <p:sp>
        <p:nvSpPr>
          <p:cNvPr id="7" name="Retângulo 6"/>
          <p:cNvSpPr/>
          <p:nvPr/>
        </p:nvSpPr>
        <p:spPr>
          <a:xfrm>
            <a:off x="5967464" y="4806709"/>
            <a:ext cx="4180305" cy="369332"/>
          </a:xfrm>
          <a:prstGeom prst="rect">
            <a:avLst/>
          </a:prstGeom>
        </p:spPr>
        <p:txBody>
          <a:bodyPr wrap="square">
            <a:spAutoFit/>
          </a:bodyPr>
          <a:lstStyle/>
          <a:p>
            <a:r>
              <a:rPr lang="pt-BR" b="1" dirty="0" smtClean="0">
                <a:latin typeface="Arial" panose="020B0604020202020204" pitchFamily="34" charset="0"/>
                <a:cs typeface="Arial" panose="020B0604020202020204" pitchFamily="34" charset="0"/>
              </a:rPr>
              <a:t>WhatsApp</a:t>
            </a:r>
            <a:r>
              <a:rPr lang="pt-BR"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sym typeface="Wingdings" panose="05000000000000000000" pitchFamily="2" charset="2"/>
              </a:rPr>
              <a:t>(61) 99251-5313</a:t>
            </a:r>
            <a:endParaRPr lang="pt-BR" dirty="0">
              <a:latin typeface="Arial" panose="020B0604020202020204" pitchFamily="34" charset="0"/>
              <a:cs typeface="Arial" panose="020B060402020202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592" y="1578285"/>
            <a:ext cx="4286250" cy="2857500"/>
          </a:xfrm>
          <a:prstGeom prst="rect">
            <a:avLst/>
          </a:prstGeom>
        </p:spPr>
      </p:pic>
    </p:spTree>
    <p:extLst>
      <p:ext uri="{BB962C8B-B14F-4D97-AF65-F5344CB8AC3E}">
        <p14:creationId xmlns:p14="http://schemas.microsoft.com/office/powerpoint/2010/main" val="3838484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821</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Arial Black</vt:lpstr>
      <vt:lpstr>Calibri</vt:lpstr>
      <vt:lpstr>Calibri Light</vt:lpstr>
      <vt:lpstr>Wingdings</vt:lpstr>
      <vt:lpstr>Tema do Office</vt:lpstr>
      <vt:lpstr>Apresentação do PowerPoint</vt:lpstr>
      <vt:lpstr>INTRODUÇÃO</vt:lpstr>
      <vt:lpstr>Sobre o sistema</vt:lpstr>
      <vt:lpstr>Tecnologias Utilizadas </vt:lpstr>
      <vt:lpstr>Fluxograma</vt:lpstr>
      <vt:lpstr>Diagrama de Classes de negocio.</vt:lpstr>
      <vt:lpstr>Dicionário de dados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Louriva P. ramos</dc:creator>
  <cp:lastModifiedBy>Danielson Lopes Ramos</cp:lastModifiedBy>
  <cp:revision>63</cp:revision>
  <dcterms:created xsi:type="dcterms:W3CDTF">2023-05-28T00:30:04Z</dcterms:created>
  <dcterms:modified xsi:type="dcterms:W3CDTF">2023-06-17T00:17:31Z</dcterms:modified>
</cp:coreProperties>
</file>