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2" r:id="rId4"/>
  </p:sldMasterIdLst>
  <p:sldIdLst>
    <p:sldId id="256" r:id="rId5"/>
    <p:sldId id="257" r:id="rId6"/>
    <p:sldId id="258" r:id="rId7"/>
    <p:sldId id="260"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12"/>
  </p:normalViewPr>
  <p:slideViewPr>
    <p:cSldViewPr snapToGrid="0" snapToObjects="1">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D185B66-DEBD-ED4A-A401-F52974CF9082}" type="datetimeFigureOut">
              <a:rPr lang="en-US" smtClean="0"/>
              <a:t>4/12/2023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8EB4A6C-3CDA-8045-8CC0-85203F66E019}" type="slidenum">
              <a:rPr lang="en-US" smtClean="0"/>
              <a:t>‹#›</a:t>
            </a:fld>
            <a:endParaRPr lang="en-US"/>
          </a:p>
        </p:txBody>
      </p:sp>
    </p:spTree>
    <p:extLst>
      <p:ext uri="{BB962C8B-B14F-4D97-AF65-F5344CB8AC3E}">
        <p14:creationId xmlns:p14="http://schemas.microsoft.com/office/powerpoint/2010/main" val="366829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85B66-DEBD-ED4A-A401-F52974CF908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B4A6C-3CDA-8045-8CC0-85203F66E019}" type="slidenum">
              <a:rPr lang="en-US" smtClean="0"/>
              <a:t>‹#›</a:t>
            </a:fld>
            <a:endParaRPr lang="en-US"/>
          </a:p>
        </p:txBody>
      </p:sp>
    </p:spTree>
    <p:extLst>
      <p:ext uri="{BB962C8B-B14F-4D97-AF65-F5344CB8AC3E}">
        <p14:creationId xmlns:p14="http://schemas.microsoft.com/office/powerpoint/2010/main" val="326040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D185B66-DEBD-ED4A-A401-F52974CF9082}" type="datetimeFigureOut">
              <a:rPr lang="en-US" smtClean="0"/>
              <a:t>4/12/2023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8EB4A6C-3CDA-8045-8CC0-85203F66E019}" type="slidenum">
              <a:rPr lang="en-US" smtClean="0"/>
              <a:t>‹#›</a:t>
            </a:fld>
            <a:endParaRPr lang="en-US"/>
          </a:p>
        </p:txBody>
      </p:sp>
    </p:spTree>
    <p:extLst>
      <p:ext uri="{BB962C8B-B14F-4D97-AF65-F5344CB8AC3E}">
        <p14:creationId xmlns:p14="http://schemas.microsoft.com/office/powerpoint/2010/main" val="162502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85B66-DEBD-ED4A-A401-F52974CF9082}"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8EB4A6C-3CDA-8045-8CC0-85203F66E019}" type="slidenum">
              <a:rPr lang="en-US" smtClean="0"/>
              <a:t>‹#›</a:t>
            </a:fld>
            <a:endParaRPr lang="en-US"/>
          </a:p>
        </p:txBody>
      </p:sp>
    </p:spTree>
    <p:extLst>
      <p:ext uri="{BB962C8B-B14F-4D97-AF65-F5344CB8AC3E}">
        <p14:creationId xmlns:p14="http://schemas.microsoft.com/office/powerpoint/2010/main" val="151402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D185B66-DEBD-ED4A-A401-F52974CF9082}" type="datetimeFigureOut">
              <a:rPr lang="en-US" smtClean="0"/>
              <a:t>4/12/2023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8EB4A6C-3CDA-8045-8CC0-85203F66E019}" type="slidenum">
              <a:rPr lang="en-US" smtClean="0"/>
              <a:t>‹#›</a:t>
            </a:fld>
            <a:endParaRPr lang="en-US"/>
          </a:p>
        </p:txBody>
      </p:sp>
    </p:spTree>
    <p:extLst>
      <p:ext uri="{BB962C8B-B14F-4D97-AF65-F5344CB8AC3E}">
        <p14:creationId xmlns:p14="http://schemas.microsoft.com/office/powerpoint/2010/main" val="124861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85B66-DEBD-ED4A-A401-F52974CF9082}"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B4A6C-3CDA-8045-8CC0-85203F66E019}" type="slidenum">
              <a:rPr lang="en-US" smtClean="0"/>
              <a:t>‹#›</a:t>
            </a:fld>
            <a:endParaRPr lang="en-US"/>
          </a:p>
        </p:txBody>
      </p:sp>
    </p:spTree>
    <p:extLst>
      <p:ext uri="{BB962C8B-B14F-4D97-AF65-F5344CB8AC3E}">
        <p14:creationId xmlns:p14="http://schemas.microsoft.com/office/powerpoint/2010/main" val="25919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85B66-DEBD-ED4A-A401-F52974CF9082}"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EB4A6C-3CDA-8045-8CC0-85203F66E019}" type="slidenum">
              <a:rPr lang="en-US" smtClean="0"/>
              <a:t>‹#›</a:t>
            </a:fld>
            <a:endParaRPr lang="en-US"/>
          </a:p>
        </p:txBody>
      </p:sp>
    </p:spTree>
    <p:extLst>
      <p:ext uri="{BB962C8B-B14F-4D97-AF65-F5344CB8AC3E}">
        <p14:creationId xmlns:p14="http://schemas.microsoft.com/office/powerpoint/2010/main" val="239522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85B66-DEBD-ED4A-A401-F52974CF9082}"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B4A6C-3CDA-8045-8CC0-85203F66E019}" type="slidenum">
              <a:rPr lang="en-US" smtClean="0"/>
              <a:t>‹#›</a:t>
            </a:fld>
            <a:endParaRPr lang="en-US"/>
          </a:p>
        </p:txBody>
      </p:sp>
    </p:spTree>
    <p:extLst>
      <p:ext uri="{BB962C8B-B14F-4D97-AF65-F5344CB8AC3E}">
        <p14:creationId xmlns:p14="http://schemas.microsoft.com/office/powerpoint/2010/main" val="261336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85B66-DEBD-ED4A-A401-F52974CF9082}"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B4A6C-3CDA-8045-8CC0-85203F66E019}" type="slidenum">
              <a:rPr lang="en-US" smtClean="0"/>
              <a:t>‹#›</a:t>
            </a:fld>
            <a:endParaRPr lang="en-US"/>
          </a:p>
        </p:txBody>
      </p:sp>
    </p:spTree>
    <p:extLst>
      <p:ext uri="{BB962C8B-B14F-4D97-AF65-F5344CB8AC3E}">
        <p14:creationId xmlns:p14="http://schemas.microsoft.com/office/powerpoint/2010/main" val="205978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D185B66-DEBD-ED4A-A401-F52974CF9082}" type="datetimeFigureOut">
              <a:rPr lang="en-US" smtClean="0"/>
              <a:t>4/12/2023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8EB4A6C-3CDA-8045-8CC0-85203F66E019}" type="slidenum">
              <a:rPr lang="en-US" smtClean="0"/>
              <a:t>‹#›</a:t>
            </a:fld>
            <a:endParaRPr lang="en-US"/>
          </a:p>
        </p:txBody>
      </p:sp>
    </p:spTree>
    <p:extLst>
      <p:ext uri="{BB962C8B-B14F-4D97-AF65-F5344CB8AC3E}">
        <p14:creationId xmlns:p14="http://schemas.microsoft.com/office/powerpoint/2010/main" val="28669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85B66-DEBD-ED4A-A401-F52974CF9082}"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B4A6C-3CDA-8045-8CC0-85203F66E019}" type="slidenum">
              <a:rPr lang="en-US" smtClean="0"/>
              <a:t>‹#›</a:t>
            </a:fld>
            <a:endParaRPr lang="en-US"/>
          </a:p>
        </p:txBody>
      </p:sp>
    </p:spTree>
    <p:extLst>
      <p:ext uri="{BB962C8B-B14F-4D97-AF65-F5344CB8AC3E}">
        <p14:creationId xmlns:p14="http://schemas.microsoft.com/office/powerpoint/2010/main" val="390875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D185B66-DEBD-ED4A-A401-F52974CF9082}" type="datetimeFigureOut">
              <a:rPr lang="en-US" smtClean="0"/>
              <a:t>4/12/2023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8EB4A6C-3CDA-8045-8CC0-85203F66E01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2391581"/>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41A60-6245-BA4E-AD2F-8ABC9E62FFEA}"/>
              </a:ext>
            </a:extLst>
          </p:cNvPr>
          <p:cNvSpPr txBox="1"/>
          <p:nvPr/>
        </p:nvSpPr>
        <p:spPr>
          <a:xfrm>
            <a:off x="4349263" y="4196862"/>
            <a:ext cx="3282460" cy="954107"/>
          </a:xfrm>
          <a:prstGeom prst="rect">
            <a:avLst/>
          </a:prstGeom>
          <a:noFill/>
        </p:spPr>
        <p:txBody>
          <a:bodyPr wrap="square" rtlCol="0">
            <a:spAutoFit/>
          </a:bodyPr>
          <a:lstStyle/>
          <a:p>
            <a:pPr algn="ctr"/>
            <a:r>
              <a:rPr lang="en-US" sz="2800" dirty="0"/>
              <a:t>ENGL B2b</a:t>
            </a:r>
          </a:p>
          <a:p>
            <a:pPr algn="ctr"/>
            <a:r>
              <a:rPr lang="en-US" sz="2800" dirty="0"/>
              <a:t>Unit 1</a:t>
            </a:r>
          </a:p>
        </p:txBody>
      </p:sp>
      <p:sp>
        <p:nvSpPr>
          <p:cNvPr id="7" name="TextBox 6">
            <a:extLst>
              <a:ext uri="{FF2B5EF4-FFF2-40B4-BE49-F238E27FC236}">
                <a16:creationId xmlns:a16="http://schemas.microsoft.com/office/drawing/2014/main" id="{D1B9A5E4-4DAF-E945-A7EA-C4F55271ABE7}"/>
              </a:ext>
            </a:extLst>
          </p:cNvPr>
          <p:cNvSpPr txBox="1"/>
          <p:nvPr/>
        </p:nvSpPr>
        <p:spPr>
          <a:xfrm>
            <a:off x="3826308" y="1606061"/>
            <a:ext cx="4587474" cy="1200329"/>
          </a:xfrm>
          <a:prstGeom prst="rect">
            <a:avLst/>
          </a:prstGeom>
          <a:noFill/>
        </p:spPr>
        <p:txBody>
          <a:bodyPr wrap="none" rtlCol="0">
            <a:spAutoFit/>
          </a:bodyPr>
          <a:lstStyle/>
          <a:p>
            <a:r>
              <a:rPr lang="en-US" sz="4000" dirty="0"/>
              <a:t>Student Presentation</a:t>
            </a:r>
          </a:p>
          <a:p>
            <a:pPr algn="ctr"/>
            <a:r>
              <a:rPr lang="en-US" sz="3200" dirty="0"/>
              <a:t>Compare/Contrast</a:t>
            </a:r>
          </a:p>
        </p:txBody>
      </p:sp>
    </p:spTree>
    <p:extLst>
      <p:ext uri="{BB962C8B-B14F-4D97-AF65-F5344CB8AC3E}">
        <p14:creationId xmlns:p14="http://schemas.microsoft.com/office/powerpoint/2010/main" val="167142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BA62-96FE-BD4A-BC25-1A19D3F06B41}"/>
              </a:ext>
            </a:extLst>
          </p:cNvPr>
          <p:cNvSpPr>
            <a:spLocks noGrp="1"/>
          </p:cNvSpPr>
          <p:nvPr>
            <p:ph type="title"/>
          </p:nvPr>
        </p:nvSpPr>
        <p:spPr/>
        <p:txBody>
          <a:bodyPr>
            <a:normAutofit fontScale="90000"/>
          </a:bodyPr>
          <a:lstStyle/>
          <a:p>
            <a:r>
              <a:rPr lang="en-US" sz="3600" dirty="0"/>
              <a:t>What is The Topic of Your Compare/contrast presentation?</a:t>
            </a:r>
          </a:p>
        </p:txBody>
      </p:sp>
      <p:sp>
        <p:nvSpPr>
          <p:cNvPr id="3" name="Content Placeholder 2">
            <a:extLst>
              <a:ext uri="{FF2B5EF4-FFF2-40B4-BE49-F238E27FC236}">
                <a16:creationId xmlns:a16="http://schemas.microsoft.com/office/drawing/2014/main" id="{B00C8709-5210-144C-8602-166F416BA29F}"/>
              </a:ext>
            </a:extLst>
          </p:cNvPr>
          <p:cNvSpPr>
            <a:spLocks noGrp="1"/>
          </p:cNvSpPr>
          <p:nvPr>
            <p:ph idx="1"/>
          </p:nvPr>
        </p:nvSpPr>
        <p:spPr/>
        <p:txBody>
          <a:bodyPr>
            <a:normAutofit/>
          </a:bodyPr>
          <a:lstStyle/>
          <a:p>
            <a:r>
              <a:rPr lang="en-US" sz="2800" dirty="0"/>
              <a:t>Paying with cash VS paying digitally. </a:t>
            </a:r>
          </a:p>
          <a:p>
            <a:r>
              <a:rPr lang="en-US" sz="2800" dirty="0"/>
              <a:t>What items or aspects of the topic will you compare/contrast?</a:t>
            </a:r>
          </a:p>
          <a:p>
            <a:pPr marL="0" indent="0">
              <a:buNone/>
            </a:pPr>
            <a:r>
              <a:rPr lang="en-US" sz="2800" dirty="0"/>
              <a:t>		A. I will compare the convenience of each method of payment</a:t>
            </a:r>
          </a:p>
          <a:p>
            <a:pPr marL="0" indent="0">
              <a:buNone/>
            </a:pPr>
            <a:r>
              <a:rPr lang="en-US" sz="2800" dirty="0"/>
              <a:t>		B. I will compare the time frame of each method of payment</a:t>
            </a:r>
          </a:p>
        </p:txBody>
      </p:sp>
    </p:spTree>
    <p:extLst>
      <p:ext uri="{BB962C8B-B14F-4D97-AF65-F5344CB8AC3E}">
        <p14:creationId xmlns:p14="http://schemas.microsoft.com/office/powerpoint/2010/main" val="2848369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21FD-6013-3A47-824E-26BBA4A6F0A7}"/>
              </a:ext>
            </a:extLst>
          </p:cNvPr>
          <p:cNvSpPr>
            <a:spLocks noGrp="1"/>
          </p:cNvSpPr>
          <p:nvPr>
            <p:ph type="title"/>
          </p:nvPr>
        </p:nvSpPr>
        <p:spPr>
          <a:xfrm>
            <a:off x="581192" y="702156"/>
            <a:ext cx="11029616" cy="974244"/>
          </a:xfrm>
        </p:spPr>
        <p:txBody>
          <a:bodyPr>
            <a:normAutofit fontScale="90000"/>
          </a:bodyPr>
          <a:lstStyle/>
          <a:p>
            <a:r>
              <a:rPr lang="en-US" sz="3600" dirty="0"/>
              <a:t>Which item or aspect of the topic that you are comparing or contrasting Do you prefer?</a:t>
            </a:r>
          </a:p>
        </p:txBody>
      </p:sp>
      <p:sp>
        <p:nvSpPr>
          <p:cNvPr id="3" name="Content Placeholder 2">
            <a:extLst>
              <a:ext uri="{FF2B5EF4-FFF2-40B4-BE49-F238E27FC236}">
                <a16:creationId xmlns:a16="http://schemas.microsoft.com/office/drawing/2014/main" id="{1B06DB73-4842-5041-885F-EE4E7DF27690}"/>
              </a:ext>
            </a:extLst>
          </p:cNvPr>
          <p:cNvSpPr>
            <a:spLocks noGrp="1"/>
          </p:cNvSpPr>
          <p:nvPr>
            <p:ph idx="1"/>
          </p:nvPr>
        </p:nvSpPr>
        <p:spPr/>
        <p:txBody>
          <a:bodyPr>
            <a:normAutofit/>
          </a:bodyPr>
          <a:lstStyle/>
          <a:p>
            <a:r>
              <a:rPr lang="en-US" sz="2800" dirty="0"/>
              <a:t>I prefer A to B. (Fill in your preference.) </a:t>
            </a:r>
          </a:p>
          <a:p>
            <a:pPr marL="0" indent="0">
              <a:buNone/>
            </a:pPr>
            <a:r>
              <a:rPr lang="en-US" sz="2800" dirty="0"/>
              <a:t>   I personally prefer paying digitally, weather by cell phone or online.</a:t>
            </a:r>
          </a:p>
        </p:txBody>
      </p:sp>
    </p:spTree>
    <p:extLst>
      <p:ext uri="{BB962C8B-B14F-4D97-AF65-F5344CB8AC3E}">
        <p14:creationId xmlns:p14="http://schemas.microsoft.com/office/powerpoint/2010/main" val="285545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DD31-9CB3-3A4A-A86C-35B9FF9C8D3F}"/>
              </a:ext>
            </a:extLst>
          </p:cNvPr>
          <p:cNvSpPr>
            <a:spLocks noGrp="1"/>
          </p:cNvSpPr>
          <p:nvPr>
            <p:ph type="title"/>
          </p:nvPr>
        </p:nvSpPr>
        <p:spPr/>
        <p:txBody>
          <a:bodyPr>
            <a:normAutofit/>
          </a:bodyPr>
          <a:lstStyle/>
          <a:p>
            <a:r>
              <a:rPr lang="en-US" sz="3600" dirty="0"/>
              <a:t>Compare/contrast chart</a:t>
            </a:r>
          </a:p>
        </p:txBody>
      </p:sp>
      <p:graphicFrame>
        <p:nvGraphicFramePr>
          <p:cNvPr id="5" name="Content Placeholder 4">
            <a:extLst>
              <a:ext uri="{FF2B5EF4-FFF2-40B4-BE49-F238E27FC236}">
                <a16:creationId xmlns:a16="http://schemas.microsoft.com/office/drawing/2014/main" id="{70201724-4F41-CE43-A038-EBEC247E2355}"/>
              </a:ext>
            </a:extLst>
          </p:cNvPr>
          <p:cNvGraphicFramePr>
            <a:graphicFrameLocks noGrp="1"/>
          </p:cNvGraphicFramePr>
          <p:nvPr>
            <p:ph idx="1"/>
            <p:extLst>
              <p:ext uri="{D42A27DB-BD31-4B8C-83A1-F6EECF244321}">
                <p14:modId xmlns:p14="http://schemas.microsoft.com/office/powerpoint/2010/main" val="760474809"/>
              </p:ext>
            </p:extLst>
          </p:nvPr>
        </p:nvGraphicFramePr>
        <p:xfrm>
          <a:off x="581025" y="2181225"/>
          <a:ext cx="11029950" cy="222504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888948346"/>
                    </a:ext>
                  </a:extLst>
                </a:gridCol>
                <a:gridCol w="5514975">
                  <a:extLst>
                    <a:ext uri="{9D8B030D-6E8A-4147-A177-3AD203B41FA5}">
                      <a16:colId xmlns:a16="http://schemas.microsoft.com/office/drawing/2014/main" val="2674043235"/>
                    </a:ext>
                  </a:extLst>
                </a:gridCol>
              </a:tblGrid>
              <a:tr h="370840">
                <a:tc>
                  <a:txBody>
                    <a:bodyPr/>
                    <a:lstStyle/>
                    <a:p>
                      <a:pPr algn="l"/>
                      <a:r>
                        <a:rPr lang="en-US" dirty="0"/>
                        <a:t>A.  Paying with cash</a:t>
                      </a:r>
                    </a:p>
                  </a:txBody>
                  <a:tcPr/>
                </a:tc>
                <a:tc>
                  <a:txBody>
                    <a:bodyPr/>
                    <a:lstStyle/>
                    <a:p>
                      <a:pPr algn="l"/>
                      <a:r>
                        <a:rPr lang="en-US" dirty="0"/>
                        <a:t>B. Paying digitally</a:t>
                      </a:r>
                    </a:p>
                  </a:txBody>
                  <a:tcPr/>
                </a:tc>
                <a:extLst>
                  <a:ext uri="{0D108BD9-81ED-4DB2-BD59-A6C34878D82A}">
                    <a16:rowId xmlns:a16="http://schemas.microsoft.com/office/drawing/2014/main" val="3542780022"/>
                  </a:ext>
                </a:extLst>
              </a:tr>
              <a:tr h="370840">
                <a:tc>
                  <a:txBody>
                    <a:bodyPr/>
                    <a:lstStyle/>
                    <a:p>
                      <a:r>
                        <a:rPr lang="en-US" dirty="0"/>
                        <a:t>Do not require expensive gadgets</a:t>
                      </a:r>
                    </a:p>
                  </a:txBody>
                  <a:tcPr/>
                </a:tc>
                <a:tc>
                  <a:txBody>
                    <a:bodyPr/>
                    <a:lstStyle/>
                    <a:p>
                      <a:r>
                        <a:rPr lang="en-US" dirty="0"/>
                        <a:t>Require some form of technology</a:t>
                      </a:r>
                    </a:p>
                  </a:txBody>
                  <a:tcPr/>
                </a:tc>
                <a:extLst>
                  <a:ext uri="{0D108BD9-81ED-4DB2-BD59-A6C34878D82A}">
                    <a16:rowId xmlns:a16="http://schemas.microsoft.com/office/drawing/2014/main" val="3435259624"/>
                  </a:ext>
                </a:extLst>
              </a:tr>
              <a:tr h="370840">
                <a:tc>
                  <a:txBody>
                    <a:bodyPr/>
                    <a:lstStyle/>
                    <a:p>
                      <a:r>
                        <a:rPr lang="en-US" dirty="0"/>
                        <a:t> Might need a change</a:t>
                      </a:r>
                    </a:p>
                  </a:txBody>
                  <a:tcPr/>
                </a:tc>
                <a:tc>
                  <a:txBody>
                    <a:bodyPr/>
                    <a:lstStyle/>
                    <a:p>
                      <a:r>
                        <a:rPr lang="en-US" dirty="0"/>
                        <a:t>Easy to process any amount</a:t>
                      </a:r>
                    </a:p>
                  </a:txBody>
                  <a:tcPr/>
                </a:tc>
                <a:extLst>
                  <a:ext uri="{0D108BD9-81ED-4DB2-BD59-A6C34878D82A}">
                    <a16:rowId xmlns:a16="http://schemas.microsoft.com/office/drawing/2014/main" val="2025442309"/>
                  </a:ext>
                </a:extLst>
              </a:tr>
              <a:tr h="370840">
                <a:tc>
                  <a:txBody>
                    <a:bodyPr/>
                    <a:lstStyle/>
                    <a:p>
                      <a:r>
                        <a:rPr lang="en-US" dirty="0"/>
                        <a:t>Requires a secure place for keeping</a:t>
                      </a:r>
                    </a:p>
                  </a:txBody>
                  <a:tcPr/>
                </a:tc>
                <a:tc>
                  <a:txBody>
                    <a:bodyPr/>
                    <a:lstStyle/>
                    <a:p>
                      <a:r>
                        <a:rPr lang="en-US" dirty="0"/>
                        <a:t>Kept digitally, does not take any space</a:t>
                      </a:r>
                    </a:p>
                  </a:txBody>
                  <a:tcPr/>
                </a:tc>
                <a:extLst>
                  <a:ext uri="{0D108BD9-81ED-4DB2-BD59-A6C34878D82A}">
                    <a16:rowId xmlns:a16="http://schemas.microsoft.com/office/drawing/2014/main" val="1024518220"/>
                  </a:ext>
                </a:extLst>
              </a:tr>
              <a:tr h="370840">
                <a:tc>
                  <a:txBody>
                    <a:bodyPr/>
                    <a:lstStyle/>
                    <a:p>
                      <a:r>
                        <a:rPr lang="en-US" dirty="0"/>
                        <a:t>Could be lost or stolen</a:t>
                      </a:r>
                    </a:p>
                  </a:txBody>
                  <a:tcPr/>
                </a:tc>
                <a:tc>
                  <a:txBody>
                    <a:bodyPr/>
                    <a:lstStyle/>
                    <a:p>
                      <a:r>
                        <a:rPr lang="en-US" dirty="0"/>
                        <a:t>Could be affected by fraud or scum</a:t>
                      </a:r>
                    </a:p>
                  </a:txBody>
                  <a:tcPr/>
                </a:tc>
                <a:extLst>
                  <a:ext uri="{0D108BD9-81ED-4DB2-BD59-A6C34878D82A}">
                    <a16:rowId xmlns:a16="http://schemas.microsoft.com/office/drawing/2014/main" val="204376020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79848188"/>
                  </a:ext>
                </a:extLst>
              </a:tr>
            </a:tbl>
          </a:graphicData>
        </a:graphic>
      </p:graphicFrame>
    </p:spTree>
    <p:extLst>
      <p:ext uri="{BB962C8B-B14F-4D97-AF65-F5344CB8AC3E}">
        <p14:creationId xmlns:p14="http://schemas.microsoft.com/office/powerpoint/2010/main" val="87751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188B-E9B7-AA49-85AA-90E29D804F01}"/>
              </a:ext>
            </a:extLst>
          </p:cNvPr>
          <p:cNvSpPr>
            <a:spLocks noGrp="1"/>
          </p:cNvSpPr>
          <p:nvPr>
            <p:ph type="title"/>
          </p:nvPr>
        </p:nvSpPr>
        <p:spPr/>
        <p:txBody>
          <a:bodyPr>
            <a:normAutofit fontScale="90000"/>
          </a:bodyPr>
          <a:lstStyle/>
          <a:p>
            <a:r>
              <a:rPr lang="en-US" sz="3600" dirty="0"/>
              <a:t>What is the Main Idea You want Your Reader to learn from Your Compare/Contrast presentation?</a:t>
            </a:r>
          </a:p>
        </p:txBody>
      </p:sp>
      <p:sp>
        <p:nvSpPr>
          <p:cNvPr id="3" name="Content Placeholder 2">
            <a:extLst>
              <a:ext uri="{FF2B5EF4-FFF2-40B4-BE49-F238E27FC236}">
                <a16:creationId xmlns:a16="http://schemas.microsoft.com/office/drawing/2014/main" id="{81AA87B9-BE35-A147-A5AB-E5E16442D92D}"/>
              </a:ext>
            </a:extLst>
          </p:cNvPr>
          <p:cNvSpPr>
            <a:spLocks noGrp="1"/>
          </p:cNvSpPr>
          <p:nvPr>
            <p:ph idx="1"/>
          </p:nvPr>
        </p:nvSpPr>
        <p:spPr/>
        <p:txBody>
          <a:bodyPr>
            <a:normAutofit/>
          </a:bodyPr>
          <a:lstStyle/>
          <a:p>
            <a:r>
              <a:rPr lang="en-US" sz="2800" dirty="0"/>
              <a:t> Modern technology offers many benefits, and paying with nothing but your cell phone is one of the best features. This new way of payment is very convenient, easy to use, and accessible almost everywhere. However, there are some issues related to cyber-security that must be addressed in order to make such payments safer. </a:t>
            </a:r>
          </a:p>
        </p:txBody>
      </p:sp>
    </p:spTree>
    <p:extLst>
      <p:ext uri="{BB962C8B-B14F-4D97-AF65-F5344CB8AC3E}">
        <p14:creationId xmlns:p14="http://schemas.microsoft.com/office/powerpoint/2010/main" val="10386193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2D9E9229DEA145B9C69AC3C706F100" ma:contentTypeVersion="8" ma:contentTypeDescription="Create a new document." ma:contentTypeScope="" ma:versionID="96e5e4b3f44e16f453228832eed420bc">
  <xsd:schema xmlns:xsd="http://www.w3.org/2001/XMLSchema" xmlns:xs="http://www.w3.org/2001/XMLSchema" xmlns:p="http://schemas.microsoft.com/office/2006/metadata/properties" xmlns:ns2="49847848-8ad4-4b7e-b512-27290e480fa9" targetNamespace="http://schemas.microsoft.com/office/2006/metadata/properties" ma:root="true" ma:fieldsID="21db26d9f58dbef4212409c749153aa1" ns2:_="">
    <xsd:import namespace="49847848-8ad4-4b7e-b512-27290e480fa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847848-8ad4-4b7e-b512-27290e480f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AC4F54-1577-4458-998E-DBA71B5D36B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6467990-436B-4695-B033-EDD87FB8CC60}">
  <ds:schemaRefs>
    <ds:schemaRef ds:uri="http://schemas.microsoft.com/sharepoint/v3/contenttype/forms"/>
  </ds:schemaRefs>
</ds:datastoreItem>
</file>

<file path=customXml/itemProps3.xml><?xml version="1.0" encoding="utf-8"?>
<ds:datastoreItem xmlns:ds="http://schemas.openxmlformats.org/officeDocument/2006/customXml" ds:itemID="{5570118A-78C2-4B97-A9AF-81F3684510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847848-8ad4-4b7e-b512-27290e480f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{62D05313-1BA5-B240-9DA8-7ABE933875D5}tf10001123</Template>
  <TotalTime>75</TotalTime>
  <Words>250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Gill Sans MT</vt:lpstr>
      <vt:lpstr>Wingdings 2</vt:lpstr>
      <vt:lpstr>Dividend</vt:lpstr>
      <vt:lpstr>PowerPoint Presentation</vt:lpstr>
      <vt:lpstr>What is The Topic of Your Compare/contrast presentation?</vt:lpstr>
      <vt:lpstr>Which item or aspect of the topic that you are comparing or contrasting Do you prefer?</vt:lpstr>
      <vt:lpstr>Compare/contrast chart</vt:lpstr>
      <vt:lpstr>What is the Main Idea You want Your Reader to learn from Your Compare/Contrast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Title:</dc:title>
  <dc:creator>Diana Bowman</dc:creator>
  <cp:lastModifiedBy>Trevor Toler</cp:lastModifiedBy>
  <cp:revision>9</cp:revision>
  <dcterms:created xsi:type="dcterms:W3CDTF">2019-11-26T18:18:20Z</dcterms:created>
  <dcterms:modified xsi:type="dcterms:W3CDTF">2023-04-12T19:04:47Z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0x010100FF2D9E9229DEA145B9C69AC3C706F100</vt:lpwstr>
  </property>
</Properties>
</file>