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62" r:id="rId6"/>
    <p:sldId id="270" r:id="rId7"/>
    <p:sldId id="267" r:id="rId8"/>
    <p:sldId id="264" r:id="rId9"/>
    <p:sldId id="263" r:id="rId10"/>
    <p:sldId id="268" r:id="rId11"/>
    <p:sldId id="269" r:id="rId12"/>
    <p:sldId id="259" r:id="rId13"/>
  </p:sldIdLst>
  <p:sldSz cx="9144000" cy="5143500" type="screen16x9"/>
  <p:notesSz cx="6858000" cy="9144000"/>
  <p:defaultTextStyle>
    <a:defPPr>
      <a:defRPr lang="ru-R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E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1950" y="-10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02252-F4D1-42E1-ACB0-8708DA3CB35F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90261-15DC-44FC-A758-2A5294061F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23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024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9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003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9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9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9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490261-15DC-44FC-A758-2A5294061F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669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E528-D95D-420E-8148-53DBCD7CC720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9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4A14-33E4-4618-A112-FC76D400EC5E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16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541E-ABF4-40DD-8ECD-EDE3B5F4AD3D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11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E4E1-01B8-478E-A6C3-40375E48E09D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587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F6B7D-FFAC-44D7-803F-6913BE2DC41B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076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D80C1-3E38-4230-8F91-0EB012D9305B}" type="datetime1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36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C3A21-203B-4A6B-9045-7A7EB00D2B01}" type="datetime1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20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91FF-C293-4560-AB4A-E6923093E62F}" type="datetime1">
              <a:rPr lang="ru-RU" smtClean="0"/>
              <a:t>15.04.2025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34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B1C60-DDA3-4ABF-B837-9B8914127824}" type="datetime1">
              <a:rPr lang="ru-RU" smtClean="0"/>
              <a:t>15.04.2025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940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E60B-EC19-4778-B474-A417FE78B511}" type="datetime1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77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05118-DA74-402F-A43F-27D8703D6B49}" type="datetime1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0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r="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5801-2322-4D63-BD36-E25F096CB95B}" type="datetime1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B95F5-5F8D-4787-9935-94894D1E56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6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02" y="732234"/>
            <a:ext cx="33845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F:\БРЕНДБУК\презентация ктрв\1x\пРесурс 1-8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67"/>
          <a:stretch>
            <a:fillRect/>
          </a:stretch>
        </p:blipFill>
        <p:spPr bwMode="auto">
          <a:xfrm>
            <a:off x="460602" y="4248150"/>
            <a:ext cx="1584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oogle Shape;113;p13"/>
          <p:cNvSpPr>
            <a:spLocks noGrp="1"/>
          </p:cNvSpPr>
          <p:nvPr>
            <p:ph type="ctrTitle"/>
          </p:nvPr>
        </p:nvSpPr>
        <p:spPr>
          <a:xfrm>
            <a:off x="460602" y="1333500"/>
            <a:ext cx="4035198" cy="2171700"/>
          </a:xfrm>
        </p:spPr>
        <p:txBody>
          <a:bodyPr lIns="91425" tIns="91425" rIns="91425" bIns="91425">
            <a:noAutofit/>
          </a:bodyPr>
          <a:lstStyle/>
          <a:p>
            <a:pPr algn="l" eaLnBrk="1" hangingPunct="1"/>
            <a:r>
              <a:rPr lang="ru-RU" sz="2400" dirty="0" smtClean="0">
                <a:solidFill>
                  <a:schemeClr val="bg1"/>
                </a:solidFill>
                <a:latin typeface="Montserrat Medium" panose="00000600000000000000" pitchFamily="2" charset="-52"/>
                <a:cs typeface="Arial" pitchFamily="34" charset="0"/>
              </a:rPr>
              <a:t>Производственная практика на АО УПКБ «Деталь»</a:t>
            </a:r>
            <a:br>
              <a:rPr lang="ru-RU" sz="2400" dirty="0" smtClean="0">
                <a:solidFill>
                  <a:schemeClr val="bg1"/>
                </a:solidFill>
                <a:latin typeface="Montserrat Medium" panose="00000600000000000000" pitchFamily="2" charset="-52"/>
                <a:cs typeface="Arial" pitchFamily="34" charset="0"/>
              </a:rPr>
            </a:br>
            <a:r>
              <a:rPr lang="ru-RU" sz="2400" dirty="0" smtClean="0">
                <a:solidFill>
                  <a:schemeClr val="bg1"/>
                </a:solidFill>
                <a:latin typeface="Montserrat Medium" panose="00000600000000000000" pitchFamily="2" charset="-52"/>
                <a:cs typeface="Arial" pitchFamily="34" charset="0"/>
              </a:rPr>
              <a:t/>
            </a:r>
            <a:br>
              <a:rPr lang="ru-RU" sz="2400" dirty="0" smtClean="0">
                <a:solidFill>
                  <a:schemeClr val="bg1"/>
                </a:solidFill>
                <a:latin typeface="Montserrat Medium" panose="00000600000000000000" pitchFamily="2" charset="-52"/>
                <a:cs typeface="Arial" pitchFamily="34" charset="0"/>
              </a:rPr>
            </a:br>
            <a:r>
              <a:rPr lang="ru-RU" sz="1600" dirty="0" smtClean="0">
                <a:solidFill>
                  <a:schemeClr val="bg1"/>
                </a:solidFill>
                <a:latin typeface="Montserrat Medium" panose="00000600000000000000" pitchFamily="2" charset="-52"/>
                <a:cs typeface="Arial" pitchFamily="34" charset="0"/>
              </a:rPr>
              <a:t>Отчет выполнил студент группы ИСиП-21-401 Зеленовский Даниил Максимович</a:t>
            </a:r>
          </a:p>
        </p:txBody>
      </p:sp>
    </p:spTree>
    <p:extLst>
      <p:ext uri="{BB962C8B-B14F-4D97-AF65-F5344CB8AC3E}">
        <p14:creationId xmlns:p14="http://schemas.microsoft.com/office/powerpoint/2010/main" val="424872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10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0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</a:p>
        </p:txBody>
      </p:sp>
      <p:sp>
        <p:nvSpPr>
          <p:cNvPr id="11" name="Google Shape;118;p14"/>
          <p:cNvSpPr txBox="1">
            <a:spLocks/>
          </p:cNvSpPr>
          <p:nvPr/>
        </p:nvSpPr>
        <p:spPr>
          <a:xfrm>
            <a:off x="337231" y="830970"/>
            <a:ext cx="8555945" cy="42358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algn="just"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Особенности реализации алгоритма и ПО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3" name="Google Shape;122;p14"/>
          <p:cNvSpPr txBox="1">
            <a:spLocks/>
          </p:cNvSpPr>
          <p:nvPr/>
        </p:nvSpPr>
        <p:spPr bwMode="auto">
          <a:xfrm>
            <a:off x="337231" y="1254550"/>
            <a:ext cx="6196919" cy="339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использование </a:t>
            </a:r>
            <a:r>
              <a:rPr lang="ru-RU" sz="1600" dirty="0">
                <a:latin typeface="Arial" pitchFamily="34" charset="0"/>
              </a:rPr>
              <a:t>оптимизирующего компилятора;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учет </a:t>
            </a:r>
            <a:r>
              <a:rPr lang="ru-RU" sz="1600" dirty="0">
                <a:latin typeface="Arial" pitchFamily="34" charset="0"/>
              </a:rPr>
              <a:t>ограничений 8-битной архитектуры;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эффективное </a:t>
            </a:r>
            <a:r>
              <a:rPr lang="ru-RU" sz="1600" dirty="0">
                <a:latin typeface="Arial" pitchFamily="34" charset="0"/>
              </a:rPr>
              <a:t>использование памяти;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реализация </a:t>
            </a:r>
            <a:r>
              <a:rPr lang="ru-RU" sz="1600" dirty="0">
                <a:latin typeface="Arial" pitchFamily="34" charset="0"/>
              </a:rPr>
              <a:t>энергосберегающих режимов;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обработка </a:t>
            </a:r>
            <a:r>
              <a:rPr lang="ru-RU" sz="1600" dirty="0">
                <a:latin typeface="Arial" pitchFamily="34" charset="0"/>
              </a:rPr>
              <a:t>исключительных ситуаций.</a:t>
            </a:r>
          </a:p>
        </p:txBody>
      </p:sp>
    </p:spTree>
    <p:extLst>
      <p:ext uri="{BB962C8B-B14F-4D97-AF65-F5344CB8AC3E}">
        <p14:creationId xmlns:p14="http://schemas.microsoft.com/office/powerpoint/2010/main" val="41834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11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0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</a:p>
        </p:txBody>
      </p:sp>
      <p:sp>
        <p:nvSpPr>
          <p:cNvPr id="11" name="Google Shape;118;p14"/>
          <p:cNvSpPr txBox="1">
            <a:spLocks/>
          </p:cNvSpPr>
          <p:nvPr/>
        </p:nvSpPr>
        <p:spPr>
          <a:xfrm>
            <a:off x="337231" y="830970"/>
            <a:ext cx="8555945" cy="42358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algn="just"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Заключение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3" name="Google Shape;122;p14"/>
          <p:cNvSpPr txBox="1">
            <a:spLocks/>
          </p:cNvSpPr>
          <p:nvPr/>
        </p:nvSpPr>
        <p:spPr bwMode="auto">
          <a:xfrm>
            <a:off x="346755" y="1254547"/>
            <a:ext cx="8555946" cy="339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За </a:t>
            </a:r>
            <a:r>
              <a:rPr lang="ru-RU" sz="1600" dirty="0">
                <a:latin typeface="Arial" pitchFamily="34" charset="0"/>
              </a:rPr>
              <a:t>время производственной практики </a:t>
            </a:r>
            <a:r>
              <a:rPr lang="ru-RU" sz="1600" dirty="0" smtClean="0">
                <a:latin typeface="Arial" pitchFamily="34" charset="0"/>
              </a:rPr>
              <a:t>было проделано следующее:</a:t>
            </a:r>
            <a:endParaRPr lang="ru-RU" sz="1600" dirty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ознакомился со структурой предприятия;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itchFamily="34" charset="0"/>
              </a:rPr>
              <a:t>о</a:t>
            </a:r>
            <a:r>
              <a:rPr lang="ru-RU" sz="1600" dirty="0" smtClean="0">
                <a:latin typeface="Arial" pitchFamily="34" charset="0"/>
              </a:rPr>
              <a:t>знакомился с внутренними стандартами предприятия;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Arial" pitchFamily="34" charset="0"/>
              </a:rPr>
              <a:t>п</a:t>
            </a:r>
            <a:r>
              <a:rPr lang="ru-RU" sz="1600" dirty="0" smtClean="0">
                <a:latin typeface="Arial" pitchFamily="34" charset="0"/>
              </a:rPr>
              <a:t>рошел инструктажи по технике безопасности;</a:t>
            </a:r>
            <a:endParaRPr lang="ru-RU" sz="1600" dirty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ознакомился </a:t>
            </a:r>
            <a:r>
              <a:rPr lang="ru-RU" sz="1600" dirty="0" smtClean="0">
                <a:latin typeface="Arial" pitchFamily="34" charset="0"/>
              </a:rPr>
              <a:t>с принципами написания ПО для микроконтроллеров;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изучил </a:t>
            </a:r>
            <a:r>
              <a:rPr lang="ru-RU" sz="1600" dirty="0" smtClean="0">
                <a:latin typeface="Arial" pitchFamily="34" charset="0"/>
              </a:rPr>
              <a:t>язык программирования </a:t>
            </a:r>
            <a:r>
              <a:rPr lang="en-US" sz="1600" dirty="0" smtClean="0">
                <a:latin typeface="Arial" pitchFamily="34" charset="0"/>
              </a:rPr>
              <a:t>C</a:t>
            </a:r>
            <a:r>
              <a:rPr lang="ru-RU" sz="1600" dirty="0" smtClean="0">
                <a:latin typeface="Arial" pitchFamily="34" charset="0"/>
              </a:rPr>
              <a:t>;</a:t>
            </a:r>
            <a:endParaRPr lang="ru-RU" sz="1600" dirty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получил </a:t>
            </a:r>
            <a:r>
              <a:rPr lang="ru-RU" sz="1600" dirty="0" smtClean="0">
                <a:latin typeface="Arial" pitchFamily="34" charset="0"/>
              </a:rPr>
              <a:t>навыки работы в среде разработки </a:t>
            </a:r>
            <a:r>
              <a:rPr lang="en-US" sz="1600" dirty="0" smtClean="0">
                <a:latin typeface="Arial" pitchFamily="34" charset="0"/>
              </a:rPr>
              <a:t>Atmel Studio</a:t>
            </a:r>
            <a:r>
              <a:rPr lang="ru-RU" sz="1600" dirty="0" smtClean="0">
                <a:latin typeface="Arial" pitchFamily="34" charset="0"/>
              </a:rPr>
              <a:t>;</a:t>
            </a:r>
            <a:endParaRPr lang="ru-RU" sz="1600" dirty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получил </a:t>
            </a:r>
            <a:r>
              <a:rPr lang="ru-RU" sz="1600" dirty="0">
                <a:latin typeface="Arial" pitchFamily="34" charset="0"/>
              </a:rPr>
              <a:t>представление о взаимоотношениях между </a:t>
            </a:r>
            <a:r>
              <a:rPr lang="ru-RU" sz="1600" dirty="0" smtClean="0">
                <a:latin typeface="Arial" pitchFamily="34" charset="0"/>
              </a:rPr>
              <a:t>подразделениями </a:t>
            </a:r>
            <a:r>
              <a:rPr lang="ru-RU" sz="1600" dirty="0">
                <a:latin typeface="Arial" pitchFamily="34" charset="0"/>
              </a:rPr>
              <a:t>предприятия.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8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16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7"/>
          <p:cNvSpPr>
            <a:spLocks noChangeArrowheads="1"/>
          </p:cNvSpPr>
          <p:nvPr/>
        </p:nvSpPr>
        <p:spPr bwMode="auto">
          <a:xfrm>
            <a:off x="2459602" y="3331521"/>
            <a:ext cx="42247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ru-RU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ул. Пионерская, д. 8, г. Каменск-Уральский Свердловской обл., Россия, 623409</a:t>
            </a:r>
            <a:br>
              <a:rPr lang="ru-RU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Тел.: +7 (3439) 375-850, факс: +7 (3439) 375-860 </a:t>
            </a:r>
            <a:endParaRPr lang="en-US" sz="1200" b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r>
              <a:rPr lang="ru-RU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E-mail: upkb@upkb</a:t>
            </a:r>
            <a:r>
              <a:rPr lang="en-US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.ru</a:t>
            </a:r>
            <a:r>
              <a:rPr lang="ru-RU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upkb@nexcom.ru </a:t>
            </a:r>
            <a:endParaRPr lang="en-US" sz="1200" b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r>
              <a:rPr lang="en-US" sz="12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www.upkb.ru</a:t>
            </a:r>
            <a:endParaRPr lang="ru-RU" sz="1200" b="1" baseline="30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9"/>
          <p:cNvSpPr>
            <a:spLocks noChangeArrowheads="1"/>
          </p:cNvSpPr>
          <p:nvPr/>
        </p:nvSpPr>
        <p:spPr bwMode="auto">
          <a:xfrm>
            <a:off x="2879723" y="4408677"/>
            <a:ext cx="3384551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ru-RU" sz="900" b="1" dirty="0">
                <a:solidFill>
                  <a:schemeClr val="bg1"/>
                </a:solidFill>
                <a:latin typeface="Arial" pitchFamily="34" charset="0"/>
              </a:rPr>
              <a:t>АО «Корпорация «Тактическое Ракетное Вооружение» </a:t>
            </a:r>
            <a:endParaRPr lang="ru-RU" sz="900" dirty="0">
              <a:solidFill>
                <a:schemeClr val="bg1"/>
              </a:solidFill>
              <a:latin typeface="Arial" pitchFamily="34" charset="0"/>
            </a:endParaRPr>
          </a:p>
        </p:txBody>
      </p:sp>
      <p:pic>
        <p:nvPicPr>
          <p:cNvPr id="11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05" y="2242803"/>
            <a:ext cx="4224791" cy="65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7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 smtClean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 smtClean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  <a:endParaRPr lang="ru-RU" sz="1050" dirty="0">
              <a:solidFill>
                <a:schemeClr val="bg1"/>
              </a:solidFill>
              <a:latin typeface="Montserrat Medium" panose="00000600000000000000" pitchFamily="2" charset="-52"/>
              <a:cs typeface="Calibri" panose="020F0502020204030204" pitchFamily="34" charset="0"/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2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6" name="Google Shape;118;p14"/>
          <p:cNvSpPr txBox="1">
            <a:spLocks/>
          </p:cNvSpPr>
          <p:nvPr/>
        </p:nvSpPr>
        <p:spPr>
          <a:xfrm>
            <a:off x="337228" y="948885"/>
            <a:ext cx="8555945" cy="23583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История предприятия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7" name="Google Shape;122;p14"/>
          <p:cNvSpPr txBox="1">
            <a:spLocks/>
          </p:cNvSpPr>
          <p:nvPr/>
        </p:nvSpPr>
        <p:spPr bwMode="auto">
          <a:xfrm>
            <a:off x="337227" y="1066800"/>
            <a:ext cx="8120971" cy="370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2000" b="1" dirty="0" smtClean="0">
                <a:latin typeface="Arial" pitchFamily="34" charset="0"/>
              </a:rPr>
              <a:t>Уральское </a:t>
            </a:r>
            <a:r>
              <a:rPr lang="ru-RU" sz="2000" b="1" dirty="0">
                <a:latin typeface="Arial" pitchFamily="34" charset="0"/>
              </a:rPr>
              <a:t>проектно-конструкторское бюро «</a:t>
            </a:r>
            <a:r>
              <a:rPr lang="ru-RU" sz="2000" b="1" dirty="0" smtClean="0">
                <a:latin typeface="Arial" pitchFamily="34" charset="0"/>
              </a:rPr>
              <a:t>Деталь» </a:t>
            </a:r>
            <a:endParaRPr lang="en-US" sz="2000" b="1" dirty="0" smtClean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Ведущее предприятие </a:t>
            </a:r>
            <a:r>
              <a:rPr lang="ru-RU" sz="1600" dirty="0">
                <a:latin typeface="Arial" pitchFamily="34" charset="0"/>
              </a:rPr>
              <a:t>России по разработке и </a:t>
            </a:r>
            <a:r>
              <a:rPr lang="ru-RU" sz="1600" dirty="0" smtClean="0">
                <a:latin typeface="Arial" pitchFamily="34" charset="0"/>
              </a:rPr>
              <a:t>производству:</a:t>
            </a:r>
            <a:endParaRPr lang="en-US" sz="1600" dirty="0" smtClean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радиовысотомеров </a:t>
            </a:r>
            <a:r>
              <a:rPr lang="ru-RU" sz="1600" dirty="0">
                <a:latin typeface="Arial" pitchFamily="34" charset="0"/>
              </a:rPr>
              <a:t>(РВ) </a:t>
            </a:r>
            <a:endParaRPr lang="en-US" sz="1600" dirty="0" smtClean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err="1" smtClean="0">
                <a:latin typeface="Arial" pitchFamily="34" charset="0"/>
              </a:rPr>
              <a:t>радиовысотомерных</a:t>
            </a:r>
            <a:r>
              <a:rPr lang="ru-RU" sz="1600" dirty="0" smtClean="0">
                <a:latin typeface="Arial" pitchFamily="34" charset="0"/>
              </a:rPr>
              <a:t> </a:t>
            </a:r>
            <a:r>
              <a:rPr lang="ru-RU" sz="1600" dirty="0">
                <a:latin typeface="Arial" pitchFamily="34" charset="0"/>
              </a:rPr>
              <a:t>систем (РВС) </a:t>
            </a:r>
            <a:endParaRPr lang="en-US" sz="1600" dirty="0" smtClean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endParaRPr lang="en-US" sz="800" dirty="0" smtClean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Образовано в 1949 </a:t>
            </a:r>
            <a:r>
              <a:rPr lang="ru-RU" sz="1600" dirty="0" smtClean="0">
                <a:latin typeface="Arial" pitchFamily="34" charset="0"/>
              </a:rPr>
              <a:t>г</a:t>
            </a:r>
            <a:r>
              <a:rPr lang="ru-RU" sz="1600" dirty="0" smtClean="0">
                <a:latin typeface="Aria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В 1957 разработан первый отечественный РВ малых высот «Уралец».</a:t>
            </a: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В 1959 разработан первый РВ больших высот РВ-25.</a:t>
            </a:r>
            <a:endParaRPr lang="ru-RU" sz="1600" dirty="0" smtClean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Вошло в </a:t>
            </a:r>
            <a:r>
              <a:rPr lang="ru-RU" sz="1600" dirty="0" smtClean="0">
                <a:latin typeface="Arial" pitchFamily="34" charset="0"/>
              </a:rPr>
              <a:t>состав</a:t>
            </a:r>
            <a:r>
              <a:rPr lang="en-US" sz="1600" dirty="0" smtClean="0">
                <a:latin typeface="Arial" pitchFamily="34" charset="0"/>
              </a:rPr>
              <a:t> </a:t>
            </a:r>
            <a:r>
              <a:rPr lang="ru-RU" sz="1600" dirty="0" smtClean="0">
                <a:latin typeface="Arial" pitchFamily="34" charset="0"/>
              </a:rPr>
              <a:t>Корпорации «Тактическое ракетное вооружение» (КТРВ) в 2002 </a:t>
            </a:r>
            <a:r>
              <a:rPr lang="ru-RU" sz="1600" dirty="0" smtClean="0">
                <a:latin typeface="Arial" pitchFamily="34" charset="0"/>
              </a:rPr>
              <a:t>г</a:t>
            </a:r>
            <a:r>
              <a:rPr lang="ru-RU" sz="1600" dirty="0" smtClean="0">
                <a:latin typeface="Arial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endParaRPr lang="en-US" sz="800" dirty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Продукция </a:t>
            </a:r>
            <a:r>
              <a:rPr lang="ru-RU" sz="1600" dirty="0">
                <a:latin typeface="Arial" pitchFamily="34" charset="0"/>
              </a:rPr>
              <a:t>предприятия характеризуется высоким научно-техническим уровнем и пользуется заслуженным спросом в стране и за рубежом.</a:t>
            </a:r>
          </a:p>
        </p:txBody>
      </p:sp>
    </p:spTree>
    <p:extLst>
      <p:ext uri="{BB962C8B-B14F-4D97-AF65-F5344CB8AC3E}">
        <p14:creationId xmlns:p14="http://schemas.microsoft.com/office/powerpoint/2010/main" val="128372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3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0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</a:p>
        </p:txBody>
      </p:sp>
      <p:sp>
        <p:nvSpPr>
          <p:cNvPr id="11" name="Google Shape;118;p14"/>
          <p:cNvSpPr txBox="1">
            <a:spLocks/>
          </p:cNvSpPr>
          <p:nvPr/>
        </p:nvSpPr>
        <p:spPr>
          <a:xfrm>
            <a:off x="337231" y="830970"/>
            <a:ext cx="8555945" cy="42358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Организационная структура предприятия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3" name="Google Shape;122;p14"/>
          <p:cNvSpPr txBox="1">
            <a:spLocks/>
          </p:cNvSpPr>
          <p:nvPr/>
        </p:nvSpPr>
        <p:spPr bwMode="auto">
          <a:xfrm>
            <a:off x="337231" y="1254548"/>
            <a:ext cx="8416244" cy="339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dirty="0">
                <a:latin typeface="Arial" pitchFamily="34" charset="0"/>
              </a:rPr>
              <a:t>АО  УПКБ «Деталь» использует иерархическую организационную структуру. </a:t>
            </a:r>
          </a:p>
        </p:txBody>
      </p:sp>
      <p:pic>
        <p:nvPicPr>
          <p:cNvPr id="1026" name="Picture 2" descr="D:\Daniil\Документы\Практика\Производственная практика\Материалы\Структура НИОКР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32" y="1855799"/>
            <a:ext cx="8416244" cy="240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27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4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0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</a:p>
        </p:txBody>
      </p:sp>
      <p:sp>
        <p:nvSpPr>
          <p:cNvPr id="11" name="Google Shape;118;p14"/>
          <p:cNvSpPr txBox="1">
            <a:spLocks/>
          </p:cNvSpPr>
          <p:nvPr/>
        </p:nvSpPr>
        <p:spPr>
          <a:xfrm>
            <a:off x="337231" y="830970"/>
            <a:ext cx="8555945" cy="42358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Задачи решаемые на рабочем месте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3" name="Google Shape;122;p14"/>
          <p:cNvSpPr txBox="1">
            <a:spLocks/>
          </p:cNvSpPr>
          <p:nvPr/>
        </p:nvSpPr>
        <p:spPr bwMode="auto">
          <a:xfrm>
            <a:off x="337230" y="1254548"/>
            <a:ext cx="6425520" cy="339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изучение </a:t>
            </a:r>
            <a:r>
              <a:rPr lang="ru-RU" sz="1600" dirty="0">
                <a:latin typeface="Arial" pitchFamily="34" charset="0"/>
              </a:rPr>
              <a:t>научно-технической литературы;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изучение </a:t>
            </a:r>
            <a:r>
              <a:rPr lang="ru-RU" sz="1600" dirty="0">
                <a:latin typeface="Arial" pitchFamily="34" charset="0"/>
              </a:rPr>
              <a:t>архитектуры микроконтроллера;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разработка </a:t>
            </a:r>
            <a:r>
              <a:rPr lang="ru-RU" sz="1600" dirty="0">
                <a:latin typeface="Arial" pitchFamily="34" charset="0"/>
              </a:rPr>
              <a:t>алгоритма работы микроконтроллера;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разработка </a:t>
            </a:r>
            <a:r>
              <a:rPr lang="ru-RU" sz="1600" dirty="0">
                <a:latin typeface="Arial" pitchFamily="34" charset="0"/>
              </a:rPr>
              <a:t>протокола информационного взаимодействия;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написание </a:t>
            </a:r>
            <a:r>
              <a:rPr lang="ru-RU" sz="1600" dirty="0">
                <a:latin typeface="Arial" pitchFamily="34" charset="0"/>
              </a:rPr>
              <a:t>ПО;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отладка </a:t>
            </a:r>
            <a:r>
              <a:rPr lang="ru-RU" sz="1600" dirty="0">
                <a:latin typeface="Arial" pitchFamily="34" charset="0"/>
              </a:rPr>
              <a:t>ПО;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оформление </a:t>
            </a:r>
            <a:r>
              <a:rPr lang="ru-RU" sz="1600" dirty="0">
                <a:latin typeface="Arial" pitchFamily="34" charset="0"/>
              </a:rPr>
              <a:t>отчета.</a:t>
            </a:r>
          </a:p>
        </p:txBody>
      </p:sp>
    </p:spTree>
    <p:extLst>
      <p:ext uri="{BB962C8B-B14F-4D97-AF65-F5344CB8AC3E}">
        <p14:creationId xmlns:p14="http://schemas.microsoft.com/office/powerpoint/2010/main" val="342860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5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0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</a:p>
        </p:txBody>
      </p:sp>
      <p:sp>
        <p:nvSpPr>
          <p:cNvPr id="11" name="Google Shape;118;p14"/>
          <p:cNvSpPr txBox="1">
            <a:spLocks/>
          </p:cNvSpPr>
          <p:nvPr/>
        </p:nvSpPr>
        <p:spPr>
          <a:xfrm>
            <a:off x="337231" y="830970"/>
            <a:ext cx="8555945" cy="42358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algn="just"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Оснащённость рабочего место специалиста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3" name="Google Shape;122;p14"/>
          <p:cNvSpPr txBox="1">
            <a:spLocks/>
          </p:cNvSpPr>
          <p:nvPr/>
        </p:nvSpPr>
        <p:spPr bwMode="auto">
          <a:xfrm>
            <a:off x="337230" y="1254548"/>
            <a:ext cx="8555946" cy="339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На </a:t>
            </a:r>
            <a:r>
              <a:rPr lang="ru-RU" sz="1600" dirty="0">
                <a:latin typeface="Arial" pitchFamily="34" charset="0"/>
              </a:rPr>
              <a:t>данном рабочем месте в аппаратное обеспечение входят: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компьютер;</a:t>
            </a:r>
            <a:endParaRPr lang="en-US" sz="1600" dirty="0" smtClean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монитор;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клавиатура;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мышь;</a:t>
            </a:r>
            <a:endParaRPr lang="ru-RU" sz="1600" dirty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принтер.</a:t>
            </a:r>
          </a:p>
          <a:p>
            <a:pPr>
              <a:spcAft>
                <a:spcPts val="600"/>
              </a:spcAft>
            </a:pPr>
            <a:endParaRPr lang="ru-RU" sz="800" dirty="0" smtClean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На </a:t>
            </a:r>
            <a:r>
              <a:rPr lang="ru-RU" sz="1600" dirty="0">
                <a:latin typeface="Arial" pitchFamily="34" charset="0"/>
              </a:rPr>
              <a:t>данном рабочем месте в программное обеспечение входят: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операционная </a:t>
            </a:r>
            <a:r>
              <a:rPr lang="ru-RU" sz="1600" dirty="0">
                <a:latin typeface="Arial" pitchFamily="34" charset="0"/>
              </a:rPr>
              <a:t>система – </a:t>
            </a:r>
            <a:r>
              <a:rPr lang="ru-RU" sz="1600" dirty="0" err="1">
                <a:latin typeface="Arial" pitchFamily="34" charset="0"/>
              </a:rPr>
              <a:t>Windows</a:t>
            </a:r>
            <a:r>
              <a:rPr lang="ru-RU" sz="1600" dirty="0">
                <a:latin typeface="Arial" pitchFamily="34" charset="0"/>
              </a:rPr>
              <a:t> 10 </a:t>
            </a:r>
            <a:r>
              <a:rPr lang="ru-RU" sz="1600" dirty="0" err="1">
                <a:latin typeface="Arial" pitchFamily="34" charset="0"/>
              </a:rPr>
              <a:t>Pro</a:t>
            </a:r>
            <a:r>
              <a:rPr lang="ru-RU" sz="1600" dirty="0">
                <a:latin typeface="Arial" pitchFamily="34" charset="0"/>
              </a:rPr>
              <a:t>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среда </a:t>
            </a:r>
            <a:r>
              <a:rPr lang="ru-RU" sz="1600" dirty="0">
                <a:latin typeface="Arial" pitchFamily="34" charset="0"/>
              </a:rPr>
              <a:t>разработки – </a:t>
            </a:r>
            <a:r>
              <a:rPr lang="ru-RU" sz="1600" dirty="0" err="1">
                <a:latin typeface="Arial" pitchFamily="34" charset="0"/>
              </a:rPr>
              <a:t>Atmel</a:t>
            </a:r>
            <a:r>
              <a:rPr lang="ru-RU" sz="1600" dirty="0">
                <a:latin typeface="Arial" pitchFamily="34" charset="0"/>
              </a:rPr>
              <a:t> </a:t>
            </a:r>
            <a:r>
              <a:rPr lang="ru-RU" sz="1600" dirty="0" err="1">
                <a:latin typeface="Arial" pitchFamily="34" charset="0"/>
              </a:rPr>
              <a:t>Studio</a:t>
            </a:r>
            <a:r>
              <a:rPr lang="ru-RU" sz="1600" dirty="0">
                <a:latin typeface="Arial" pitchFamily="34" charset="0"/>
              </a:rPr>
              <a:t> 7.0;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офисный </a:t>
            </a:r>
            <a:r>
              <a:rPr lang="ru-RU" sz="1600" dirty="0" smtClean="0">
                <a:latin typeface="Arial" pitchFamily="34" charset="0"/>
              </a:rPr>
              <a:t>пакет </a:t>
            </a:r>
            <a:r>
              <a:rPr lang="en-US" sz="1600" dirty="0" smtClean="0">
                <a:latin typeface="Arial" pitchFamily="34" charset="0"/>
              </a:rPr>
              <a:t>MS Office </a:t>
            </a:r>
            <a:r>
              <a:rPr lang="en-US" sz="1600" dirty="0" smtClean="0">
                <a:latin typeface="Arial" pitchFamily="34" charset="0"/>
              </a:rPr>
              <a:t>2010</a:t>
            </a:r>
            <a:r>
              <a:rPr lang="ru-RU" sz="1600" dirty="0" smtClean="0">
                <a:latin typeface="Arial" pitchFamily="34" charset="0"/>
              </a:rPr>
              <a:t>.</a:t>
            </a:r>
            <a:endParaRPr lang="en-US" sz="1600" dirty="0" smtClean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endParaRPr lang="ru-RU" sz="1600" dirty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endParaRPr lang="ru-RU" sz="1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0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6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0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</a:p>
        </p:txBody>
      </p:sp>
      <p:sp>
        <p:nvSpPr>
          <p:cNvPr id="11" name="Google Shape;118;p14"/>
          <p:cNvSpPr txBox="1">
            <a:spLocks/>
          </p:cNvSpPr>
          <p:nvPr/>
        </p:nvSpPr>
        <p:spPr>
          <a:xfrm>
            <a:off x="337231" y="830970"/>
            <a:ext cx="8555945" cy="42358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algn="just"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>
                <a:solidFill>
                  <a:srgbClr val="016E75"/>
                </a:solidFill>
                <a:latin typeface="Arial" pitchFamily="34" charset="0"/>
              </a:rPr>
              <a:t>Задание на производственную практику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3" name="Google Shape;122;p14"/>
          <p:cNvSpPr txBox="1">
            <a:spLocks/>
          </p:cNvSpPr>
          <p:nvPr/>
        </p:nvSpPr>
        <p:spPr bwMode="auto">
          <a:xfrm>
            <a:off x="337230" y="1254548"/>
            <a:ext cx="8555946" cy="3392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dirty="0" smtClean="0">
                <a:latin typeface="Arial" pitchFamily="34" charset="0"/>
              </a:rPr>
              <a:t>Задачей на производственную практику была разработка ПО для микроконтроллера </a:t>
            </a:r>
            <a:r>
              <a:rPr lang="en-US" sz="1600" dirty="0" smtClean="0">
                <a:latin typeface="Arial" pitchFamily="34" charset="0"/>
              </a:rPr>
              <a:t>AVR</a:t>
            </a:r>
            <a:r>
              <a:rPr lang="ru-RU" sz="1600" dirty="0" smtClean="0">
                <a:latin typeface="Arial" pitchFamily="34" charset="0"/>
              </a:rPr>
              <a:t>. ПО должно иметь следующий функционал: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запись и считывание данных;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контроль целостности данных;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dirty="0" smtClean="0">
                <a:latin typeface="Arial" pitchFamily="34" charset="0"/>
              </a:rPr>
              <a:t>очистка внутренней памяти.</a:t>
            </a:r>
            <a:endParaRPr lang="ru-RU" sz="1600" dirty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endParaRPr lang="ru-RU" sz="1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07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7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0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</a:p>
        </p:txBody>
      </p:sp>
      <p:sp>
        <p:nvSpPr>
          <p:cNvPr id="11" name="Google Shape;118;p14"/>
          <p:cNvSpPr txBox="1">
            <a:spLocks/>
          </p:cNvSpPr>
          <p:nvPr/>
        </p:nvSpPr>
        <p:spPr>
          <a:xfrm>
            <a:off x="294027" y="790601"/>
            <a:ext cx="8555945" cy="42358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algn="just"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План прохождения </a:t>
            </a: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производственной </a:t>
            </a: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практики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3" name="Google Shape;122;p14"/>
          <p:cNvSpPr txBox="1">
            <a:spLocks/>
          </p:cNvSpPr>
          <p:nvPr/>
        </p:nvSpPr>
        <p:spPr bwMode="auto">
          <a:xfrm>
            <a:off x="337231" y="1218204"/>
            <a:ext cx="8555946" cy="268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dirty="0">
                <a:latin typeface="Arial" pitchFamily="34" charset="0"/>
              </a:rPr>
              <a:t>Для решения </a:t>
            </a:r>
            <a:r>
              <a:rPr lang="ru-RU" sz="1600" dirty="0" smtClean="0">
                <a:latin typeface="Arial" pitchFamily="34" charset="0"/>
              </a:rPr>
              <a:t>задачи </a:t>
            </a:r>
            <a:r>
              <a:rPr lang="ru-RU" sz="1600" dirty="0">
                <a:latin typeface="Arial" pitchFamily="34" charset="0"/>
              </a:rPr>
              <a:t>был разработан </a:t>
            </a:r>
            <a:r>
              <a:rPr lang="ru-RU" sz="1600" dirty="0" smtClean="0">
                <a:latin typeface="Arial" pitchFamily="34" charset="0"/>
              </a:rPr>
              <a:t>план, </a:t>
            </a:r>
            <a:r>
              <a:rPr lang="ru-RU" sz="1600" dirty="0">
                <a:latin typeface="Arial" pitchFamily="34" charset="0"/>
              </a:rPr>
              <a:t>состоящий из нескольких </a:t>
            </a:r>
            <a:r>
              <a:rPr lang="ru-RU" sz="1600" dirty="0" smtClean="0">
                <a:latin typeface="Arial" pitchFamily="34" charset="0"/>
              </a:rPr>
              <a:t>этапов: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ru-RU" sz="1600" dirty="0" smtClean="0">
                <a:latin typeface="Arial" pitchFamily="34" charset="0"/>
              </a:rPr>
              <a:t>Изучение </a:t>
            </a:r>
            <a:r>
              <a:rPr lang="ru-RU" sz="1600" dirty="0">
                <a:latin typeface="Arial" pitchFamily="34" charset="0"/>
              </a:rPr>
              <a:t>научно-технической </a:t>
            </a:r>
            <a:r>
              <a:rPr lang="ru-RU" sz="1600" dirty="0" smtClean="0">
                <a:latin typeface="Arial" pitchFamily="34" charset="0"/>
              </a:rPr>
              <a:t>литературы;</a:t>
            </a:r>
          </a:p>
          <a:p>
            <a:pPr marL="342900" indent="-342900">
              <a:spcAft>
                <a:spcPts val="600"/>
              </a:spcAft>
              <a:buAutoNum type="arabicPeriod" startAt="2"/>
            </a:pPr>
            <a:r>
              <a:rPr lang="ru-RU" sz="1600" dirty="0" smtClean="0">
                <a:latin typeface="Arial" pitchFamily="34" charset="0"/>
              </a:rPr>
              <a:t>Изучение </a:t>
            </a:r>
            <a:r>
              <a:rPr lang="ru-RU" sz="1600" dirty="0">
                <a:latin typeface="Arial" pitchFamily="34" charset="0"/>
              </a:rPr>
              <a:t>архитектуры </a:t>
            </a:r>
            <a:r>
              <a:rPr lang="ru-RU" sz="1600" dirty="0" smtClean="0">
                <a:latin typeface="Arial" pitchFamily="34" charset="0"/>
              </a:rPr>
              <a:t>микроконтроллера;</a:t>
            </a:r>
          </a:p>
          <a:p>
            <a:pPr marL="342900" indent="-342900">
              <a:spcAft>
                <a:spcPts val="600"/>
              </a:spcAft>
              <a:buAutoNum type="arabicPeriod" startAt="3"/>
            </a:pPr>
            <a:r>
              <a:rPr lang="ru-RU" sz="1600" dirty="0" smtClean="0">
                <a:latin typeface="Arial" pitchFamily="34" charset="0"/>
              </a:rPr>
              <a:t>Разработка </a:t>
            </a:r>
            <a:r>
              <a:rPr lang="ru-RU" sz="1600" dirty="0">
                <a:latin typeface="Arial" pitchFamily="34" charset="0"/>
              </a:rPr>
              <a:t>алгоритма </a:t>
            </a:r>
            <a:r>
              <a:rPr lang="ru-RU" sz="1600" dirty="0" smtClean="0">
                <a:latin typeface="Arial" pitchFamily="34" charset="0"/>
              </a:rPr>
              <a:t>ПО;</a:t>
            </a:r>
          </a:p>
          <a:p>
            <a:pPr marL="342900" indent="-342900">
              <a:spcAft>
                <a:spcPts val="600"/>
              </a:spcAft>
              <a:buAutoNum type="arabicPeriod" startAt="4"/>
            </a:pPr>
            <a:r>
              <a:rPr lang="ru-RU" sz="1600" dirty="0" smtClean="0">
                <a:latin typeface="Arial" pitchFamily="34" charset="0"/>
              </a:rPr>
              <a:t>Разработка </a:t>
            </a:r>
            <a:r>
              <a:rPr lang="ru-RU" sz="1600" dirty="0">
                <a:latin typeface="Arial" pitchFamily="34" charset="0"/>
              </a:rPr>
              <a:t>протокола </a:t>
            </a:r>
            <a:r>
              <a:rPr lang="ru-RU" sz="1600" dirty="0" smtClean="0">
                <a:latin typeface="Arial" pitchFamily="34" charset="0"/>
              </a:rPr>
              <a:t>взаимодействия</a:t>
            </a:r>
            <a:r>
              <a:rPr lang="ru-RU" sz="1600" dirty="0">
                <a:latin typeface="Arial" pitchFamily="34" charset="0"/>
              </a:rPr>
              <a:t>;</a:t>
            </a:r>
            <a:endParaRPr lang="ru-RU" sz="1600" dirty="0" smtClean="0">
              <a:latin typeface="Arial" pitchFamily="34" charset="0"/>
            </a:endParaRPr>
          </a:p>
          <a:p>
            <a:pPr marL="342900" indent="-342900">
              <a:spcAft>
                <a:spcPts val="600"/>
              </a:spcAft>
              <a:buAutoNum type="arabicPeriod" startAt="5"/>
            </a:pPr>
            <a:r>
              <a:rPr lang="ru-RU" sz="1600" dirty="0" smtClean="0">
                <a:latin typeface="Arial" pitchFamily="34" charset="0"/>
              </a:rPr>
              <a:t>Написание ПО</a:t>
            </a:r>
            <a:r>
              <a:rPr lang="ru-RU" sz="1600" dirty="0">
                <a:latin typeface="Arial" pitchFamily="34" charset="0"/>
              </a:rPr>
              <a:t>;</a:t>
            </a:r>
            <a:endParaRPr lang="ru-RU" sz="1600" dirty="0" smtClean="0">
              <a:latin typeface="Arial" pitchFamily="34" charset="0"/>
            </a:endParaRPr>
          </a:p>
          <a:p>
            <a:pPr marL="342900" indent="-342900">
              <a:spcAft>
                <a:spcPts val="600"/>
              </a:spcAft>
              <a:buAutoNum type="arabicPeriod" startAt="6"/>
            </a:pPr>
            <a:r>
              <a:rPr lang="ru-RU" sz="1600" dirty="0" smtClean="0">
                <a:latin typeface="Arial" pitchFamily="34" charset="0"/>
              </a:rPr>
              <a:t>Отладка ПО</a:t>
            </a:r>
            <a:r>
              <a:rPr lang="ru-RU" sz="1600" dirty="0">
                <a:latin typeface="Arial" pitchFamily="34" charset="0"/>
              </a:rPr>
              <a:t>;</a:t>
            </a:r>
            <a:endParaRPr lang="ru-RU" sz="1600" dirty="0" smtClean="0">
              <a:latin typeface="Arial" pitchFamily="34" charset="0"/>
            </a:endParaRPr>
          </a:p>
          <a:p>
            <a:pPr marL="342900" indent="-342900">
              <a:spcAft>
                <a:spcPts val="600"/>
              </a:spcAft>
              <a:buAutoNum type="arabicPeriod" startAt="7"/>
            </a:pPr>
            <a:r>
              <a:rPr lang="ru-RU" sz="1600" dirty="0" smtClean="0">
                <a:latin typeface="Arial" pitchFamily="34" charset="0"/>
              </a:rPr>
              <a:t>Формирование документации и отчета.</a:t>
            </a:r>
          </a:p>
          <a:p>
            <a:pPr>
              <a:spcAft>
                <a:spcPts val="600"/>
              </a:spcAft>
            </a:pPr>
            <a:endParaRPr lang="ru-RU" sz="16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8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0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</a:p>
        </p:txBody>
      </p:sp>
      <p:sp>
        <p:nvSpPr>
          <p:cNvPr id="11" name="Google Shape;118;p14"/>
          <p:cNvSpPr txBox="1">
            <a:spLocks/>
          </p:cNvSpPr>
          <p:nvPr/>
        </p:nvSpPr>
        <p:spPr>
          <a:xfrm>
            <a:off x="337231" y="830970"/>
            <a:ext cx="8555945" cy="42358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algn="just"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Микроконтроллеры </a:t>
            </a:r>
            <a:r>
              <a:rPr lang="en-US" sz="2000" b="1" dirty="0" smtClean="0">
                <a:solidFill>
                  <a:srgbClr val="016E75"/>
                </a:solidFill>
                <a:latin typeface="Arial" pitchFamily="34" charset="0"/>
              </a:rPr>
              <a:t>AVR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3" name="Google Shape;122;p14"/>
          <p:cNvSpPr txBox="1">
            <a:spLocks/>
          </p:cNvSpPr>
          <p:nvPr/>
        </p:nvSpPr>
        <p:spPr bwMode="auto">
          <a:xfrm>
            <a:off x="337230" y="1159299"/>
            <a:ext cx="4939619" cy="1336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dirty="0">
                <a:latin typeface="Arial" pitchFamily="34" charset="0"/>
              </a:rPr>
              <a:t>AVR — это семейство микроконтроллеров, которые с 1996 года разрабатывает компания </a:t>
            </a:r>
            <a:r>
              <a:rPr lang="ru-RU" sz="1600" dirty="0" err="1">
                <a:latin typeface="Arial" pitchFamily="34" charset="0"/>
              </a:rPr>
              <a:t>Atmel</a:t>
            </a:r>
            <a:r>
              <a:rPr lang="ru-RU" sz="1600" dirty="0">
                <a:latin typeface="Arial" pitchFamily="34" charset="0"/>
              </a:rPr>
              <a:t>. Это 8-битные однокристальные микроконтроллеры RISC гарвардской архитектуры. </a:t>
            </a:r>
          </a:p>
        </p:txBody>
      </p:sp>
      <p:pic>
        <p:nvPicPr>
          <p:cNvPr id="2050" name="Picture 2" descr="D:\Daniil\Документы\Практика\IMG_2634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345" y="772700"/>
            <a:ext cx="3996831" cy="299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37231" y="3169623"/>
            <a:ext cx="8555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" pitchFamily="34" charset="0"/>
              </a:rPr>
              <a:t>Система </a:t>
            </a:r>
            <a:r>
              <a:rPr lang="ru-RU" sz="1400" dirty="0">
                <a:latin typeface="Arial" pitchFamily="34" charset="0"/>
              </a:rPr>
              <a:t>команд </a:t>
            </a:r>
            <a:r>
              <a:rPr lang="ru-RU" sz="1400" dirty="0" smtClean="0">
                <a:latin typeface="Arial" pitchFamily="34" charset="0"/>
              </a:rPr>
              <a:t>RISC;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" pitchFamily="34" charset="0"/>
              </a:rPr>
              <a:t>Команда выполняется </a:t>
            </a:r>
            <a:r>
              <a:rPr lang="ru-RU" sz="1400" dirty="0">
                <a:latin typeface="Arial" pitchFamily="34" charset="0"/>
              </a:rPr>
              <a:t>за </a:t>
            </a:r>
            <a:r>
              <a:rPr lang="ru-RU" sz="1400" dirty="0" smtClean="0">
                <a:latin typeface="Arial" pitchFamily="34" charset="0"/>
              </a:rPr>
              <a:t>один такт процессора; </a:t>
            </a:r>
            <a:endParaRPr lang="ru-RU" sz="1400" dirty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>
                <a:latin typeface="Arial" pitchFamily="34" charset="0"/>
              </a:rPr>
              <a:t>Память программ и память данных находятся в различных адресных пространствах;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" pitchFamily="34" charset="0"/>
              </a:rPr>
              <a:t>Двухступенчатый </a:t>
            </a:r>
            <a:r>
              <a:rPr lang="ru-RU" sz="1400" dirty="0">
                <a:latin typeface="Arial" pitchFamily="34" charset="0"/>
              </a:rPr>
              <a:t>конвейер </a:t>
            </a:r>
            <a:r>
              <a:rPr lang="ru-RU" sz="1400" dirty="0" smtClean="0">
                <a:latin typeface="Arial" pitchFamily="34" charset="0"/>
              </a:rPr>
              <a:t>команд; </a:t>
            </a:r>
            <a:endParaRPr lang="ru-RU" sz="1400" dirty="0">
              <a:latin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400" dirty="0" smtClean="0">
                <a:latin typeface="Arial" pitchFamily="34" charset="0"/>
              </a:rPr>
              <a:t>Режимы </a:t>
            </a:r>
            <a:r>
              <a:rPr lang="ru-RU" sz="1400" dirty="0">
                <a:latin typeface="Arial" pitchFamily="34" charset="0"/>
              </a:rPr>
              <a:t>энергосбережения. </a:t>
            </a:r>
          </a:p>
        </p:txBody>
      </p:sp>
      <p:sp>
        <p:nvSpPr>
          <p:cNvPr id="16" name="Google Shape;118;p14"/>
          <p:cNvSpPr txBox="1">
            <a:spLocks/>
          </p:cNvSpPr>
          <p:nvPr/>
        </p:nvSpPr>
        <p:spPr>
          <a:xfrm>
            <a:off x="337231" y="2746043"/>
            <a:ext cx="3434668" cy="423580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algn="just"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Некоторые особенности микроконтроллеров </a:t>
            </a:r>
            <a:r>
              <a:rPr lang="en-US" sz="2000" b="1" dirty="0" smtClean="0">
                <a:solidFill>
                  <a:srgbClr val="016E75"/>
                </a:solidFill>
                <a:latin typeface="Arial" pitchFamily="34" charset="0"/>
              </a:rPr>
              <a:t>AVR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3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0" y="-1"/>
            <a:ext cx="9144000" cy="769257"/>
            <a:chOff x="0" y="-1"/>
            <a:chExt cx="9144000" cy="76925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1"/>
              <a:ext cx="9144000" cy="769257"/>
            </a:xfrm>
            <a:prstGeom prst="rect">
              <a:avLst/>
            </a:prstGeom>
            <a:solidFill>
              <a:srgbClr val="016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5088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ru-RU"/>
            </a:p>
          </p:txBody>
        </p:sp>
        <p:pic>
          <p:nvPicPr>
            <p:cNvPr id="5" name="Рисунок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31" y="120308"/>
              <a:ext cx="3384550" cy="528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Группа 11"/>
          <p:cNvGrpSpPr/>
          <p:nvPr/>
        </p:nvGrpSpPr>
        <p:grpSpPr>
          <a:xfrm>
            <a:off x="0" y="4767263"/>
            <a:ext cx="9144000" cy="316590"/>
            <a:chOff x="0" y="4767263"/>
            <a:chExt cx="9144000" cy="316590"/>
          </a:xfrm>
        </p:grpSpPr>
        <p:sp>
          <p:nvSpPr>
            <p:cNvPr id="8" name="Прямоугольник 18"/>
            <p:cNvSpPr>
              <a:spLocks noChangeArrowheads="1"/>
            </p:cNvSpPr>
            <p:nvPr/>
          </p:nvSpPr>
          <p:spPr bwMode="auto">
            <a:xfrm>
              <a:off x="5087258" y="4852078"/>
              <a:ext cx="3190421" cy="23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АО «Корпорация «</a:t>
              </a:r>
              <a:r>
                <a:rPr lang="ru-RU" sz="900" dirty="0" smtClean="0">
                  <a:solidFill>
                    <a:srgbClr val="016E75"/>
                  </a:solidFill>
                  <a:latin typeface="Arial" pitchFamily="34" charset="0"/>
                </a:rPr>
                <a:t>Тактическое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ракетное вооружение»</a:t>
              </a:r>
              <a:r>
                <a:rPr lang="en-US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ru-RU" sz="900" dirty="0">
                  <a:solidFill>
                    <a:srgbClr val="016E75"/>
                  </a:solidFill>
                  <a:latin typeface="Arial" pitchFamily="34" charset="0"/>
                </a:rPr>
                <a:t> </a:t>
              </a:r>
              <a:r>
                <a:rPr lang="en-US" sz="900" dirty="0">
                  <a:solidFill>
                    <a:srgbClr val="0098DB"/>
                  </a:solidFill>
                  <a:latin typeface="Arial" pitchFamily="34" charset="0"/>
                </a:rPr>
                <a:t> </a:t>
              </a:r>
              <a:endParaRPr lang="ru-RU" sz="900" dirty="0">
                <a:solidFill>
                  <a:srgbClr val="0098DB"/>
                </a:solidFill>
                <a:latin typeface="Arial" pitchFamily="34" charset="0"/>
              </a:endParaRPr>
            </a:p>
          </p:txBody>
        </p:sp>
        <p:cxnSp>
          <p:nvCxnSpPr>
            <p:cNvPr id="9" name="Прямая соединительная линия 8"/>
            <p:cNvCxnSpPr/>
            <p:nvPr/>
          </p:nvCxnSpPr>
          <p:spPr>
            <a:xfrm>
              <a:off x="0" y="4767263"/>
              <a:ext cx="9144000" cy="0"/>
            </a:xfrm>
            <a:prstGeom prst="line">
              <a:avLst/>
            </a:prstGeom>
            <a:ln w="19050">
              <a:solidFill>
                <a:srgbClr val="9CD3C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77679" y="4831043"/>
            <a:ext cx="615498" cy="273844"/>
          </a:xfrm>
        </p:spPr>
        <p:txBody>
          <a:bodyPr/>
          <a:lstStyle/>
          <a:p>
            <a:fld id="{6A9B95F5-5F8D-4787-9935-94894D1E5643}" type="slidenum">
              <a:rPr lang="ru-RU" sz="1200" b="1" smtClean="0">
                <a:solidFill>
                  <a:srgbClr val="016E75"/>
                </a:solidFill>
              </a:rPr>
              <a:t>9</a:t>
            </a:fld>
            <a:endParaRPr lang="ru-RU" sz="1200" b="1" dirty="0">
              <a:solidFill>
                <a:srgbClr val="016E75"/>
              </a:solidFill>
            </a:endParaRPr>
          </a:p>
        </p:txBody>
      </p:sp>
      <p:sp>
        <p:nvSpPr>
          <p:cNvPr id="10" name="Прямоугольник 21"/>
          <p:cNvSpPr>
            <a:spLocks noChangeArrowheads="1"/>
          </p:cNvSpPr>
          <p:nvPr/>
        </p:nvSpPr>
        <p:spPr bwMode="auto">
          <a:xfrm>
            <a:off x="5948364" y="253822"/>
            <a:ext cx="294481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Производственная практика на</a:t>
            </a:r>
          </a:p>
          <a:p>
            <a:pPr algn="r"/>
            <a:r>
              <a:rPr lang="ru-RU" sz="1050" dirty="0">
                <a:solidFill>
                  <a:schemeClr val="bg1"/>
                </a:solidFill>
                <a:latin typeface="Montserrat Medium" panose="00000600000000000000" pitchFamily="2" charset="-52"/>
                <a:cs typeface="Calibri" panose="020F0502020204030204" pitchFamily="34" charset="0"/>
              </a:rPr>
              <a:t>АО УПКБ «Деталь»</a:t>
            </a:r>
          </a:p>
        </p:txBody>
      </p:sp>
      <p:sp>
        <p:nvSpPr>
          <p:cNvPr id="11" name="Google Shape;118;p14"/>
          <p:cNvSpPr txBox="1">
            <a:spLocks/>
          </p:cNvSpPr>
          <p:nvPr/>
        </p:nvSpPr>
        <p:spPr>
          <a:xfrm>
            <a:off x="337231" y="830970"/>
            <a:ext cx="8555945" cy="647712"/>
          </a:xfrm>
          <a:prstGeom prst="rect">
            <a:avLst/>
          </a:prstGeom>
        </p:spPr>
        <p:txBody>
          <a:bodyPr spcFirstLastPara="1" lIns="91425" tIns="91425" rIns="91425" bIns="91425" anchor="b"/>
          <a:lstStyle/>
          <a:p>
            <a:pPr defTabSz="950881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75000"/>
                </a:schemeClr>
              </a:buClr>
              <a:buSzPct val="100000"/>
              <a:defRPr/>
            </a:pPr>
            <a:r>
              <a:rPr lang="ru-RU" sz="2000" b="1" dirty="0" smtClean="0">
                <a:solidFill>
                  <a:srgbClr val="016E75"/>
                </a:solidFill>
                <a:latin typeface="Arial" pitchFamily="34" charset="0"/>
              </a:rPr>
              <a:t>Описание информационной системы, в которой ведется разработка</a:t>
            </a:r>
            <a:endParaRPr lang="ru-RU" sz="2000" b="1" dirty="0">
              <a:solidFill>
                <a:srgbClr val="016E75"/>
              </a:solidFill>
              <a:latin typeface="Arial" pitchFamily="34" charset="0"/>
            </a:endParaRPr>
          </a:p>
        </p:txBody>
      </p:sp>
      <p:sp>
        <p:nvSpPr>
          <p:cNvPr id="13" name="Google Shape;122;p14"/>
          <p:cNvSpPr txBox="1">
            <a:spLocks/>
          </p:cNvSpPr>
          <p:nvPr/>
        </p:nvSpPr>
        <p:spPr bwMode="auto">
          <a:xfrm>
            <a:off x="337230" y="1478682"/>
            <a:ext cx="4939619" cy="3168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1600" dirty="0" err="1" smtClean="0">
                <a:latin typeface="Arial" pitchFamily="34" charset="0"/>
              </a:rPr>
              <a:t>Atmel</a:t>
            </a:r>
            <a:r>
              <a:rPr lang="ru-RU" sz="1600" dirty="0" smtClean="0">
                <a:latin typeface="Arial" pitchFamily="34" charset="0"/>
              </a:rPr>
              <a:t> </a:t>
            </a:r>
            <a:r>
              <a:rPr lang="ru-RU" sz="1600" dirty="0" err="1">
                <a:latin typeface="Arial" pitchFamily="34" charset="0"/>
              </a:rPr>
              <a:t>Studio</a:t>
            </a:r>
            <a:r>
              <a:rPr lang="ru-RU" sz="1600" dirty="0">
                <a:latin typeface="Arial" pitchFamily="34" charset="0"/>
              </a:rPr>
              <a:t> 7.0 — это полнофункциональная интегрированная среда разработки (IDE) для систем на базе микроконтроллеров </a:t>
            </a:r>
            <a:r>
              <a:rPr lang="ru-RU" sz="1600" dirty="0" err="1">
                <a:latin typeface="Arial" pitchFamily="34" charset="0"/>
              </a:rPr>
              <a:t>Atmel</a:t>
            </a:r>
            <a:r>
              <a:rPr lang="ru-RU" sz="1600" dirty="0">
                <a:latin typeface="Arial" pitchFamily="34" charset="0"/>
              </a:rPr>
              <a:t> SMART и AVR</a:t>
            </a:r>
            <a:r>
              <a:rPr lang="ru-RU" sz="1600" dirty="0" smtClean="0">
                <a:latin typeface="Arial" pitchFamily="34" charset="0"/>
              </a:rPr>
              <a:t>. </a:t>
            </a:r>
            <a:endParaRPr lang="en-US" sz="1600" dirty="0" smtClean="0">
              <a:latin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ru-RU" sz="1600" dirty="0" err="1" smtClean="0">
                <a:latin typeface="Arial" pitchFamily="34" charset="0"/>
              </a:rPr>
              <a:t>Atmel</a:t>
            </a:r>
            <a:r>
              <a:rPr lang="ru-RU" sz="1600" dirty="0" smtClean="0">
                <a:latin typeface="Arial" pitchFamily="34" charset="0"/>
              </a:rPr>
              <a:t> </a:t>
            </a:r>
            <a:r>
              <a:rPr lang="ru-RU" sz="1600" dirty="0" err="1">
                <a:latin typeface="Arial" pitchFamily="34" charset="0"/>
              </a:rPr>
              <a:t>Studio</a:t>
            </a:r>
            <a:r>
              <a:rPr lang="ru-RU" sz="1600" dirty="0">
                <a:latin typeface="Arial" pitchFamily="34" charset="0"/>
              </a:rPr>
              <a:t> 7.0 основана на </a:t>
            </a:r>
            <a:r>
              <a:rPr lang="ru-RU" sz="1600" dirty="0" err="1">
                <a:latin typeface="Arial" pitchFamily="34" charset="0"/>
              </a:rPr>
              <a:t>Microsoft</a:t>
            </a:r>
            <a:r>
              <a:rPr lang="ru-RU" sz="1600" dirty="0">
                <a:latin typeface="Arial" pitchFamily="34" charset="0"/>
              </a:rPr>
              <a:t> </a:t>
            </a:r>
            <a:r>
              <a:rPr lang="ru-RU" sz="1600" dirty="0" err="1">
                <a:latin typeface="Arial" pitchFamily="34" charset="0"/>
              </a:rPr>
              <a:t>Visual</a:t>
            </a:r>
            <a:r>
              <a:rPr lang="ru-RU" sz="1600" dirty="0">
                <a:latin typeface="Arial" pitchFamily="34" charset="0"/>
              </a:rPr>
              <a:t> </a:t>
            </a:r>
            <a:r>
              <a:rPr lang="ru-RU" sz="1600" dirty="0" err="1">
                <a:latin typeface="Arial" pitchFamily="34" charset="0"/>
              </a:rPr>
              <a:t>Studio</a:t>
            </a:r>
            <a:r>
              <a:rPr lang="ru-RU" sz="1600" dirty="0">
                <a:latin typeface="Arial" pitchFamily="34" charset="0"/>
              </a:rPr>
              <a:t> </a:t>
            </a:r>
            <a:r>
              <a:rPr lang="ru-RU" sz="1600" dirty="0" err="1">
                <a:latin typeface="Arial" pitchFamily="34" charset="0"/>
              </a:rPr>
              <a:t>Shell</a:t>
            </a:r>
            <a:r>
              <a:rPr lang="ru-RU" sz="1600" dirty="0">
                <a:latin typeface="Arial" pitchFamily="34" charset="0"/>
              </a:rPr>
              <a:t> и предлагает мощный инструмент визуализации данных о работе системы и энергопотреблении.</a:t>
            </a:r>
          </a:p>
        </p:txBody>
      </p:sp>
      <p:pic>
        <p:nvPicPr>
          <p:cNvPr id="1026" name="Picture 2" descr="D:\Daniil\Документы\Практика\IMG_2633.jp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849" y="1478682"/>
            <a:ext cx="3541341" cy="245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46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1119</TotalTime>
  <Words>659</Words>
  <Application>Microsoft Office PowerPoint</Application>
  <PresentationFormat>Экран (16:9)</PresentationFormat>
  <Paragraphs>129</Paragraphs>
  <Slides>12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Производственная практика на АО УПКБ «Деталь»  Отчет выполнил студент группы ИСиП-21-401 Зеленовский Даниил Максимович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ПРЕЗЕНТАЦИИ</dc:title>
  <dc:creator>KrestyannikovPV</dc:creator>
  <cp:lastModifiedBy>ZelenovskiyDM</cp:lastModifiedBy>
  <cp:revision>41</cp:revision>
  <dcterms:created xsi:type="dcterms:W3CDTF">2021-07-05T09:27:47Z</dcterms:created>
  <dcterms:modified xsi:type="dcterms:W3CDTF">2025-04-15T13:53:17Z</dcterms:modified>
</cp:coreProperties>
</file>