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3411200" cy="10058400"/>
  <p:notesSz cx="134112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>
      <p:cViewPr varScale="1">
        <p:scale>
          <a:sx n="84" d="100"/>
          <a:sy n="84" d="100"/>
        </p:scale>
        <p:origin x="79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782" y="2123442"/>
            <a:ext cx="9710753" cy="4883385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782" y="7006824"/>
            <a:ext cx="9710753" cy="126341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70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4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1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82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5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2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94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6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84" y="7040861"/>
            <a:ext cx="9710752" cy="831216"/>
          </a:xfrm>
        </p:spPr>
        <p:txBody>
          <a:bodyPr anchor="b">
            <a:normAutofit/>
          </a:bodyPr>
          <a:lstStyle>
            <a:lvl1pPr algn="l">
              <a:defRPr sz="3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0782" y="1005840"/>
            <a:ext cx="9710753" cy="53396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783" y="7872077"/>
            <a:ext cx="9710750" cy="724111"/>
          </a:xfrm>
        </p:spPr>
        <p:txBody>
          <a:bodyPr>
            <a:normAutofit/>
          </a:bodyPr>
          <a:lstStyle>
            <a:lvl1pPr marL="0" indent="0">
              <a:buNone/>
              <a:defRPr sz="1760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82" y="2123440"/>
            <a:ext cx="9710753" cy="2905760"/>
          </a:xfrm>
        </p:spPr>
        <p:txBody>
          <a:bodyPr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782" y="5364480"/>
            <a:ext cx="9710753" cy="3464560"/>
          </a:xfrm>
        </p:spPr>
        <p:txBody>
          <a:bodyPr anchor="ctr">
            <a:normAutofit/>
          </a:bodyPr>
          <a:lstStyle>
            <a:lvl1pPr marL="0" indent="0">
              <a:buNone/>
              <a:defRPr sz="2640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7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34" y="2123440"/>
            <a:ext cx="8801539" cy="3407615"/>
          </a:xfrm>
        </p:spPr>
        <p:txBody>
          <a:bodyPr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123994" y="5531055"/>
            <a:ext cx="8009700" cy="50185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05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782" y="6380964"/>
            <a:ext cx="9710753" cy="2458720"/>
          </a:xfrm>
        </p:spPr>
        <p:txBody>
          <a:bodyPr anchor="ctr">
            <a:normAutofit/>
          </a:bodyPr>
          <a:lstStyle>
            <a:lvl1pPr marL="0" indent="0">
              <a:buNone/>
              <a:defRPr sz="2640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8383" y="1424504"/>
            <a:ext cx="882333" cy="284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894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66213" y="3833554"/>
            <a:ext cx="882333" cy="284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894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53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81" y="4582161"/>
            <a:ext cx="9710755" cy="2424664"/>
          </a:xfrm>
        </p:spPr>
        <p:txBody>
          <a:bodyPr anchor="b"/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782" y="7006825"/>
            <a:ext cx="9710753" cy="1261920"/>
          </a:xfrm>
        </p:spPr>
        <p:txBody>
          <a:bodyPr anchor="t"/>
          <a:lstStyle>
            <a:lvl1pPr marL="0" indent="0" algn="l">
              <a:buNone/>
              <a:defRPr sz="2933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0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424" y="2905760"/>
            <a:ext cx="3242397" cy="845184"/>
          </a:xfrm>
        </p:spPr>
        <p:txBody>
          <a:bodyPr anchor="b">
            <a:noAutofit/>
          </a:bodyPr>
          <a:lstStyle>
            <a:lvl1pPr marL="0" indent="0">
              <a:buNone/>
              <a:defRPr sz="3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17897" y="3911600"/>
            <a:ext cx="3220923" cy="5264362"/>
          </a:xfrm>
        </p:spPr>
        <p:txBody>
          <a:bodyPr anchor="t">
            <a:normAutofit/>
          </a:bodyPr>
          <a:lstStyle>
            <a:lvl1pPr marL="0" indent="0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3139" y="2905760"/>
            <a:ext cx="3230706" cy="845184"/>
          </a:xfrm>
        </p:spPr>
        <p:txBody>
          <a:bodyPr anchor="b">
            <a:noAutofit/>
          </a:bodyPr>
          <a:lstStyle>
            <a:lvl1pPr marL="0" indent="0">
              <a:buNone/>
              <a:defRPr sz="3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61527" y="3911600"/>
            <a:ext cx="3242317" cy="5264362"/>
          </a:xfrm>
        </p:spPr>
        <p:txBody>
          <a:bodyPr anchor="t">
            <a:normAutofit/>
          </a:bodyPr>
          <a:lstStyle>
            <a:lvl1pPr marL="0" indent="0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39212" y="2905760"/>
            <a:ext cx="3226165" cy="845184"/>
          </a:xfrm>
        </p:spPr>
        <p:txBody>
          <a:bodyPr anchor="b">
            <a:noAutofit/>
          </a:bodyPr>
          <a:lstStyle>
            <a:lvl1pPr marL="0" indent="0">
              <a:buNone/>
              <a:defRPr sz="3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39212" y="3911600"/>
            <a:ext cx="3226165" cy="5264362"/>
          </a:xfrm>
        </p:spPr>
        <p:txBody>
          <a:bodyPr anchor="t">
            <a:normAutofit/>
          </a:bodyPr>
          <a:lstStyle>
            <a:lvl1pPr marL="0" indent="0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099823" y="3129280"/>
            <a:ext cx="0" cy="58115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60444" y="3129280"/>
            <a:ext cx="0" cy="581809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73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896" y="6234725"/>
            <a:ext cx="3234898" cy="845184"/>
          </a:xfrm>
        </p:spPr>
        <p:txBody>
          <a:bodyPr anchor="b">
            <a:noAutofit/>
          </a:bodyPr>
          <a:lstStyle>
            <a:lvl1pPr marL="0" indent="0">
              <a:buNone/>
              <a:defRPr sz="3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17896" y="3241040"/>
            <a:ext cx="3234898" cy="223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17896" y="7079911"/>
            <a:ext cx="3234898" cy="966811"/>
          </a:xfrm>
        </p:spPr>
        <p:txBody>
          <a:bodyPr anchor="t">
            <a:normAutofit/>
          </a:bodyPr>
          <a:lstStyle>
            <a:lvl1pPr marL="0" indent="0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428" y="6234725"/>
            <a:ext cx="3224417" cy="845184"/>
          </a:xfrm>
        </p:spPr>
        <p:txBody>
          <a:bodyPr anchor="b">
            <a:noAutofit/>
          </a:bodyPr>
          <a:lstStyle>
            <a:lvl1pPr marL="0" indent="0">
              <a:buNone/>
              <a:defRPr sz="3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79427" y="3241040"/>
            <a:ext cx="3224417" cy="223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77938" y="7079910"/>
            <a:ext cx="3228688" cy="966811"/>
          </a:xfrm>
        </p:spPr>
        <p:txBody>
          <a:bodyPr anchor="t">
            <a:normAutofit/>
          </a:bodyPr>
          <a:lstStyle>
            <a:lvl1pPr marL="0" indent="0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39212" y="6234725"/>
            <a:ext cx="3226165" cy="845184"/>
          </a:xfrm>
        </p:spPr>
        <p:txBody>
          <a:bodyPr anchor="b">
            <a:noAutofit/>
          </a:bodyPr>
          <a:lstStyle>
            <a:lvl1pPr marL="0" indent="0">
              <a:buNone/>
              <a:defRPr sz="3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39210" y="3241040"/>
            <a:ext cx="3226165" cy="223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39076" y="7079907"/>
            <a:ext cx="3230437" cy="966811"/>
          </a:xfrm>
        </p:spPr>
        <p:txBody>
          <a:bodyPr anchor="t">
            <a:normAutofit/>
          </a:bodyPr>
          <a:lstStyle>
            <a:lvl1pPr marL="0" indent="0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099823" y="3129280"/>
            <a:ext cx="0" cy="58115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60444" y="3129280"/>
            <a:ext cx="0" cy="581809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0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90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7014" y="630981"/>
            <a:ext cx="1928363" cy="854498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897" y="1134034"/>
            <a:ext cx="8167591" cy="80419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6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EBEBEB"/>
                </a:solidFill>
                <a:latin typeface="URW Gothic"/>
                <a:cs typeface="URW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8340" y="2550921"/>
            <a:ext cx="5552440" cy="6678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53173" y="2584331"/>
            <a:ext cx="5567045" cy="5475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1">
                <a:solidFill>
                  <a:schemeClr val="bg1"/>
                </a:solidFill>
                <a:latin typeface="URW Gothic"/>
                <a:cs typeface="URW Gothi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8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7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84" y="4197210"/>
            <a:ext cx="9710752" cy="2809616"/>
          </a:xfrm>
        </p:spPr>
        <p:txBody>
          <a:bodyPr anchor="b"/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782" y="7006825"/>
            <a:ext cx="9710753" cy="1261920"/>
          </a:xfrm>
        </p:spPr>
        <p:txBody>
          <a:bodyPr anchor="t"/>
          <a:lstStyle>
            <a:lvl1pPr marL="0" indent="0" algn="l">
              <a:buNone/>
              <a:defRPr sz="2933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3961" y="3022179"/>
            <a:ext cx="4837232" cy="6153786"/>
          </a:xfrm>
        </p:spPr>
        <p:txBody>
          <a:bodyPr>
            <a:normAutofit/>
          </a:bodyPr>
          <a:lstStyle>
            <a:lvl1pPr>
              <a:defRPr sz="2640"/>
            </a:lvl1pPr>
            <a:lvl2pPr>
              <a:defRPr sz="2347"/>
            </a:lvl2pPr>
            <a:lvl3pPr>
              <a:defRPr sz="2053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1564" y="3015604"/>
            <a:ext cx="4837235" cy="6160359"/>
          </a:xfrm>
        </p:spPr>
        <p:txBody>
          <a:bodyPr>
            <a:normAutofit/>
          </a:bodyPr>
          <a:lstStyle>
            <a:lvl1pPr>
              <a:defRPr sz="2640"/>
            </a:lvl1pPr>
            <a:lvl2pPr>
              <a:defRPr sz="2347"/>
            </a:lvl2pPr>
            <a:lvl3pPr>
              <a:defRPr sz="2053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960" y="2794000"/>
            <a:ext cx="4837231" cy="845184"/>
          </a:xfrm>
        </p:spPr>
        <p:txBody>
          <a:bodyPr anchor="b">
            <a:noAutofit/>
          </a:bodyPr>
          <a:lstStyle>
            <a:lvl1pPr marL="0" indent="0">
              <a:buNone/>
              <a:defRPr sz="3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3961" y="3688080"/>
            <a:ext cx="4837232" cy="5487882"/>
          </a:xfrm>
        </p:spPr>
        <p:txBody>
          <a:bodyPr>
            <a:normAutofit/>
          </a:bodyPr>
          <a:lstStyle>
            <a:lvl1pPr>
              <a:defRPr sz="2640"/>
            </a:lvl1pPr>
            <a:lvl2pPr>
              <a:defRPr sz="2347"/>
            </a:lvl2pPr>
            <a:lvl3pPr>
              <a:defRPr sz="2053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1566" y="2794000"/>
            <a:ext cx="4837232" cy="845184"/>
          </a:xfrm>
        </p:spPr>
        <p:txBody>
          <a:bodyPr anchor="b">
            <a:noAutofit/>
          </a:bodyPr>
          <a:lstStyle>
            <a:lvl1pPr marL="0" indent="0">
              <a:buNone/>
              <a:defRPr sz="3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1566" y="3688080"/>
            <a:ext cx="4837232" cy="5487882"/>
          </a:xfrm>
        </p:spPr>
        <p:txBody>
          <a:bodyPr>
            <a:normAutofit/>
          </a:bodyPr>
          <a:lstStyle>
            <a:lvl1pPr>
              <a:defRPr sz="2640"/>
            </a:lvl1pPr>
            <a:lvl2pPr>
              <a:defRPr sz="2347"/>
            </a:lvl2pPr>
            <a:lvl3pPr>
              <a:defRPr sz="2053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5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80" y="2123440"/>
            <a:ext cx="3742144" cy="2123440"/>
          </a:xfrm>
        </p:spPr>
        <p:txBody>
          <a:bodyPr anchor="b"/>
          <a:lstStyle>
            <a:lvl1pPr algn="l">
              <a:defRPr sz="3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450" y="2123440"/>
            <a:ext cx="5717086" cy="6705600"/>
          </a:xfrm>
        </p:spPr>
        <p:txBody>
          <a:bodyPr anchor="ctr">
            <a:normAutofit/>
          </a:bodyPr>
          <a:lstStyle>
            <a:lvl1pPr>
              <a:defRPr sz="2933"/>
            </a:lvl1pPr>
            <a:lvl2pPr>
              <a:defRPr sz="2640"/>
            </a:lvl2pPr>
            <a:lvl3pPr>
              <a:defRPr sz="2347"/>
            </a:lvl3pPr>
            <a:lvl4pPr>
              <a:defRPr sz="2053"/>
            </a:lvl4pPr>
            <a:lvl5pPr>
              <a:defRPr sz="2053"/>
            </a:lvl5pPr>
            <a:lvl6pPr>
              <a:defRPr sz="2053"/>
            </a:lvl6pPr>
            <a:lvl7pPr>
              <a:defRPr sz="2053"/>
            </a:lvl7pPr>
            <a:lvl8pPr>
              <a:defRPr sz="2053"/>
            </a:lvl8pPr>
            <a:lvl9pPr>
              <a:defRPr sz="20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780" y="4589613"/>
            <a:ext cx="3742144" cy="4246879"/>
          </a:xfrm>
        </p:spPr>
        <p:txBody>
          <a:bodyPr/>
          <a:lstStyle>
            <a:lvl1pPr marL="0" indent="0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9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629" y="2719482"/>
            <a:ext cx="5603655" cy="2309718"/>
          </a:xfrm>
        </p:spPr>
        <p:txBody>
          <a:bodyPr anchor="b">
            <a:normAutofit/>
          </a:bodyPr>
          <a:lstStyle>
            <a:lvl1pPr algn="l">
              <a:defRPr sz="52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46492" y="1676400"/>
            <a:ext cx="3521357" cy="670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780" y="5364480"/>
            <a:ext cx="5594934" cy="2011680"/>
          </a:xfrm>
        </p:spPr>
        <p:txBody>
          <a:bodyPr>
            <a:normAutofit/>
          </a:bodyPr>
          <a:lstStyle>
            <a:lvl1pPr marL="0" indent="0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9239167" y="2458720"/>
            <a:ext cx="4135120" cy="41351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8345087" y="-670560"/>
            <a:ext cx="2346960" cy="23469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9239167" y="8940800"/>
            <a:ext cx="1452880" cy="14528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25849" y="3911600"/>
            <a:ext cx="6146800" cy="6146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231689" y="4246880"/>
            <a:ext cx="3464560" cy="34645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1360278" y="0"/>
            <a:ext cx="100584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908" y="663986"/>
            <a:ext cx="10347891" cy="20541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960" y="3010957"/>
            <a:ext cx="9843759" cy="6153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992651" y="2682198"/>
            <a:ext cx="1452879" cy="3353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142225" y="4786277"/>
            <a:ext cx="5661033" cy="3353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90766" y="433747"/>
            <a:ext cx="922259" cy="1125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10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62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670586" rtl="0" eaLnBrk="1" latinLnBrk="0" hangingPunct="1">
        <a:spcBef>
          <a:spcPct val="0"/>
        </a:spcBef>
        <a:buNone/>
        <a:defRPr sz="616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02940" indent="-502940" algn="l" defTabSz="670586" rtl="0" eaLnBrk="1" latinLnBrk="0" hangingPunct="1">
        <a:spcBef>
          <a:spcPts val="14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933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089702" indent="-419117" algn="l" defTabSz="670586" rtl="0" eaLnBrk="1" latinLnBrk="0" hangingPunct="1">
        <a:spcBef>
          <a:spcPts val="14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64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676467" indent="-335293" algn="l" defTabSz="670586" rtl="0" eaLnBrk="1" latinLnBrk="0" hangingPunct="1">
        <a:spcBef>
          <a:spcPts val="14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347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347053" indent="-335293" algn="l" defTabSz="670586" rtl="0" eaLnBrk="1" latinLnBrk="0" hangingPunct="1">
        <a:spcBef>
          <a:spcPts val="14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5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17638" indent="-335293" algn="l" defTabSz="670586" rtl="0" eaLnBrk="1" latinLnBrk="0" hangingPunct="1">
        <a:spcBef>
          <a:spcPts val="14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5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688225" indent="-335293" algn="l" defTabSz="670586" rtl="0" eaLnBrk="1" latinLnBrk="0" hangingPunct="1">
        <a:spcBef>
          <a:spcPts val="14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5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358811" indent="-335293" algn="l" defTabSz="670586" rtl="0" eaLnBrk="1" latinLnBrk="0" hangingPunct="1">
        <a:spcBef>
          <a:spcPts val="14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5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029398" indent="-335293" algn="l" defTabSz="670586" rtl="0" eaLnBrk="1" latinLnBrk="0" hangingPunct="1">
        <a:spcBef>
          <a:spcPts val="14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5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699983" indent="-335293" algn="l" defTabSz="670586" rtl="0" eaLnBrk="1" latinLnBrk="0" hangingPunct="1">
        <a:spcBef>
          <a:spcPts val="14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5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705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86" algn="l" defTabSz="6705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72" algn="l" defTabSz="6705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58" algn="l" defTabSz="6705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46" algn="l" defTabSz="6705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932" algn="l" defTabSz="6705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519" algn="l" defTabSz="6705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104" algn="l" defTabSz="6705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91" algn="l" defTabSz="6705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areto_princip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hyperlink" Target="http://en.wikipedia.org/wiki/Occam_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-source.net/open-source/uml-modeling" TargetMode="External"/><Relationship Id="rId5" Type="http://schemas.openxmlformats.org/officeDocument/2006/relationships/slide" Target="slide26.xml"/><Relationship Id="rId4" Type="http://schemas.openxmlformats.org/officeDocument/2006/relationships/hyperlink" Target="http://www.borland.com/us/products/together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png"/><Relationship Id="rId9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12" y="2252218"/>
            <a:ext cx="12558776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spc="-5" dirty="0"/>
              <a:t>Software Engineering I</a:t>
            </a:r>
            <a:endParaRPr sz="9600" dirty="0"/>
          </a:p>
        </p:txBody>
      </p:sp>
      <p:sp>
        <p:nvSpPr>
          <p:cNvPr id="3" name="object 3"/>
          <p:cNvSpPr txBox="1"/>
          <p:nvPr/>
        </p:nvSpPr>
        <p:spPr>
          <a:xfrm>
            <a:off x="426212" y="4695570"/>
            <a:ext cx="5749290" cy="334578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50" dirty="0">
                <a:solidFill>
                  <a:srgbClr val="EBEBEB"/>
                </a:solidFill>
                <a:latin typeface="URW Gothic"/>
                <a:cs typeface="URW Gothic"/>
              </a:rPr>
              <a:t>CPTS</a:t>
            </a:r>
            <a:r>
              <a:rPr sz="10550" spc="-75" dirty="0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sz="10550" dirty="0">
                <a:solidFill>
                  <a:srgbClr val="EBEBEB"/>
                </a:solidFill>
                <a:latin typeface="URW Gothic"/>
                <a:cs typeface="URW Gothic"/>
              </a:rPr>
              <a:t>3</a:t>
            </a:r>
            <a:r>
              <a:rPr lang="en-US" sz="10550" dirty="0">
                <a:solidFill>
                  <a:srgbClr val="EBEBEB"/>
                </a:solidFill>
                <a:latin typeface="URW Gothic"/>
                <a:cs typeface="URW Gothic"/>
              </a:rPr>
              <a:t>22</a:t>
            </a:r>
            <a:endParaRPr sz="10550" dirty="0">
              <a:latin typeface="URW Gothic"/>
              <a:cs typeface="URW Gothic"/>
            </a:endParaRPr>
          </a:p>
          <a:p>
            <a:pPr marL="241300">
              <a:lnSpc>
                <a:spcPct val="100000"/>
              </a:lnSpc>
              <a:spcBef>
                <a:spcPts val="4505"/>
              </a:spcBef>
            </a:pPr>
            <a:r>
              <a:rPr sz="4400" dirty="0">
                <a:solidFill>
                  <a:srgbClr val="FFFFFF"/>
                </a:solidFill>
                <a:latin typeface="URW Gothic"/>
                <a:cs typeface="URW Gothic"/>
              </a:rPr>
              <a:t>LUIS DE LA</a:t>
            </a:r>
            <a:r>
              <a:rPr sz="4400" spc="-6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4400" dirty="0">
                <a:solidFill>
                  <a:srgbClr val="FFFFFF"/>
                </a:solidFill>
                <a:latin typeface="URW Gothic"/>
                <a:cs typeface="URW Gothic"/>
              </a:rPr>
              <a:t>TORRE</a:t>
            </a:r>
            <a:endParaRPr sz="4400" dirty="0">
              <a:latin typeface="URW Gothic"/>
              <a:cs typeface="URW Gothic"/>
            </a:endParaRPr>
          </a:p>
          <a:p>
            <a:pPr marL="241300">
              <a:lnSpc>
                <a:spcPct val="100000"/>
              </a:lnSpc>
              <a:spcBef>
                <a:spcPts val="1839"/>
              </a:spcBef>
            </a:pPr>
            <a:r>
              <a:rPr sz="1450" spc="5" dirty="0">
                <a:solidFill>
                  <a:srgbClr val="FFFFFF"/>
                </a:solidFill>
                <a:latin typeface="URW Gothic"/>
                <a:cs typeface="URW Gothic"/>
              </a:rPr>
              <a:t>WASHINGTON STATE</a:t>
            </a:r>
            <a:r>
              <a:rPr sz="1450" spc="2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URW Gothic"/>
                <a:cs typeface="URW Gothic"/>
              </a:rPr>
              <a:t>UNIVERSITY</a:t>
            </a:r>
            <a:endParaRPr sz="1450" dirty="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521271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UML: First</a:t>
            </a:r>
            <a:r>
              <a:rPr spc="-65" dirty="0"/>
              <a:t> </a:t>
            </a:r>
            <a:r>
              <a:rPr dirty="0"/>
              <a:t>Pass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3367" y="2993262"/>
            <a:ext cx="9580245" cy="59899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14984" marR="674370" indent="-502920">
              <a:lnSpc>
                <a:spcPts val="3170"/>
              </a:lnSpc>
              <a:spcBef>
                <a:spcPts val="49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30" dirty="0">
                <a:solidFill>
                  <a:srgbClr val="FFFFFF"/>
                </a:solidFill>
                <a:latin typeface="URW Gothic"/>
                <a:cs typeface="URW Gothic"/>
              </a:rPr>
              <a:t>You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can model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80% of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most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problems by using  about 20%</a:t>
            </a:r>
            <a:r>
              <a:rPr sz="2900" spc="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UML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-5" dirty="0">
                <a:solidFill>
                  <a:srgbClr val="FFFFFF"/>
                </a:solidFill>
                <a:latin typeface="URW Gothic"/>
                <a:cs typeface="URW Gothic"/>
              </a:rPr>
              <a:t>We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teach you those</a:t>
            </a:r>
            <a:r>
              <a:rPr sz="2900" spc="5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20%</a:t>
            </a:r>
            <a:endParaRPr sz="2900">
              <a:latin typeface="URW Gothic"/>
              <a:cs typeface="URW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50">
              <a:latin typeface="URW Gothic"/>
              <a:cs typeface="URW Gothic"/>
            </a:endParaRPr>
          </a:p>
          <a:p>
            <a:pPr marL="514984" marR="699770" indent="-502920">
              <a:lnSpc>
                <a:spcPts val="3170"/>
              </a:lnSpc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80-20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rule: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Pareto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principle 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(</a:t>
            </a:r>
            <a:r>
              <a:rPr sz="2900" u="heavy" spc="1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URW Gothic"/>
                <a:cs typeface="URW Gothic"/>
                <a:hlinkClick r:id="rId2"/>
              </a:rPr>
              <a:t>http://en.wikipedia.org/wiki/Pareto_principle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)</a:t>
            </a:r>
            <a:endParaRPr sz="2900">
              <a:latin typeface="URW Gothic"/>
              <a:cs typeface="URW Gothic"/>
            </a:endParaRPr>
          </a:p>
          <a:p>
            <a:pPr marL="682625">
              <a:lnSpc>
                <a:spcPct val="100000"/>
              </a:lnSpc>
              <a:spcBef>
                <a:spcPts val="1130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80% of your profits come from 20% of your</a:t>
            </a:r>
            <a:r>
              <a:rPr sz="2650" spc="-5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customers</a:t>
            </a:r>
            <a:endParaRPr sz="2650">
              <a:latin typeface="URW Gothic"/>
              <a:cs typeface="URW Gothic"/>
            </a:endParaRPr>
          </a:p>
          <a:p>
            <a:pPr marL="1101725" marR="916305" indent="-419100">
              <a:lnSpc>
                <a:spcPts val="2860"/>
              </a:lnSpc>
              <a:spcBef>
                <a:spcPts val="1530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80% of your complaints come from 20% of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your 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customers</a:t>
            </a:r>
            <a:endParaRPr sz="2650">
              <a:latin typeface="URW Gothic"/>
              <a:cs typeface="URW Gothic"/>
            </a:endParaRPr>
          </a:p>
          <a:p>
            <a:pPr marL="1101725" marR="410209" indent="-419100">
              <a:lnSpc>
                <a:spcPts val="2860"/>
              </a:lnSpc>
              <a:spcBef>
                <a:spcPts val="1480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80% of your profits come from 20% of the time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you  spend</a:t>
            </a:r>
            <a:endParaRPr sz="2650">
              <a:latin typeface="URW Gothic"/>
              <a:cs typeface="URW Gothic"/>
            </a:endParaRPr>
          </a:p>
          <a:p>
            <a:pPr marL="682625">
              <a:lnSpc>
                <a:spcPct val="100000"/>
              </a:lnSpc>
              <a:spcBef>
                <a:spcPts val="1120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80% of your sales come from 20% of your</a:t>
            </a:r>
            <a:r>
              <a:rPr sz="2650" spc="-5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products</a:t>
            </a:r>
            <a:endParaRPr sz="265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499554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UML First</a:t>
            </a:r>
            <a:r>
              <a:rPr spc="-75" dirty="0"/>
              <a:t> </a:t>
            </a:r>
            <a:r>
              <a:rPr dirty="0"/>
              <a:t>Pass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167" y="1433371"/>
            <a:ext cx="11332210" cy="577469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Use case</a:t>
            </a:r>
            <a:r>
              <a:rPr sz="290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diagrams</a:t>
            </a:r>
            <a:endParaRPr sz="2900">
              <a:latin typeface="URW Gothic"/>
              <a:cs typeface="URW Gothic"/>
            </a:endParaRPr>
          </a:p>
          <a:p>
            <a:pPr marL="1102360" marR="235585" indent="-419100">
              <a:lnSpc>
                <a:spcPts val="3170"/>
              </a:lnSpc>
              <a:spcBef>
                <a:spcPts val="1625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Describe the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functional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behavior of the system as seen by the 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user</a:t>
            </a:r>
            <a:endParaRPr sz="265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  <a:tabLst>
                <a:tab pos="514984" algn="l"/>
              </a:tabLst>
            </a:pPr>
            <a:r>
              <a:rPr sz="2350" spc="409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Class</a:t>
            </a:r>
            <a:r>
              <a:rPr sz="290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diagrams</a:t>
            </a:r>
            <a:endParaRPr sz="2900">
              <a:latin typeface="URW Gothic"/>
              <a:cs typeface="URW Gothic"/>
            </a:endParaRPr>
          </a:p>
          <a:p>
            <a:pPr marL="1102360" marR="237490" indent="-419100">
              <a:lnSpc>
                <a:spcPts val="3170"/>
              </a:lnSpc>
              <a:spcBef>
                <a:spcPts val="1625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Describe the static structure of the system: Objects, attributes,  associations</a:t>
            </a:r>
            <a:endParaRPr sz="265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Sequence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diagrams</a:t>
            </a:r>
            <a:endParaRPr sz="29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495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Describe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dynamic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behavior between objects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of the</a:t>
            </a:r>
            <a:r>
              <a:rPr sz="2650" spc="-4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system</a:t>
            </a:r>
            <a:endParaRPr sz="265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State diagrams</a:t>
            </a:r>
            <a:endParaRPr sz="29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500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Describe the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dynamic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behavior of an individual</a:t>
            </a:r>
            <a:r>
              <a:rPr sz="2650" spc="-7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object</a:t>
            </a:r>
            <a:endParaRPr sz="265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869823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UML Core</a:t>
            </a:r>
            <a:r>
              <a:rPr spc="-45" dirty="0"/>
              <a:t> </a:t>
            </a:r>
            <a:r>
              <a:rPr dirty="0"/>
              <a:t>Conventions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358883" y="2919983"/>
            <a:ext cx="2147570" cy="516890"/>
          </a:xfrm>
          <a:custGeom>
            <a:avLst/>
            <a:gdLst/>
            <a:ahLst/>
            <a:cxnLst/>
            <a:rect l="l" t="t" r="r" b="b"/>
            <a:pathLst>
              <a:path w="2147570" h="516889">
                <a:moveTo>
                  <a:pt x="0" y="516635"/>
                </a:moveTo>
                <a:lnTo>
                  <a:pt x="2147316" y="516635"/>
                </a:lnTo>
                <a:lnTo>
                  <a:pt x="2147316" y="0"/>
                </a:lnTo>
                <a:lnTo>
                  <a:pt x="0" y="0"/>
                </a:lnTo>
                <a:lnTo>
                  <a:pt x="0" y="5166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9944" y="3488435"/>
            <a:ext cx="1376680" cy="516890"/>
          </a:xfrm>
          <a:custGeom>
            <a:avLst/>
            <a:gdLst/>
            <a:ahLst/>
            <a:cxnLst/>
            <a:rect l="l" t="t" r="r" b="b"/>
            <a:pathLst>
              <a:path w="1376679" h="516889">
                <a:moveTo>
                  <a:pt x="0" y="258318"/>
                </a:moveTo>
                <a:lnTo>
                  <a:pt x="12408" y="209243"/>
                </a:lnTo>
                <a:lnTo>
                  <a:pt x="48095" y="163272"/>
                </a:lnTo>
                <a:lnTo>
                  <a:pt x="104753" y="121271"/>
                </a:lnTo>
                <a:lnTo>
                  <a:pt x="140224" y="102031"/>
                </a:lnTo>
                <a:lnTo>
                  <a:pt x="180073" y="84109"/>
                </a:lnTo>
                <a:lnTo>
                  <a:pt x="224010" y="67613"/>
                </a:lnTo>
                <a:lnTo>
                  <a:pt x="271748" y="52651"/>
                </a:lnTo>
                <a:lnTo>
                  <a:pt x="322997" y="39333"/>
                </a:lnTo>
                <a:lnTo>
                  <a:pt x="377470" y="27766"/>
                </a:lnTo>
                <a:lnTo>
                  <a:pt x="434878" y="18059"/>
                </a:lnTo>
                <a:lnTo>
                  <a:pt x="494931" y="10321"/>
                </a:lnTo>
                <a:lnTo>
                  <a:pt x="557343" y="4659"/>
                </a:lnTo>
                <a:lnTo>
                  <a:pt x="621824" y="1182"/>
                </a:lnTo>
                <a:lnTo>
                  <a:pt x="688085" y="0"/>
                </a:lnTo>
                <a:lnTo>
                  <a:pt x="754347" y="1182"/>
                </a:lnTo>
                <a:lnTo>
                  <a:pt x="818828" y="4659"/>
                </a:lnTo>
                <a:lnTo>
                  <a:pt x="881240" y="10321"/>
                </a:lnTo>
                <a:lnTo>
                  <a:pt x="941293" y="18059"/>
                </a:lnTo>
                <a:lnTo>
                  <a:pt x="998701" y="27766"/>
                </a:lnTo>
                <a:lnTo>
                  <a:pt x="1053174" y="39333"/>
                </a:lnTo>
                <a:lnTo>
                  <a:pt x="1104423" y="52651"/>
                </a:lnTo>
                <a:lnTo>
                  <a:pt x="1152161" y="67613"/>
                </a:lnTo>
                <a:lnTo>
                  <a:pt x="1196098" y="84109"/>
                </a:lnTo>
                <a:lnTo>
                  <a:pt x="1235947" y="102031"/>
                </a:lnTo>
                <a:lnTo>
                  <a:pt x="1271418" y="121271"/>
                </a:lnTo>
                <a:lnTo>
                  <a:pt x="1328076" y="163272"/>
                </a:lnTo>
                <a:lnTo>
                  <a:pt x="1363763" y="209243"/>
                </a:lnTo>
                <a:lnTo>
                  <a:pt x="1376172" y="258318"/>
                </a:lnTo>
                <a:lnTo>
                  <a:pt x="1373021" y="283188"/>
                </a:lnTo>
                <a:lnTo>
                  <a:pt x="1348685" y="330819"/>
                </a:lnTo>
                <a:lnTo>
                  <a:pt x="1302224" y="374914"/>
                </a:lnTo>
                <a:lnTo>
                  <a:pt x="1235947" y="414604"/>
                </a:lnTo>
                <a:lnTo>
                  <a:pt x="1196098" y="432526"/>
                </a:lnTo>
                <a:lnTo>
                  <a:pt x="1152161" y="449022"/>
                </a:lnTo>
                <a:lnTo>
                  <a:pt x="1104423" y="463984"/>
                </a:lnTo>
                <a:lnTo>
                  <a:pt x="1053174" y="477302"/>
                </a:lnTo>
                <a:lnTo>
                  <a:pt x="998701" y="488869"/>
                </a:lnTo>
                <a:lnTo>
                  <a:pt x="941293" y="498576"/>
                </a:lnTo>
                <a:lnTo>
                  <a:pt x="881240" y="506314"/>
                </a:lnTo>
                <a:lnTo>
                  <a:pt x="818828" y="511976"/>
                </a:lnTo>
                <a:lnTo>
                  <a:pt x="754347" y="515453"/>
                </a:lnTo>
                <a:lnTo>
                  <a:pt x="688085" y="516636"/>
                </a:lnTo>
                <a:lnTo>
                  <a:pt x="621824" y="515453"/>
                </a:lnTo>
                <a:lnTo>
                  <a:pt x="557343" y="511976"/>
                </a:lnTo>
                <a:lnTo>
                  <a:pt x="494931" y="506314"/>
                </a:lnTo>
                <a:lnTo>
                  <a:pt x="434878" y="498576"/>
                </a:lnTo>
                <a:lnTo>
                  <a:pt x="377470" y="488869"/>
                </a:lnTo>
                <a:lnTo>
                  <a:pt x="322997" y="477302"/>
                </a:lnTo>
                <a:lnTo>
                  <a:pt x="271748" y="463984"/>
                </a:lnTo>
                <a:lnTo>
                  <a:pt x="224010" y="449022"/>
                </a:lnTo>
                <a:lnTo>
                  <a:pt x="180073" y="432526"/>
                </a:lnTo>
                <a:lnTo>
                  <a:pt x="140224" y="414604"/>
                </a:lnTo>
                <a:lnTo>
                  <a:pt x="104753" y="395364"/>
                </a:lnTo>
                <a:lnTo>
                  <a:pt x="48095" y="353363"/>
                </a:lnTo>
                <a:lnTo>
                  <a:pt x="12408" y="307392"/>
                </a:lnTo>
                <a:lnTo>
                  <a:pt x="0" y="25831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593" y="1711565"/>
            <a:ext cx="11350625" cy="64427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R="1162685" algn="ctr">
              <a:lnSpc>
                <a:spcPct val="100000"/>
              </a:lnSpc>
              <a:spcBef>
                <a:spcPts val="1105"/>
              </a:spcBef>
              <a:tabLst>
                <a:tab pos="502284" algn="l"/>
              </a:tabLst>
            </a:pPr>
            <a:r>
              <a:rPr sz="2350" spc="409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All </a:t>
            </a:r>
            <a:r>
              <a:rPr sz="2900" spc="20" dirty="0">
                <a:solidFill>
                  <a:srgbClr val="FFFFFF"/>
                </a:solidFill>
                <a:latin typeface="URW Gothic"/>
                <a:cs typeface="URW Gothic"/>
              </a:rPr>
              <a:t>UML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Diagrams denote graphs of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nodes </a:t>
            </a:r>
            <a:r>
              <a:rPr sz="2900" spc="20" dirty="0">
                <a:solidFill>
                  <a:srgbClr val="FFFFFF"/>
                </a:solidFill>
                <a:latin typeface="URW Gothic"/>
                <a:cs typeface="URW Gothic"/>
              </a:rPr>
              <a:t>and</a:t>
            </a:r>
            <a:r>
              <a:rPr sz="2900" spc="5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edges</a:t>
            </a:r>
            <a:endParaRPr sz="2900">
              <a:latin typeface="URW Gothic"/>
              <a:cs typeface="URW Gothic"/>
            </a:endParaRPr>
          </a:p>
          <a:p>
            <a:pPr marR="1148080" algn="ctr">
              <a:lnSpc>
                <a:spcPct val="100000"/>
              </a:lnSpc>
              <a:spcBef>
                <a:spcPts val="875"/>
              </a:spcBef>
              <a:tabLst>
                <a:tab pos="41846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Nodes are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entities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and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drawn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as rectangles or</a:t>
            </a:r>
            <a:r>
              <a:rPr sz="265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ovals</a:t>
            </a:r>
            <a:endParaRPr sz="265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855"/>
              </a:spcBef>
              <a:tabLst>
                <a:tab pos="1101725" algn="l"/>
                <a:tab pos="311213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Rectangles	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denote classes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or</a:t>
            </a:r>
            <a:r>
              <a:rPr sz="265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instances</a:t>
            </a:r>
            <a:endParaRPr sz="265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850"/>
              </a:spcBef>
              <a:tabLst>
                <a:tab pos="1101725" algn="l"/>
                <a:tab pos="2189480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Ovals	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denote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 functions</a:t>
            </a:r>
            <a:endParaRPr sz="2650">
              <a:latin typeface="URW Gothic"/>
              <a:cs typeface="URW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450">
              <a:latin typeface="URW Gothic"/>
              <a:cs typeface="URW Gothic"/>
            </a:endParaRPr>
          </a:p>
          <a:p>
            <a:pPr marL="508634" indent="-287655">
              <a:lnSpc>
                <a:spcPct val="100000"/>
              </a:lnSpc>
              <a:buClr>
                <a:srgbClr val="EBEBEB"/>
              </a:buClr>
              <a:buFont typeface="Times New Roman"/>
              <a:buChar char="•"/>
              <a:tabLst>
                <a:tab pos="508000" algn="l"/>
                <a:tab pos="509270" algn="l"/>
              </a:tabLst>
            </a:pP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Names </a:t>
            </a:r>
            <a:r>
              <a:rPr sz="2650" spc="-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Classes </a:t>
            </a:r>
            <a:r>
              <a:rPr sz="2650" spc="-5" dirty="0">
                <a:solidFill>
                  <a:srgbClr val="FFFFFF"/>
                </a:solidFill>
                <a:latin typeface="Verdana"/>
                <a:cs typeface="Verdana"/>
              </a:rPr>
              <a:t>are not</a:t>
            </a:r>
            <a:r>
              <a:rPr sz="26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underlined</a:t>
            </a:r>
            <a:endParaRPr sz="2650">
              <a:latin typeface="Verdana"/>
              <a:cs typeface="Verdana"/>
            </a:endParaRPr>
          </a:p>
          <a:p>
            <a:pPr marL="907415" lvl="1" indent="-229235">
              <a:lnSpc>
                <a:spcPct val="100000"/>
              </a:lnSpc>
              <a:spcBef>
                <a:spcPts val="280"/>
              </a:spcBef>
              <a:buClr>
                <a:srgbClr val="57C1B9"/>
              </a:buClr>
              <a:buFont typeface="Times New Roman"/>
              <a:buChar char="•"/>
              <a:tabLst>
                <a:tab pos="908050" algn="l"/>
              </a:tabLst>
            </a:pPr>
            <a:r>
              <a:rPr sz="2900" spc="10" dirty="0">
                <a:solidFill>
                  <a:srgbClr val="FFFFFF"/>
                </a:solidFill>
                <a:latin typeface="Courier New"/>
                <a:cs typeface="Courier New"/>
              </a:rPr>
              <a:t>SimpleWatch</a:t>
            </a:r>
            <a:endParaRPr sz="2900">
              <a:latin typeface="Courier New"/>
              <a:cs typeface="Courier New"/>
            </a:endParaRPr>
          </a:p>
          <a:p>
            <a:pPr marL="907415" lvl="1" indent="-229235">
              <a:lnSpc>
                <a:spcPct val="100000"/>
              </a:lnSpc>
              <a:spcBef>
                <a:spcPts val="395"/>
              </a:spcBef>
              <a:buClr>
                <a:srgbClr val="57C1B9"/>
              </a:buClr>
              <a:buFont typeface="Times New Roman"/>
              <a:buChar char="•"/>
              <a:tabLst>
                <a:tab pos="908050" algn="l"/>
              </a:tabLst>
            </a:pPr>
            <a:r>
              <a:rPr sz="2900" spc="10" dirty="0">
                <a:solidFill>
                  <a:srgbClr val="FFFFFF"/>
                </a:solidFill>
                <a:latin typeface="Courier New"/>
                <a:cs typeface="Courier New"/>
              </a:rPr>
              <a:t>Firefighter</a:t>
            </a:r>
            <a:endParaRPr sz="2900">
              <a:latin typeface="Courier New"/>
              <a:cs typeface="Courier New"/>
            </a:endParaRPr>
          </a:p>
          <a:p>
            <a:pPr marL="508634" indent="-287655">
              <a:lnSpc>
                <a:spcPct val="100000"/>
              </a:lnSpc>
              <a:spcBef>
                <a:spcPts val="405"/>
              </a:spcBef>
              <a:buClr>
                <a:srgbClr val="EBEBEB"/>
              </a:buClr>
              <a:buFont typeface="Times New Roman"/>
              <a:buChar char="•"/>
              <a:tabLst>
                <a:tab pos="508000" algn="l"/>
                <a:tab pos="509270" algn="l"/>
              </a:tabLst>
            </a:pPr>
            <a:r>
              <a:rPr sz="2650" spc="-15" dirty="0">
                <a:solidFill>
                  <a:srgbClr val="FFFFFF"/>
                </a:solidFill>
                <a:latin typeface="Verdana"/>
                <a:cs typeface="Verdana"/>
              </a:rPr>
              <a:t>Names </a:t>
            </a:r>
            <a:r>
              <a:rPr sz="2650" spc="-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Instances are</a:t>
            </a:r>
            <a:r>
              <a:rPr sz="265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underlined</a:t>
            </a:r>
            <a:endParaRPr sz="2650">
              <a:latin typeface="Verdana"/>
              <a:cs typeface="Verdana"/>
            </a:endParaRPr>
          </a:p>
          <a:p>
            <a:pPr marL="907415" lvl="1" indent="-229235">
              <a:lnSpc>
                <a:spcPct val="100000"/>
              </a:lnSpc>
              <a:spcBef>
                <a:spcPts val="229"/>
              </a:spcBef>
              <a:buClr>
                <a:srgbClr val="57C1B9"/>
              </a:buClr>
              <a:buFont typeface="Times New Roman"/>
              <a:buChar char="•"/>
              <a:tabLst>
                <a:tab pos="908050" algn="l"/>
              </a:tabLst>
            </a:pPr>
            <a:r>
              <a:rPr sz="29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myWatch:SimpleWatch</a:t>
            </a:r>
            <a:endParaRPr sz="2900">
              <a:latin typeface="Courier New"/>
              <a:cs typeface="Courier New"/>
            </a:endParaRPr>
          </a:p>
          <a:p>
            <a:pPr marL="907415" lvl="1" indent="-229235">
              <a:lnSpc>
                <a:spcPct val="100000"/>
              </a:lnSpc>
              <a:spcBef>
                <a:spcPts val="400"/>
              </a:spcBef>
              <a:buClr>
                <a:srgbClr val="57C1B9"/>
              </a:buClr>
              <a:buFont typeface="Times New Roman"/>
              <a:buChar char="•"/>
              <a:tabLst>
                <a:tab pos="908050" algn="l"/>
              </a:tabLst>
            </a:pPr>
            <a:r>
              <a:rPr sz="29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Joe:Firefighter</a:t>
            </a:r>
            <a:endParaRPr sz="2900">
              <a:latin typeface="Courier New"/>
              <a:cs typeface="Courier New"/>
            </a:endParaRPr>
          </a:p>
          <a:p>
            <a:pPr marL="508634" marR="5080" indent="-287020">
              <a:lnSpc>
                <a:spcPct val="79600"/>
              </a:lnSpc>
              <a:spcBef>
                <a:spcPts val="1115"/>
              </a:spcBef>
              <a:buClr>
                <a:srgbClr val="EBEBEB"/>
              </a:buClr>
              <a:buFont typeface="Times New Roman"/>
              <a:buChar char="•"/>
              <a:tabLst>
                <a:tab pos="508000" algn="l"/>
                <a:tab pos="509270" algn="l"/>
              </a:tabLst>
            </a:pP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An edge </a:t>
            </a:r>
            <a:r>
              <a:rPr sz="2650" spc="-15" dirty="0">
                <a:solidFill>
                  <a:srgbClr val="FFFFFF"/>
                </a:solidFill>
                <a:latin typeface="Verdana"/>
                <a:cs typeface="Verdana"/>
              </a:rPr>
              <a:t>between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two nodes denotes a </a:t>
            </a:r>
            <a:r>
              <a:rPr sz="2650" spc="-5" dirty="0">
                <a:solidFill>
                  <a:srgbClr val="FFFFFF"/>
                </a:solidFill>
                <a:latin typeface="Verdana"/>
                <a:cs typeface="Verdana"/>
              </a:rPr>
              <a:t>relationship </a:t>
            </a:r>
            <a:r>
              <a:rPr sz="2650" spc="-15" dirty="0">
                <a:solidFill>
                  <a:srgbClr val="FFFFFF"/>
                </a:solidFill>
                <a:latin typeface="Verdana"/>
                <a:cs typeface="Verdana"/>
              </a:rPr>
              <a:t>between the  </a:t>
            </a:r>
            <a:r>
              <a:rPr sz="2650" spc="-5" dirty="0">
                <a:solidFill>
                  <a:srgbClr val="FFFFFF"/>
                </a:solidFill>
                <a:latin typeface="Verdana"/>
                <a:cs typeface="Verdana"/>
              </a:rPr>
              <a:t>corresponding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Verdana"/>
                <a:cs typeface="Verdana"/>
              </a:rPr>
              <a:t>entities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124455"/>
            <a:ext cx="11292840" cy="5608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442" y="86359"/>
            <a:ext cx="875855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52415" algn="l"/>
              </a:tabLst>
            </a:pPr>
            <a:r>
              <a:rPr dirty="0"/>
              <a:t>UML</a:t>
            </a:r>
            <a:r>
              <a:rPr spc="15" dirty="0"/>
              <a:t> </a:t>
            </a:r>
            <a:r>
              <a:rPr dirty="0"/>
              <a:t>first</a:t>
            </a:r>
            <a:r>
              <a:rPr spc="15" dirty="0"/>
              <a:t> </a:t>
            </a:r>
            <a:r>
              <a:rPr spc="-5" dirty="0"/>
              <a:t>pass:	</a:t>
            </a:r>
            <a:r>
              <a:rPr dirty="0"/>
              <a:t>Use</a:t>
            </a:r>
            <a:r>
              <a:rPr spc="-70" dirty="0"/>
              <a:t> </a:t>
            </a:r>
            <a:r>
              <a:rPr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8442" y="1025144"/>
            <a:ext cx="358140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50" spc="-5" dirty="0">
                <a:solidFill>
                  <a:srgbClr val="EBEBEB"/>
                </a:solidFill>
                <a:latin typeface="URW Gothic"/>
                <a:cs typeface="URW Gothic"/>
              </a:rPr>
              <a:t>diagrams</a:t>
            </a:r>
            <a:endParaRPr sz="6150">
              <a:latin typeface="URW Gothic"/>
              <a:cs typeface="URW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037" y="8122157"/>
            <a:ext cx="8251190" cy="905510"/>
          </a:xfrm>
          <a:prstGeom prst="rect">
            <a:avLst/>
          </a:prstGeom>
          <a:ln w="19050">
            <a:solidFill>
              <a:srgbClr val="6AAC9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0170">
              <a:lnSpc>
                <a:spcPts val="3175"/>
              </a:lnSpc>
              <a:spcBef>
                <a:spcPts val="259"/>
              </a:spcBef>
            </a:pP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case diagrams represent the functionality of the</a:t>
            </a:r>
            <a:r>
              <a:rPr sz="265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650">
              <a:latin typeface="Times New Roman"/>
              <a:cs typeface="Times New Roman"/>
            </a:endParaRPr>
          </a:p>
          <a:p>
            <a:pPr marL="90170">
              <a:lnSpc>
                <a:spcPts val="3175"/>
              </a:lnSpc>
            </a:pP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650" spc="-15" dirty="0">
                <a:solidFill>
                  <a:srgbClr val="FFFFFF"/>
                </a:solidFill>
                <a:latin typeface="Times New Roman"/>
                <a:cs typeface="Times New Roman"/>
              </a:rPr>
              <a:t>user’s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point of</a:t>
            </a:r>
            <a:r>
              <a:rPr sz="26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07119" y="4345114"/>
            <a:ext cx="1766570" cy="1284605"/>
            <a:chOff x="2607119" y="4345114"/>
            <a:chExt cx="1766570" cy="1284605"/>
          </a:xfrm>
        </p:grpSpPr>
        <p:sp>
          <p:nvSpPr>
            <p:cNvPr id="7" name="object 7"/>
            <p:cNvSpPr/>
            <p:nvPr/>
          </p:nvSpPr>
          <p:spPr>
            <a:xfrm>
              <a:off x="2621407" y="4359402"/>
              <a:ext cx="1737995" cy="1256030"/>
            </a:xfrm>
            <a:custGeom>
              <a:avLst/>
              <a:gdLst/>
              <a:ahLst/>
              <a:cxnLst/>
              <a:rect l="l" t="t" r="r" b="b"/>
              <a:pathLst>
                <a:path w="1737995" h="1256029">
                  <a:moveTo>
                    <a:pt x="1588896" y="0"/>
                  </a:moveTo>
                  <a:lnTo>
                    <a:pt x="657225" y="0"/>
                  </a:lnTo>
                  <a:lnTo>
                    <a:pt x="610117" y="7605"/>
                  </a:lnTo>
                  <a:lnTo>
                    <a:pt x="569190" y="28781"/>
                  </a:lnTo>
                  <a:lnTo>
                    <a:pt x="536908" y="61063"/>
                  </a:lnTo>
                  <a:lnTo>
                    <a:pt x="515732" y="101990"/>
                  </a:lnTo>
                  <a:lnTo>
                    <a:pt x="508126" y="149098"/>
                  </a:lnTo>
                  <a:lnTo>
                    <a:pt x="508126" y="521843"/>
                  </a:lnTo>
                  <a:lnTo>
                    <a:pt x="0" y="1255649"/>
                  </a:lnTo>
                  <a:lnTo>
                    <a:pt x="508126" y="745489"/>
                  </a:lnTo>
                  <a:lnTo>
                    <a:pt x="1737995" y="745489"/>
                  </a:lnTo>
                  <a:lnTo>
                    <a:pt x="1737995" y="149098"/>
                  </a:lnTo>
                  <a:lnTo>
                    <a:pt x="1730389" y="101990"/>
                  </a:lnTo>
                  <a:lnTo>
                    <a:pt x="1709213" y="61063"/>
                  </a:lnTo>
                  <a:lnTo>
                    <a:pt x="1676931" y="28781"/>
                  </a:lnTo>
                  <a:lnTo>
                    <a:pt x="1636004" y="7605"/>
                  </a:lnTo>
                  <a:lnTo>
                    <a:pt x="1588896" y="0"/>
                  </a:lnTo>
                  <a:close/>
                </a:path>
                <a:path w="1737995" h="1256029">
                  <a:moveTo>
                    <a:pt x="1737995" y="745489"/>
                  </a:moveTo>
                  <a:lnTo>
                    <a:pt x="508126" y="745489"/>
                  </a:lnTo>
                  <a:lnTo>
                    <a:pt x="515732" y="792597"/>
                  </a:lnTo>
                  <a:lnTo>
                    <a:pt x="536908" y="833524"/>
                  </a:lnTo>
                  <a:lnTo>
                    <a:pt x="569190" y="865806"/>
                  </a:lnTo>
                  <a:lnTo>
                    <a:pt x="610117" y="886982"/>
                  </a:lnTo>
                  <a:lnTo>
                    <a:pt x="657225" y="894588"/>
                  </a:lnTo>
                  <a:lnTo>
                    <a:pt x="1588896" y="894588"/>
                  </a:lnTo>
                  <a:lnTo>
                    <a:pt x="1636004" y="886982"/>
                  </a:lnTo>
                  <a:lnTo>
                    <a:pt x="1676931" y="865806"/>
                  </a:lnTo>
                  <a:lnTo>
                    <a:pt x="1709213" y="833524"/>
                  </a:lnTo>
                  <a:lnTo>
                    <a:pt x="1730389" y="792597"/>
                  </a:lnTo>
                  <a:lnTo>
                    <a:pt x="1737995" y="745489"/>
                  </a:lnTo>
                  <a:close/>
                </a:path>
              </a:pathLst>
            </a:custGeom>
            <a:solidFill>
              <a:srgbClr val="5F9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21407" y="4359402"/>
              <a:ext cx="1737995" cy="1256030"/>
            </a:xfrm>
            <a:custGeom>
              <a:avLst/>
              <a:gdLst/>
              <a:ahLst/>
              <a:cxnLst/>
              <a:rect l="l" t="t" r="r" b="b"/>
              <a:pathLst>
                <a:path w="1737995" h="1256029">
                  <a:moveTo>
                    <a:pt x="508126" y="149098"/>
                  </a:moveTo>
                  <a:lnTo>
                    <a:pt x="515732" y="101990"/>
                  </a:lnTo>
                  <a:lnTo>
                    <a:pt x="536908" y="61063"/>
                  </a:lnTo>
                  <a:lnTo>
                    <a:pt x="569190" y="28781"/>
                  </a:lnTo>
                  <a:lnTo>
                    <a:pt x="610117" y="7605"/>
                  </a:lnTo>
                  <a:lnTo>
                    <a:pt x="657225" y="0"/>
                  </a:lnTo>
                  <a:lnTo>
                    <a:pt x="713105" y="0"/>
                  </a:lnTo>
                  <a:lnTo>
                    <a:pt x="1020571" y="0"/>
                  </a:lnTo>
                  <a:lnTo>
                    <a:pt x="1588896" y="0"/>
                  </a:lnTo>
                  <a:lnTo>
                    <a:pt x="1636004" y="7605"/>
                  </a:lnTo>
                  <a:lnTo>
                    <a:pt x="1676931" y="28781"/>
                  </a:lnTo>
                  <a:lnTo>
                    <a:pt x="1709213" y="61063"/>
                  </a:lnTo>
                  <a:lnTo>
                    <a:pt x="1730389" y="101990"/>
                  </a:lnTo>
                  <a:lnTo>
                    <a:pt x="1737995" y="149098"/>
                  </a:lnTo>
                  <a:lnTo>
                    <a:pt x="1737995" y="521843"/>
                  </a:lnTo>
                  <a:lnTo>
                    <a:pt x="1737995" y="745489"/>
                  </a:lnTo>
                  <a:lnTo>
                    <a:pt x="1730389" y="792597"/>
                  </a:lnTo>
                  <a:lnTo>
                    <a:pt x="1709213" y="833524"/>
                  </a:lnTo>
                  <a:lnTo>
                    <a:pt x="1676931" y="865806"/>
                  </a:lnTo>
                  <a:lnTo>
                    <a:pt x="1636004" y="886982"/>
                  </a:lnTo>
                  <a:lnTo>
                    <a:pt x="1588896" y="894588"/>
                  </a:lnTo>
                  <a:lnTo>
                    <a:pt x="1020571" y="894588"/>
                  </a:lnTo>
                  <a:lnTo>
                    <a:pt x="713105" y="894588"/>
                  </a:lnTo>
                  <a:lnTo>
                    <a:pt x="657225" y="894588"/>
                  </a:lnTo>
                  <a:lnTo>
                    <a:pt x="610117" y="886982"/>
                  </a:lnTo>
                  <a:lnTo>
                    <a:pt x="569190" y="865806"/>
                  </a:lnTo>
                  <a:lnTo>
                    <a:pt x="536908" y="833524"/>
                  </a:lnTo>
                  <a:lnTo>
                    <a:pt x="515732" y="792597"/>
                  </a:lnTo>
                  <a:lnTo>
                    <a:pt x="508126" y="745489"/>
                  </a:lnTo>
                  <a:lnTo>
                    <a:pt x="0" y="1255649"/>
                  </a:lnTo>
                  <a:lnTo>
                    <a:pt x="508126" y="521843"/>
                  </a:lnTo>
                  <a:lnTo>
                    <a:pt x="508126" y="149098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51708" y="4580890"/>
            <a:ext cx="7886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Actor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679116" y="1051750"/>
            <a:ext cx="3945890" cy="1896110"/>
            <a:chOff x="8679116" y="1051750"/>
            <a:chExt cx="3945890" cy="1896110"/>
          </a:xfrm>
        </p:grpSpPr>
        <p:sp>
          <p:nvSpPr>
            <p:cNvPr id="11" name="object 11"/>
            <p:cNvSpPr/>
            <p:nvPr/>
          </p:nvSpPr>
          <p:spPr>
            <a:xfrm>
              <a:off x="8693404" y="1066038"/>
              <a:ext cx="3917315" cy="1867535"/>
            </a:xfrm>
            <a:custGeom>
              <a:avLst/>
              <a:gdLst/>
              <a:ahLst/>
              <a:cxnLst/>
              <a:rect l="l" t="t" r="r" b="b"/>
              <a:pathLst>
                <a:path w="3917315" h="1867535">
                  <a:moveTo>
                    <a:pt x="2719451" y="893063"/>
                  </a:moveTo>
                  <a:lnTo>
                    <a:pt x="2206244" y="893063"/>
                  </a:lnTo>
                  <a:lnTo>
                    <a:pt x="0" y="1867534"/>
                  </a:lnTo>
                  <a:lnTo>
                    <a:pt x="2719451" y="893063"/>
                  </a:lnTo>
                  <a:close/>
                </a:path>
                <a:path w="3917315" h="1867535">
                  <a:moveTo>
                    <a:pt x="3768090" y="0"/>
                  </a:moveTo>
                  <a:lnTo>
                    <a:pt x="2012950" y="0"/>
                  </a:lnTo>
                  <a:lnTo>
                    <a:pt x="1965917" y="7591"/>
                  </a:lnTo>
                  <a:lnTo>
                    <a:pt x="1925059" y="28728"/>
                  </a:lnTo>
                  <a:lnTo>
                    <a:pt x="1892834" y="60953"/>
                  </a:lnTo>
                  <a:lnTo>
                    <a:pt x="1871697" y="101811"/>
                  </a:lnTo>
                  <a:lnTo>
                    <a:pt x="1864105" y="148843"/>
                  </a:lnTo>
                  <a:lnTo>
                    <a:pt x="1864105" y="744219"/>
                  </a:lnTo>
                  <a:lnTo>
                    <a:pt x="1871697" y="791252"/>
                  </a:lnTo>
                  <a:lnTo>
                    <a:pt x="1892834" y="832110"/>
                  </a:lnTo>
                  <a:lnTo>
                    <a:pt x="1925059" y="864335"/>
                  </a:lnTo>
                  <a:lnTo>
                    <a:pt x="1965917" y="885472"/>
                  </a:lnTo>
                  <a:lnTo>
                    <a:pt x="2012950" y="893063"/>
                  </a:lnTo>
                  <a:lnTo>
                    <a:pt x="3768090" y="893063"/>
                  </a:lnTo>
                  <a:lnTo>
                    <a:pt x="3815122" y="885472"/>
                  </a:lnTo>
                  <a:lnTo>
                    <a:pt x="3855980" y="864335"/>
                  </a:lnTo>
                  <a:lnTo>
                    <a:pt x="3888205" y="832110"/>
                  </a:lnTo>
                  <a:lnTo>
                    <a:pt x="3909342" y="791252"/>
                  </a:lnTo>
                  <a:lnTo>
                    <a:pt x="3916934" y="744219"/>
                  </a:lnTo>
                  <a:lnTo>
                    <a:pt x="3916934" y="148843"/>
                  </a:lnTo>
                  <a:lnTo>
                    <a:pt x="3909342" y="101811"/>
                  </a:lnTo>
                  <a:lnTo>
                    <a:pt x="3888205" y="60953"/>
                  </a:lnTo>
                  <a:lnTo>
                    <a:pt x="3855980" y="28728"/>
                  </a:lnTo>
                  <a:lnTo>
                    <a:pt x="3815122" y="7591"/>
                  </a:lnTo>
                  <a:lnTo>
                    <a:pt x="3768090" y="0"/>
                  </a:lnTo>
                  <a:close/>
                </a:path>
              </a:pathLst>
            </a:custGeom>
            <a:solidFill>
              <a:srgbClr val="5F9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93404" y="1066038"/>
              <a:ext cx="3917315" cy="1867535"/>
            </a:xfrm>
            <a:custGeom>
              <a:avLst/>
              <a:gdLst/>
              <a:ahLst/>
              <a:cxnLst/>
              <a:rect l="l" t="t" r="r" b="b"/>
              <a:pathLst>
                <a:path w="3917315" h="1867535">
                  <a:moveTo>
                    <a:pt x="1864105" y="148843"/>
                  </a:moveTo>
                  <a:lnTo>
                    <a:pt x="1871697" y="101811"/>
                  </a:lnTo>
                  <a:lnTo>
                    <a:pt x="1892834" y="60953"/>
                  </a:lnTo>
                  <a:lnTo>
                    <a:pt x="1925059" y="28728"/>
                  </a:lnTo>
                  <a:lnTo>
                    <a:pt x="1965917" y="7591"/>
                  </a:lnTo>
                  <a:lnTo>
                    <a:pt x="2012950" y="0"/>
                  </a:lnTo>
                  <a:lnTo>
                    <a:pt x="2206244" y="0"/>
                  </a:lnTo>
                  <a:lnTo>
                    <a:pt x="2719451" y="0"/>
                  </a:lnTo>
                  <a:lnTo>
                    <a:pt x="3768090" y="0"/>
                  </a:lnTo>
                  <a:lnTo>
                    <a:pt x="3815122" y="7591"/>
                  </a:lnTo>
                  <a:lnTo>
                    <a:pt x="3855980" y="28728"/>
                  </a:lnTo>
                  <a:lnTo>
                    <a:pt x="3888205" y="60953"/>
                  </a:lnTo>
                  <a:lnTo>
                    <a:pt x="3909342" y="101811"/>
                  </a:lnTo>
                  <a:lnTo>
                    <a:pt x="3916934" y="148843"/>
                  </a:lnTo>
                  <a:lnTo>
                    <a:pt x="3916934" y="520953"/>
                  </a:lnTo>
                  <a:lnTo>
                    <a:pt x="3916934" y="744219"/>
                  </a:lnTo>
                  <a:lnTo>
                    <a:pt x="3909342" y="791252"/>
                  </a:lnTo>
                  <a:lnTo>
                    <a:pt x="3888205" y="832110"/>
                  </a:lnTo>
                  <a:lnTo>
                    <a:pt x="3855980" y="864335"/>
                  </a:lnTo>
                  <a:lnTo>
                    <a:pt x="3815122" y="885472"/>
                  </a:lnTo>
                  <a:lnTo>
                    <a:pt x="3768090" y="893063"/>
                  </a:lnTo>
                  <a:lnTo>
                    <a:pt x="2719451" y="893063"/>
                  </a:lnTo>
                  <a:lnTo>
                    <a:pt x="0" y="1867534"/>
                  </a:lnTo>
                  <a:lnTo>
                    <a:pt x="2206244" y="893063"/>
                  </a:lnTo>
                  <a:lnTo>
                    <a:pt x="2012950" y="893063"/>
                  </a:lnTo>
                  <a:lnTo>
                    <a:pt x="1965917" y="885472"/>
                  </a:lnTo>
                  <a:lnTo>
                    <a:pt x="1925059" y="864335"/>
                  </a:lnTo>
                  <a:lnTo>
                    <a:pt x="1892834" y="832110"/>
                  </a:lnTo>
                  <a:lnTo>
                    <a:pt x="1871697" y="791252"/>
                  </a:lnTo>
                  <a:lnTo>
                    <a:pt x="1864105" y="744219"/>
                  </a:lnTo>
                  <a:lnTo>
                    <a:pt x="1864105" y="520953"/>
                  </a:lnTo>
                  <a:lnTo>
                    <a:pt x="1864105" y="148843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680318" y="1286383"/>
            <a:ext cx="128460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Use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Case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417875" y="6580822"/>
            <a:ext cx="3600450" cy="923290"/>
            <a:chOff x="9417875" y="6580822"/>
            <a:chExt cx="3600450" cy="923290"/>
          </a:xfrm>
        </p:grpSpPr>
        <p:sp>
          <p:nvSpPr>
            <p:cNvPr id="15" name="object 15"/>
            <p:cNvSpPr/>
            <p:nvPr/>
          </p:nvSpPr>
          <p:spPr>
            <a:xfrm>
              <a:off x="9432163" y="6595109"/>
              <a:ext cx="3571875" cy="894715"/>
            </a:xfrm>
            <a:custGeom>
              <a:avLst/>
              <a:gdLst/>
              <a:ahLst/>
              <a:cxnLst/>
              <a:rect l="l" t="t" r="r" b="b"/>
              <a:pathLst>
                <a:path w="3571875" h="894715">
                  <a:moveTo>
                    <a:pt x="3422268" y="0"/>
                  </a:moveTo>
                  <a:lnTo>
                    <a:pt x="664844" y="0"/>
                  </a:lnTo>
                  <a:lnTo>
                    <a:pt x="617737" y="7605"/>
                  </a:lnTo>
                  <a:lnTo>
                    <a:pt x="576810" y="28781"/>
                  </a:lnTo>
                  <a:lnTo>
                    <a:pt x="544528" y="61063"/>
                  </a:lnTo>
                  <a:lnTo>
                    <a:pt x="523352" y="101990"/>
                  </a:lnTo>
                  <a:lnTo>
                    <a:pt x="515746" y="149098"/>
                  </a:lnTo>
                  <a:lnTo>
                    <a:pt x="0" y="330073"/>
                  </a:lnTo>
                  <a:lnTo>
                    <a:pt x="515746" y="372745"/>
                  </a:lnTo>
                  <a:lnTo>
                    <a:pt x="515746" y="745490"/>
                  </a:lnTo>
                  <a:lnTo>
                    <a:pt x="523352" y="792597"/>
                  </a:lnTo>
                  <a:lnTo>
                    <a:pt x="544528" y="833524"/>
                  </a:lnTo>
                  <a:lnTo>
                    <a:pt x="576810" y="865806"/>
                  </a:lnTo>
                  <a:lnTo>
                    <a:pt x="617737" y="886982"/>
                  </a:lnTo>
                  <a:lnTo>
                    <a:pt x="664844" y="894588"/>
                  </a:lnTo>
                  <a:lnTo>
                    <a:pt x="3422268" y="894588"/>
                  </a:lnTo>
                  <a:lnTo>
                    <a:pt x="3469376" y="886982"/>
                  </a:lnTo>
                  <a:lnTo>
                    <a:pt x="3510303" y="865806"/>
                  </a:lnTo>
                  <a:lnTo>
                    <a:pt x="3542585" y="833524"/>
                  </a:lnTo>
                  <a:lnTo>
                    <a:pt x="3563761" y="792597"/>
                  </a:lnTo>
                  <a:lnTo>
                    <a:pt x="3571366" y="745490"/>
                  </a:lnTo>
                  <a:lnTo>
                    <a:pt x="3571366" y="149098"/>
                  </a:lnTo>
                  <a:lnTo>
                    <a:pt x="3563761" y="101990"/>
                  </a:lnTo>
                  <a:lnTo>
                    <a:pt x="3542585" y="61063"/>
                  </a:lnTo>
                  <a:lnTo>
                    <a:pt x="3510303" y="28781"/>
                  </a:lnTo>
                  <a:lnTo>
                    <a:pt x="3469376" y="7605"/>
                  </a:lnTo>
                  <a:lnTo>
                    <a:pt x="3422268" y="0"/>
                  </a:lnTo>
                  <a:close/>
                </a:path>
              </a:pathLst>
            </a:custGeom>
            <a:solidFill>
              <a:srgbClr val="5F9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32163" y="6595109"/>
              <a:ext cx="3571875" cy="894715"/>
            </a:xfrm>
            <a:custGeom>
              <a:avLst/>
              <a:gdLst/>
              <a:ahLst/>
              <a:cxnLst/>
              <a:rect l="l" t="t" r="r" b="b"/>
              <a:pathLst>
                <a:path w="3571875" h="894715">
                  <a:moveTo>
                    <a:pt x="515746" y="149098"/>
                  </a:moveTo>
                  <a:lnTo>
                    <a:pt x="523352" y="101990"/>
                  </a:lnTo>
                  <a:lnTo>
                    <a:pt x="544528" y="61063"/>
                  </a:lnTo>
                  <a:lnTo>
                    <a:pt x="576810" y="28781"/>
                  </a:lnTo>
                  <a:lnTo>
                    <a:pt x="617737" y="7605"/>
                  </a:lnTo>
                  <a:lnTo>
                    <a:pt x="664844" y="0"/>
                  </a:lnTo>
                  <a:lnTo>
                    <a:pt x="1025016" y="0"/>
                  </a:lnTo>
                  <a:lnTo>
                    <a:pt x="1788921" y="0"/>
                  </a:lnTo>
                  <a:lnTo>
                    <a:pt x="3422268" y="0"/>
                  </a:lnTo>
                  <a:lnTo>
                    <a:pt x="3469376" y="7605"/>
                  </a:lnTo>
                  <a:lnTo>
                    <a:pt x="3510303" y="28781"/>
                  </a:lnTo>
                  <a:lnTo>
                    <a:pt x="3542585" y="61063"/>
                  </a:lnTo>
                  <a:lnTo>
                    <a:pt x="3563761" y="101990"/>
                  </a:lnTo>
                  <a:lnTo>
                    <a:pt x="3571366" y="149098"/>
                  </a:lnTo>
                  <a:lnTo>
                    <a:pt x="3571366" y="372745"/>
                  </a:lnTo>
                  <a:lnTo>
                    <a:pt x="3571366" y="745490"/>
                  </a:lnTo>
                  <a:lnTo>
                    <a:pt x="3563761" y="792597"/>
                  </a:lnTo>
                  <a:lnTo>
                    <a:pt x="3542585" y="833524"/>
                  </a:lnTo>
                  <a:lnTo>
                    <a:pt x="3510303" y="865806"/>
                  </a:lnTo>
                  <a:lnTo>
                    <a:pt x="3469376" y="886982"/>
                  </a:lnTo>
                  <a:lnTo>
                    <a:pt x="3422268" y="894588"/>
                  </a:lnTo>
                  <a:lnTo>
                    <a:pt x="1788921" y="894588"/>
                  </a:lnTo>
                  <a:lnTo>
                    <a:pt x="1025016" y="894588"/>
                  </a:lnTo>
                  <a:lnTo>
                    <a:pt x="664844" y="894588"/>
                  </a:lnTo>
                  <a:lnTo>
                    <a:pt x="617737" y="886982"/>
                  </a:lnTo>
                  <a:lnTo>
                    <a:pt x="576810" y="865806"/>
                  </a:lnTo>
                  <a:lnTo>
                    <a:pt x="544528" y="833524"/>
                  </a:lnTo>
                  <a:lnTo>
                    <a:pt x="523352" y="792597"/>
                  </a:lnTo>
                  <a:lnTo>
                    <a:pt x="515746" y="745490"/>
                  </a:lnTo>
                  <a:lnTo>
                    <a:pt x="515746" y="372745"/>
                  </a:lnTo>
                  <a:lnTo>
                    <a:pt x="0" y="330073"/>
                  </a:lnTo>
                  <a:lnTo>
                    <a:pt x="515746" y="149098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070718" y="6816343"/>
            <a:ext cx="236283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System</a:t>
            </a:r>
            <a:r>
              <a:rPr sz="2650" spc="-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boundary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64898" y="1327594"/>
            <a:ext cx="2083435" cy="1122680"/>
            <a:chOff x="5664898" y="1327594"/>
            <a:chExt cx="2083435" cy="1122680"/>
          </a:xfrm>
        </p:grpSpPr>
        <p:sp>
          <p:nvSpPr>
            <p:cNvPr id="19" name="object 19"/>
            <p:cNvSpPr/>
            <p:nvPr/>
          </p:nvSpPr>
          <p:spPr>
            <a:xfrm>
              <a:off x="5679185" y="1341882"/>
              <a:ext cx="2054860" cy="1094105"/>
            </a:xfrm>
            <a:custGeom>
              <a:avLst/>
              <a:gdLst/>
              <a:ahLst/>
              <a:cxnLst/>
              <a:rect l="l" t="t" r="r" b="b"/>
              <a:pathLst>
                <a:path w="2054859" h="1094105">
                  <a:moveTo>
                    <a:pt x="855980" y="783336"/>
                  </a:moveTo>
                  <a:lnTo>
                    <a:pt x="342391" y="783336"/>
                  </a:lnTo>
                  <a:lnTo>
                    <a:pt x="49784" y="1094104"/>
                  </a:lnTo>
                  <a:lnTo>
                    <a:pt x="855980" y="783336"/>
                  </a:lnTo>
                  <a:close/>
                </a:path>
                <a:path w="2054859" h="1094105">
                  <a:moveTo>
                    <a:pt x="1923795" y="0"/>
                  </a:moveTo>
                  <a:lnTo>
                    <a:pt x="130555" y="0"/>
                  </a:lnTo>
                  <a:lnTo>
                    <a:pt x="79724" y="10255"/>
                  </a:lnTo>
                  <a:lnTo>
                    <a:pt x="38226" y="38226"/>
                  </a:lnTo>
                  <a:lnTo>
                    <a:pt x="10255" y="79724"/>
                  </a:lnTo>
                  <a:lnTo>
                    <a:pt x="0" y="130556"/>
                  </a:lnTo>
                  <a:lnTo>
                    <a:pt x="0" y="652779"/>
                  </a:lnTo>
                  <a:lnTo>
                    <a:pt x="10255" y="703611"/>
                  </a:lnTo>
                  <a:lnTo>
                    <a:pt x="38226" y="745109"/>
                  </a:lnTo>
                  <a:lnTo>
                    <a:pt x="79724" y="773080"/>
                  </a:lnTo>
                  <a:lnTo>
                    <a:pt x="130555" y="783336"/>
                  </a:lnTo>
                  <a:lnTo>
                    <a:pt x="1923795" y="783336"/>
                  </a:lnTo>
                  <a:lnTo>
                    <a:pt x="1974627" y="773080"/>
                  </a:lnTo>
                  <a:lnTo>
                    <a:pt x="2016125" y="745109"/>
                  </a:lnTo>
                  <a:lnTo>
                    <a:pt x="2044096" y="703611"/>
                  </a:lnTo>
                  <a:lnTo>
                    <a:pt x="2054352" y="652779"/>
                  </a:lnTo>
                  <a:lnTo>
                    <a:pt x="2054352" y="130556"/>
                  </a:lnTo>
                  <a:lnTo>
                    <a:pt x="2044096" y="79724"/>
                  </a:lnTo>
                  <a:lnTo>
                    <a:pt x="2016125" y="38226"/>
                  </a:lnTo>
                  <a:lnTo>
                    <a:pt x="1974627" y="10255"/>
                  </a:lnTo>
                  <a:lnTo>
                    <a:pt x="1923795" y="0"/>
                  </a:lnTo>
                  <a:close/>
                </a:path>
              </a:pathLst>
            </a:custGeom>
            <a:solidFill>
              <a:srgbClr val="5F9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79185" y="1341882"/>
              <a:ext cx="2054860" cy="1094105"/>
            </a:xfrm>
            <a:custGeom>
              <a:avLst/>
              <a:gdLst/>
              <a:ahLst/>
              <a:cxnLst/>
              <a:rect l="l" t="t" r="r" b="b"/>
              <a:pathLst>
                <a:path w="2054859" h="1094105">
                  <a:moveTo>
                    <a:pt x="0" y="130556"/>
                  </a:moveTo>
                  <a:lnTo>
                    <a:pt x="10255" y="79724"/>
                  </a:lnTo>
                  <a:lnTo>
                    <a:pt x="38226" y="38226"/>
                  </a:lnTo>
                  <a:lnTo>
                    <a:pt x="79724" y="10255"/>
                  </a:lnTo>
                  <a:lnTo>
                    <a:pt x="130555" y="0"/>
                  </a:lnTo>
                  <a:lnTo>
                    <a:pt x="342391" y="0"/>
                  </a:lnTo>
                  <a:lnTo>
                    <a:pt x="855980" y="0"/>
                  </a:lnTo>
                  <a:lnTo>
                    <a:pt x="1923795" y="0"/>
                  </a:lnTo>
                  <a:lnTo>
                    <a:pt x="1974627" y="10255"/>
                  </a:lnTo>
                  <a:lnTo>
                    <a:pt x="2016125" y="38226"/>
                  </a:lnTo>
                  <a:lnTo>
                    <a:pt x="2044096" y="79724"/>
                  </a:lnTo>
                  <a:lnTo>
                    <a:pt x="2054352" y="130556"/>
                  </a:lnTo>
                  <a:lnTo>
                    <a:pt x="2054352" y="456946"/>
                  </a:lnTo>
                  <a:lnTo>
                    <a:pt x="2054352" y="652779"/>
                  </a:lnTo>
                  <a:lnTo>
                    <a:pt x="2044096" y="703611"/>
                  </a:lnTo>
                  <a:lnTo>
                    <a:pt x="2016125" y="745109"/>
                  </a:lnTo>
                  <a:lnTo>
                    <a:pt x="1974627" y="773080"/>
                  </a:lnTo>
                  <a:lnTo>
                    <a:pt x="1923795" y="783336"/>
                  </a:lnTo>
                  <a:lnTo>
                    <a:pt x="855980" y="783336"/>
                  </a:lnTo>
                  <a:lnTo>
                    <a:pt x="49784" y="1094104"/>
                  </a:lnTo>
                  <a:lnTo>
                    <a:pt x="342391" y="783336"/>
                  </a:lnTo>
                  <a:lnTo>
                    <a:pt x="130555" y="783336"/>
                  </a:lnTo>
                  <a:lnTo>
                    <a:pt x="79724" y="773080"/>
                  </a:lnTo>
                  <a:lnTo>
                    <a:pt x="38226" y="745109"/>
                  </a:lnTo>
                  <a:lnTo>
                    <a:pt x="10255" y="703611"/>
                  </a:lnTo>
                  <a:lnTo>
                    <a:pt x="0" y="652779"/>
                  </a:lnTo>
                  <a:lnTo>
                    <a:pt x="0" y="456946"/>
                  </a:lnTo>
                  <a:lnTo>
                    <a:pt x="0" y="130556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96153" y="1506981"/>
            <a:ext cx="13112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Classifier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66" y="70484"/>
            <a:ext cx="7299325" cy="1902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  <a:tabLst>
                <a:tab pos="5352415" algn="l"/>
              </a:tabLst>
            </a:pPr>
            <a:r>
              <a:rPr dirty="0"/>
              <a:t>UML f</a:t>
            </a:r>
            <a:r>
              <a:rPr spc="10" dirty="0"/>
              <a:t>i</a:t>
            </a:r>
            <a:r>
              <a:rPr dirty="0"/>
              <a:t>rst </a:t>
            </a:r>
            <a:r>
              <a:rPr spc="-5" dirty="0"/>
              <a:t>pass</a:t>
            </a:r>
            <a:r>
              <a:rPr dirty="0"/>
              <a:t>:	Class  </a:t>
            </a:r>
            <a:r>
              <a:rPr spc="-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6928231" y="2738627"/>
            <a:ext cx="2421890" cy="1374775"/>
          </a:xfrm>
          <a:custGeom>
            <a:avLst/>
            <a:gdLst/>
            <a:ahLst/>
            <a:cxnLst/>
            <a:rect l="l" t="t" r="r" b="b"/>
            <a:pathLst>
              <a:path w="2421890" h="1374775">
                <a:moveTo>
                  <a:pt x="2272665" y="0"/>
                </a:moveTo>
                <a:lnTo>
                  <a:pt x="1229233" y="0"/>
                </a:lnTo>
                <a:lnTo>
                  <a:pt x="1182200" y="7591"/>
                </a:lnTo>
                <a:lnTo>
                  <a:pt x="1141342" y="28728"/>
                </a:lnTo>
                <a:lnTo>
                  <a:pt x="1109117" y="60953"/>
                </a:lnTo>
                <a:lnTo>
                  <a:pt x="1087980" y="101811"/>
                </a:lnTo>
                <a:lnTo>
                  <a:pt x="1080389" y="148844"/>
                </a:lnTo>
                <a:lnTo>
                  <a:pt x="1080389" y="520953"/>
                </a:lnTo>
                <a:lnTo>
                  <a:pt x="0" y="1374521"/>
                </a:lnTo>
                <a:lnTo>
                  <a:pt x="1080389" y="744220"/>
                </a:lnTo>
                <a:lnTo>
                  <a:pt x="2421509" y="744220"/>
                </a:lnTo>
                <a:lnTo>
                  <a:pt x="2421509" y="148844"/>
                </a:lnTo>
                <a:lnTo>
                  <a:pt x="2413917" y="101811"/>
                </a:lnTo>
                <a:lnTo>
                  <a:pt x="2392780" y="60953"/>
                </a:lnTo>
                <a:lnTo>
                  <a:pt x="2360555" y="28728"/>
                </a:lnTo>
                <a:lnTo>
                  <a:pt x="2319697" y="7591"/>
                </a:lnTo>
                <a:lnTo>
                  <a:pt x="2272665" y="0"/>
                </a:lnTo>
                <a:close/>
              </a:path>
              <a:path w="2421890" h="1374775">
                <a:moveTo>
                  <a:pt x="2421509" y="744220"/>
                </a:moveTo>
                <a:lnTo>
                  <a:pt x="1080389" y="744220"/>
                </a:lnTo>
                <a:lnTo>
                  <a:pt x="1087980" y="791252"/>
                </a:lnTo>
                <a:lnTo>
                  <a:pt x="1109117" y="832110"/>
                </a:lnTo>
                <a:lnTo>
                  <a:pt x="1141342" y="864335"/>
                </a:lnTo>
                <a:lnTo>
                  <a:pt x="1182200" y="885472"/>
                </a:lnTo>
                <a:lnTo>
                  <a:pt x="1229233" y="893063"/>
                </a:lnTo>
                <a:lnTo>
                  <a:pt x="2272665" y="893063"/>
                </a:lnTo>
                <a:lnTo>
                  <a:pt x="2319697" y="885472"/>
                </a:lnTo>
                <a:lnTo>
                  <a:pt x="2360555" y="864335"/>
                </a:lnTo>
                <a:lnTo>
                  <a:pt x="2392780" y="832110"/>
                </a:lnTo>
                <a:lnTo>
                  <a:pt x="2413917" y="791252"/>
                </a:lnTo>
                <a:lnTo>
                  <a:pt x="2421509" y="744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32191" y="2959735"/>
            <a:ext cx="75311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85858"/>
                </a:solidFill>
                <a:latin typeface="Times New Roman"/>
                <a:cs typeface="Times New Roman"/>
              </a:rPr>
              <a:t>Cla</a:t>
            </a:r>
            <a:r>
              <a:rPr sz="265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650" spc="-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5939" y="2199132"/>
            <a:ext cx="2860675" cy="3128010"/>
          </a:xfrm>
          <a:custGeom>
            <a:avLst/>
            <a:gdLst/>
            <a:ahLst/>
            <a:cxnLst/>
            <a:rect l="l" t="t" r="r" b="b"/>
            <a:pathLst>
              <a:path w="2860675" h="3128010">
                <a:moveTo>
                  <a:pt x="2049780" y="893064"/>
                </a:moveTo>
                <a:lnTo>
                  <a:pt x="1434846" y="893064"/>
                </a:lnTo>
                <a:lnTo>
                  <a:pt x="2860294" y="3128010"/>
                </a:lnTo>
                <a:lnTo>
                  <a:pt x="2049780" y="893064"/>
                </a:lnTo>
                <a:close/>
              </a:path>
              <a:path w="2860675" h="3128010">
                <a:moveTo>
                  <a:pt x="2310892" y="0"/>
                </a:moveTo>
                <a:lnTo>
                  <a:pt x="148844" y="0"/>
                </a:lnTo>
                <a:lnTo>
                  <a:pt x="101811" y="7591"/>
                </a:lnTo>
                <a:lnTo>
                  <a:pt x="60953" y="28728"/>
                </a:lnTo>
                <a:lnTo>
                  <a:pt x="28728" y="60953"/>
                </a:lnTo>
                <a:lnTo>
                  <a:pt x="7591" y="101811"/>
                </a:lnTo>
                <a:lnTo>
                  <a:pt x="0" y="148844"/>
                </a:lnTo>
                <a:lnTo>
                  <a:pt x="0" y="744220"/>
                </a:lnTo>
                <a:lnTo>
                  <a:pt x="7591" y="791252"/>
                </a:lnTo>
                <a:lnTo>
                  <a:pt x="28728" y="832110"/>
                </a:lnTo>
                <a:lnTo>
                  <a:pt x="60953" y="864335"/>
                </a:lnTo>
                <a:lnTo>
                  <a:pt x="101811" y="885472"/>
                </a:lnTo>
                <a:lnTo>
                  <a:pt x="148844" y="893064"/>
                </a:lnTo>
                <a:lnTo>
                  <a:pt x="2310892" y="893064"/>
                </a:lnTo>
                <a:lnTo>
                  <a:pt x="2357924" y="885472"/>
                </a:lnTo>
                <a:lnTo>
                  <a:pt x="2398782" y="864335"/>
                </a:lnTo>
                <a:lnTo>
                  <a:pt x="2431007" y="832110"/>
                </a:lnTo>
                <a:lnTo>
                  <a:pt x="2452144" y="791252"/>
                </a:lnTo>
                <a:lnTo>
                  <a:pt x="2459736" y="744220"/>
                </a:lnTo>
                <a:lnTo>
                  <a:pt x="2459736" y="148844"/>
                </a:lnTo>
                <a:lnTo>
                  <a:pt x="2452144" y="101811"/>
                </a:lnTo>
                <a:lnTo>
                  <a:pt x="2431007" y="60953"/>
                </a:lnTo>
                <a:lnTo>
                  <a:pt x="2398782" y="28728"/>
                </a:lnTo>
                <a:lnTo>
                  <a:pt x="2357924" y="7591"/>
                </a:lnTo>
                <a:lnTo>
                  <a:pt x="2310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9129" y="2419858"/>
            <a:ext cx="16097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5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2650" spc="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650" spc="-5" dirty="0">
                <a:solidFill>
                  <a:srgbClr val="585858"/>
                </a:solidFill>
                <a:latin typeface="Times New Roman"/>
                <a:cs typeface="Times New Roman"/>
              </a:rPr>
              <a:t>ociation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420" y="3648455"/>
            <a:ext cx="2308860" cy="1544320"/>
          </a:xfrm>
          <a:custGeom>
            <a:avLst/>
            <a:gdLst/>
            <a:ahLst/>
            <a:cxnLst/>
            <a:rect l="l" t="t" r="r" b="b"/>
            <a:pathLst>
              <a:path w="2308860" h="1544320">
                <a:moveTo>
                  <a:pt x="962025" y="893064"/>
                </a:moveTo>
                <a:lnTo>
                  <a:pt x="384809" y="893064"/>
                </a:lnTo>
                <a:lnTo>
                  <a:pt x="1096264" y="1544320"/>
                </a:lnTo>
                <a:lnTo>
                  <a:pt x="962025" y="893064"/>
                </a:lnTo>
                <a:close/>
              </a:path>
              <a:path w="2308860" h="1544320">
                <a:moveTo>
                  <a:pt x="2160016" y="0"/>
                </a:moveTo>
                <a:lnTo>
                  <a:pt x="148844" y="0"/>
                </a:lnTo>
                <a:lnTo>
                  <a:pt x="101796" y="7591"/>
                </a:lnTo>
                <a:lnTo>
                  <a:pt x="60937" y="28728"/>
                </a:lnTo>
                <a:lnTo>
                  <a:pt x="28717" y="60953"/>
                </a:lnTo>
                <a:lnTo>
                  <a:pt x="7587" y="101811"/>
                </a:lnTo>
                <a:lnTo>
                  <a:pt x="0" y="148844"/>
                </a:lnTo>
                <a:lnTo>
                  <a:pt x="0" y="744220"/>
                </a:lnTo>
                <a:lnTo>
                  <a:pt x="7587" y="791252"/>
                </a:lnTo>
                <a:lnTo>
                  <a:pt x="28717" y="832110"/>
                </a:lnTo>
                <a:lnTo>
                  <a:pt x="60937" y="864335"/>
                </a:lnTo>
                <a:lnTo>
                  <a:pt x="101796" y="885472"/>
                </a:lnTo>
                <a:lnTo>
                  <a:pt x="148844" y="893064"/>
                </a:lnTo>
                <a:lnTo>
                  <a:pt x="2160016" y="893064"/>
                </a:lnTo>
                <a:lnTo>
                  <a:pt x="2207048" y="885472"/>
                </a:lnTo>
                <a:lnTo>
                  <a:pt x="2247906" y="864335"/>
                </a:lnTo>
                <a:lnTo>
                  <a:pt x="2280131" y="832110"/>
                </a:lnTo>
                <a:lnTo>
                  <a:pt x="2301268" y="791252"/>
                </a:lnTo>
                <a:lnTo>
                  <a:pt x="2308860" y="744220"/>
                </a:lnTo>
                <a:lnTo>
                  <a:pt x="2308860" y="148844"/>
                </a:lnTo>
                <a:lnTo>
                  <a:pt x="2301268" y="101811"/>
                </a:lnTo>
                <a:lnTo>
                  <a:pt x="2280131" y="60953"/>
                </a:lnTo>
                <a:lnTo>
                  <a:pt x="2247906" y="28728"/>
                </a:lnTo>
                <a:lnTo>
                  <a:pt x="2207048" y="7591"/>
                </a:lnTo>
                <a:lnTo>
                  <a:pt x="2160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5051" y="3869563"/>
            <a:ext cx="16268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85858"/>
                </a:solidFill>
                <a:latin typeface="Times New Roman"/>
                <a:cs typeface="Times New Roman"/>
              </a:rPr>
              <a:t>Multiplicity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089" y="8364473"/>
            <a:ext cx="7237730" cy="498475"/>
          </a:xfrm>
          <a:prstGeom prst="rect">
            <a:avLst/>
          </a:prstGeom>
          <a:ln w="19050">
            <a:solidFill>
              <a:srgbClr val="6AAC9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50"/>
              </a:spcBef>
            </a:pP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Class </a:t>
            </a: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diagrams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represent the </a:t>
            </a: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structure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of the</a:t>
            </a:r>
            <a:r>
              <a:rPr sz="26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4277" y="5319140"/>
            <a:ext cx="249554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15" dirty="0">
                <a:solidFill>
                  <a:srgbClr val="FFFFFF"/>
                </a:solidFill>
                <a:latin typeface="DejaVu Sans Mono"/>
                <a:cs typeface="DejaVu Sans Mono"/>
              </a:rPr>
              <a:t>2</a:t>
            </a:r>
            <a:endParaRPr sz="29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7266" y="4818126"/>
            <a:ext cx="4677410" cy="1015365"/>
          </a:xfrm>
          <a:custGeom>
            <a:avLst/>
            <a:gdLst/>
            <a:ahLst/>
            <a:cxnLst/>
            <a:rect l="l" t="t" r="r" b="b"/>
            <a:pathLst>
              <a:path w="4677410" h="1015364">
                <a:moveTo>
                  <a:pt x="0" y="905256"/>
                </a:moveTo>
                <a:lnTo>
                  <a:pt x="0" y="536828"/>
                </a:lnTo>
                <a:lnTo>
                  <a:pt x="4055363" y="536828"/>
                </a:lnTo>
                <a:lnTo>
                  <a:pt x="4055363" y="18287"/>
                </a:lnTo>
              </a:path>
              <a:path w="4677410" h="1015364">
                <a:moveTo>
                  <a:pt x="3172968" y="1014984"/>
                </a:moveTo>
                <a:lnTo>
                  <a:pt x="3172968" y="762000"/>
                </a:lnTo>
                <a:lnTo>
                  <a:pt x="4677156" y="762000"/>
                </a:lnTo>
                <a:lnTo>
                  <a:pt x="467715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18786" y="5420995"/>
            <a:ext cx="249554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15" dirty="0">
                <a:solidFill>
                  <a:srgbClr val="FFFFFF"/>
                </a:solidFill>
                <a:latin typeface="DejaVu Sans Mono"/>
                <a:cs typeface="DejaVu Sans Mono"/>
              </a:rPr>
              <a:t>1</a:t>
            </a:r>
            <a:endParaRPr sz="29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32854" y="4810505"/>
            <a:ext cx="4811395" cy="1065530"/>
          </a:xfrm>
          <a:custGeom>
            <a:avLst/>
            <a:gdLst/>
            <a:ahLst/>
            <a:cxnLst/>
            <a:rect l="l" t="t" r="r" b="b"/>
            <a:pathLst>
              <a:path w="4811395" h="1065529">
                <a:moveTo>
                  <a:pt x="1554479" y="1065276"/>
                </a:moveTo>
                <a:lnTo>
                  <a:pt x="1554479" y="836041"/>
                </a:lnTo>
                <a:lnTo>
                  <a:pt x="0" y="836041"/>
                </a:lnTo>
                <a:lnTo>
                  <a:pt x="0" y="7620"/>
                </a:lnTo>
              </a:path>
              <a:path w="4811395" h="1065529">
                <a:moveTo>
                  <a:pt x="4811268" y="1040892"/>
                </a:moveTo>
                <a:lnTo>
                  <a:pt x="4811268" y="608457"/>
                </a:lnTo>
                <a:lnTo>
                  <a:pt x="704088" y="608457"/>
                </a:lnTo>
                <a:lnTo>
                  <a:pt x="70408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14226" y="5395340"/>
            <a:ext cx="249554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15" dirty="0">
                <a:solidFill>
                  <a:srgbClr val="FFFFFF"/>
                </a:solidFill>
                <a:latin typeface="DejaVu Sans Mono"/>
                <a:cs typeface="DejaVu Sans Mono"/>
              </a:rPr>
              <a:t>1</a:t>
            </a:r>
            <a:endParaRPr sz="2900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7161" y="4932045"/>
            <a:ext cx="236664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41350" algn="l"/>
                <a:tab pos="1503045" algn="l"/>
                <a:tab pos="2129155" algn="l"/>
              </a:tabLst>
            </a:pPr>
            <a:r>
              <a:rPr sz="2900" spc="15" dirty="0">
                <a:solidFill>
                  <a:srgbClr val="FFFFFF"/>
                </a:solidFill>
                <a:latin typeface="DejaVu Sans Mono"/>
                <a:cs typeface="DejaVu Sans Mono"/>
              </a:rPr>
              <a:t>1	1	1	1</a:t>
            </a:r>
            <a:endParaRPr sz="2900">
              <a:latin typeface="DejaVu Sans Mono"/>
              <a:cs typeface="DejaVu Sans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1700" y="5395340"/>
            <a:ext cx="249554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15" dirty="0">
                <a:solidFill>
                  <a:srgbClr val="FFFFFF"/>
                </a:solidFill>
                <a:latin typeface="DejaVu Sans Mono"/>
                <a:cs typeface="DejaVu Sans Mono"/>
              </a:rPr>
              <a:t>2</a:t>
            </a:r>
            <a:endParaRPr sz="2900">
              <a:latin typeface="DejaVu Sans Mono"/>
              <a:cs typeface="DejaVu Sans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8552" y="4195571"/>
            <a:ext cx="2929255" cy="6737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4160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115"/>
              </a:spcBef>
            </a:pPr>
            <a:r>
              <a:rPr sz="2900" spc="15" dirty="0">
                <a:solidFill>
                  <a:srgbClr val="585858"/>
                </a:solidFill>
                <a:latin typeface="DejaVu Sans Mono"/>
                <a:cs typeface="DejaVu Sans Mono"/>
              </a:rPr>
              <a:t>SimpleWatch</a:t>
            </a:r>
            <a:endParaRPr sz="2900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6847" y="5858255"/>
            <a:ext cx="2453640" cy="5886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900"/>
              </a:spcBef>
            </a:pPr>
            <a:r>
              <a:rPr sz="2900" spc="15" dirty="0">
                <a:solidFill>
                  <a:srgbClr val="585858"/>
                </a:solidFill>
                <a:latin typeface="DejaVu Sans Mono"/>
                <a:cs typeface="DejaVu Sans Mono"/>
              </a:rPr>
              <a:t>Display</a:t>
            </a:r>
            <a:endParaRPr sz="2900">
              <a:latin typeface="DejaVu Sans Mono"/>
              <a:cs typeface="DejaVu Sans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0983" y="5858255"/>
            <a:ext cx="2453640" cy="5886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900"/>
              </a:spcBef>
            </a:pPr>
            <a:r>
              <a:rPr sz="2900" spc="15" dirty="0">
                <a:solidFill>
                  <a:srgbClr val="585858"/>
                </a:solidFill>
                <a:latin typeface="DejaVu Sans Mono"/>
                <a:cs typeface="DejaVu Sans Mono"/>
              </a:rPr>
              <a:t>Battery</a:t>
            </a:r>
            <a:endParaRPr sz="2900">
              <a:latin typeface="DejaVu Sans Mono"/>
              <a:cs typeface="DejaVu Sans Mon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49483" y="5858255"/>
            <a:ext cx="2487295" cy="5886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885825">
              <a:lnSpc>
                <a:spcPct val="100000"/>
              </a:lnSpc>
              <a:spcBef>
                <a:spcPts val="900"/>
              </a:spcBef>
            </a:pPr>
            <a:r>
              <a:rPr sz="2900" spc="10" dirty="0">
                <a:solidFill>
                  <a:srgbClr val="585858"/>
                </a:solidFill>
                <a:latin typeface="DejaVu Sans Mono"/>
                <a:cs typeface="DejaVu Sans Mono"/>
              </a:rPr>
              <a:t>Time</a:t>
            </a:r>
            <a:endParaRPr sz="2900">
              <a:latin typeface="DejaVu Sans Mono"/>
              <a:cs typeface="DejaVu Sans Mon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727" y="5806440"/>
            <a:ext cx="2680970" cy="640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095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985"/>
              </a:spcBef>
            </a:pPr>
            <a:r>
              <a:rPr sz="2900" spc="15" dirty="0">
                <a:solidFill>
                  <a:srgbClr val="585858"/>
                </a:solidFill>
                <a:latin typeface="DejaVu Sans Mono"/>
                <a:cs typeface="DejaVu Sans Mono"/>
              </a:rPr>
              <a:t>PushButton</a:t>
            </a:r>
            <a:endParaRPr sz="29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41" y="243026"/>
            <a:ext cx="11072495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UML </a:t>
            </a:r>
            <a:r>
              <a:rPr dirty="0"/>
              <a:t>first pass: </a:t>
            </a:r>
            <a:r>
              <a:rPr spc="5" dirty="0"/>
              <a:t>Class</a:t>
            </a:r>
            <a:r>
              <a:rPr spc="-60" dirty="0"/>
              <a:t> </a:t>
            </a:r>
            <a:r>
              <a:rPr spc="-5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5360" y="4599559"/>
            <a:ext cx="2266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158" y="4557966"/>
            <a:ext cx="5848350" cy="2524760"/>
            <a:chOff x="760158" y="4557966"/>
            <a:chExt cx="5848350" cy="2524760"/>
          </a:xfrm>
        </p:grpSpPr>
        <p:sp>
          <p:nvSpPr>
            <p:cNvPr id="5" name="object 5"/>
            <p:cNvSpPr/>
            <p:nvPr/>
          </p:nvSpPr>
          <p:spPr>
            <a:xfrm>
              <a:off x="768095" y="5372099"/>
              <a:ext cx="2258695" cy="464820"/>
            </a:xfrm>
            <a:custGeom>
              <a:avLst/>
              <a:gdLst/>
              <a:ahLst/>
              <a:cxnLst/>
              <a:rect l="l" t="t" r="r" b="b"/>
              <a:pathLst>
                <a:path w="2258695" h="464820">
                  <a:moveTo>
                    <a:pt x="0" y="464820"/>
                  </a:moveTo>
                  <a:lnTo>
                    <a:pt x="2258568" y="464820"/>
                  </a:lnTo>
                  <a:lnTo>
                    <a:pt x="2258568" y="0"/>
                  </a:lnTo>
                  <a:lnTo>
                    <a:pt x="0" y="0"/>
                  </a:lnTo>
                  <a:lnTo>
                    <a:pt x="0" y="46482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8095" y="5838443"/>
              <a:ext cx="2261870" cy="1236345"/>
            </a:xfrm>
            <a:custGeom>
              <a:avLst/>
              <a:gdLst/>
              <a:ahLst/>
              <a:cxnLst/>
              <a:rect l="l" t="t" r="r" b="b"/>
              <a:pathLst>
                <a:path w="2261870" h="1236345">
                  <a:moveTo>
                    <a:pt x="6096" y="323088"/>
                  </a:moveTo>
                  <a:lnTo>
                    <a:pt x="2255520" y="323088"/>
                  </a:lnTo>
                  <a:lnTo>
                    <a:pt x="2255520" y="0"/>
                  </a:lnTo>
                  <a:lnTo>
                    <a:pt x="6096" y="0"/>
                  </a:lnTo>
                  <a:lnTo>
                    <a:pt x="6096" y="323088"/>
                  </a:lnTo>
                  <a:close/>
                </a:path>
                <a:path w="2261870" h="1236345">
                  <a:moveTo>
                    <a:pt x="0" y="1235963"/>
                  </a:moveTo>
                  <a:lnTo>
                    <a:pt x="2261616" y="1235963"/>
                  </a:lnTo>
                  <a:lnTo>
                    <a:pt x="2261616" y="323087"/>
                  </a:lnTo>
                  <a:lnTo>
                    <a:pt x="0" y="323087"/>
                  </a:lnTo>
                  <a:lnTo>
                    <a:pt x="0" y="1235963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7107" y="4565903"/>
              <a:ext cx="3767454" cy="728980"/>
            </a:xfrm>
            <a:custGeom>
              <a:avLst/>
              <a:gdLst/>
              <a:ahLst/>
              <a:cxnLst/>
              <a:rect l="l" t="t" r="r" b="b"/>
              <a:pathLst>
                <a:path w="3767454" h="728979">
                  <a:moveTo>
                    <a:pt x="0" y="728472"/>
                  </a:moveTo>
                  <a:lnTo>
                    <a:pt x="0" y="437515"/>
                  </a:lnTo>
                  <a:lnTo>
                    <a:pt x="3767328" y="437515"/>
                  </a:lnTo>
                  <a:lnTo>
                    <a:pt x="3767328" y="0"/>
                  </a:lnTo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8680" y="4591811"/>
              <a:ext cx="1922145" cy="1050290"/>
            </a:xfrm>
            <a:custGeom>
              <a:avLst/>
              <a:gdLst/>
              <a:ahLst/>
              <a:cxnLst/>
              <a:rect l="l" t="t" r="r" b="b"/>
              <a:pathLst>
                <a:path w="1922145" h="1050289">
                  <a:moveTo>
                    <a:pt x="0" y="1050036"/>
                  </a:moveTo>
                  <a:lnTo>
                    <a:pt x="0" y="805179"/>
                  </a:lnTo>
                  <a:lnTo>
                    <a:pt x="1921764" y="805179"/>
                  </a:lnTo>
                  <a:lnTo>
                    <a:pt x="192176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69177" y="4620895"/>
            <a:ext cx="2266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62884" y="5641847"/>
            <a:ext cx="3195955" cy="675640"/>
          </a:xfrm>
          <a:custGeom>
            <a:avLst/>
            <a:gdLst/>
            <a:ahLst/>
            <a:cxnLst/>
            <a:rect l="l" t="t" r="r" b="b"/>
            <a:pathLst>
              <a:path w="3195954" h="675639">
                <a:moveTo>
                  <a:pt x="0" y="675131"/>
                </a:moveTo>
                <a:lnTo>
                  <a:pt x="3195828" y="675131"/>
                </a:lnTo>
                <a:lnTo>
                  <a:pt x="3195828" y="0"/>
                </a:lnTo>
                <a:lnTo>
                  <a:pt x="0" y="0"/>
                </a:lnTo>
                <a:lnTo>
                  <a:pt x="0" y="675131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09569" y="5091303"/>
            <a:ext cx="2842260" cy="3570604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1355"/>
              </a:spcBef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650">
              <a:latin typeface="Courier New"/>
              <a:cs typeface="Courier New"/>
            </a:endParaRPr>
          </a:p>
          <a:p>
            <a:pPr marL="12700" marR="5080" indent="419100">
              <a:lnSpc>
                <a:spcPct val="99800"/>
              </a:lnSpc>
              <a:spcBef>
                <a:spcPts val="1265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LCDDisplay  blinkIdx  blinkSeconds()  blinkMinutes()  blinkHours()  </a:t>
            </a: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stopBlinking() 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referesh()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44278" y="4583874"/>
            <a:ext cx="6467475" cy="4313555"/>
            <a:chOff x="3244278" y="4583874"/>
            <a:chExt cx="6467475" cy="4313555"/>
          </a:xfrm>
        </p:grpSpPr>
        <p:sp>
          <p:nvSpPr>
            <p:cNvPr id="13" name="object 13"/>
            <p:cNvSpPr/>
            <p:nvPr/>
          </p:nvSpPr>
          <p:spPr>
            <a:xfrm>
              <a:off x="3252216" y="5614415"/>
              <a:ext cx="6451600" cy="3275329"/>
            </a:xfrm>
            <a:custGeom>
              <a:avLst/>
              <a:gdLst/>
              <a:ahLst/>
              <a:cxnLst/>
              <a:rect l="l" t="t" r="r" b="b"/>
              <a:pathLst>
                <a:path w="6451600" h="3275329">
                  <a:moveTo>
                    <a:pt x="0" y="1095755"/>
                  </a:moveTo>
                  <a:lnTo>
                    <a:pt x="3206495" y="1095755"/>
                  </a:lnTo>
                  <a:lnTo>
                    <a:pt x="3206495" y="710183"/>
                  </a:lnTo>
                  <a:lnTo>
                    <a:pt x="0" y="710183"/>
                  </a:lnTo>
                  <a:lnTo>
                    <a:pt x="0" y="1095755"/>
                  </a:lnTo>
                  <a:close/>
                </a:path>
                <a:path w="6451600" h="3275329">
                  <a:moveTo>
                    <a:pt x="7620" y="3275075"/>
                  </a:moveTo>
                  <a:lnTo>
                    <a:pt x="3212592" y="3275075"/>
                  </a:lnTo>
                  <a:lnTo>
                    <a:pt x="3212592" y="1072895"/>
                  </a:lnTo>
                  <a:lnTo>
                    <a:pt x="7620" y="1072895"/>
                  </a:lnTo>
                  <a:lnTo>
                    <a:pt x="7620" y="3275075"/>
                  </a:lnTo>
                  <a:close/>
                </a:path>
                <a:path w="6451600" h="3275329">
                  <a:moveTo>
                    <a:pt x="3768852" y="600455"/>
                  </a:moveTo>
                  <a:lnTo>
                    <a:pt x="6451092" y="600455"/>
                  </a:lnTo>
                  <a:lnTo>
                    <a:pt x="6451092" y="0"/>
                  </a:lnTo>
                  <a:lnTo>
                    <a:pt x="3768852" y="0"/>
                  </a:lnTo>
                  <a:lnTo>
                    <a:pt x="3768852" y="600455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93992" y="4591811"/>
              <a:ext cx="1607820" cy="986155"/>
            </a:xfrm>
            <a:custGeom>
              <a:avLst/>
              <a:gdLst/>
              <a:ahLst/>
              <a:cxnLst/>
              <a:rect l="l" t="t" r="r" b="b"/>
              <a:pathLst>
                <a:path w="1607820" h="986154">
                  <a:moveTo>
                    <a:pt x="1607819" y="986027"/>
                  </a:moveTo>
                  <a:lnTo>
                    <a:pt x="1607819" y="747649"/>
                  </a:lnTo>
                  <a:lnTo>
                    <a:pt x="0" y="747649"/>
                  </a:ln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35951" y="5042153"/>
            <a:ext cx="1433830" cy="15773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819785">
              <a:lnSpc>
                <a:spcPct val="100000"/>
              </a:lnSpc>
              <a:spcBef>
                <a:spcPts val="1415"/>
              </a:spcBef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65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  <a:spcBef>
                <a:spcPts val="1270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Battery  Load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21068" y="6211823"/>
            <a:ext cx="2679700" cy="428625"/>
          </a:xfrm>
          <a:custGeom>
            <a:avLst/>
            <a:gdLst/>
            <a:ahLst/>
            <a:cxnLst/>
            <a:rect l="l" t="t" r="r" b="b"/>
            <a:pathLst>
              <a:path w="2679700" h="428625">
                <a:moveTo>
                  <a:pt x="0" y="428243"/>
                </a:moveTo>
                <a:lnTo>
                  <a:pt x="2679192" y="428243"/>
                </a:lnTo>
                <a:lnTo>
                  <a:pt x="2679192" y="0"/>
                </a:lnTo>
                <a:lnTo>
                  <a:pt x="0" y="0"/>
                </a:lnTo>
                <a:lnTo>
                  <a:pt x="0" y="428243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9717" y="4602607"/>
            <a:ext cx="8077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3090" algn="l"/>
              </a:tabLst>
            </a:pPr>
            <a:r>
              <a:rPr sz="3975" b="1" spc="-15" baseline="1048" dirty="0">
                <a:solidFill>
                  <a:srgbClr val="FFFFFF"/>
                </a:solidFill>
                <a:latin typeface="Courier New"/>
                <a:cs typeface="Courier New"/>
              </a:rPr>
              <a:t>1	</a:t>
            </a: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71759" y="5576315"/>
            <a:ext cx="2546985" cy="612775"/>
          </a:xfrm>
          <a:custGeom>
            <a:avLst/>
            <a:gdLst/>
            <a:ahLst/>
            <a:cxnLst/>
            <a:rect l="l" t="t" r="r" b="b"/>
            <a:pathLst>
              <a:path w="2546984" h="612775">
                <a:moveTo>
                  <a:pt x="0" y="612648"/>
                </a:moveTo>
                <a:lnTo>
                  <a:pt x="2546604" y="612648"/>
                </a:lnTo>
                <a:lnTo>
                  <a:pt x="2546604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210670" y="5046979"/>
            <a:ext cx="830580" cy="152527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65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  <a:spcBef>
                <a:spcPts val="1065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Time  Now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75414" y="4023042"/>
            <a:ext cx="7346315" cy="2529205"/>
            <a:chOff x="5475414" y="4023042"/>
            <a:chExt cx="7346315" cy="2529205"/>
          </a:xfrm>
        </p:grpSpPr>
        <p:sp>
          <p:nvSpPr>
            <p:cNvPr id="21" name="object 21"/>
            <p:cNvSpPr/>
            <p:nvPr/>
          </p:nvSpPr>
          <p:spPr>
            <a:xfrm>
              <a:off x="7379208" y="4565903"/>
              <a:ext cx="4152900" cy="977265"/>
            </a:xfrm>
            <a:custGeom>
              <a:avLst/>
              <a:gdLst/>
              <a:ahLst/>
              <a:cxnLst/>
              <a:rect l="l" t="t" r="r" b="b"/>
              <a:pathLst>
                <a:path w="4152900" h="977264">
                  <a:moveTo>
                    <a:pt x="4152900" y="976884"/>
                  </a:moveTo>
                  <a:lnTo>
                    <a:pt x="4152900" y="586740"/>
                  </a:lnTo>
                  <a:lnTo>
                    <a:pt x="0" y="586740"/>
                  </a:ln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67188" y="6185915"/>
              <a:ext cx="2546985" cy="358140"/>
            </a:xfrm>
            <a:custGeom>
              <a:avLst/>
              <a:gdLst/>
              <a:ahLst/>
              <a:cxnLst/>
              <a:rect l="l" t="t" r="r" b="b"/>
              <a:pathLst>
                <a:path w="2546984" h="358140">
                  <a:moveTo>
                    <a:pt x="0" y="358139"/>
                  </a:moveTo>
                  <a:lnTo>
                    <a:pt x="2546604" y="358139"/>
                  </a:lnTo>
                  <a:lnTo>
                    <a:pt x="2546604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83352" y="4030979"/>
              <a:ext cx="2306320" cy="561340"/>
            </a:xfrm>
            <a:custGeom>
              <a:avLst/>
              <a:gdLst/>
              <a:ahLst/>
              <a:cxnLst/>
              <a:rect l="l" t="t" r="r" b="b"/>
              <a:pathLst>
                <a:path w="2306320" h="561339">
                  <a:moveTo>
                    <a:pt x="2305811" y="0"/>
                  </a:moveTo>
                  <a:lnTo>
                    <a:pt x="0" y="0"/>
                  </a:lnTo>
                  <a:lnTo>
                    <a:pt x="0" y="560832"/>
                  </a:lnTo>
                  <a:lnTo>
                    <a:pt x="2305811" y="560832"/>
                  </a:lnTo>
                  <a:lnTo>
                    <a:pt x="2305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83352" y="4030979"/>
              <a:ext cx="2306320" cy="561340"/>
            </a:xfrm>
            <a:custGeom>
              <a:avLst/>
              <a:gdLst/>
              <a:ahLst/>
              <a:cxnLst/>
              <a:rect l="l" t="t" r="r" b="b"/>
              <a:pathLst>
                <a:path w="2306320" h="561339">
                  <a:moveTo>
                    <a:pt x="0" y="560832"/>
                  </a:moveTo>
                  <a:lnTo>
                    <a:pt x="2305811" y="560832"/>
                  </a:lnTo>
                  <a:lnTo>
                    <a:pt x="2305811" y="0"/>
                  </a:lnTo>
                  <a:lnTo>
                    <a:pt x="0" y="0"/>
                  </a:lnTo>
                  <a:lnTo>
                    <a:pt x="0" y="560832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163436" y="4121658"/>
            <a:ext cx="10312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Courier New"/>
                <a:cs typeface="Courier New"/>
              </a:rPr>
              <a:t>Watch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2159" y="7054850"/>
            <a:ext cx="5603875" cy="1696085"/>
          </a:xfrm>
          <a:custGeom>
            <a:avLst/>
            <a:gdLst/>
            <a:ahLst/>
            <a:cxnLst/>
            <a:rect l="l" t="t" r="r" b="b"/>
            <a:pathLst>
              <a:path w="5603875" h="1696084">
                <a:moveTo>
                  <a:pt x="0" y="0"/>
                </a:moveTo>
                <a:lnTo>
                  <a:pt x="3293237" y="1174114"/>
                </a:lnTo>
                <a:lnTo>
                  <a:pt x="3293237" y="1546860"/>
                </a:lnTo>
                <a:lnTo>
                  <a:pt x="3300842" y="1593967"/>
                </a:lnTo>
                <a:lnTo>
                  <a:pt x="3322018" y="1634894"/>
                </a:lnTo>
                <a:lnTo>
                  <a:pt x="3354300" y="1667176"/>
                </a:lnTo>
                <a:lnTo>
                  <a:pt x="3395227" y="1688352"/>
                </a:lnTo>
                <a:lnTo>
                  <a:pt x="3442335" y="1695958"/>
                </a:lnTo>
                <a:lnTo>
                  <a:pt x="5454522" y="1695958"/>
                </a:lnTo>
                <a:lnTo>
                  <a:pt x="5501630" y="1688352"/>
                </a:lnTo>
                <a:lnTo>
                  <a:pt x="5542557" y="1667176"/>
                </a:lnTo>
                <a:lnTo>
                  <a:pt x="5574839" y="1634894"/>
                </a:lnTo>
                <a:lnTo>
                  <a:pt x="5596015" y="1593967"/>
                </a:lnTo>
                <a:lnTo>
                  <a:pt x="5603620" y="1546860"/>
                </a:lnTo>
                <a:lnTo>
                  <a:pt x="5603620" y="950468"/>
                </a:lnTo>
                <a:lnTo>
                  <a:pt x="3293237" y="950468"/>
                </a:lnTo>
                <a:lnTo>
                  <a:pt x="0" y="0"/>
                </a:lnTo>
                <a:close/>
              </a:path>
              <a:path w="5603875" h="1696084">
                <a:moveTo>
                  <a:pt x="5454522" y="801369"/>
                </a:moveTo>
                <a:lnTo>
                  <a:pt x="3442335" y="801369"/>
                </a:lnTo>
                <a:lnTo>
                  <a:pt x="3395227" y="808975"/>
                </a:lnTo>
                <a:lnTo>
                  <a:pt x="3354300" y="830151"/>
                </a:lnTo>
                <a:lnTo>
                  <a:pt x="3322018" y="862433"/>
                </a:lnTo>
                <a:lnTo>
                  <a:pt x="3300842" y="903360"/>
                </a:lnTo>
                <a:lnTo>
                  <a:pt x="3293237" y="950468"/>
                </a:lnTo>
                <a:lnTo>
                  <a:pt x="5603620" y="950468"/>
                </a:lnTo>
                <a:lnTo>
                  <a:pt x="5596015" y="903360"/>
                </a:lnTo>
                <a:lnTo>
                  <a:pt x="5574839" y="862433"/>
                </a:lnTo>
                <a:lnTo>
                  <a:pt x="5542557" y="830151"/>
                </a:lnTo>
                <a:lnTo>
                  <a:pt x="5501630" y="808975"/>
                </a:lnTo>
                <a:lnTo>
                  <a:pt x="5454522" y="8013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768967" y="8078469"/>
            <a:ext cx="149860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5" dirty="0">
                <a:solidFill>
                  <a:srgbClr val="585858"/>
                </a:solidFill>
                <a:latin typeface="Times New Roman"/>
                <a:cs typeface="Times New Roman"/>
              </a:rPr>
              <a:t>Op</a:t>
            </a:r>
            <a:r>
              <a:rPr sz="2650" spc="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650" spc="-5" dirty="0">
                <a:solidFill>
                  <a:srgbClr val="585858"/>
                </a:solidFill>
                <a:latin typeface="Times New Roman"/>
                <a:cs typeface="Times New Roman"/>
              </a:rPr>
              <a:t>rati</a:t>
            </a:r>
            <a:r>
              <a:rPr sz="265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650" spc="-5" dirty="0">
                <a:solidFill>
                  <a:srgbClr val="585858"/>
                </a:solidFill>
                <a:latin typeface="Times New Roman"/>
                <a:cs typeface="Times New Roman"/>
              </a:rPr>
              <a:t>ns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5227" y="4934294"/>
            <a:ext cx="2037080" cy="20339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712470">
              <a:lnSpc>
                <a:spcPct val="100000"/>
              </a:lnSpc>
              <a:spcBef>
                <a:spcPts val="490"/>
              </a:spcBef>
            </a:pPr>
            <a:r>
              <a:rPr sz="2650" b="1" spc="-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650">
              <a:latin typeface="Courier New"/>
              <a:cs typeface="Courier New"/>
            </a:endParaRPr>
          </a:p>
          <a:p>
            <a:pPr marL="135890" marR="5080" indent="-123825">
              <a:lnSpc>
                <a:spcPct val="85700"/>
              </a:lnSpc>
              <a:spcBef>
                <a:spcPts val="840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PushButton  state  push()</a:t>
            </a:r>
            <a:endParaRPr sz="265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50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release()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8744" y="6520815"/>
            <a:ext cx="2760980" cy="2460625"/>
          </a:xfrm>
          <a:custGeom>
            <a:avLst/>
            <a:gdLst/>
            <a:ahLst/>
            <a:cxnLst/>
            <a:rect l="l" t="t" r="r" b="b"/>
            <a:pathLst>
              <a:path w="2760979" h="2460625">
                <a:moveTo>
                  <a:pt x="1882394" y="1565528"/>
                </a:moveTo>
                <a:lnTo>
                  <a:pt x="149098" y="1565528"/>
                </a:lnTo>
                <a:lnTo>
                  <a:pt x="101970" y="1573134"/>
                </a:lnTo>
                <a:lnTo>
                  <a:pt x="61041" y="1594310"/>
                </a:lnTo>
                <a:lnTo>
                  <a:pt x="28766" y="1626592"/>
                </a:lnTo>
                <a:lnTo>
                  <a:pt x="7600" y="1667519"/>
                </a:lnTo>
                <a:lnTo>
                  <a:pt x="0" y="1714626"/>
                </a:lnTo>
                <a:lnTo>
                  <a:pt x="0" y="2311018"/>
                </a:lnTo>
                <a:lnTo>
                  <a:pt x="7600" y="2358146"/>
                </a:lnTo>
                <a:lnTo>
                  <a:pt x="28766" y="2399075"/>
                </a:lnTo>
                <a:lnTo>
                  <a:pt x="61041" y="2431350"/>
                </a:lnTo>
                <a:lnTo>
                  <a:pt x="101970" y="2452516"/>
                </a:lnTo>
                <a:lnTo>
                  <a:pt x="149098" y="2460116"/>
                </a:lnTo>
                <a:lnTo>
                  <a:pt x="1882394" y="2460116"/>
                </a:lnTo>
                <a:lnTo>
                  <a:pt x="1929501" y="2452516"/>
                </a:lnTo>
                <a:lnTo>
                  <a:pt x="1970428" y="2431350"/>
                </a:lnTo>
                <a:lnTo>
                  <a:pt x="2002710" y="2399075"/>
                </a:lnTo>
                <a:lnTo>
                  <a:pt x="2023886" y="2358146"/>
                </a:lnTo>
                <a:lnTo>
                  <a:pt x="2031492" y="2311018"/>
                </a:lnTo>
                <a:lnTo>
                  <a:pt x="2031492" y="1714626"/>
                </a:lnTo>
                <a:lnTo>
                  <a:pt x="2023886" y="1667519"/>
                </a:lnTo>
                <a:lnTo>
                  <a:pt x="2002710" y="1626592"/>
                </a:lnTo>
                <a:lnTo>
                  <a:pt x="1970428" y="1594310"/>
                </a:lnTo>
                <a:lnTo>
                  <a:pt x="1929501" y="1573134"/>
                </a:lnTo>
                <a:lnTo>
                  <a:pt x="1882394" y="1565528"/>
                </a:lnTo>
                <a:close/>
              </a:path>
              <a:path w="2760979" h="2460625">
                <a:moveTo>
                  <a:pt x="2760726" y="0"/>
                </a:moveTo>
                <a:lnTo>
                  <a:pt x="1185037" y="1565528"/>
                </a:lnTo>
                <a:lnTo>
                  <a:pt x="1692910" y="1565528"/>
                </a:lnTo>
                <a:lnTo>
                  <a:pt x="2760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1680" y="8308288"/>
            <a:ext cx="123634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85858"/>
                </a:solidFill>
                <a:latin typeface="Times New Roman"/>
                <a:cs typeface="Times New Roman"/>
              </a:rPr>
              <a:t>Attribute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05940" y="2199131"/>
            <a:ext cx="7543800" cy="3128010"/>
          </a:xfrm>
          <a:custGeom>
            <a:avLst/>
            <a:gdLst/>
            <a:ahLst/>
            <a:cxnLst/>
            <a:rect l="l" t="t" r="r" b="b"/>
            <a:pathLst>
              <a:path w="7543800" h="3128010">
                <a:moveTo>
                  <a:pt x="2860294" y="3128010"/>
                </a:moveTo>
                <a:lnTo>
                  <a:pt x="2049780" y="893064"/>
                </a:lnTo>
                <a:lnTo>
                  <a:pt x="2310892" y="893064"/>
                </a:lnTo>
                <a:lnTo>
                  <a:pt x="2357920" y="885482"/>
                </a:lnTo>
                <a:lnTo>
                  <a:pt x="2398776" y="864336"/>
                </a:lnTo>
                <a:lnTo>
                  <a:pt x="2430996" y="832116"/>
                </a:lnTo>
                <a:lnTo>
                  <a:pt x="2452141" y="791260"/>
                </a:lnTo>
                <a:lnTo>
                  <a:pt x="2459736" y="744220"/>
                </a:lnTo>
                <a:lnTo>
                  <a:pt x="2459736" y="148844"/>
                </a:lnTo>
                <a:lnTo>
                  <a:pt x="2452141" y="101815"/>
                </a:lnTo>
                <a:lnTo>
                  <a:pt x="2430996" y="60960"/>
                </a:lnTo>
                <a:lnTo>
                  <a:pt x="2398776" y="28740"/>
                </a:lnTo>
                <a:lnTo>
                  <a:pt x="2357920" y="7594"/>
                </a:lnTo>
                <a:lnTo>
                  <a:pt x="2310892" y="0"/>
                </a:lnTo>
                <a:lnTo>
                  <a:pt x="148844" y="0"/>
                </a:lnTo>
                <a:lnTo>
                  <a:pt x="101803" y="7594"/>
                </a:lnTo>
                <a:lnTo>
                  <a:pt x="60947" y="28740"/>
                </a:lnTo>
                <a:lnTo>
                  <a:pt x="28727" y="60960"/>
                </a:lnTo>
                <a:lnTo>
                  <a:pt x="7581" y="101815"/>
                </a:lnTo>
                <a:lnTo>
                  <a:pt x="0" y="148844"/>
                </a:lnTo>
                <a:lnTo>
                  <a:pt x="0" y="744220"/>
                </a:lnTo>
                <a:lnTo>
                  <a:pt x="7581" y="791260"/>
                </a:lnTo>
                <a:lnTo>
                  <a:pt x="28727" y="832116"/>
                </a:lnTo>
                <a:lnTo>
                  <a:pt x="60947" y="864336"/>
                </a:lnTo>
                <a:lnTo>
                  <a:pt x="101803" y="885482"/>
                </a:lnTo>
                <a:lnTo>
                  <a:pt x="148844" y="893064"/>
                </a:lnTo>
                <a:lnTo>
                  <a:pt x="1434846" y="893064"/>
                </a:lnTo>
                <a:lnTo>
                  <a:pt x="2860294" y="3128010"/>
                </a:lnTo>
                <a:close/>
              </a:path>
              <a:path w="7543800" h="3128010">
                <a:moveTo>
                  <a:pt x="7543800" y="688340"/>
                </a:moveTo>
                <a:lnTo>
                  <a:pt x="7536205" y="641311"/>
                </a:lnTo>
                <a:lnTo>
                  <a:pt x="7515060" y="600456"/>
                </a:lnTo>
                <a:lnTo>
                  <a:pt x="7482840" y="568236"/>
                </a:lnTo>
                <a:lnTo>
                  <a:pt x="7441984" y="547090"/>
                </a:lnTo>
                <a:lnTo>
                  <a:pt x="7394956" y="539496"/>
                </a:lnTo>
                <a:lnTo>
                  <a:pt x="6351524" y="539496"/>
                </a:lnTo>
                <a:lnTo>
                  <a:pt x="6304483" y="547090"/>
                </a:lnTo>
                <a:lnTo>
                  <a:pt x="6263627" y="568236"/>
                </a:lnTo>
                <a:lnTo>
                  <a:pt x="6231407" y="600456"/>
                </a:lnTo>
                <a:lnTo>
                  <a:pt x="6210262" y="641311"/>
                </a:lnTo>
                <a:lnTo>
                  <a:pt x="6202680" y="688340"/>
                </a:lnTo>
                <a:lnTo>
                  <a:pt x="6202680" y="1060450"/>
                </a:lnTo>
                <a:lnTo>
                  <a:pt x="5122291" y="1914017"/>
                </a:lnTo>
                <a:lnTo>
                  <a:pt x="6202680" y="1283716"/>
                </a:lnTo>
                <a:lnTo>
                  <a:pt x="6210262" y="1330756"/>
                </a:lnTo>
                <a:lnTo>
                  <a:pt x="6231407" y="1371612"/>
                </a:lnTo>
                <a:lnTo>
                  <a:pt x="6263627" y="1403832"/>
                </a:lnTo>
                <a:lnTo>
                  <a:pt x="6304483" y="1424978"/>
                </a:lnTo>
                <a:lnTo>
                  <a:pt x="6351524" y="1432560"/>
                </a:lnTo>
                <a:lnTo>
                  <a:pt x="7394956" y="1432560"/>
                </a:lnTo>
                <a:lnTo>
                  <a:pt x="7441984" y="1424978"/>
                </a:lnTo>
                <a:lnTo>
                  <a:pt x="7482840" y="1403832"/>
                </a:lnTo>
                <a:lnTo>
                  <a:pt x="7515060" y="1371612"/>
                </a:lnTo>
                <a:lnTo>
                  <a:pt x="7536205" y="1330756"/>
                </a:lnTo>
                <a:lnTo>
                  <a:pt x="7543800" y="1283716"/>
                </a:lnTo>
                <a:lnTo>
                  <a:pt x="7543800" y="688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45767" y="1450593"/>
            <a:ext cx="7439659" cy="1937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Class </a:t>
            </a: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diagrams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represent the </a:t>
            </a: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structure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of the</a:t>
            </a:r>
            <a:r>
              <a:rPr sz="26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495934">
              <a:lnSpc>
                <a:spcPct val="100000"/>
              </a:lnSpc>
              <a:spcBef>
                <a:spcPts val="5"/>
              </a:spcBef>
            </a:pPr>
            <a:r>
              <a:rPr sz="2650" spc="-5" dirty="0">
                <a:solidFill>
                  <a:srgbClr val="585858"/>
                </a:solidFill>
                <a:latin typeface="Times New Roman"/>
                <a:cs typeface="Times New Roman"/>
              </a:rPr>
              <a:t>Association</a:t>
            </a:r>
            <a:endParaRPr sz="2650">
              <a:latin typeface="Times New Roman"/>
              <a:cs typeface="Times New Roman"/>
            </a:endParaRPr>
          </a:p>
          <a:p>
            <a:pPr marL="6698615">
              <a:lnSpc>
                <a:spcPct val="100000"/>
              </a:lnSpc>
              <a:spcBef>
                <a:spcPts val="1070"/>
              </a:spcBef>
            </a:pPr>
            <a:r>
              <a:rPr sz="2650" spc="-5" dirty="0">
                <a:solidFill>
                  <a:srgbClr val="585858"/>
                </a:solidFill>
                <a:latin typeface="Times New Roman"/>
                <a:cs typeface="Times New Roman"/>
              </a:rPr>
              <a:t>Cla</a:t>
            </a:r>
            <a:r>
              <a:rPr sz="265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650" spc="-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4151" y="3756659"/>
            <a:ext cx="2310765" cy="1544320"/>
          </a:xfrm>
          <a:custGeom>
            <a:avLst/>
            <a:gdLst/>
            <a:ahLst/>
            <a:cxnLst/>
            <a:rect l="l" t="t" r="r" b="b"/>
            <a:pathLst>
              <a:path w="2310765" h="1544320">
                <a:moveTo>
                  <a:pt x="962660" y="893063"/>
                </a:moveTo>
                <a:lnTo>
                  <a:pt x="385064" y="893063"/>
                </a:lnTo>
                <a:lnTo>
                  <a:pt x="1097026" y="1544319"/>
                </a:lnTo>
                <a:lnTo>
                  <a:pt x="962660" y="893063"/>
                </a:lnTo>
                <a:close/>
              </a:path>
              <a:path w="2310765" h="1544320">
                <a:moveTo>
                  <a:pt x="2161540" y="0"/>
                </a:moveTo>
                <a:lnTo>
                  <a:pt x="148844" y="0"/>
                </a:lnTo>
                <a:lnTo>
                  <a:pt x="101796" y="7591"/>
                </a:lnTo>
                <a:lnTo>
                  <a:pt x="60937" y="28728"/>
                </a:lnTo>
                <a:lnTo>
                  <a:pt x="28717" y="60953"/>
                </a:lnTo>
                <a:lnTo>
                  <a:pt x="7587" y="101811"/>
                </a:lnTo>
                <a:lnTo>
                  <a:pt x="0" y="148843"/>
                </a:lnTo>
                <a:lnTo>
                  <a:pt x="0" y="744219"/>
                </a:lnTo>
                <a:lnTo>
                  <a:pt x="7587" y="791252"/>
                </a:lnTo>
                <a:lnTo>
                  <a:pt x="28717" y="832110"/>
                </a:lnTo>
                <a:lnTo>
                  <a:pt x="60937" y="864335"/>
                </a:lnTo>
                <a:lnTo>
                  <a:pt x="101796" y="885472"/>
                </a:lnTo>
                <a:lnTo>
                  <a:pt x="148844" y="893063"/>
                </a:lnTo>
                <a:lnTo>
                  <a:pt x="2161540" y="893063"/>
                </a:lnTo>
                <a:lnTo>
                  <a:pt x="2208572" y="885472"/>
                </a:lnTo>
                <a:lnTo>
                  <a:pt x="2249430" y="864335"/>
                </a:lnTo>
                <a:lnTo>
                  <a:pt x="2281655" y="832110"/>
                </a:lnTo>
                <a:lnTo>
                  <a:pt x="2302792" y="791252"/>
                </a:lnTo>
                <a:lnTo>
                  <a:pt x="2310384" y="744219"/>
                </a:lnTo>
                <a:lnTo>
                  <a:pt x="2310384" y="148843"/>
                </a:lnTo>
                <a:lnTo>
                  <a:pt x="2302792" y="101811"/>
                </a:lnTo>
                <a:lnTo>
                  <a:pt x="2281655" y="60953"/>
                </a:lnTo>
                <a:lnTo>
                  <a:pt x="2249430" y="28728"/>
                </a:lnTo>
                <a:lnTo>
                  <a:pt x="2208572" y="7591"/>
                </a:lnTo>
                <a:lnTo>
                  <a:pt x="2161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6478" y="3977385"/>
            <a:ext cx="16268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85858"/>
                </a:solidFill>
                <a:latin typeface="Times New Roman"/>
                <a:cs typeface="Times New Roman"/>
              </a:rPr>
              <a:t>Multiplicity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9266" y="3004359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10" y="0"/>
                </a:lnTo>
              </a:path>
            </a:pathLst>
          </a:custGeom>
          <a:ln w="11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17997" y="3150870"/>
            <a:ext cx="3175" cy="173990"/>
          </a:xfrm>
          <a:custGeom>
            <a:avLst/>
            <a:gdLst/>
            <a:ahLst/>
            <a:cxnLst/>
            <a:rect l="l" t="t" r="r" b="b"/>
            <a:pathLst>
              <a:path w="3175" h="173989">
                <a:moveTo>
                  <a:pt x="1524" y="-8731"/>
                </a:moveTo>
                <a:lnTo>
                  <a:pt x="1524" y="182467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19521" y="3492658"/>
            <a:ext cx="0" cy="156210"/>
          </a:xfrm>
          <a:custGeom>
            <a:avLst/>
            <a:gdLst/>
            <a:ahLst/>
            <a:cxnLst/>
            <a:rect l="l" t="t" r="r" b="b"/>
            <a:pathLst>
              <a:path h="156210">
                <a:moveTo>
                  <a:pt x="0" y="0"/>
                </a:moveTo>
                <a:lnTo>
                  <a:pt x="0" y="155797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9521" y="397459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33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7997" y="4176521"/>
            <a:ext cx="3175" cy="175260"/>
          </a:xfrm>
          <a:custGeom>
            <a:avLst/>
            <a:gdLst/>
            <a:ahLst/>
            <a:cxnLst/>
            <a:rect l="l" t="t" r="r" b="b"/>
            <a:pathLst>
              <a:path w="3175" h="175260">
                <a:moveTo>
                  <a:pt x="1524" y="-8731"/>
                </a:moveTo>
                <a:lnTo>
                  <a:pt x="1524" y="183991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9521" y="4616958"/>
            <a:ext cx="0" cy="95885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599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7997" y="4877561"/>
            <a:ext cx="3175" cy="178435"/>
          </a:xfrm>
          <a:custGeom>
            <a:avLst/>
            <a:gdLst/>
            <a:ahLst/>
            <a:cxnLst/>
            <a:rect l="l" t="t" r="r" b="b"/>
            <a:pathLst>
              <a:path w="3175" h="178435">
                <a:moveTo>
                  <a:pt x="1524" y="-8731"/>
                </a:moveTo>
                <a:lnTo>
                  <a:pt x="1524" y="187039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9521" y="5360670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2927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7997" y="5555741"/>
            <a:ext cx="3175" cy="175260"/>
          </a:xfrm>
          <a:custGeom>
            <a:avLst/>
            <a:gdLst/>
            <a:ahLst/>
            <a:cxnLst/>
            <a:rect l="l" t="t" r="r" b="b"/>
            <a:pathLst>
              <a:path w="3175" h="175260">
                <a:moveTo>
                  <a:pt x="1524" y="-8731"/>
                </a:moveTo>
                <a:lnTo>
                  <a:pt x="1524" y="183991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9266" y="6312789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1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7997" y="7960614"/>
            <a:ext cx="3175" cy="175260"/>
          </a:xfrm>
          <a:custGeom>
            <a:avLst/>
            <a:gdLst/>
            <a:ahLst/>
            <a:cxnLst/>
            <a:rect l="l" t="t" r="r" b="b"/>
            <a:pathLst>
              <a:path w="3175" h="175259">
                <a:moveTo>
                  <a:pt x="1524" y="-8731"/>
                </a:moveTo>
                <a:lnTo>
                  <a:pt x="1524" y="183991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7997" y="8286750"/>
            <a:ext cx="3175" cy="201295"/>
          </a:xfrm>
          <a:custGeom>
            <a:avLst/>
            <a:gdLst/>
            <a:ahLst/>
            <a:cxnLst/>
            <a:rect l="l" t="t" r="r" b="b"/>
            <a:pathLst>
              <a:path w="3175" h="201295">
                <a:moveTo>
                  <a:pt x="0" y="0"/>
                </a:moveTo>
                <a:lnTo>
                  <a:pt x="3048" y="201168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2526" y="2795777"/>
            <a:ext cx="3175" cy="104139"/>
          </a:xfrm>
          <a:custGeom>
            <a:avLst/>
            <a:gdLst/>
            <a:ahLst/>
            <a:cxnLst/>
            <a:rect l="l" t="t" r="r" b="b"/>
            <a:pathLst>
              <a:path w="3175" h="104139">
                <a:moveTo>
                  <a:pt x="1524" y="-8731"/>
                </a:moveTo>
                <a:lnTo>
                  <a:pt x="1524" y="112363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2526" y="3047238"/>
            <a:ext cx="3175" cy="175260"/>
          </a:xfrm>
          <a:custGeom>
            <a:avLst/>
            <a:gdLst/>
            <a:ahLst/>
            <a:cxnLst/>
            <a:rect l="l" t="t" r="r" b="b"/>
            <a:pathLst>
              <a:path w="3175" h="175260">
                <a:moveTo>
                  <a:pt x="1524" y="-8731"/>
                </a:moveTo>
                <a:lnTo>
                  <a:pt x="1524" y="183991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22526" y="3399282"/>
            <a:ext cx="3175" cy="175260"/>
          </a:xfrm>
          <a:custGeom>
            <a:avLst/>
            <a:gdLst/>
            <a:ahLst/>
            <a:cxnLst/>
            <a:rect l="l" t="t" r="r" b="b"/>
            <a:pathLst>
              <a:path w="3175" h="175260">
                <a:moveTo>
                  <a:pt x="1524" y="-8731"/>
                </a:moveTo>
                <a:lnTo>
                  <a:pt x="1524" y="183991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2526" y="3725417"/>
            <a:ext cx="3175" cy="200025"/>
          </a:xfrm>
          <a:custGeom>
            <a:avLst/>
            <a:gdLst/>
            <a:ahLst/>
            <a:cxnLst/>
            <a:rect l="l" t="t" r="r" b="b"/>
            <a:pathLst>
              <a:path w="3175" h="200025">
                <a:moveTo>
                  <a:pt x="0" y="0"/>
                </a:moveTo>
                <a:lnTo>
                  <a:pt x="3048" y="19964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22526" y="4074414"/>
            <a:ext cx="3175" cy="175260"/>
          </a:xfrm>
          <a:custGeom>
            <a:avLst/>
            <a:gdLst/>
            <a:ahLst/>
            <a:cxnLst/>
            <a:rect l="l" t="t" r="r" b="b"/>
            <a:pathLst>
              <a:path w="3175" h="175260">
                <a:moveTo>
                  <a:pt x="1524" y="-8731"/>
                </a:moveTo>
                <a:lnTo>
                  <a:pt x="1524" y="183991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2526" y="4426458"/>
            <a:ext cx="3175" cy="175260"/>
          </a:xfrm>
          <a:custGeom>
            <a:avLst/>
            <a:gdLst/>
            <a:ahLst/>
            <a:cxnLst/>
            <a:rect l="l" t="t" r="r" b="b"/>
            <a:pathLst>
              <a:path w="3175" h="175260">
                <a:moveTo>
                  <a:pt x="1524" y="-8731"/>
                </a:moveTo>
                <a:lnTo>
                  <a:pt x="1524" y="183991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2526" y="4775453"/>
            <a:ext cx="3175" cy="177165"/>
          </a:xfrm>
          <a:custGeom>
            <a:avLst/>
            <a:gdLst/>
            <a:ahLst/>
            <a:cxnLst/>
            <a:rect l="l" t="t" r="r" b="b"/>
            <a:pathLst>
              <a:path w="3175" h="177164">
                <a:moveTo>
                  <a:pt x="1524" y="-8731"/>
                </a:moveTo>
                <a:lnTo>
                  <a:pt x="1524" y="185515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22526" y="5101590"/>
            <a:ext cx="3175" cy="200025"/>
          </a:xfrm>
          <a:custGeom>
            <a:avLst/>
            <a:gdLst/>
            <a:ahLst/>
            <a:cxnLst/>
            <a:rect l="l" t="t" r="r" b="b"/>
            <a:pathLst>
              <a:path w="3175" h="200025">
                <a:moveTo>
                  <a:pt x="0" y="0"/>
                </a:moveTo>
                <a:lnTo>
                  <a:pt x="3048" y="19964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22526" y="5453634"/>
            <a:ext cx="3175" cy="173990"/>
          </a:xfrm>
          <a:custGeom>
            <a:avLst/>
            <a:gdLst/>
            <a:ahLst/>
            <a:cxnLst/>
            <a:rect l="l" t="t" r="r" b="b"/>
            <a:pathLst>
              <a:path w="3175" h="173989">
                <a:moveTo>
                  <a:pt x="1524" y="-8731"/>
                </a:moveTo>
                <a:lnTo>
                  <a:pt x="1524" y="182467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2526" y="5805678"/>
            <a:ext cx="3175" cy="173990"/>
          </a:xfrm>
          <a:custGeom>
            <a:avLst/>
            <a:gdLst/>
            <a:ahLst/>
            <a:cxnLst/>
            <a:rect l="l" t="t" r="r" b="b"/>
            <a:pathLst>
              <a:path w="3175" h="173989">
                <a:moveTo>
                  <a:pt x="1524" y="-8731"/>
                </a:moveTo>
                <a:lnTo>
                  <a:pt x="1524" y="182467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526" y="6203441"/>
            <a:ext cx="3175" cy="200025"/>
          </a:xfrm>
          <a:custGeom>
            <a:avLst/>
            <a:gdLst/>
            <a:ahLst/>
            <a:cxnLst/>
            <a:rect l="l" t="t" r="r" b="b"/>
            <a:pathLst>
              <a:path w="3175" h="200025">
                <a:moveTo>
                  <a:pt x="0" y="0"/>
                </a:moveTo>
                <a:lnTo>
                  <a:pt x="3048" y="19964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2526" y="6480809"/>
            <a:ext cx="3175" cy="173990"/>
          </a:xfrm>
          <a:custGeom>
            <a:avLst/>
            <a:gdLst/>
            <a:ahLst/>
            <a:cxnLst/>
            <a:rect l="l" t="t" r="r" b="b"/>
            <a:pathLst>
              <a:path w="3175" h="173990">
                <a:moveTo>
                  <a:pt x="1524" y="-8731"/>
                </a:moveTo>
                <a:lnTo>
                  <a:pt x="1524" y="182467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22526" y="6831330"/>
            <a:ext cx="3175" cy="175260"/>
          </a:xfrm>
          <a:custGeom>
            <a:avLst/>
            <a:gdLst/>
            <a:ahLst/>
            <a:cxnLst/>
            <a:rect l="l" t="t" r="r" b="b"/>
            <a:pathLst>
              <a:path w="3175" h="175259">
                <a:moveTo>
                  <a:pt x="1524" y="-8731"/>
                </a:moveTo>
                <a:lnTo>
                  <a:pt x="1524" y="183991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22526" y="7155942"/>
            <a:ext cx="3175" cy="203200"/>
          </a:xfrm>
          <a:custGeom>
            <a:avLst/>
            <a:gdLst/>
            <a:ahLst/>
            <a:cxnLst/>
            <a:rect l="l" t="t" r="r" b="b"/>
            <a:pathLst>
              <a:path w="3175" h="203200">
                <a:moveTo>
                  <a:pt x="0" y="0"/>
                </a:moveTo>
                <a:lnTo>
                  <a:pt x="3048" y="202691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2526" y="7507985"/>
            <a:ext cx="3175" cy="173990"/>
          </a:xfrm>
          <a:custGeom>
            <a:avLst/>
            <a:gdLst/>
            <a:ahLst/>
            <a:cxnLst/>
            <a:rect l="l" t="t" r="r" b="b"/>
            <a:pathLst>
              <a:path w="3175" h="173990">
                <a:moveTo>
                  <a:pt x="1524" y="-8731"/>
                </a:moveTo>
                <a:lnTo>
                  <a:pt x="1524" y="182467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22526" y="7858506"/>
            <a:ext cx="3175" cy="175260"/>
          </a:xfrm>
          <a:custGeom>
            <a:avLst/>
            <a:gdLst/>
            <a:ahLst/>
            <a:cxnLst/>
            <a:rect l="l" t="t" r="r" b="b"/>
            <a:pathLst>
              <a:path w="3175" h="175259">
                <a:moveTo>
                  <a:pt x="1524" y="-8731"/>
                </a:moveTo>
                <a:lnTo>
                  <a:pt x="1524" y="183991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22526" y="8184642"/>
            <a:ext cx="3175" cy="201295"/>
          </a:xfrm>
          <a:custGeom>
            <a:avLst/>
            <a:gdLst/>
            <a:ahLst/>
            <a:cxnLst/>
            <a:rect l="l" t="t" r="r" b="b"/>
            <a:pathLst>
              <a:path w="3175" h="201295">
                <a:moveTo>
                  <a:pt x="0" y="0"/>
                </a:moveTo>
                <a:lnTo>
                  <a:pt x="3048" y="201167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4050" y="8524906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3877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871727" y="1581721"/>
            <a:ext cx="11633200" cy="7880984"/>
            <a:chOff x="871727" y="1581721"/>
            <a:chExt cx="11633200" cy="7880984"/>
          </a:xfrm>
        </p:grpSpPr>
        <p:sp>
          <p:nvSpPr>
            <p:cNvPr id="33" name="object 33"/>
            <p:cNvSpPr/>
            <p:nvPr/>
          </p:nvSpPr>
          <p:spPr>
            <a:xfrm>
              <a:off x="2613660" y="1586483"/>
              <a:ext cx="1821180" cy="1721485"/>
            </a:xfrm>
            <a:custGeom>
              <a:avLst/>
              <a:gdLst/>
              <a:ahLst/>
              <a:cxnLst/>
              <a:rect l="l" t="t" r="r" b="b"/>
              <a:pathLst>
                <a:path w="1821179" h="1721485">
                  <a:moveTo>
                    <a:pt x="0" y="96774"/>
                  </a:moveTo>
                  <a:lnTo>
                    <a:pt x="7602" y="59096"/>
                  </a:lnTo>
                  <a:lnTo>
                    <a:pt x="28336" y="28336"/>
                  </a:lnTo>
                  <a:lnTo>
                    <a:pt x="59096" y="7602"/>
                  </a:lnTo>
                  <a:lnTo>
                    <a:pt x="96773" y="0"/>
                  </a:lnTo>
                  <a:lnTo>
                    <a:pt x="303529" y="0"/>
                  </a:lnTo>
                  <a:lnTo>
                    <a:pt x="758825" y="0"/>
                  </a:lnTo>
                  <a:lnTo>
                    <a:pt x="1724405" y="0"/>
                  </a:lnTo>
                  <a:lnTo>
                    <a:pt x="1762083" y="7602"/>
                  </a:lnTo>
                  <a:lnTo>
                    <a:pt x="1792843" y="28336"/>
                  </a:lnTo>
                  <a:lnTo>
                    <a:pt x="1813577" y="59096"/>
                  </a:lnTo>
                  <a:lnTo>
                    <a:pt x="1821179" y="96774"/>
                  </a:lnTo>
                  <a:lnTo>
                    <a:pt x="1821179" y="338709"/>
                  </a:lnTo>
                  <a:lnTo>
                    <a:pt x="1821179" y="483870"/>
                  </a:lnTo>
                  <a:lnTo>
                    <a:pt x="1813577" y="521547"/>
                  </a:lnTo>
                  <a:lnTo>
                    <a:pt x="1792843" y="552307"/>
                  </a:lnTo>
                  <a:lnTo>
                    <a:pt x="1762083" y="573041"/>
                  </a:lnTo>
                  <a:lnTo>
                    <a:pt x="1724405" y="580644"/>
                  </a:lnTo>
                  <a:lnTo>
                    <a:pt x="758825" y="580644"/>
                  </a:lnTo>
                  <a:lnTo>
                    <a:pt x="797813" y="1720977"/>
                  </a:lnTo>
                  <a:lnTo>
                    <a:pt x="303529" y="580644"/>
                  </a:lnTo>
                  <a:lnTo>
                    <a:pt x="96773" y="580644"/>
                  </a:lnTo>
                  <a:lnTo>
                    <a:pt x="59096" y="573041"/>
                  </a:lnTo>
                  <a:lnTo>
                    <a:pt x="28336" y="552307"/>
                  </a:lnTo>
                  <a:lnTo>
                    <a:pt x="7602" y="521547"/>
                  </a:lnTo>
                  <a:lnTo>
                    <a:pt x="0" y="483870"/>
                  </a:lnTo>
                  <a:lnTo>
                    <a:pt x="0" y="338709"/>
                  </a:lnTo>
                  <a:lnTo>
                    <a:pt x="0" y="967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23924" y="2973069"/>
              <a:ext cx="2011680" cy="33655"/>
            </a:xfrm>
            <a:custGeom>
              <a:avLst/>
              <a:gdLst/>
              <a:ahLst/>
              <a:cxnLst/>
              <a:rect l="l" t="t" r="r" b="b"/>
              <a:pathLst>
                <a:path w="2011680" h="33655">
                  <a:moveTo>
                    <a:pt x="2011680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2011680" y="33527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62059" y="8355742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0"/>
                  </a:moveTo>
                  <a:lnTo>
                    <a:pt x="0" y="203041"/>
                  </a:lnTo>
                </a:path>
              </a:pathLst>
            </a:custGeom>
            <a:ln w="1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727942" y="8431529"/>
              <a:ext cx="3175" cy="100965"/>
            </a:xfrm>
            <a:custGeom>
              <a:avLst/>
              <a:gdLst/>
              <a:ahLst/>
              <a:cxnLst/>
              <a:rect l="l" t="t" r="r" b="b"/>
              <a:pathLst>
                <a:path w="3175" h="100965">
                  <a:moveTo>
                    <a:pt x="1524" y="-8731"/>
                  </a:moveTo>
                  <a:lnTo>
                    <a:pt x="1524" y="109315"/>
                  </a:lnTo>
                </a:path>
              </a:pathLst>
            </a:custGeom>
            <a:ln w="20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1727" y="8558783"/>
              <a:ext cx="11633200" cy="904240"/>
            </a:xfrm>
            <a:custGeom>
              <a:avLst/>
              <a:gdLst/>
              <a:ahLst/>
              <a:cxnLst/>
              <a:rect l="l" t="t" r="r" b="b"/>
              <a:pathLst>
                <a:path w="11633200" h="904240">
                  <a:moveTo>
                    <a:pt x="11632692" y="0"/>
                  </a:moveTo>
                  <a:lnTo>
                    <a:pt x="0" y="0"/>
                  </a:lnTo>
                  <a:lnTo>
                    <a:pt x="0" y="903732"/>
                  </a:lnTo>
                  <a:lnTo>
                    <a:pt x="11632692" y="903732"/>
                  </a:lnTo>
                  <a:lnTo>
                    <a:pt x="11632692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719210" y="6729428"/>
              <a:ext cx="20955" cy="0"/>
            </a:xfrm>
            <a:custGeom>
              <a:avLst/>
              <a:gdLst/>
              <a:ahLst/>
              <a:cxnLst/>
              <a:rect l="l" t="t" r="r" b="b"/>
              <a:pathLst>
                <a:path w="20954">
                  <a:moveTo>
                    <a:pt x="0" y="0"/>
                  </a:moveTo>
                  <a:lnTo>
                    <a:pt x="20510" y="0"/>
                  </a:lnTo>
                </a:path>
              </a:pathLst>
            </a:custGeom>
            <a:ln w="17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27942" y="7078218"/>
              <a:ext cx="3175" cy="178435"/>
            </a:xfrm>
            <a:custGeom>
              <a:avLst/>
              <a:gdLst/>
              <a:ahLst/>
              <a:cxnLst/>
              <a:rect l="l" t="t" r="r" b="b"/>
              <a:pathLst>
                <a:path w="3175" h="178434">
                  <a:moveTo>
                    <a:pt x="1524" y="-8731"/>
                  </a:moveTo>
                  <a:lnTo>
                    <a:pt x="1524" y="187039"/>
                  </a:lnTo>
                </a:path>
              </a:pathLst>
            </a:custGeom>
            <a:ln w="20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01850" y="6621018"/>
              <a:ext cx="2667000" cy="1167130"/>
            </a:xfrm>
            <a:custGeom>
              <a:avLst/>
              <a:gdLst/>
              <a:ahLst/>
              <a:cxnLst/>
              <a:rect l="l" t="t" r="r" b="b"/>
              <a:pathLst>
                <a:path w="2667000" h="1167129">
                  <a:moveTo>
                    <a:pt x="647445" y="681482"/>
                  </a:moveTo>
                  <a:lnTo>
                    <a:pt x="655069" y="643711"/>
                  </a:lnTo>
                  <a:lnTo>
                    <a:pt x="675862" y="612870"/>
                  </a:lnTo>
                  <a:lnTo>
                    <a:pt x="706703" y="592077"/>
                  </a:lnTo>
                  <a:lnTo>
                    <a:pt x="744474" y="584454"/>
                  </a:lnTo>
                  <a:lnTo>
                    <a:pt x="983995" y="584454"/>
                  </a:lnTo>
                  <a:lnTo>
                    <a:pt x="0" y="0"/>
                  </a:lnTo>
                  <a:lnTo>
                    <a:pt x="1488821" y="584454"/>
                  </a:lnTo>
                  <a:lnTo>
                    <a:pt x="2569717" y="584454"/>
                  </a:lnTo>
                  <a:lnTo>
                    <a:pt x="2607488" y="592077"/>
                  </a:lnTo>
                  <a:lnTo>
                    <a:pt x="2638329" y="612870"/>
                  </a:lnTo>
                  <a:lnTo>
                    <a:pt x="2659122" y="643711"/>
                  </a:lnTo>
                  <a:lnTo>
                    <a:pt x="2666746" y="681482"/>
                  </a:lnTo>
                  <a:lnTo>
                    <a:pt x="2666746" y="827024"/>
                  </a:lnTo>
                  <a:lnTo>
                    <a:pt x="2666746" y="1069594"/>
                  </a:lnTo>
                  <a:lnTo>
                    <a:pt x="2659122" y="1107364"/>
                  </a:lnTo>
                  <a:lnTo>
                    <a:pt x="2638329" y="1138205"/>
                  </a:lnTo>
                  <a:lnTo>
                    <a:pt x="2607488" y="1158998"/>
                  </a:lnTo>
                  <a:lnTo>
                    <a:pt x="2569717" y="1166622"/>
                  </a:lnTo>
                  <a:lnTo>
                    <a:pt x="1488821" y="1166622"/>
                  </a:lnTo>
                  <a:lnTo>
                    <a:pt x="983995" y="1166622"/>
                  </a:lnTo>
                  <a:lnTo>
                    <a:pt x="744474" y="1166622"/>
                  </a:lnTo>
                  <a:lnTo>
                    <a:pt x="706703" y="1158998"/>
                  </a:lnTo>
                  <a:lnTo>
                    <a:pt x="675862" y="1138205"/>
                  </a:lnTo>
                  <a:lnTo>
                    <a:pt x="655069" y="1107364"/>
                  </a:lnTo>
                  <a:lnTo>
                    <a:pt x="647445" y="1069594"/>
                  </a:lnTo>
                  <a:lnTo>
                    <a:pt x="647445" y="827024"/>
                  </a:lnTo>
                  <a:lnTo>
                    <a:pt x="647445" y="6814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864514" y="644092"/>
            <a:ext cx="8371205" cy="763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80" dirty="0">
                <a:solidFill>
                  <a:srgbClr val="000000"/>
                </a:solidFill>
                <a:latin typeface="Trebuchet MS"/>
                <a:cs typeface="Trebuchet MS"/>
              </a:rPr>
              <a:t>UML </a:t>
            </a:r>
            <a:r>
              <a:rPr sz="4800" spc="-275" dirty="0">
                <a:solidFill>
                  <a:srgbClr val="000000"/>
                </a:solidFill>
                <a:latin typeface="Trebuchet MS"/>
                <a:cs typeface="Trebuchet MS"/>
              </a:rPr>
              <a:t>first </a:t>
            </a:r>
            <a:r>
              <a:rPr sz="4800" spc="-210" dirty="0">
                <a:solidFill>
                  <a:srgbClr val="000000"/>
                </a:solidFill>
                <a:latin typeface="Trebuchet MS"/>
                <a:cs typeface="Trebuchet MS"/>
              </a:rPr>
              <a:t>pass: </a:t>
            </a:r>
            <a:r>
              <a:rPr sz="4800" spc="-195" dirty="0">
                <a:solidFill>
                  <a:srgbClr val="000000"/>
                </a:solidFill>
                <a:latin typeface="Trebuchet MS"/>
                <a:cs typeface="Trebuchet MS"/>
              </a:rPr>
              <a:t>Sequence</a:t>
            </a:r>
            <a:r>
              <a:rPr sz="4800" spc="-96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spc="-225" dirty="0">
                <a:solidFill>
                  <a:srgbClr val="000000"/>
                </a:solidFill>
                <a:latin typeface="Trebuchet MS"/>
                <a:cs typeface="Trebuchet MS"/>
              </a:rPr>
              <a:t>diagram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729466" y="2996945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8083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27942" y="3323082"/>
            <a:ext cx="3175" cy="173990"/>
          </a:xfrm>
          <a:custGeom>
            <a:avLst/>
            <a:gdLst/>
            <a:ahLst/>
            <a:cxnLst/>
            <a:rect l="l" t="t" r="r" b="b"/>
            <a:pathLst>
              <a:path w="3175" h="173989">
                <a:moveTo>
                  <a:pt x="1524" y="-8731"/>
                </a:moveTo>
                <a:lnTo>
                  <a:pt x="1524" y="182467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727942" y="3649217"/>
            <a:ext cx="3175" cy="200025"/>
          </a:xfrm>
          <a:custGeom>
            <a:avLst/>
            <a:gdLst/>
            <a:ahLst/>
            <a:cxnLst/>
            <a:rect l="l" t="t" r="r" b="b"/>
            <a:pathLst>
              <a:path w="3175" h="200025">
                <a:moveTo>
                  <a:pt x="0" y="0"/>
                </a:moveTo>
                <a:lnTo>
                  <a:pt x="3048" y="19964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727942" y="4350258"/>
            <a:ext cx="3175" cy="173990"/>
          </a:xfrm>
          <a:custGeom>
            <a:avLst/>
            <a:gdLst/>
            <a:ahLst/>
            <a:cxnLst/>
            <a:rect l="l" t="t" r="r" b="b"/>
            <a:pathLst>
              <a:path w="3175" h="173989">
                <a:moveTo>
                  <a:pt x="1524" y="-8731"/>
                </a:moveTo>
                <a:lnTo>
                  <a:pt x="1524" y="182467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727942" y="5025390"/>
            <a:ext cx="3175" cy="177165"/>
          </a:xfrm>
          <a:custGeom>
            <a:avLst/>
            <a:gdLst/>
            <a:ahLst/>
            <a:cxnLst/>
            <a:rect l="l" t="t" r="r" b="b"/>
            <a:pathLst>
              <a:path w="3175" h="177164">
                <a:moveTo>
                  <a:pt x="1524" y="-8731"/>
                </a:moveTo>
                <a:lnTo>
                  <a:pt x="1524" y="185515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727942" y="7404354"/>
            <a:ext cx="3175" cy="201295"/>
          </a:xfrm>
          <a:custGeom>
            <a:avLst/>
            <a:gdLst/>
            <a:ahLst/>
            <a:cxnLst/>
            <a:rect l="l" t="t" r="r" b="b"/>
            <a:pathLst>
              <a:path w="3175" h="201295">
                <a:moveTo>
                  <a:pt x="0" y="0"/>
                </a:moveTo>
                <a:lnTo>
                  <a:pt x="3048" y="201168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727942" y="7756397"/>
            <a:ext cx="3175" cy="175260"/>
          </a:xfrm>
          <a:custGeom>
            <a:avLst/>
            <a:gdLst/>
            <a:ahLst/>
            <a:cxnLst/>
            <a:rect l="l" t="t" r="r" b="b"/>
            <a:pathLst>
              <a:path w="3175" h="175259">
                <a:moveTo>
                  <a:pt x="1524" y="-8731"/>
                </a:moveTo>
                <a:lnTo>
                  <a:pt x="1524" y="183991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727942" y="8108442"/>
            <a:ext cx="3175" cy="173990"/>
          </a:xfrm>
          <a:custGeom>
            <a:avLst/>
            <a:gdLst/>
            <a:ahLst/>
            <a:cxnLst/>
            <a:rect l="l" t="t" r="r" b="b"/>
            <a:pathLst>
              <a:path w="3175" h="173990">
                <a:moveTo>
                  <a:pt x="1524" y="-8731"/>
                </a:moveTo>
                <a:lnTo>
                  <a:pt x="1524" y="182467"/>
                </a:lnTo>
              </a:path>
            </a:pathLst>
          </a:custGeom>
          <a:ln w="2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978133" y="2422398"/>
            <a:ext cx="1442085" cy="574675"/>
          </a:xfrm>
          <a:prstGeom prst="rect">
            <a:avLst/>
          </a:prstGeom>
          <a:ln w="17462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555"/>
              </a:spcBef>
            </a:pPr>
            <a:r>
              <a:rPr sz="2650" b="1" u="heavy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:Time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615090" y="1488598"/>
            <a:ext cx="643890" cy="1119505"/>
            <a:chOff x="1615090" y="1488598"/>
            <a:chExt cx="643890" cy="1119505"/>
          </a:xfrm>
        </p:grpSpPr>
        <p:sp>
          <p:nvSpPr>
            <p:cNvPr id="52" name="object 52"/>
            <p:cNvSpPr/>
            <p:nvPr/>
          </p:nvSpPr>
          <p:spPr>
            <a:xfrm>
              <a:off x="1623822" y="1724406"/>
              <a:ext cx="626745" cy="875030"/>
            </a:xfrm>
            <a:custGeom>
              <a:avLst/>
              <a:gdLst/>
              <a:ahLst/>
              <a:cxnLst/>
              <a:rect l="l" t="t" r="r" b="b"/>
              <a:pathLst>
                <a:path w="626744" h="875030">
                  <a:moveTo>
                    <a:pt x="300228" y="0"/>
                  </a:moveTo>
                  <a:lnTo>
                    <a:pt x="300228" y="551434"/>
                  </a:lnTo>
                  <a:lnTo>
                    <a:pt x="0" y="874776"/>
                  </a:lnTo>
                </a:path>
                <a:path w="626744" h="875030">
                  <a:moveTo>
                    <a:pt x="300228" y="551688"/>
                  </a:moveTo>
                  <a:lnTo>
                    <a:pt x="626364" y="874776"/>
                  </a:lnTo>
                </a:path>
                <a:path w="626744" h="875030">
                  <a:moveTo>
                    <a:pt x="0" y="248412"/>
                  </a:moveTo>
                  <a:lnTo>
                    <a:pt x="626364" y="251460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71650" y="1497330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163068" y="0"/>
                  </a:moveTo>
                  <a:lnTo>
                    <a:pt x="119723" y="5826"/>
                  </a:lnTo>
                  <a:lnTo>
                    <a:pt x="80771" y="22267"/>
                  </a:lnTo>
                  <a:lnTo>
                    <a:pt x="47767" y="47767"/>
                  </a:lnTo>
                  <a:lnTo>
                    <a:pt x="22267" y="80772"/>
                  </a:lnTo>
                  <a:lnTo>
                    <a:pt x="5826" y="119723"/>
                  </a:lnTo>
                  <a:lnTo>
                    <a:pt x="0" y="163068"/>
                  </a:lnTo>
                  <a:lnTo>
                    <a:pt x="5826" y="206412"/>
                  </a:lnTo>
                  <a:lnTo>
                    <a:pt x="22267" y="245364"/>
                  </a:lnTo>
                  <a:lnTo>
                    <a:pt x="47767" y="278368"/>
                  </a:lnTo>
                  <a:lnTo>
                    <a:pt x="80772" y="303868"/>
                  </a:lnTo>
                  <a:lnTo>
                    <a:pt x="119723" y="320309"/>
                  </a:lnTo>
                  <a:lnTo>
                    <a:pt x="163068" y="326136"/>
                  </a:lnTo>
                  <a:lnTo>
                    <a:pt x="206412" y="320309"/>
                  </a:lnTo>
                  <a:lnTo>
                    <a:pt x="245364" y="303868"/>
                  </a:lnTo>
                  <a:lnTo>
                    <a:pt x="278368" y="278368"/>
                  </a:lnTo>
                  <a:lnTo>
                    <a:pt x="303868" y="245364"/>
                  </a:lnTo>
                  <a:lnTo>
                    <a:pt x="320309" y="206412"/>
                  </a:lnTo>
                  <a:lnTo>
                    <a:pt x="326136" y="163068"/>
                  </a:lnTo>
                  <a:lnTo>
                    <a:pt x="320309" y="119723"/>
                  </a:lnTo>
                  <a:lnTo>
                    <a:pt x="303868" y="80772"/>
                  </a:lnTo>
                  <a:lnTo>
                    <a:pt x="278368" y="47767"/>
                  </a:lnTo>
                  <a:lnTo>
                    <a:pt x="245363" y="22267"/>
                  </a:lnTo>
                  <a:lnTo>
                    <a:pt x="206412" y="582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71650" y="1497330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0" y="163068"/>
                  </a:moveTo>
                  <a:lnTo>
                    <a:pt x="5826" y="119723"/>
                  </a:lnTo>
                  <a:lnTo>
                    <a:pt x="22267" y="80772"/>
                  </a:lnTo>
                  <a:lnTo>
                    <a:pt x="47767" y="47767"/>
                  </a:lnTo>
                  <a:lnTo>
                    <a:pt x="80771" y="22267"/>
                  </a:lnTo>
                  <a:lnTo>
                    <a:pt x="119723" y="5826"/>
                  </a:lnTo>
                  <a:lnTo>
                    <a:pt x="163068" y="0"/>
                  </a:lnTo>
                  <a:lnTo>
                    <a:pt x="206412" y="5826"/>
                  </a:lnTo>
                  <a:lnTo>
                    <a:pt x="245363" y="22267"/>
                  </a:lnTo>
                  <a:lnTo>
                    <a:pt x="278368" y="47767"/>
                  </a:lnTo>
                  <a:lnTo>
                    <a:pt x="303868" y="80772"/>
                  </a:lnTo>
                  <a:lnTo>
                    <a:pt x="320309" y="119723"/>
                  </a:lnTo>
                  <a:lnTo>
                    <a:pt x="326136" y="163068"/>
                  </a:lnTo>
                  <a:lnTo>
                    <a:pt x="320309" y="206412"/>
                  </a:lnTo>
                  <a:lnTo>
                    <a:pt x="303868" y="245364"/>
                  </a:lnTo>
                  <a:lnTo>
                    <a:pt x="278368" y="278368"/>
                  </a:lnTo>
                  <a:lnTo>
                    <a:pt x="245364" y="303868"/>
                  </a:lnTo>
                  <a:lnTo>
                    <a:pt x="206412" y="320309"/>
                  </a:lnTo>
                  <a:lnTo>
                    <a:pt x="163068" y="326136"/>
                  </a:lnTo>
                  <a:lnTo>
                    <a:pt x="119723" y="320309"/>
                  </a:lnTo>
                  <a:lnTo>
                    <a:pt x="80772" y="303868"/>
                  </a:lnTo>
                  <a:lnTo>
                    <a:pt x="47767" y="278368"/>
                  </a:lnTo>
                  <a:lnTo>
                    <a:pt x="22267" y="245364"/>
                  </a:lnTo>
                  <a:lnTo>
                    <a:pt x="5826" y="206412"/>
                  </a:lnTo>
                  <a:lnTo>
                    <a:pt x="0" y="16306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4594352" y="1612201"/>
            <a:ext cx="2082800" cy="1395730"/>
            <a:chOff x="4594352" y="1612201"/>
            <a:chExt cx="2082800" cy="1395730"/>
          </a:xfrm>
        </p:grpSpPr>
        <p:sp>
          <p:nvSpPr>
            <p:cNvPr id="56" name="object 56"/>
            <p:cNvSpPr/>
            <p:nvPr/>
          </p:nvSpPr>
          <p:spPr>
            <a:xfrm>
              <a:off x="4603242" y="2422397"/>
              <a:ext cx="1490980" cy="576580"/>
            </a:xfrm>
            <a:custGeom>
              <a:avLst/>
              <a:gdLst/>
              <a:ahLst/>
              <a:cxnLst/>
              <a:rect l="l" t="t" r="r" b="b"/>
              <a:pathLst>
                <a:path w="1490979" h="576580">
                  <a:moveTo>
                    <a:pt x="0" y="576072"/>
                  </a:moveTo>
                  <a:lnTo>
                    <a:pt x="1490472" y="576072"/>
                  </a:lnTo>
                  <a:lnTo>
                    <a:pt x="1490472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32832" y="1616963"/>
              <a:ext cx="1539240" cy="746125"/>
            </a:xfrm>
            <a:custGeom>
              <a:avLst/>
              <a:gdLst/>
              <a:ahLst/>
              <a:cxnLst/>
              <a:rect l="l" t="t" r="r" b="b"/>
              <a:pathLst>
                <a:path w="1539240" h="746125">
                  <a:moveTo>
                    <a:pt x="0" y="91693"/>
                  </a:moveTo>
                  <a:lnTo>
                    <a:pt x="7201" y="55989"/>
                  </a:lnTo>
                  <a:lnTo>
                    <a:pt x="26844" y="26844"/>
                  </a:lnTo>
                  <a:lnTo>
                    <a:pt x="55989" y="7201"/>
                  </a:lnTo>
                  <a:lnTo>
                    <a:pt x="91693" y="0"/>
                  </a:lnTo>
                  <a:lnTo>
                    <a:pt x="256539" y="0"/>
                  </a:lnTo>
                  <a:lnTo>
                    <a:pt x="641350" y="0"/>
                  </a:lnTo>
                  <a:lnTo>
                    <a:pt x="1447545" y="0"/>
                  </a:lnTo>
                  <a:lnTo>
                    <a:pt x="1483250" y="7201"/>
                  </a:lnTo>
                  <a:lnTo>
                    <a:pt x="1512395" y="26844"/>
                  </a:lnTo>
                  <a:lnTo>
                    <a:pt x="1532038" y="55989"/>
                  </a:lnTo>
                  <a:lnTo>
                    <a:pt x="1539239" y="91693"/>
                  </a:lnTo>
                  <a:lnTo>
                    <a:pt x="1539239" y="320928"/>
                  </a:lnTo>
                  <a:lnTo>
                    <a:pt x="1539239" y="458469"/>
                  </a:lnTo>
                  <a:lnTo>
                    <a:pt x="1532038" y="494174"/>
                  </a:lnTo>
                  <a:lnTo>
                    <a:pt x="1512395" y="523319"/>
                  </a:lnTo>
                  <a:lnTo>
                    <a:pt x="1483250" y="542962"/>
                  </a:lnTo>
                  <a:lnTo>
                    <a:pt x="1447545" y="550163"/>
                  </a:lnTo>
                  <a:lnTo>
                    <a:pt x="641350" y="550163"/>
                  </a:lnTo>
                  <a:lnTo>
                    <a:pt x="67437" y="745997"/>
                  </a:lnTo>
                  <a:lnTo>
                    <a:pt x="256539" y="550163"/>
                  </a:lnTo>
                  <a:lnTo>
                    <a:pt x="91693" y="550163"/>
                  </a:lnTo>
                  <a:lnTo>
                    <a:pt x="55989" y="542962"/>
                  </a:lnTo>
                  <a:lnTo>
                    <a:pt x="26844" y="523319"/>
                  </a:lnTo>
                  <a:lnTo>
                    <a:pt x="7201" y="494174"/>
                  </a:lnTo>
                  <a:lnTo>
                    <a:pt x="0" y="458469"/>
                  </a:lnTo>
                  <a:lnTo>
                    <a:pt x="0" y="320928"/>
                  </a:lnTo>
                  <a:lnTo>
                    <a:pt x="0" y="916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238369" y="1666494"/>
            <a:ext cx="918844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Object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50467" y="8580222"/>
            <a:ext cx="7307580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175"/>
              </a:lnSpc>
              <a:spcBef>
                <a:spcPts val="90"/>
              </a:spcBef>
            </a:pP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Sequence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diagrams represent the behavior of a</a:t>
            </a:r>
            <a:r>
              <a:rPr sz="26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3175"/>
              </a:lnSpc>
            </a:pP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as messages (“interactions”) between </a:t>
            </a:r>
            <a:r>
              <a:rPr sz="265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sz="265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objects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51459" y="1586483"/>
            <a:ext cx="1216660" cy="1010285"/>
          </a:xfrm>
          <a:custGeom>
            <a:avLst/>
            <a:gdLst/>
            <a:ahLst/>
            <a:cxnLst/>
            <a:rect l="l" t="t" r="r" b="b"/>
            <a:pathLst>
              <a:path w="1216660" h="1010285">
                <a:moveTo>
                  <a:pt x="0" y="96774"/>
                </a:moveTo>
                <a:lnTo>
                  <a:pt x="7605" y="59096"/>
                </a:lnTo>
                <a:lnTo>
                  <a:pt x="28346" y="28336"/>
                </a:lnTo>
                <a:lnTo>
                  <a:pt x="59107" y="7602"/>
                </a:lnTo>
                <a:lnTo>
                  <a:pt x="96774" y="0"/>
                </a:lnTo>
                <a:lnTo>
                  <a:pt x="709422" y="0"/>
                </a:lnTo>
                <a:lnTo>
                  <a:pt x="1013460" y="0"/>
                </a:lnTo>
                <a:lnTo>
                  <a:pt x="1119378" y="0"/>
                </a:lnTo>
                <a:lnTo>
                  <a:pt x="1157055" y="7602"/>
                </a:lnTo>
                <a:lnTo>
                  <a:pt x="1187815" y="28336"/>
                </a:lnTo>
                <a:lnTo>
                  <a:pt x="1208549" y="59096"/>
                </a:lnTo>
                <a:lnTo>
                  <a:pt x="1216152" y="96774"/>
                </a:lnTo>
                <a:lnTo>
                  <a:pt x="1216152" y="338709"/>
                </a:lnTo>
                <a:lnTo>
                  <a:pt x="1216152" y="483870"/>
                </a:lnTo>
                <a:lnTo>
                  <a:pt x="1208549" y="521547"/>
                </a:lnTo>
                <a:lnTo>
                  <a:pt x="1187815" y="552307"/>
                </a:lnTo>
                <a:lnTo>
                  <a:pt x="1157055" y="573041"/>
                </a:lnTo>
                <a:lnTo>
                  <a:pt x="1119378" y="580644"/>
                </a:lnTo>
                <a:lnTo>
                  <a:pt x="1013460" y="580644"/>
                </a:lnTo>
                <a:lnTo>
                  <a:pt x="1171956" y="1010285"/>
                </a:lnTo>
                <a:lnTo>
                  <a:pt x="709422" y="580644"/>
                </a:lnTo>
                <a:lnTo>
                  <a:pt x="96774" y="580644"/>
                </a:lnTo>
                <a:lnTo>
                  <a:pt x="59107" y="573041"/>
                </a:lnTo>
                <a:lnTo>
                  <a:pt x="28346" y="552307"/>
                </a:lnTo>
                <a:lnTo>
                  <a:pt x="7605" y="521547"/>
                </a:lnTo>
                <a:lnTo>
                  <a:pt x="0" y="483870"/>
                </a:lnTo>
                <a:lnTo>
                  <a:pt x="0" y="338709"/>
                </a:lnTo>
                <a:lnTo>
                  <a:pt x="0" y="96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57936" y="1650619"/>
            <a:ext cx="3562985" cy="1329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74900" algn="l"/>
              </a:tabLst>
            </a:pPr>
            <a:r>
              <a:rPr sz="2650" spc="-10" dirty="0">
                <a:latin typeface="Times New Roman"/>
                <a:cs typeface="Times New Roman"/>
              </a:rPr>
              <a:t>Actor	Message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 marL="565785">
              <a:lnSpc>
                <a:spcPct val="100000"/>
              </a:lnSpc>
              <a:spcBef>
                <a:spcPts val="5"/>
              </a:spcBef>
            </a:pPr>
            <a:r>
              <a:rPr sz="2650" b="1" spc="-10" dirty="0">
                <a:latin typeface="Courier New"/>
                <a:cs typeface="Courier New"/>
              </a:rPr>
              <a:t>:WatchUser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034539" y="3565016"/>
            <a:ext cx="3148965" cy="76200"/>
          </a:xfrm>
          <a:custGeom>
            <a:avLst/>
            <a:gdLst/>
            <a:ahLst/>
            <a:cxnLst/>
            <a:rect l="l" t="t" r="r" b="b"/>
            <a:pathLst>
              <a:path w="3148965" h="76200">
                <a:moveTo>
                  <a:pt x="3131365" y="29210"/>
                </a:moveTo>
                <a:lnTo>
                  <a:pt x="3085084" y="29210"/>
                </a:lnTo>
                <a:lnTo>
                  <a:pt x="3085084" y="46736"/>
                </a:lnTo>
                <a:lnTo>
                  <a:pt x="3072412" y="46791"/>
                </a:lnTo>
                <a:lnTo>
                  <a:pt x="3072511" y="76200"/>
                </a:lnTo>
                <a:lnTo>
                  <a:pt x="3148584" y="37719"/>
                </a:lnTo>
                <a:lnTo>
                  <a:pt x="3131365" y="29210"/>
                </a:lnTo>
                <a:close/>
              </a:path>
              <a:path w="3148965" h="76200">
                <a:moveTo>
                  <a:pt x="3072354" y="29265"/>
                </a:moveTo>
                <a:lnTo>
                  <a:pt x="0" y="42672"/>
                </a:lnTo>
                <a:lnTo>
                  <a:pt x="0" y="60198"/>
                </a:lnTo>
                <a:lnTo>
                  <a:pt x="3072412" y="46791"/>
                </a:lnTo>
                <a:lnTo>
                  <a:pt x="3072354" y="29265"/>
                </a:lnTo>
                <a:close/>
              </a:path>
              <a:path w="3148965" h="76200">
                <a:moveTo>
                  <a:pt x="3085084" y="29210"/>
                </a:moveTo>
                <a:lnTo>
                  <a:pt x="3072354" y="29265"/>
                </a:lnTo>
                <a:lnTo>
                  <a:pt x="3072412" y="46791"/>
                </a:lnTo>
                <a:lnTo>
                  <a:pt x="3085084" y="46736"/>
                </a:lnTo>
                <a:lnTo>
                  <a:pt x="3085084" y="29210"/>
                </a:lnTo>
                <a:close/>
              </a:path>
              <a:path w="3148965" h="76200">
                <a:moveTo>
                  <a:pt x="3072257" y="0"/>
                </a:moveTo>
                <a:lnTo>
                  <a:pt x="3072354" y="29265"/>
                </a:lnTo>
                <a:lnTo>
                  <a:pt x="3131365" y="29210"/>
                </a:lnTo>
                <a:lnTo>
                  <a:pt x="307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5338127" y="1606105"/>
            <a:ext cx="4022725" cy="1769745"/>
            <a:chOff x="5338127" y="1606105"/>
            <a:chExt cx="4022725" cy="1769745"/>
          </a:xfrm>
        </p:grpSpPr>
        <p:sp>
          <p:nvSpPr>
            <p:cNvPr id="64" name="object 64"/>
            <p:cNvSpPr/>
            <p:nvPr/>
          </p:nvSpPr>
          <p:spPr>
            <a:xfrm>
              <a:off x="5342890" y="1610867"/>
              <a:ext cx="4013200" cy="1760220"/>
            </a:xfrm>
            <a:custGeom>
              <a:avLst/>
              <a:gdLst/>
              <a:ahLst/>
              <a:cxnLst/>
              <a:rect l="l" t="t" r="r" b="b"/>
              <a:pathLst>
                <a:path w="4013200" h="1760220">
                  <a:moveTo>
                    <a:pt x="2835020" y="518159"/>
                  </a:moveTo>
                  <a:lnTo>
                    <a:pt x="2330195" y="518159"/>
                  </a:lnTo>
                  <a:lnTo>
                    <a:pt x="0" y="1759838"/>
                  </a:lnTo>
                  <a:lnTo>
                    <a:pt x="2835020" y="518159"/>
                  </a:lnTo>
                  <a:close/>
                </a:path>
                <a:path w="4013200" h="1760220">
                  <a:moveTo>
                    <a:pt x="3926586" y="0"/>
                  </a:moveTo>
                  <a:lnTo>
                    <a:pt x="2080006" y="0"/>
                  </a:lnTo>
                  <a:lnTo>
                    <a:pt x="2046366" y="6778"/>
                  </a:lnTo>
                  <a:lnTo>
                    <a:pt x="2018919" y="25273"/>
                  </a:lnTo>
                  <a:lnTo>
                    <a:pt x="2000424" y="52720"/>
                  </a:lnTo>
                  <a:lnTo>
                    <a:pt x="1993645" y="86359"/>
                  </a:lnTo>
                  <a:lnTo>
                    <a:pt x="1993645" y="431800"/>
                  </a:lnTo>
                  <a:lnTo>
                    <a:pt x="2000424" y="465439"/>
                  </a:lnTo>
                  <a:lnTo>
                    <a:pt x="2018918" y="492887"/>
                  </a:lnTo>
                  <a:lnTo>
                    <a:pt x="2046366" y="511381"/>
                  </a:lnTo>
                  <a:lnTo>
                    <a:pt x="2080006" y="518159"/>
                  </a:lnTo>
                  <a:lnTo>
                    <a:pt x="3926586" y="518159"/>
                  </a:lnTo>
                  <a:lnTo>
                    <a:pt x="3960225" y="511381"/>
                  </a:lnTo>
                  <a:lnTo>
                    <a:pt x="3987672" y="492887"/>
                  </a:lnTo>
                  <a:lnTo>
                    <a:pt x="4006167" y="465439"/>
                  </a:lnTo>
                  <a:lnTo>
                    <a:pt x="4012945" y="431800"/>
                  </a:lnTo>
                  <a:lnTo>
                    <a:pt x="4012945" y="86359"/>
                  </a:lnTo>
                  <a:lnTo>
                    <a:pt x="4006167" y="52720"/>
                  </a:lnTo>
                  <a:lnTo>
                    <a:pt x="3987673" y="25273"/>
                  </a:lnTo>
                  <a:lnTo>
                    <a:pt x="3960225" y="6778"/>
                  </a:lnTo>
                  <a:lnTo>
                    <a:pt x="3926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42890" y="1610867"/>
              <a:ext cx="4013200" cy="1760220"/>
            </a:xfrm>
            <a:custGeom>
              <a:avLst/>
              <a:gdLst/>
              <a:ahLst/>
              <a:cxnLst/>
              <a:rect l="l" t="t" r="r" b="b"/>
              <a:pathLst>
                <a:path w="4013200" h="1760220">
                  <a:moveTo>
                    <a:pt x="1993645" y="86359"/>
                  </a:moveTo>
                  <a:lnTo>
                    <a:pt x="2000424" y="52720"/>
                  </a:lnTo>
                  <a:lnTo>
                    <a:pt x="2018919" y="25273"/>
                  </a:lnTo>
                  <a:lnTo>
                    <a:pt x="2046366" y="6778"/>
                  </a:lnTo>
                  <a:lnTo>
                    <a:pt x="2080006" y="0"/>
                  </a:lnTo>
                  <a:lnTo>
                    <a:pt x="2330195" y="0"/>
                  </a:lnTo>
                  <a:lnTo>
                    <a:pt x="2835020" y="0"/>
                  </a:lnTo>
                  <a:lnTo>
                    <a:pt x="3926586" y="0"/>
                  </a:lnTo>
                  <a:lnTo>
                    <a:pt x="3960225" y="6778"/>
                  </a:lnTo>
                  <a:lnTo>
                    <a:pt x="3987672" y="25272"/>
                  </a:lnTo>
                  <a:lnTo>
                    <a:pt x="4006167" y="52720"/>
                  </a:lnTo>
                  <a:lnTo>
                    <a:pt x="4012945" y="86359"/>
                  </a:lnTo>
                  <a:lnTo>
                    <a:pt x="4012945" y="302259"/>
                  </a:lnTo>
                  <a:lnTo>
                    <a:pt x="4012945" y="431800"/>
                  </a:lnTo>
                  <a:lnTo>
                    <a:pt x="4006167" y="465439"/>
                  </a:lnTo>
                  <a:lnTo>
                    <a:pt x="3987673" y="492886"/>
                  </a:lnTo>
                  <a:lnTo>
                    <a:pt x="3960225" y="511381"/>
                  </a:lnTo>
                  <a:lnTo>
                    <a:pt x="3926586" y="518159"/>
                  </a:lnTo>
                  <a:lnTo>
                    <a:pt x="2835020" y="518159"/>
                  </a:lnTo>
                  <a:lnTo>
                    <a:pt x="0" y="1759838"/>
                  </a:lnTo>
                  <a:lnTo>
                    <a:pt x="2330195" y="518159"/>
                  </a:lnTo>
                  <a:lnTo>
                    <a:pt x="2080006" y="518159"/>
                  </a:lnTo>
                  <a:lnTo>
                    <a:pt x="2046366" y="511381"/>
                  </a:lnTo>
                  <a:lnTo>
                    <a:pt x="2018918" y="492887"/>
                  </a:lnTo>
                  <a:lnTo>
                    <a:pt x="2000424" y="465439"/>
                  </a:lnTo>
                  <a:lnTo>
                    <a:pt x="1993645" y="431800"/>
                  </a:lnTo>
                  <a:lnTo>
                    <a:pt x="1993645" y="302259"/>
                  </a:lnTo>
                  <a:lnTo>
                    <a:pt x="1993645" y="863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440548" y="1644141"/>
            <a:ext cx="10858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Lifeline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05983" y="3262629"/>
            <a:ext cx="24396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Courier New"/>
                <a:cs typeface="Courier New"/>
              </a:rPr>
              <a:t>blinkHours()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119115" y="3503650"/>
            <a:ext cx="6824980" cy="2847340"/>
            <a:chOff x="5119115" y="3503650"/>
            <a:chExt cx="6824980" cy="2847340"/>
          </a:xfrm>
        </p:grpSpPr>
        <p:sp>
          <p:nvSpPr>
            <p:cNvPr id="69" name="object 69"/>
            <p:cNvSpPr/>
            <p:nvPr/>
          </p:nvSpPr>
          <p:spPr>
            <a:xfrm>
              <a:off x="5119115" y="4960607"/>
              <a:ext cx="448106" cy="4968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67121" y="5008625"/>
              <a:ext cx="303530" cy="352425"/>
            </a:xfrm>
            <a:custGeom>
              <a:avLst/>
              <a:gdLst/>
              <a:ahLst/>
              <a:cxnLst/>
              <a:rect l="l" t="t" r="r" b="b"/>
              <a:pathLst>
                <a:path w="303529" h="352425">
                  <a:moveTo>
                    <a:pt x="303275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303275" y="352044"/>
                  </a:lnTo>
                  <a:lnTo>
                    <a:pt x="303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167121" y="5008625"/>
              <a:ext cx="303530" cy="352425"/>
            </a:xfrm>
            <a:custGeom>
              <a:avLst/>
              <a:gdLst/>
              <a:ahLst/>
              <a:cxnLst/>
              <a:rect l="l" t="t" r="r" b="b"/>
              <a:pathLst>
                <a:path w="303529" h="352425">
                  <a:moveTo>
                    <a:pt x="0" y="352044"/>
                  </a:moveTo>
                  <a:lnTo>
                    <a:pt x="303275" y="352044"/>
                  </a:lnTo>
                  <a:lnTo>
                    <a:pt x="303275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516805" y="5273039"/>
              <a:ext cx="426832" cy="10774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555729" y="5311901"/>
              <a:ext cx="300355" cy="951230"/>
            </a:xfrm>
            <a:custGeom>
              <a:avLst/>
              <a:gdLst/>
              <a:ahLst/>
              <a:cxnLst/>
              <a:rect l="l" t="t" r="r" b="b"/>
              <a:pathLst>
                <a:path w="300354" h="951229">
                  <a:moveTo>
                    <a:pt x="300227" y="0"/>
                  </a:moveTo>
                  <a:lnTo>
                    <a:pt x="0" y="0"/>
                  </a:lnTo>
                  <a:lnTo>
                    <a:pt x="0" y="950976"/>
                  </a:lnTo>
                  <a:lnTo>
                    <a:pt x="300227" y="950976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555729" y="5311901"/>
              <a:ext cx="300355" cy="951230"/>
            </a:xfrm>
            <a:custGeom>
              <a:avLst/>
              <a:gdLst/>
              <a:ahLst/>
              <a:cxnLst/>
              <a:rect l="l" t="t" r="r" b="b"/>
              <a:pathLst>
                <a:path w="300354" h="951229">
                  <a:moveTo>
                    <a:pt x="0" y="950976"/>
                  </a:moveTo>
                  <a:lnTo>
                    <a:pt x="300227" y="950976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950976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58967" y="3657472"/>
              <a:ext cx="3217545" cy="76200"/>
            </a:xfrm>
            <a:custGeom>
              <a:avLst/>
              <a:gdLst/>
              <a:ahLst/>
              <a:cxnLst/>
              <a:rect l="l" t="t" r="r" b="b"/>
              <a:pathLst>
                <a:path w="3217545" h="76200">
                  <a:moveTo>
                    <a:pt x="3140964" y="46977"/>
                  </a:moveTo>
                  <a:lnTo>
                    <a:pt x="3140964" y="76200"/>
                  </a:lnTo>
                  <a:lnTo>
                    <a:pt x="3199579" y="46989"/>
                  </a:lnTo>
                  <a:lnTo>
                    <a:pt x="3140964" y="46977"/>
                  </a:lnTo>
                  <a:close/>
                </a:path>
                <a:path w="3217545" h="76200">
                  <a:moveTo>
                    <a:pt x="3140964" y="29451"/>
                  </a:moveTo>
                  <a:lnTo>
                    <a:pt x="3140964" y="46977"/>
                  </a:lnTo>
                  <a:lnTo>
                    <a:pt x="3153664" y="46989"/>
                  </a:lnTo>
                  <a:lnTo>
                    <a:pt x="3153664" y="29463"/>
                  </a:lnTo>
                  <a:lnTo>
                    <a:pt x="3140964" y="29451"/>
                  </a:lnTo>
                  <a:close/>
                </a:path>
                <a:path w="3217545" h="76200">
                  <a:moveTo>
                    <a:pt x="3140964" y="0"/>
                  </a:moveTo>
                  <a:lnTo>
                    <a:pt x="3140964" y="29451"/>
                  </a:lnTo>
                  <a:lnTo>
                    <a:pt x="3153664" y="29463"/>
                  </a:lnTo>
                  <a:lnTo>
                    <a:pt x="3153664" y="46989"/>
                  </a:lnTo>
                  <a:lnTo>
                    <a:pt x="3199604" y="46977"/>
                  </a:lnTo>
                  <a:lnTo>
                    <a:pt x="3217164" y="38226"/>
                  </a:lnTo>
                  <a:lnTo>
                    <a:pt x="3140964" y="0"/>
                  </a:lnTo>
                  <a:close/>
                </a:path>
                <a:path w="3217545" h="76200">
                  <a:moveTo>
                    <a:pt x="0" y="26415"/>
                  </a:moveTo>
                  <a:lnTo>
                    <a:pt x="0" y="43941"/>
                  </a:lnTo>
                  <a:lnTo>
                    <a:pt x="3140964" y="46977"/>
                  </a:lnTo>
                  <a:lnTo>
                    <a:pt x="3140964" y="29451"/>
                  </a:lnTo>
                  <a:lnTo>
                    <a:pt x="0" y="264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35879" y="3503650"/>
              <a:ext cx="444995" cy="4953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83885" y="3551681"/>
              <a:ext cx="300355" cy="350520"/>
            </a:xfrm>
            <a:custGeom>
              <a:avLst/>
              <a:gdLst/>
              <a:ahLst/>
              <a:cxnLst/>
              <a:rect l="l" t="t" r="r" b="b"/>
              <a:pathLst>
                <a:path w="300354" h="350520">
                  <a:moveTo>
                    <a:pt x="300227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300227" y="3505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83885" y="3551681"/>
              <a:ext cx="300355" cy="350520"/>
            </a:xfrm>
            <a:custGeom>
              <a:avLst/>
              <a:gdLst/>
              <a:ahLst/>
              <a:cxnLst/>
              <a:rect l="l" t="t" r="r" b="b"/>
              <a:pathLst>
                <a:path w="300354" h="350520">
                  <a:moveTo>
                    <a:pt x="0" y="350520"/>
                  </a:moveTo>
                  <a:lnTo>
                    <a:pt x="300227" y="350520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169032" y="4619700"/>
            <a:ext cx="284226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Courier New"/>
                <a:cs typeface="Courier New"/>
              </a:rPr>
              <a:t>pressButton2()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805813" y="4892040"/>
            <a:ext cx="9731375" cy="509905"/>
            <a:chOff x="1805813" y="4892040"/>
            <a:chExt cx="9731375" cy="509905"/>
          </a:xfrm>
        </p:grpSpPr>
        <p:sp>
          <p:nvSpPr>
            <p:cNvPr id="81" name="object 81"/>
            <p:cNvSpPr/>
            <p:nvPr/>
          </p:nvSpPr>
          <p:spPr>
            <a:xfrm>
              <a:off x="1805813" y="5064632"/>
              <a:ext cx="9731375" cy="337820"/>
            </a:xfrm>
            <a:custGeom>
              <a:avLst/>
              <a:gdLst/>
              <a:ahLst/>
              <a:cxnLst/>
              <a:rect l="l" t="t" r="r" b="b"/>
              <a:pathLst>
                <a:path w="9731375" h="337820">
                  <a:moveTo>
                    <a:pt x="3330156" y="51943"/>
                  </a:moveTo>
                  <a:lnTo>
                    <a:pt x="3283204" y="51943"/>
                  </a:lnTo>
                  <a:lnTo>
                    <a:pt x="3270542" y="51943"/>
                  </a:lnTo>
                  <a:lnTo>
                    <a:pt x="3270250" y="81153"/>
                  </a:lnTo>
                  <a:lnTo>
                    <a:pt x="3330156" y="51943"/>
                  </a:lnTo>
                  <a:close/>
                </a:path>
                <a:path w="9731375" h="337820">
                  <a:moveTo>
                    <a:pt x="3346831" y="43815"/>
                  </a:moveTo>
                  <a:lnTo>
                    <a:pt x="3271012" y="4953"/>
                  </a:lnTo>
                  <a:lnTo>
                    <a:pt x="3270707" y="34290"/>
                  </a:lnTo>
                  <a:lnTo>
                    <a:pt x="254" y="0"/>
                  </a:lnTo>
                  <a:lnTo>
                    <a:pt x="0" y="17526"/>
                  </a:lnTo>
                  <a:lnTo>
                    <a:pt x="3270542" y="51816"/>
                  </a:lnTo>
                  <a:lnTo>
                    <a:pt x="3283204" y="51816"/>
                  </a:lnTo>
                  <a:lnTo>
                    <a:pt x="3330422" y="51816"/>
                  </a:lnTo>
                  <a:lnTo>
                    <a:pt x="3346831" y="43815"/>
                  </a:lnTo>
                  <a:close/>
                </a:path>
                <a:path w="9731375" h="337820">
                  <a:moveTo>
                    <a:pt x="9713989" y="308102"/>
                  </a:moveTo>
                  <a:lnTo>
                    <a:pt x="9667367" y="308102"/>
                  </a:lnTo>
                  <a:lnTo>
                    <a:pt x="9654578" y="308102"/>
                  </a:lnTo>
                  <a:lnTo>
                    <a:pt x="9654286" y="337312"/>
                  </a:lnTo>
                  <a:lnTo>
                    <a:pt x="9713989" y="308102"/>
                  </a:lnTo>
                  <a:close/>
                </a:path>
                <a:path w="9731375" h="337820">
                  <a:moveTo>
                    <a:pt x="9730867" y="299847"/>
                  </a:moveTo>
                  <a:lnTo>
                    <a:pt x="9655048" y="261112"/>
                  </a:lnTo>
                  <a:lnTo>
                    <a:pt x="9654743" y="290474"/>
                  </a:lnTo>
                  <a:lnTo>
                    <a:pt x="3688334" y="239268"/>
                  </a:lnTo>
                  <a:lnTo>
                    <a:pt x="3688080" y="256794"/>
                  </a:lnTo>
                  <a:lnTo>
                    <a:pt x="9654578" y="308000"/>
                  </a:lnTo>
                  <a:lnTo>
                    <a:pt x="9667367" y="308102"/>
                  </a:lnTo>
                  <a:lnTo>
                    <a:pt x="9714217" y="308000"/>
                  </a:lnTo>
                  <a:lnTo>
                    <a:pt x="9730867" y="299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548884" y="4892040"/>
              <a:ext cx="3663950" cy="405765"/>
            </a:xfrm>
            <a:custGeom>
              <a:avLst/>
              <a:gdLst/>
              <a:ahLst/>
              <a:cxnLst/>
              <a:rect l="l" t="t" r="r" b="b"/>
              <a:pathLst>
                <a:path w="3663950" h="405764">
                  <a:moveTo>
                    <a:pt x="3663696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3663696" y="405384"/>
                  </a:lnTo>
                  <a:lnTo>
                    <a:pt x="3663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536184" y="4848225"/>
            <a:ext cx="3646804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Courier New"/>
                <a:cs typeface="Courier New"/>
              </a:rPr>
              <a:t>incrementMinutes()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523226" y="2422398"/>
            <a:ext cx="2452370" cy="574675"/>
          </a:xfrm>
          <a:custGeom>
            <a:avLst/>
            <a:gdLst/>
            <a:ahLst/>
            <a:cxnLst/>
            <a:rect l="l" t="t" r="r" b="b"/>
            <a:pathLst>
              <a:path w="2452370" h="574675">
                <a:moveTo>
                  <a:pt x="0" y="574548"/>
                </a:moveTo>
                <a:lnTo>
                  <a:pt x="2452116" y="574548"/>
                </a:lnTo>
                <a:lnTo>
                  <a:pt x="2452116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1691639" y="2882836"/>
            <a:ext cx="10279380" cy="5972810"/>
            <a:chOff x="1691639" y="2882836"/>
            <a:chExt cx="10279380" cy="5972810"/>
          </a:xfrm>
        </p:grpSpPr>
        <p:sp>
          <p:nvSpPr>
            <p:cNvPr id="86" name="object 86"/>
            <p:cNvSpPr/>
            <p:nvPr/>
          </p:nvSpPr>
          <p:spPr>
            <a:xfrm>
              <a:off x="1913381" y="2884582"/>
              <a:ext cx="0" cy="444500"/>
            </a:xfrm>
            <a:custGeom>
              <a:avLst/>
              <a:gdLst/>
              <a:ahLst/>
              <a:cxnLst/>
              <a:rect l="l" t="t" r="r" b="b"/>
              <a:pathLst>
                <a:path h="444500">
                  <a:moveTo>
                    <a:pt x="0" y="0"/>
                  </a:moveTo>
                  <a:lnTo>
                    <a:pt x="0" y="119570"/>
                  </a:lnTo>
                </a:path>
                <a:path h="444500">
                  <a:moveTo>
                    <a:pt x="0" y="251459"/>
                  </a:moveTo>
                  <a:lnTo>
                    <a:pt x="0" y="444182"/>
                  </a:lnTo>
                </a:path>
              </a:pathLst>
            </a:custGeom>
            <a:ln w="20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11857" y="8280653"/>
              <a:ext cx="3175" cy="201295"/>
            </a:xfrm>
            <a:custGeom>
              <a:avLst/>
              <a:gdLst/>
              <a:ahLst/>
              <a:cxnLst/>
              <a:rect l="l" t="t" r="r" b="b"/>
              <a:pathLst>
                <a:path w="3175" h="201295">
                  <a:moveTo>
                    <a:pt x="0" y="0"/>
                  </a:moveTo>
                  <a:lnTo>
                    <a:pt x="3048" y="201168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11857" y="8629650"/>
              <a:ext cx="3175" cy="100965"/>
            </a:xfrm>
            <a:custGeom>
              <a:avLst/>
              <a:gdLst/>
              <a:ahLst/>
              <a:cxnLst/>
              <a:rect l="l" t="t" r="r" b="b"/>
              <a:pathLst>
                <a:path w="3175" h="100965">
                  <a:moveTo>
                    <a:pt x="1524" y="-8731"/>
                  </a:moveTo>
                  <a:lnTo>
                    <a:pt x="1524" y="109315"/>
                  </a:lnTo>
                </a:path>
              </a:pathLst>
            </a:custGeom>
            <a:ln w="20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876537" y="8070341"/>
              <a:ext cx="1905" cy="527685"/>
            </a:xfrm>
            <a:custGeom>
              <a:avLst/>
              <a:gdLst/>
              <a:ahLst/>
              <a:cxnLst/>
              <a:rect l="l" t="t" r="r" b="b"/>
              <a:pathLst>
                <a:path w="1904" h="527684">
                  <a:moveTo>
                    <a:pt x="0" y="0"/>
                  </a:moveTo>
                  <a:lnTo>
                    <a:pt x="1523" y="175259"/>
                  </a:lnTo>
                </a:path>
                <a:path w="1904" h="527684">
                  <a:moveTo>
                    <a:pt x="0" y="326135"/>
                  </a:moveTo>
                  <a:lnTo>
                    <a:pt x="1523" y="527303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876537" y="8745473"/>
              <a:ext cx="1905" cy="100965"/>
            </a:xfrm>
            <a:custGeom>
              <a:avLst/>
              <a:gdLst/>
              <a:ahLst/>
              <a:cxnLst/>
              <a:rect l="l" t="t" r="r" b="b"/>
              <a:pathLst>
                <a:path w="1904" h="100965">
                  <a:moveTo>
                    <a:pt x="761" y="-8731"/>
                  </a:moveTo>
                  <a:lnTo>
                    <a:pt x="761" y="109315"/>
                  </a:lnTo>
                </a:path>
              </a:pathLst>
            </a:custGeom>
            <a:ln w="1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526011" y="6690347"/>
              <a:ext cx="444995" cy="496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574018" y="6738365"/>
              <a:ext cx="300355" cy="352425"/>
            </a:xfrm>
            <a:custGeom>
              <a:avLst/>
              <a:gdLst/>
              <a:ahLst/>
              <a:cxnLst/>
              <a:rect l="l" t="t" r="r" b="b"/>
              <a:pathLst>
                <a:path w="300354" h="352425">
                  <a:moveTo>
                    <a:pt x="300227" y="0"/>
                  </a:moveTo>
                  <a:lnTo>
                    <a:pt x="0" y="0"/>
                  </a:lnTo>
                  <a:lnTo>
                    <a:pt x="0" y="352043"/>
                  </a:lnTo>
                  <a:lnTo>
                    <a:pt x="300227" y="352043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574018" y="6738365"/>
              <a:ext cx="300355" cy="352425"/>
            </a:xfrm>
            <a:custGeom>
              <a:avLst/>
              <a:gdLst/>
              <a:ahLst/>
              <a:cxnLst/>
              <a:rect l="l" t="t" r="r" b="b"/>
              <a:pathLst>
                <a:path w="300354" h="352425">
                  <a:moveTo>
                    <a:pt x="0" y="352043"/>
                  </a:moveTo>
                  <a:lnTo>
                    <a:pt x="300227" y="352043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352043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876537" y="6692645"/>
              <a:ext cx="1905" cy="173990"/>
            </a:xfrm>
            <a:custGeom>
              <a:avLst/>
              <a:gdLst/>
              <a:ahLst/>
              <a:cxnLst/>
              <a:rect l="l" t="t" r="r" b="b"/>
              <a:pathLst>
                <a:path w="1904" h="173990">
                  <a:moveTo>
                    <a:pt x="0" y="0"/>
                  </a:moveTo>
                  <a:lnTo>
                    <a:pt x="1523" y="173735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571617" y="6750177"/>
              <a:ext cx="5994400" cy="98425"/>
            </a:xfrm>
            <a:custGeom>
              <a:avLst/>
              <a:gdLst/>
              <a:ahLst/>
              <a:cxnLst/>
              <a:rect l="l" t="t" r="r" b="b"/>
              <a:pathLst>
                <a:path w="5994400" h="98425">
                  <a:moveTo>
                    <a:pt x="5918200" y="21844"/>
                  </a:moveTo>
                  <a:lnTo>
                    <a:pt x="5917906" y="51197"/>
                  </a:lnTo>
                  <a:lnTo>
                    <a:pt x="5930646" y="51308"/>
                  </a:lnTo>
                  <a:lnTo>
                    <a:pt x="5930519" y="68834"/>
                  </a:lnTo>
                  <a:lnTo>
                    <a:pt x="5917730" y="68834"/>
                  </a:lnTo>
                  <a:lnTo>
                    <a:pt x="5917438" y="98043"/>
                  </a:lnTo>
                  <a:lnTo>
                    <a:pt x="5977145" y="68834"/>
                  </a:lnTo>
                  <a:lnTo>
                    <a:pt x="5930519" y="68834"/>
                  </a:lnTo>
                  <a:lnTo>
                    <a:pt x="5977371" y="68723"/>
                  </a:lnTo>
                  <a:lnTo>
                    <a:pt x="5994019" y="60579"/>
                  </a:lnTo>
                  <a:lnTo>
                    <a:pt x="5918200" y="21844"/>
                  </a:lnTo>
                  <a:close/>
                </a:path>
                <a:path w="5994400" h="98425">
                  <a:moveTo>
                    <a:pt x="5917906" y="51197"/>
                  </a:moveTo>
                  <a:lnTo>
                    <a:pt x="5917731" y="68723"/>
                  </a:lnTo>
                  <a:lnTo>
                    <a:pt x="5930519" y="68834"/>
                  </a:lnTo>
                  <a:lnTo>
                    <a:pt x="5930646" y="51308"/>
                  </a:lnTo>
                  <a:lnTo>
                    <a:pt x="5917906" y="51197"/>
                  </a:lnTo>
                  <a:close/>
                </a:path>
                <a:path w="5994400" h="98425">
                  <a:moveTo>
                    <a:pt x="254" y="0"/>
                  </a:moveTo>
                  <a:lnTo>
                    <a:pt x="0" y="17525"/>
                  </a:lnTo>
                  <a:lnTo>
                    <a:pt x="5917731" y="68723"/>
                  </a:lnTo>
                  <a:lnTo>
                    <a:pt x="5917906" y="5119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911857" y="4872989"/>
              <a:ext cx="3175" cy="177165"/>
            </a:xfrm>
            <a:custGeom>
              <a:avLst/>
              <a:gdLst/>
              <a:ahLst/>
              <a:cxnLst/>
              <a:rect l="l" t="t" r="r" b="b"/>
              <a:pathLst>
                <a:path w="3175" h="177164">
                  <a:moveTo>
                    <a:pt x="1524" y="-8731"/>
                  </a:moveTo>
                  <a:lnTo>
                    <a:pt x="1524" y="185515"/>
                  </a:lnTo>
                </a:path>
              </a:pathLst>
            </a:custGeom>
            <a:ln w="20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911857" y="5197601"/>
              <a:ext cx="3175" cy="201295"/>
            </a:xfrm>
            <a:custGeom>
              <a:avLst/>
              <a:gdLst/>
              <a:ahLst/>
              <a:cxnLst/>
              <a:rect l="l" t="t" r="r" b="b"/>
              <a:pathLst>
                <a:path w="3175" h="201295">
                  <a:moveTo>
                    <a:pt x="0" y="0"/>
                  </a:moveTo>
                  <a:lnTo>
                    <a:pt x="3048" y="201168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913381" y="5540914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192722"/>
                  </a:lnTo>
                </a:path>
                <a:path h="543560">
                  <a:moveTo>
                    <a:pt x="0" y="352043"/>
                  </a:moveTo>
                  <a:lnTo>
                    <a:pt x="0" y="543242"/>
                  </a:lnTo>
                </a:path>
              </a:pathLst>
            </a:custGeom>
            <a:ln w="20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911857" y="4987289"/>
              <a:ext cx="6966584" cy="1511935"/>
            </a:xfrm>
            <a:custGeom>
              <a:avLst/>
              <a:gdLst/>
              <a:ahLst/>
              <a:cxnLst/>
              <a:rect l="l" t="t" r="r" b="b"/>
              <a:pathLst>
                <a:path w="6966584" h="1511935">
                  <a:moveTo>
                    <a:pt x="0" y="1312164"/>
                  </a:moveTo>
                  <a:lnTo>
                    <a:pt x="3048" y="1511808"/>
                  </a:lnTo>
                </a:path>
                <a:path w="6966584" h="1511935">
                  <a:moveTo>
                    <a:pt x="6964680" y="0"/>
                  </a:moveTo>
                  <a:lnTo>
                    <a:pt x="6966204" y="176784"/>
                  </a:lnTo>
                </a:path>
                <a:path w="6966584" h="1511935">
                  <a:moveTo>
                    <a:pt x="6964680" y="324612"/>
                  </a:moveTo>
                  <a:lnTo>
                    <a:pt x="6966204" y="527304"/>
                  </a:lnTo>
                </a:path>
                <a:path w="6966584" h="1511935">
                  <a:moveTo>
                    <a:pt x="6964680" y="678180"/>
                  </a:moveTo>
                  <a:lnTo>
                    <a:pt x="6966204" y="853439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77299" y="6168389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591"/>
                  </a:lnTo>
                </a:path>
              </a:pathLst>
            </a:custGeom>
            <a:ln w="1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876537" y="6415277"/>
              <a:ext cx="1905" cy="203200"/>
            </a:xfrm>
            <a:custGeom>
              <a:avLst/>
              <a:gdLst/>
              <a:ahLst/>
              <a:cxnLst/>
              <a:rect l="l" t="t" r="r" b="b"/>
              <a:pathLst>
                <a:path w="1904" h="203200">
                  <a:moveTo>
                    <a:pt x="0" y="0"/>
                  </a:moveTo>
                  <a:lnTo>
                    <a:pt x="1523" y="202692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573256" y="6298691"/>
              <a:ext cx="274320" cy="326390"/>
            </a:xfrm>
            <a:custGeom>
              <a:avLst/>
              <a:gdLst/>
              <a:ahLst/>
              <a:cxnLst/>
              <a:rect l="l" t="t" r="r" b="b"/>
              <a:pathLst>
                <a:path w="274320" h="326390">
                  <a:moveTo>
                    <a:pt x="274320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274320" y="326136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91639" y="6304660"/>
              <a:ext cx="3477895" cy="76200"/>
            </a:xfrm>
            <a:custGeom>
              <a:avLst/>
              <a:gdLst/>
              <a:ahLst/>
              <a:cxnLst/>
              <a:rect l="l" t="t" r="r" b="b"/>
              <a:pathLst>
                <a:path w="3477895" h="76200">
                  <a:moveTo>
                    <a:pt x="3401568" y="46978"/>
                  </a:moveTo>
                  <a:lnTo>
                    <a:pt x="3401568" y="76200"/>
                  </a:lnTo>
                  <a:lnTo>
                    <a:pt x="3460183" y="46989"/>
                  </a:lnTo>
                  <a:lnTo>
                    <a:pt x="3401568" y="46978"/>
                  </a:lnTo>
                  <a:close/>
                </a:path>
                <a:path w="3477895" h="76200">
                  <a:moveTo>
                    <a:pt x="3401568" y="29452"/>
                  </a:moveTo>
                  <a:lnTo>
                    <a:pt x="3401568" y="46978"/>
                  </a:lnTo>
                  <a:lnTo>
                    <a:pt x="3414268" y="46989"/>
                  </a:lnTo>
                  <a:lnTo>
                    <a:pt x="3414268" y="29463"/>
                  </a:lnTo>
                  <a:lnTo>
                    <a:pt x="3401568" y="29452"/>
                  </a:lnTo>
                  <a:close/>
                </a:path>
                <a:path w="3477895" h="76200">
                  <a:moveTo>
                    <a:pt x="3401568" y="0"/>
                  </a:moveTo>
                  <a:lnTo>
                    <a:pt x="3401568" y="29452"/>
                  </a:lnTo>
                  <a:lnTo>
                    <a:pt x="3414268" y="29463"/>
                  </a:lnTo>
                  <a:lnTo>
                    <a:pt x="3414268" y="46989"/>
                  </a:lnTo>
                  <a:lnTo>
                    <a:pt x="3460206" y="46978"/>
                  </a:lnTo>
                  <a:lnTo>
                    <a:pt x="3477768" y="38226"/>
                  </a:lnTo>
                  <a:lnTo>
                    <a:pt x="3401568" y="0"/>
                  </a:lnTo>
                  <a:close/>
                </a:path>
                <a:path w="3477895" h="76200">
                  <a:moveTo>
                    <a:pt x="0" y="26415"/>
                  </a:moveTo>
                  <a:lnTo>
                    <a:pt x="0" y="43941"/>
                  </a:lnTo>
                  <a:lnTo>
                    <a:pt x="3401568" y="46978"/>
                  </a:lnTo>
                  <a:lnTo>
                    <a:pt x="3401568" y="29452"/>
                  </a:lnTo>
                  <a:lnTo>
                    <a:pt x="0" y="264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119116" y="6274308"/>
              <a:ext cx="461772" cy="1790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167122" y="6322314"/>
              <a:ext cx="317500" cy="1645920"/>
            </a:xfrm>
            <a:custGeom>
              <a:avLst/>
              <a:gdLst/>
              <a:ahLst/>
              <a:cxnLst/>
              <a:rect l="l" t="t" r="r" b="b"/>
              <a:pathLst>
                <a:path w="317500" h="1645920">
                  <a:moveTo>
                    <a:pt x="316991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316991" y="1645920"/>
                  </a:lnTo>
                  <a:lnTo>
                    <a:pt x="316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67122" y="6322314"/>
              <a:ext cx="317500" cy="1645920"/>
            </a:xfrm>
            <a:custGeom>
              <a:avLst/>
              <a:gdLst/>
              <a:ahLst/>
              <a:cxnLst/>
              <a:rect l="l" t="t" r="r" b="b"/>
              <a:pathLst>
                <a:path w="317500" h="1645920">
                  <a:moveTo>
                    <a:pt x="0" y="1645920"/>
                  </a:moveTo>
                  <a:lnTo>
                    <a:pt x="316991" y="1645920"/>
                  </a:lnTo>
                  <a:lnTo>
                    <a:pt x="316991" y="0"/>
                  </a:lnTo>
                  <a:lnTo>
                    <a:pt x="0" y="0"/>
                  </a:lnTo>
                  <a:lnTo>
                    <a:pt x="0" y="1645920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877299" y="735904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591"/>
                  </a:lnTo>
                </a:path>
              </a:pathLst>
            </a:custGeom>
            <a:ln w="1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851042" y="7383986"/>
              <a:ext cx="20955" cy="0"/>
            </a:xfrm>
            <a:custGeom>
              <a:avLst/>
              <a:gdLst/>
              <a:ahLst/>
              <a:cxnLst/>
              <a:rect l="l" t="t" r="r" b="b"/>
              <a:pathLst>
                <a:path w="20954">
                  <a:moveTo>
                    <a:pt x="0" y="0"/>
                  </a:moveTo>
                  <a:lnTo>
                    <a:pt x="20510" y="0"/>
                  </a:lnTo>
                </a:path>
              </a:pathLst>
            </a:custGeom>
            <a:ln w="13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877299" y="7742682"/>
              <a:ext cx="0" cy="160020"/>
            </a:xfrm>
            <a:custGeom>
              <a:avLst/>
              <a:gdLst/>
              <a:ahLst/>
              <a:cxnLst/>
              <a:rect l="l" t="t" r="r" b="b"/>
              <a:pathLst>
                <a:path h="160020">
                  <a:moveTo>
                    <a:pt x="0" y="0"/>
                  </a:moveTo>
                  <a:lnTo>
                    <a:pt x="0" y="159607"/>
                  </a:lnTo>
                </a:path>
              </a:pathLst>
            </a:custGeom>
            <a:ln w="1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876537" y="4284725"/>
              <a:ext cx="1905" cy="175260"/>
            </a:xfrm>
            <a:custGeom>
              <a:avLst/>
              <a:gdLst/>
              <a:ahLst/>
              <a:cxnLst/>
              <a:rect l="l" t="t" r="r" b="b"/>
              <a:pathLst>
                <a:path w="1904" h="175260">
                  <a:moveTo>
                    <a:pt x="0" y="0"/>
                  </a:moveTo>
                  <a:lnTo>
                    <a:pt x="1523" y="175260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877299" y="3602386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0"/>
                  </a:moveTo>
                  <a:lnTo>
                    <a:pt x="0" y="40735"/>
                  </a:lnTo>
                </a:path>
              </a:pathLst>
            </a:custGeom>
            <a:ln w="1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876537" y="3935729"/>
              <a:ext cx="1905" cy="203200"/>
            </a:xfrm>
            <a:custGeom>
              <a:avLst/>
              <a:gdLst/>
              <a:ahLst/>
              <a:cxnLst/>
              <a:rect l="l" t="t" r="r" b="b"/>
              <a:pathLst>
                <a:path w="1904" h="203200">
                  <a:moveTo>
                    <a:pt x="0" y="0"/>
                  </a:moveTo>
                  <a:lnTo>
                    <a:pt x="1523" y="202692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911857" y="3496817"/>
              <a:ext cx="3175" cy="173990"/>
            </a:xfrm>
            <a:custGeom>
              <a:avLst/>
              <a:gdLst/>
              <a:ahLst/>
              <a:cxnLst/>
              <a:rect l="l" t="t" r="r" b="b"/>
              <a:pathLst>
                <a:path w="3175" h="173989">
                  <a:moveTo>
                    <a:pt x="1524" y="-8731"/>
                  </a:moveTo>
                  <a:lnTo>
                    <a:pt x="1524" y="182467"/>
                  </a:lnTo>
                </a:path>
              </a:pathLst>
            </a:custGeom>
            <a:ln w="20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911857" y="3822953"/>
              <a:ext cx="3175" cy="200025"/>
            </a:xfrm>
            <a:custGeom>
              <a:avLst/>
              <a:gdLst/>
              <a:ahLst/>
              <a:cxnLst/>
              <a:rect l="l" t="t" r="r" b="b"/>
              <a:pathLst>
                <a:path w="3175" h="200025">
                  <a:moveTo>
                    <a:pt x="0" y="0"/>
                  </a:moveTo>
                  <a:lnTo>
                    <a:pt x="3048" y="199644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913381" y="4163218"/>
              <a:ext cx="0" cy="2948305"/>
            </a:xfrm>
            <a:custGeom>
              <a:avLst/>
              <a:gdLst/>
              <a:ahLst/>
              <a:cxnLst/>
              <a:rect l="l" t="t" r="r" b="b"/>
              <a:pathLst>
                <a:path h="2948304">
                  <a:moveTo>
                    <a:pt x="0" y="0"/>
                  </a:moveTo>
                  <a:lnTo>
                    <a:pt x="0" y="191198"/>
                  </a:lnTo>
                </a:path>
                <a:path h="2948304">
                  <a:moveTo>
                    <a:pt x="0" y="350520"/>
                  </a:moveTo>
                  <a:lnTo>
                    <a:pt x="0" y="543242"/>
                  </a:lnTo>
                </a:path>
                <a:path h="2948304">
                  <a:moveTo>
                    <a:pt x="0" y="2404872"/>
                  </a:moveTo>
                  <a:lnTo>
                    <a:pt x="0" y="2596070"/>
                  </a:lnTo>
                </a:path>
                <a:path h="2948304">
                  <a:moveTo>
                    <a:pt x="0" y="2756916"/>
                  </a:moveTo>
                  <a:lnTo>
                    <a:pt x="0" y="2948114"/>
                  </a:lnTo>
                </a:path>
              </a:pathLst>
            </a:custGeom>
            <a:ln w="20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911857" y="7251953"/>
              <a:ext cx="3175" cy="203200"/>
            </a:xfrm>
            <a:custGeom>
              <a:avLst/>
              <a:gdLst/>
              <a:ahLst/>
              <a:cxnLst/>
              <a:rect l="l" t="t" r="r" b="b"/>
              <a:pathLst>
                <a:path w="3175" h="203200">
                  <a:moveTo>
                    <a:pt x="0" y="0"/>
                  </a:moveTo>
                  <a:lnTo>
                    <a:pt x="3048" y="202692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913381" y="7595266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59">
                  <a:moveTo>
                    <a:pt x="0" y="0"/>
                  </a:moveTo>
                  <a:lnTo>
                    <a:pt x="0" y="191198"/>
                  </a:lnTo>
                </a:path>
                <a:path h="543559">
                  <a:moveTo>
                    <a:pt x="0" y="350520"/>
                  </a:moveTo>
                  <a:lnTo>
                    <a:pt x="0" y="543242"/>
                  </a:lnTo>
                </a:path>
              </a:pathLst>
            </a:custGeom>
            <a:ln w="20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4724146" y="2498851"/>
            <a:ext cx="52514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01950" algn="l"/>
              </a:tabLst>
            </a:pPr>
            <a:r>
              <a:rPr sz="2650" b="1" u="heavy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:Watch</a:t>
            </a:r>
            <a:r>
              <a:rPr sz="2650" b="1" spc="-15" dirty="0">
                <a:latin typeface="Courier New"/>
                <a:cs typeface="Courier New"/>
              </a:rPr>
              <a:t>	</a:t>
            </a:r>
            <a:r>
              <a:rPr sz="2650" b="1" u="heavy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:LCDDisplay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8867806" y="3000406"/>
            <a:ext cx="19050" cy="441325"/>
            <a:chOff x="8867806" y="3000406"/>
            <a:chExt cx="19050" cy="441325"/>
          </a:xfrm>
        </p:grpSpPr>
        <p:sp>
          <p:nvSpPr>
            <p:cNvPr id="120" name="object 120"/>
            <p:cNvSpPr/>
            <p:nvPr/>
          </p:nvSpPr>
          <p:spPr>
            <a:xfrm>
              <a:off x="8876538" y="3009138"/>
              <a:ext cx="1905" cy="102235"/>
            </a:xfrm>
            <a:custGeom>
              <a:avLst/>
              <a:gdLst/>
              <a:ahLst/>
              <a:cxnLst/>
              <a:rect l="l" t="t" r="r" b="b"/>
              <a:pathLst>
                <a:path w="1904" h="102235">
                  <a:moveTo>
                    <a:pt x="761" y="-8731"/>
                  </a:moveTo>
                  <a:lnTo>
                    <a:pt x="761" y="110839"/>
                  </a:lnTo>
                </a:path>
              </a:pathLst>
            </a:custGeom>
            <a:ln w="1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876538" y="3257550"/>
              <a:ext cx="1905" cy="175260"/>
            </a:xfrm>
            <a:custGeom>
              <a:avLst/>
              <a:gdLst/>
              <a:ahLst/>
              <a:cxnLst/>
              <a:rect l="l" t="t" r="r" b="b"/>
              <a:pathLst>
                <a:path w="1904" h="175260">
                  <a:moveTo>
                    <a:pt x="0" y="0"/>
                  </a:moveTo>
                  <a:lnTo>
                    <a:pt x="1523" y="175259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/>
          <p:nvPr/>
        </p:nvSpPr>
        <p:spPr>
          <a:xfrm>
            <a:off x="8876538" y="7044690"/>
            <a:ext cx="1905" cy="177165"/>
          </a:xfrm>
          <a:custGeom>
            <a:avLst/>
            <a:gdLst/>
            <a:ahLst/>
            <a:cxnLst/>
            <a:rect l="l" t="t" r="r" b="b"/>
            <a:pathLst>
              <a:path w="1904" h="177165">
                <a:moveTo>
                  <a:pt x="0" y="0"/>
                </a:moveTo>
                <a:lnTo>
                  <a:pt x="1523" y="176783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2152650" y="5832798"/>
            <a:ext cx="6520180" cy="18675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650" b="1" spc="-15" dirty="0">
                <a:latin typeface="Courier New"/>
                <a:cs typeface="Courier New"/>
              </a:rPr>
              <a:t>pressButton1and2()</a:t>
            </a:r>
            <a:endParaRPr sz="2650">
              <a:latin typeface="Courier New"/>
              <a:cs typeface="Courier New"/>
            </a:endParaRPr>
          </a:p>
          <a:p>
            <a:pPr marL="3489325">
              <a:lnSpc>
                <a:spcPct val="100000"/>
              </a:lnSpc>
              <a:spcBef>
                <a:spcPts val="155"/>
              </a:spcBef>
            </a:pPr>
            <a:r>
              <a:rPr sz="2650" b="1" spc="-10" dirty="0">
                <a:latin typeface="Courier New"/>
                <a:cs typeface="Courier New"/>
              </a:rPr>
              <a:t>commitNewTime()</a:t>
            </a:r>
            <a:endParaRPr sz="2650">
              <a:latin typeface="Courier New"/>
              <a:cs typeface="Courier New"/>
            </a:endParaRPr>
          </a:p>
          <a:p>
            <a:pPr marL="3423285">
              <a:lnSpc>
                <a:spcPts val="2875"/>
              </a:lnSpc>
              <a:spcBef>
                <a:spcPts val="2085"/>
              </a:spcBef>
            </a:pPr>
            <a:r>
              <a:rPr sz="2650" b="1" spc="-10" dirty="0">
                <a:latin typeface="Courier New"/>
                <a:cs typeface="Courier New"/>
              </a:rPr>
              <a:t>stopBlinking()</a:t>
            </a:r>
            <a:endParaRPr sz="2650">
              <a:latin typeface="Courier New"/>
              <a:cs typeface="Courier New"/>
            </a:endParaRPr>
          </a:p>
          <a:p>
            <a:pPr marL="716915">
              <a:lnSpc>
                <a:spcPts val="2875"/>
              </a:lnSpc>
            </a:pPr>
            <a:r>
              <a:rPr sz="2650" spc="-10" dirty="0">
                <a:latin typeface="Times New Roman"/>
                <a:cs typeface="Times New Roman"/>
              </a:rPr>
              <a:t>Activation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5494020" y="5771350"/>
            <a:ext cx="3601720" cy="1980564"/>
            <a:chOff x="5494020" y="5771350"/>
            <a:chExt cx="3601720" cy="1980564"/>
          </a:xfrm>
        </p:grpSpPr>
        <p:sp>
          <p:nvSpPr>
            <p:cNvPr id="125" name="object 125"/>
            <p:cNvSpPr/>
            <p:nvPr/>
          </p:nvSpPr>
          <p:spPr>
            <a:xfrm>
              <a:off x="5494020" y="7408164"/>
              <a:ext cx="3183890" cy="76200"/>
            </a:xfrm>
            <a:custGeom>
              <a:avLst/>
              <a:gdLst/>
              <a:ahLst/>
              <a:cxnLst/>
              <a:rect l="l" t="t" r="r" b="b"/>
              <a:pathLst>
                <a:path w="3183890" h="76200">
                  <a:moveTo>
                    <a:pt x="3107435" y="46856"/>
                  </a:moveTo>
                  <a:lnTo>
                    <a:pt x="3107435" y="76200"/>
                  </a:lnTo>
                  <a:lnTo>
                    <a:pt x="3166109" y="46863"/>
                  </a:lnTo>
                  <a:lnTo>
                    <a:pt x="3107435" y="46856"/>
                  </a:lnTo>
                  <a:close/>
                </a:path>
                <a:path w="3183890" h="76200">
                  <a:moveTo>
                    <a:pt x="3107435" y="29330"/>
                  </a:moveTo>
                  <a:lnTo>
                    <a:pt x="3107435" y="46856"/>
                  </a:lnTo>
                  <a:lnTo>
                    <a:pt x="3120135" y="46863"/>
                  </a:lnTo>
                  <a:lnTo>
                    <a:pt x="3120135" y="29337"/>
                  </a:lnTo>
                  <a:lnTo>
                    <a:pt x="3107435" y="29330"/>
                  </a:lnTo>
                  <a:close/>
                </a:path>
                <a:path w="3183890" h="76200">
                  <a:moveTo>
                    <a:pt x="3107435" y="0"/>
                  </a:moveTo>
                  <a:lnTo>
                    <a:pt x="3107435" y="29330"/>
                  </a:lnTo>
                  <a:lnTo>
                    <a:pt x="3120135" y="29337"/>
                  </a:lnTo>
                  <a:lnTo>
                    <a:pt x="3120135" y="46863"/>
                  </a:lnTo>
                  <a:lnTo>
                    <a:pt x="3166122" y="46856"/>
                  </a:lnTo>
                  <a:lnTo>
                    <a:pt x="3183635" y="38100"/>
                  </a:lnTo>
                  <a:lnTo>
                    <a:pt x="3107435" y="0"/>
                  </a:lnTo>
                  <a:close/>
                </a:path>
                <a:path w="3183890" h="76200">
                  <a:moveTo>
                    <a:pt x="0" y="27813"/>
                  </a:moveTo>
                  <a:lnTo>
                    <a:pt x="0" y="45339"/>
                  </a:lnTo>
                  <a:lnTo>
                    <a:pt x="3107435" y="46856"/>
                  </a:lnTo>
                  <a:lnTo>
                    <a:pt x="3107435" y="29330"/>
                  </a:lnTo>
                  <a:lnTo>
                    <a:pt x="0" y="2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716518" y="7390638"/>
              <a:ext cx="300355" cy="352425"/>
            </a:xfrm>
            <a:custGeom>
              <a:avLst/>
              <a:gdLst/>
              <a:ahLst/>
              <a:cxnLst/>
              <a:rect l="l" t="t" r="r" b="b"/>
              <a:pathLst>
                <a:path w="300354" h="352425">
                  <a:moveTo>
                    <a:pt x="0" y="352043"/>
                  </a:moveTo>
                  <a:lnTo>
                    <a:pt x="300227" y="352043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352043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650224" y="5771350"/>
              <a:ext cx="444995" cy="4938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698230" y="5819394"/>
              <a:ext cx="300355" cy="349250"/>
            </a:xfrm>
            <a:custGeom>
              <a:avLst/>
              <a:gdLst/>
              <a:ahLst/>
              <a:cxnLst/>
              <a:rect l="l" t="t" r="r" b="b"/>
              <a:pathLst>
                <a:path w="300354" h="349250">
                  <a:moveTo>
                    <a:pt x="300227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300227" y="348996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698230" y="5819394"/>
              <a:ext cx="300355" cy="349250"/>
            </a:xfrm>
            <a:custGeom>
              <a:avLst/>
              <a:gdLst/>
              <a:ahLst/>
              <a:cxnLst/>
              <a:rect l="l" t="t" r="r" b="b"/>
              <a:pathLst>
                <a:path w="300354" h="349250">
                  <a:moveTo>
                    <a:pt x="0" y="348996"/>
                  </a:moveTo>
                  <a:lnTo>
                    <a:pt x="300227" y="348996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348996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9571481" y="5370957"/>
            <a:ext cx="18364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Courier New"/>
                <a:cs typeface="Courier New"/>
              </a:rPr>
              <a:t>refresh()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2001011" y="4216895"/>
            <a:ext cx="9543415" cy="1693545"/>
            <a:chOff x="2001011" y="4216895"/>
            <a:chExt cx="9543415" cy="1693545"/>
          </a:xfrm>
        </p:grpSpPr>
        <p:sp>
          <p:nvSpPr>
            <p:cNvPr id="132" name="object 132"/>
            <p:cNvSpPr/>
            <p:nvPr/>
          </p:nvSpPr>
          <p:spPr>
            <a:xfrm>
              <a:off x="9012935" y="5833744"/>
              <a:ext cx="2531745" cy="76200"/>
            </a:xfrm>
            <a:custGeom>
              <a:avLst/>
              <a:gdLst/>
              <a:ahLst/>
              <a:cxnLst/>
              <a:rect l="l" t="t" r="r" b="b"/>
              <a:pathLst>
                <a:path w="2531745" h="76200">
                  <a:moveTo>
                    <a:pt x="76200" y="0"/>
                  </a:moveTo>
                  <a:lnTo>
                    <a:pt x="0" y="38226"/>
                  </a:lnTo>
                  <a:lnTo>
                    <a:pt x="76200" y="76200"/>
                  </a:lnTo>
                  <a:lnTo>
                    <a:pt x="76200" y="46862"/>
                  </a:lnTo>
                  <a:lnTo>
                    <a:pt x="63500" y="46862"/>
                  </a:lnTo>
                  <a:lnTo>
                    <a:pt x="63500" y="29337"/>
                  </a:lnTo>
                  <a:lnTo>
                    <a:pt x="76200" y="29321"/>
                  </a:lnTo>
                  <a:lnTo>
                    <a:pt x="76200" y="0"/>
                  </a:lnTo>
                  <a:close/>
                </a:path>
                <a:path w="2531745" h="76200">
                  <a:moveTo>
                    <a:pt x="76200" y="29321"/>
                  </a:moveTo>
                  <a:lnTo>
                    <a:pt x="63500" y="29337"/>
                  </a:lnTo>
                  <a:lnTo>
                    <a:pt x="63500" y="46862"/>
                  </a:lnTo>
                  <a:lnTo>
                    <a:pt x="76200" y="46847"/>
                  </a:lnTo>
                  <a:lnTo>
                    <a:pt x="76200" y="29321"/>
                  </a:lnTo>
                  <a:close/>
                </a:path>
                <a:path w="2531745" h="76200">
                  <a:moveTo>
                    <a:pt x="76200" y="46847"/>
                  </a:moveTo>
                  <a:lnTo>
                    <a:pt x="63500" y="46862"/>
                  </a:lnTo>
                  <a:lnTo>
                    <a:pt x="76200" y="46862"/>
                  </a:lnTo>
                  <a:close/>
                </a:path>
                <a:path w="2531745" h="76200">
                  <a:moveTo>
                    <a:pt x="2531364" y="26415"/>
                  </a:moveTo>
                  <a:lnTo>
                    <a:pt x="76200" y="29321"/>
                  </a:lnTo>
                  <a:lnTo>
                    <a:pt x="76200" y="46847"/>
                  </a:lnTo>
                  <a:lnTo>
                    <a:pt x="2531364" y="43941"/>
                  </a:lnTo>
                  <a:lnTo>
                    <a:pt x="2531364" y="264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683752" y="4422635"/>
              <a:ext cx="444995" cy="496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731757" y="4470654"/>
              <a:ext cx="300355" cy="352425"/>
            </a:xfrm>
            <a:custGeom>
              <a:avLst/>
              <a:gdLst/>
              <a:ahLst/>
              <a:cxnLst/>
              <a:rect l="l" t="t" r="r" b="b"/>
              <a:pathLst>
                <a:path w="300354" h="352425">
                  <a:moveTo>
                    <a:pt x="300227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300227" y="352044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31757" y="4470654"/>
              <a:ext cx="300355" cy="352425"/>
            </a:xfrm>
            <a:custGeom>
              <a:avLst/>
              <a:gdLst/>
              <a:ahLst/>
              <a:cxnLst/>
              <a:rect l="l" t="t" r="r" b="b"/>
              <a:pathLst>
                <a:path w="300354" h="352425">
                  <a:moveTo>
                    <a:pt x="0" y="352044"/>
                  </a:moveTo>
                  <a:lnTo>
                    <a:pt x="300227" y="352044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135879" y="4216895"/>
              <a:ext cx="444995" cy="496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183885" y="4264914"/>
              <a:ext cx="300355" cy="352425"/>
            </a:xfrm>
            <a:custGeom>
              <a:avLst/>
              <a:gdLst/>
              <a:ahLst/>
              <a:cxnLst/>
              <a:rect l="l" t="t" r="r" b="b"/>
              <a:pathLst>
                <a:path w="300354" h="352425">
                  <a:moveTo>
                    <a:pt x="300227" y="0"/>
                  </a:moveTo>
                  <a:lnTo>
                    <a:pt x="0" y="0"/>
                  </a:lnTo>
                  <a:lnTo>
                    <a:pt x="0" y="352043"/>
                  </a:lnTo>
                  <a:lnTo>
                    <a:pt x="300227" y="352043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183885" y="4264914"/>
              <a:ext cx="300355" cy="352425"/>
            </a:xfrm>
            <a:custGeom>
              <a:avLst/>
              <a:gdLst/>
              <a:ahLst/>
              <a:cxnLst/>
              <a:rect l="l" t="t" r="r" b="b"/>
              <a:pathLst>
                <a:path w="300354" h="352425">
                  <a:moveTo>
                    <a:pt x="0" y="352043"/>
                  </a:moveTo>
                  <a:lnTo>
                    <a:pt x="300227" y="352043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352043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001011" y="4291203"/>
              <a:ext cx="3152140" cy="76200"/>
            </a:xfrm>
            <a:custGeom>
              <a:avLst/>
              <a:gdLst/>
              <a:ahLst/>
              <a:cxnLst/>
              <a:rect l="l" t="t" r="r" b="b"/>
              <a:pathLst>
                <a:path w="3152140" h="76200">
                  <a:moveTo>
                    <a:pt x="3075686" y="0"/>
                  </a:moveTo>
                  <a:lnTo>
                    <a:pt x="3075490" y="29263"/>
                  </a:lnTo>
                  <a:lnTo>
                    <a:pt x="3088132" y="29337"/>
                  </a:lnTo>
                  <a:lnTo>
                    <a:pt x="3088132" y="46862"/>
                  </a:lnTo>
                  <a:lnTo>
                    <a:pt x="3075373" y="46862"/>
                  </a:lnTo>
                  <a:lnTo>
                    <a:pt x="3075178" y="76200"/>
                  </a:lnTo>
                  <a:lnTo>
                    <a:pt x="3134642" y="46862"/>
                  </a:lnTo>
                  <a:lnTo>
                    <a:pt x="3088132" y="46862"/>
                  </a:lnTo>
                  <a:lnTo>
                    <a:pt x="3134792" y="46789"/>
                  </a:lnTo>
                  <a:lnTo>
                    <a:pt x="3151632" y="38481"/>
                  </a:lnTo>
                  <a:lnTo>
                    <a:pt x="3075686" y="0"/>
                  </a:lnTo>
                  <a:close/>
                </a:path>
                <a:path w="3152140" h="76200">
                  <a:moveTo>
                    <a:pt x="3075490" y="29263"/>
                  </a:moveTo>
                  <a:lnTo>
                    <a:pt x="3075374" y="46789"/>
                  </a:lnTo>
                  <a:lnTo>
                    <a:pt x="3088132" y="46862"/>
                  </a:lnTo>
                  <a:lnTo>
                    <a:pt x="3088132" y="29337"/>
                  </a:lnTo>
                  <a:lnTo>
                    <a:pt x="3075490" y="29263"/>
                  </a:lnTo>
                  <a:close/>
                </a:path>
                <a:path w="3152140" h="76200">
                  <a:moveTo>
                    <a:pt x="0" y="11430"/>
                  </a:moveTo>
                  <a:lnTo>
                    <a:pt x="0" y="28956"/>
                  </a:lnTo>
                  <a:lnTo>
                    <a:pt x="3075374" y="46789"/>
                  </a:lnTo>
                  <a:lnTo>
                    <a:pt x="3075490" y="29263"/>
                  </a:lnTo>
                  <a:lnTo>
                    <a:pt x="0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2250694" y="3129152"/>
            <a:ext cx="2858770" cy="1107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Courier New"/>
                <a:cs typeface="Courier New"/>
              </a:rPr>
              <a:t>pressButton1()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2650" b="1" spc="-10" dirty="0">
                <a:latin typeface="Courier New"/>
                <a:cs typeface="Courier New"/>
              </a:rPr>
              <a:t>pressButton1()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1661922" y="2964942"/>
            <a:ext cx="7435215" cy="5213985"/>
            <a:chOff x="1661922" y="2964942"/>
            <a:chExt cx="7435215" cy="5213985"/>
          </a:xfrm>
        </p:grpSpPr>
        <p:sp>
          <p:nvSpPr>
            <p:cNvPr id="142" name="object 142"/>
            <p:cNvSpPr/>
            <p:nvPr/>
          </p:nvSpPr>
          <p:spPr>
            <a:xfrm>
              <a:off x="5504687" y="4515993"/>
              <a:ext cx="3217545" cy="76200"/>
            </a:xfrm>
            <a:custGeom>
              <a:avLst/>
              <a:gdLst/>
              <a:ahLst/>
              <a:cxnLst/>
              <a:rect l="l" t="t" r="r" b="b"/>
              <a:pathLst>
                <a:path w="3217545" h="76200">
                  <a:moveTo>
                    <a:pt x="3199945" y="29210"/>
                  </a:moveTo>
                  <a:lnTo>
                    <a:pt x="3153664" y="29210"/>
                  </a:lnTo>
                  <a:lnTo>
                    <a:pt x="3153664" y="46736"/>
                  </a:lnTo>
                  <a:lnTo>
                    <a:pt x="3140992" y="46790"/>
                  </a:lnTo>
                  <a:lnTo>
                    <a:pt x="3141091" y="76200"/>
                  </a:lnTo>
                  <a:lnTo>
                    <a:pt x="3217164" y="37719"/>
                  </a:lnTo>
                  <a:lnTo>
                    <a:pt x="3199945" y="29210"/>
                  </a:lnTo>
                  <a:close/>
                </a:path>
                <a:path w="3217545" h="76200">
                  <a:moveTo>
                    <a:pt x="3140934" y="29264"/>
                  </a:moveTo>
                  <a:lnTo>
                    <a:pt x="0" y="42672"/>
                  </a:lnTo>
                  <a:lnTo>
                    <a:pt x="0" y="60198"/>
                  </a:lnTo>
                  <a:lnTo>
                    <a:pt x="3140992" y="46790"/>
                  </a:lnTo>
                  <a:lnTo>
                    <a:pt x="3140934" y="29264"/>
                  </a:lnTo>
                  <a:close/>
                </a:path>
                <a:path w="3217545" h="76200">
                  <a:moveTo>
                    <a:pt x="3153664" y="29210"/>
                  </a:moveTo>
                  <a:lnTo>
                    <a:pt x="3140934" y="29264"/>
                  </a:lnTo>
                  <a:lnTo>
                    <a:pt x="3140992" y="46790"/>
                  </a:lnTo>
                  <a:lnTo>
                    <a:pt x="3153664" y="46736"/>
                  </a:lnTo>
                  <a:lnTo>
                    <a:pt x="3153664" y="29210"/>
                  </a:lnTo>
                  <a:close/>
                </a:path>
                <a:path w="3217545" h="76200">
                  <a:moveTo>
                    <a:pt x="3140837" y="0"/>
                  </a:moveTo>
                  <a:lnTo>
                    <a:pt x="3140934" y="29264"/>
                  </a:lnTo>
                  <a:lnTo>
                    <a:pt x="3199945" y="29210"/>
                  </a:lnTo>
                  <a:lnTo>
                    <a:pt x="3140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650224" y="3595090"/>
              <a:ext cx="446506" cy="4953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698229" y="3643122"/>
              <a:ext cx="302260" cy="350520"/>
            </a:xfrm>
            <a:custGeom>
              <a:avLst/>
              <a:gdLst/>
              <a:ahLst/>
              <a:cxnLst/>
              <a:rect l="l" t="t" r="r" b="b"/>
              <a:pathLst>
                <a:path w="302259" h="350520">
                  <a:moveTo>
                    <a:pt x="301751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301751" y="350520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698229" y="3643122"/>
              <a:ext cx="302260" cy="350520"/>
            </a:xfrm>
            <a:custGeom>
              <a:avLst/>
              <a:gdLst/>
              <a:ahLst/>
              <a:cxnLst/>
              <a:rect l="l" t="t" r="r" b="b"/>
              <a:pathLst>
                <a:path w="302259" h="350520">
                  <a:moveTo>
                    <a:pt x="0" y="350520"/>
                  </a:moveTo>
                  <a:lnTo>
                    <a:pt x="301751" y="350520"/>
                  </a:lnTo>
                  <a:lnTo>
                    <a:pt x="301751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661922" y="2964942"/>
              <a:ext cx="429895" cy="5213985"/>
            </a:xfrm>
            <a:custGeom>
              <a:avLst/>
              <a:gdLst/>
              <a:ahLst/>
              <a:cxnLst/>
              <a:rect l="l" t="t" r="r" b="b"/>
              <a:pathLst>
                <a:path w="429894" h="5213984">
                  <a:moveTo>
                    <a:pt x="429768" y="0"/>
                  </a:moveTo>
                  <a:lnTo>
                    <a:pt x="0" y="0"/>
                  </a:lnTo>
                  <a:lnTo>
                    <a:pt x="0" y="5213604"/>
                  </a:lnTo>
                  <a:lnTo>
                    <a:pt x="429768" y="5213604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5669026" y="4022852"/>
            <a:ext cx="28422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Courier New"/>
                <a:cs typeface="Courier New"/>
              </a:rPr>
              <a:t>blinkMinutes()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1613916" y="2916935"/>
            <a:ext cx="574675" cy="5358765"/>
            <a:chOff x="1613916" y="2916935"/>
            <a:chExt cx="574675" cy="5358765"/>
          </a:xfrm>
        </p:grpSpPr>
        <p:sp>
          <p:nvSpPr>
            <p:cNvPr id="149" name="object 149"/>
            <p:cNvSpPr/>
            <p:nvPr/>
          </p:nvSpPr>
          <p:spPr>
            <a:xfrm>
              <a:off x="1613916" y="2916935"/>
              <a:ext cx="574522" cy="5358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661922" y="2964941"/>
              <a:ext cx="429895" cy="5213985"/>
            </a:xfrm>
            <a:custGeom>
              <a:avLst/>
              <a:gdLst/>
              <a:ahLst/>
              <a:cxnLst/>
              <a:rect l="l" t="t" r="r" b="b"/>
              <a:pathLst>
                <a:path w="429894" h="5213984">
                  <a:moveTo>
                    <a:pt x="0" y="5213604"/>
                  </a:moveTo>
                  <a:lnTo>
                    <a:pt x="429768" y="5213604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5213604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94" y="277748"/>
            <a:ext cx="8728710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75" dirty="0">
                <a:solidFill>
                  <a:srgbClr val="000000"/>
                </a:solidFill>
                <a:latin typeface="Trebuchet MS"/>
                <a:cs typeface="Trebuchet MS"/>
              </a:rPr>
              <a:t>UML </a:t>
            </a:r>
            <a:r>
              <a:rPr sz="4800" spc="-280" dirty="0">
                <a:solidFill>
                  <a:srgbClr val="000000"/>
                </a:solidFill>
                <a:latin typeface="Trebuchet MS"/>
                <a:cs typeface="Trebuchet MS"/>
              </a:rPr>
              <a:t>first </a:t>
            </a:r>
            <a:r>
              <a:rPr sz="4800" spc="-210" dirty="0">
                <a:solidFill>
                  <a:srgbClr val="000000"/>
                </a:solidFill>
                <a:latin typeface="Trebuchet MS"/>
                <a:cs typeface="Trebuchet MS"/>
              </a:rPr>
              <a:t>pass: </a:t>
            </a:r>
            <a:r>
              <a:rPr sz="4800" spc="-265" dirty="0">
                <a:solidFill>
                  <a:srgbClr val="000000"/>
                </a:solidFill>
                <a:latin typeface="Trebuchet MS"/>
                <a:cs typeface="Trebuchet MS"/>
              </a:rPr>
              <a:t>Statechart</a:t>
            </a:r>
            <a:r>
              <a:rPr sz="4800" spc="-99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spc="-204" dirty="0">
                <a:solidFill>
                  <a:srgbClr val="000000"/>
                </a:solidFill>
                <a:latin typeface="Trebuchet MS"/>
                <a:cs typeface="Trebuchet MS"/>
              </a:rPr>
              <a:t>diagrams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252" y="4831079"/>
            <a:ext cx="1430020" cy="2075814"/>
          </a:xfrm>
          <a:custGeom>
            <a:avLst/>
            <a:gdLst/>
            <a:ahLst/>
            <a:cxnLst/>
            <a:rect l="l" t="t" r="r" b="b"/>
            <a:pathLst>
              <a:path w="1430020" h="2075815">
                <a:moveTo>
                  <a:pt x="0" y="149098"/>
                </a:moveTo>
                <a:lnTo>
                  <a:pt x="7600" y="101990"/>
                </a:lnTo>
                <a:lnTo>
                  <a:pt x="28766" y="61063"/>
                </a:lnTo>
                <a:lnTo>
                  <a:pt x="61041" y="28781"/>
                </a:lnTo>
                <a:lnTo>
                  <a:pt x="101970" y="7605"/>
                </a:lnTo>
                <a:lnTo>
                  <a:pt x="149098" y="0"/>
                </a:lnTo>
                <a:lnTo>
                  <a:pt x="782320" y="0"/>
                </a:lnTo>
                <a:lnTo>
                  <a:pt x="1117600" y="0"/>
                </a:lnTo>
                <a:lnTo>
                  <a:pt x="1192022" y="0"/>
                </a:lnTo>
                <a:lnTo>
                  <a:pt x="1239129" y="7605"/>
                </a:lnTo>
                <a:lnTo>
                  <a:pt x="1280056" y="28781"/>
                </a:lnTo>
                <a:lnTo>
                  <a:pt x="1312338" y="61063"/>
                </a:lnTo>
                <a:lnTo>
                  <a:pt x="1333514" y="101990"/>
                </a:lnTo>
                <a:lnTo>
                  <a:pt x="1341120" y="149098"/>
                </a:lnTo>
                <a:lnTo>
                  <a:pt x="1341120" y="521843"/>
                </a:lnTo>
                <a:lnTo>
                  <a:pt x="1341120" y="745490"/>
                </a:lnTo>
                <a:lnTo>
                  <a:pt x="1333514" y="792597"/>
                </a:lnTo>
                <a:lnTo>
                  <a:pt x="1312338" y="833524"/>
                </a:lnTo>
                <a:lnTo>
                  <a:pt x="1280056" y="865806"/>
                </a:lnTo>
                <a:lnTo>
                  <a:pt x="1239129" y="886982"/>
                </a:lnTo>
                <a:lnTo>
                  <a:pt x="1192022" y="894588"/>
                </a:lnTo>
                <a:lnTo>
                  <a:pt x="1117600" y="894588"/>
                </a:lnTo>
                <a:lnTo>
                  <a:pt x="1429639" y="2075688"/>
                </a:lnTo>
                <a:lnTo>
                  <a:pt x="782320" y="894588"/>
                </a:lnTo>
                <a:lnTo>
                  <a:pt x="149098" y="894588"/>
                </a:lnTo>
                <a:lnTo>
                  <a:pt x="101970" y="886982"/>
                </a:lnTo>
                <a:lnTo>
                  <a:pt x="61041" y="865806"/>
                </a:lnTo>
                <a:lnTo>
                  <a:pt x="28766" y="833524"/>
                </a:lnTo>
                <a:lnTo>
                  <a:pt x="7600" y="792597"/>
                </a:lnTo>
                <a:lnTo>
                  <a:pt x="0" y="745490"/>
                </a:lnTo>
                <a:lnTo>
                  <a:pt x="0" y="521843"/>
                </a:lnTo>
                <a:lnTo>
                  <a:pt x="0" y="1490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3578" y="5053076"/>
            <a:ext cx="6959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State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73051" y="943165"/>
            <a:ext cx="2941955" cy="902969"/>
            <a:chOff x="5873051" y="943165"/>
            <a:chExt cx="2941955" cy="902969"/>
          </a:xfrm>
        </p:grpSpPr>
        <p:sp>
          <p:nvSpPr>
            <p:cNvPr id="6" name="object 6"/>
            <p:cNvSpPr/>
            <p:nvPr/>
          </p:nvSpPr>
          <p:spPr>
            <a:xfrm>
              <a:off x="5877814" y="947927"/>
              <a:ext cx="2932430" cy="893444"/>
            </a:xfrm>
            <a:custGeom>
              <a:avLst/>
              <a:gdLst/>
              <a:ahLst/>
              <a:cxnLst/>
              <a:rect l="l" t="t" r="r" b="b"/>
              <a:pathLst>
                <a:path w="2932429" h="893444">
                  <a:moveTo>
                    <a:pt x="2783586" y="0"/>
                  </a:moveTo>
                  <a:lnTo>
                    <a:pt x="847089" y="0"/>
                  </a:lnTo>
                  <a:lnTo>
                    <a:pt x="800057" y="7591"/>
                  </a:lnTo>
                  <a:lnTo>
                    <a:pt x="759199" y="28728"/>
                  </a:lnTo>
                  <a:lnTo>
                    <a:pt x="726974" y="60953"/>
                  </a:lnTo>
                  <a:lnTo>
                    <a:pt x="705837" y="101811"/>
                  </a:lnTo>
                  <a:lnTo>
                    <a:pt x="698245" y="148844"/>
                  </a:lnTo>
                  <a:lnTo>
                    <a:pt x="698245" y="520953"/>
                  </a:lnTo>
                  <a:lnTo>
                    <a:pt x="0" y="551179"/>
                  </a:lnTo>
                  <a:lnTo>
                    <a:pt x="698245" y="744220"/>
                  </a:lnTo>
                  <a:lnTo>
                    <a:pt x="705837" y="791252"/>
                  </a:lnTo>
                  <a:lnTo>
                    <a:pt x="726974" y="832110"/>
                  </a:lnTo>
                  <a:lnTo>
                    <a:pt x="759199" y="864335"/>
                  </a:lnTo>
                  <a:lnTo>
                    <a:pt x="800057" y="885472"/>
                  </a:lnTo>
                  <a:lnTo>
                    <a:pt x="847089" y="893064"/>
                  </a:lnTo>
                  <a:lnTo>
                    <a:pt x="2783586" y="893064"/>
                  </a:lnTo>
                  <a:lnTo>
                    <a:pt x="2830618" y="885472"/>
                  </a:lnTo>
                  <a:lnTo>
                    <a:pt x="2871476" y="864335"/>
                  </a:lnTo>
                  <a:lnTo>
                    <a:pt x="2903701" y="832110"/>
                  </a:lnTo>
                  <a:lnTo>
                    <a:pt x="2924838" y="791252"/>
                  </a:lnTo>
                  <a:lnTo>
                    <a:pt x="2932430" y="744220"/>
                  </a:lnTo>
                  <a:lnTo>
                    <a:pt x="2932430" y="148844"/>
                  </a:lnTo>
                  <a:lnTo>
                    <a:pt x="2924838" y="101811"/>
                  </a:lnTo>
                  <a:lnTo>
                    <a:pt x="2903701" y="60953"/>
                  </a:lnTo>
                  <a:lnTo>
                    <a:pt x="2871476" y="28728"/>
                  </a:lnTo>
                  <a:lnTo>
                    <a:pt x="2830618" y="7591"/>
                  </a:lnTo>
                  <a:lnTo>
                    <a:pt x="2783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77814" y="947927"/>
              <a:ext cx="2932430" cy="893444"/>
            </a:xfrm>
            <a:custGeom>
              <a:avLst/>
              <a:gdLst/>
              <a:ahLst/>
              <a:cxnLst/>
              <a:rect l="l" t="t" r="r" b="b"/>
              <a:pathLst>
                <a:path w="2932429" h="893444">
                  <a:moveTo>
                    <a:pt x="698245" y="148844"/>
                  </a:moveTo>
                  <a:lnTo>
                    <a:pt x="705837" y="101811"/>
                  </a:lnTo>
                  <a:lnTo>
                    <a:pt x="726974" y="60953"/>
                  </a:lnTo>
                  <a:lnTo>
                    <a:pt x="759199" y="28728"/>
                  </a:lnTo>
                  <a:lnTo>
                    <a:pt x="800057" y="7591"/>
                  </a:lnTo>
                  <a:lnTo>
                    <a:pt x="847089" y="0"/>
                  </a:lnTo>
                  <a:lnTo>
                    <a:pt x="1070610" y="0"/>
                  </a:lnTo>
                  <a:lnTo>
                    <a:pt x="1629156" y="0"/>
                  </a:lnTo>
                  <a:lnTo>
                    <a:pt x="2783586" y="0"/>
                  </a:lnTo>
                  <a:lnTo>
                    <a:pt x="2830618" y="7591"/>
                  </a:lnTo>
                  <a:lnTo>
                    <a:pt x="2871476" y="28728"/>
                  </a:lnTo>
                  <a:lnTo>
                    <a:pt x="2903701" y="60953"/>
                  </a:lnTo>
                  <a:lnTo>
                    <a:pt x="2924838" y="101811"/>
                  </a:lnTo>
                  <a:lnTo>
                    <a:pt x="2932430" y="148844"/>
                  </a:lnTo>
                  <a:lnTo>
                    <a:pt x="2932430" y="520953"/>
                  </a:lnTo>
                  <a:lnTo>
                    <a:pt x="2932430" y="744220"/>
                  </a:lnTo>
                  <a:lnTo>
                    <a:pt x="2924838" y="791252"/>
                  </a:lnTo>
                  <a:lnTo>
                    <a:pt x="2903701" y="832110"/>
                  </a:lnTo>
                  <a:lnTo>
                    <a:pt x="2871476" y="864335"/>
                  </a:lnTo>
                  <a:lnTo>
                    <a:pt x="2830618" y="885472"/>
                  </a:lnTo>
                  <a:lnTo>
                    <a:pt x="2783586" y="893064"/>
                  </a:lnTo>
                  <a:lnTo>
                    <a:pt x="1629156" y="893064"/>
                  </a:lnTo>
                  <a:lnTo>
                    <a:pt x="1070610" y="893064"/>
                  </a:lnTo>
                  <a:lnTo>
                    <a:pt x="847089" y="893064"/>
                  </a:lnTo>
                  <a:lnTo>
                    <a:pt x="800057" y="885472"/>
                  </a:lnTo>
                  <a:lnTo>
                    <a:pt x="759199" y="864335"/>
                  </a:lnTo>
                  <a:lnTo>
                    <a:pt x="726974" y="832110"/>
                  </a:lnTo>
                  <a:lnTo>
                    <a:pt x="705837" y="791252"/>
                  </a:lnTo>
                  <a:lnTo>
                    <a:pt x="698245" y="744220"/>
                  </a:lnTo>
                  <a:lnTo>
                    <a:pt x="0" y="551179"/>
                  </a:lnTo>
                  <a:lnTo>
                    <a:pt x="698245" y="520953"/>
                  </a:lnTo>
                  <a:lnTo>
                    <a:pt x="698245" y="1488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98360" y="1168653"/>
            <a:ext cx="152971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Initial</a:t>
            </a:r>
            <a:r>
              <a:rPr sz="2650" spc="-5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state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53310" y="7693152"/>
            <a:ext cx="3630295" cy="909319"/>
          </a:xfrm>
          <a:custGeom>
            <a:avLst/>
            <a:gdLst/>
            <a:ahLst/>
            <a:cxnLst/>
            <a:rect l="l" t="t" r="r" b="b"/>
            <a:pathLst>
              <a:path w="3630295" h="909320">
                <a:moveTo>
                  <a:pt x="1282953" y="148844"/>
                </a:moveTo>
                <a:lnTo>
                  <a:pt x="1290545" y="101811"/>
                </a:lnTo>
                <a:lnTo>
                  <a:pt x="1311682" y="60953"/>
                </a:lnTo>
                <a:lnTo>
                  <a:pt x="1343907" y="28728"/>
                </a:lnTo>
                <a:lnTo>
                  <a:pt x="1384765" y="7591"/>
                </a:lnTo>
                <a:lnTo>
                  <a:pt x="1431798" y="0"/>
                </a:lnTo>
                <a:lnTo>
                  <a:pt x="1674114" y="0"/>
                </a:lnTo>
                <a:lnTo>
                  <a:pt x="2260854" y="0"/>
                </a:lnTo>
                <a:lnTo>
                  <a:pt x="3481069" y="0"/>
                </a:lnTo>
                <a:lnTo>
                  <a:pt x="3528102" y="7591"/>
                </a:lnTo>
                <a:lnTo>
                  <a:pt x="3568960" y="28728"/>
                </a:lnTo>
                <a:lnTo>
                  <a:pt x="3601185" y="60953"/>
                </a:lnTo>
                <a:lnTo>
                  <a:pt x="3622322" y="101811"/>
                </a:lnTo>
                <a:lnTo>
                  <a:pt x="3629914" y="148844"/>
                </a:lnTo>
                <a:lnTo>
                  <a:pt x="3629914" y="520954"/>
                </a:lnTo>
                <a:lnTo>
                  <a:pt x="3629914" y="744220"/>
                </a:lnTo>
                <a:lnTo>
                  <a:pt x="3622322" y="791252"/>
                </a:lnTo>
                <a:lnTo>
                  <a:pt x="3601185" y="832110"/>
                </a:lnTo>
                <a:lnTo>
                  <a:pt x="3568960" y="864335"/>
                </a:lnTo>
                <a:lnTo>
                  <a:pt x="3528102" y="885472"/>
                </a:lnTo>
                <a:lnTo>
                  <a:pt x="3481069" y="893064"/>
                </a:lnTo>
                <a:lnTo>
                  <a:pt x="2260854" y="893064"/>
                </a:lnTo>
                <a:lnTo>
                  <a:pt x="1674114" y="893064"/>
                </a:lnTo>
                <a:lnTo>
                  <a:pt x="1431798" y="893064"/>
                </a:lnTo>
                <a:lnTo>
                  <a:pt x="1384765" y="885472"/>
                </a:lnTo>
                <a:lnTo>
                  <a:pt x="1343907" y="864335"/>
                </a:lnTo>
                <a:lnTo>
                  <a:pt x="1311682" y="832110"/>
                </a:lnTo>
                <a:lnTo>
                  <a:pt x="1290545" y="791252"/>
                </a:lnTo>
                <a:lnTo>
                  <a:pt x="1282953" y="744220"/>
                </a:lnTo>
                <a:lnTo>
                  <a:pt x="0" y="909320"/>
                </a:lnTo>
                <a:lnTo>
                  <a:pt x="1282953" y="520954"/>
                </a:lnTo>
                <a:lnTo>
                  <a:pt x="1282953" y="1488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59834" y="7915147"/>
            <a:ext cx="14128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Final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state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68652" y="3052572"/>
            <a:ext cx="3211195" cy="894715"/>
          </a:xfrm>
          <a:custGeom>
            <a:avLst/>
            <a:gdLst/>
            <a:ahLst/>
            <a:cxnLst/>
            <a:rect l="l" t="t" r="r" b="b"/>
            <a:pathLst>
              <a:path w="3211195" h="894714">
                <a:moveTo>
                  <a:pt x="1219327" y="149098"/>
                </a:moveTo>
                <a:lnTo>
                  <a:pt x="1226932" y="101990"/>
                </a:lnTo>
                <a:lnTo>
                  <a:pt x="1248108" y="61063"/>
                </a:lnTo>
                <a:lnTo>
                  <a:pt x="1280390" y="28781"/>
                </a:lnTo>
                <a:lnTo>
                  <a:pt x="1321317" y="7605"/>
                </a:lnTo>
                <a:lnTo>
                  <a:pt x="1368425" y="0"/>
                </a:lnTo>
                <a:lnTo>
                  <a:pt x="1551305" y="0"/>
                </a:lnTo>
                <a:lnTo>
                  <a:pt x="2049272" y="0"/>
                </a:lnTo>
                <a:lnTo>
                  <a:pt x="3062097" y="0"/>
                </a:lnTo>
                <a:lnTo>
                  <a:pt x="3109204" y="7605"/>
                </a:lnTo>
                <a:lnTo>
                  <a:pt x="3150131" y="28781"/>
                </a:lnTo>
                <a:lnTo>
                  <a:pt x="3182413" y="61063"/>
                </a:lnTo>
                <a:lnTo>
                  <a:pt x="3203589" y="101990"/>
                </a:lnTo>
                <a:lnTo>
                  <a:pt x="3211195" y="149098"/>
                </a:lnTo>
                <a:lnTo>
                  <a:pt x="3211195" y="521842"/>
                </a:lnTo>
                <a:lnTo>
                  <a:pt x="3211195" y="745489"/>
                </a:lnTo>
                <a:lnTo>
                  <a:pt x="3203589" y="792597"/>
                </a:lnTo>
                <a:lnTo>
                  <a:pt x="3182413" y="833524"/>
                </a:lnTo>
                <a:lnTo>
                  <a:pt x="3150131" y="865806"/>
                </a:lnTo>
                <a:lnTo>
                  <a:pt x="3109204" y="886982"/>
                </a:lnTo>
                <a:lnTo>
                  <a:pt x="3062097" y="894588"/>
                </a:lnTo>
                <a:lnTo>
                  <a:pt x="2049272" y="894588"/>
                </a:lnTo>
                <a:lnTo>
                  <a:pt x="1551305" y="894588"/>
                </a:lnTo>
                <a:lnTo>
                  <a:pt x="1368425" y="894588"/>
                </a:lnTo>
                <a:lnTo>
                  <a:pt x="1321317" y="886982"/>
                </a:lnTo>
                <a:lnTo>
                  <a:pt x="1280390" y="865806"/>
                </a:lnTo>
                <a:lnTo>
                  <a:pt x="1248108" y="833524"/>
                </a:lnTo>
                <a:lnTo>
                  <a:pt x="1226932" y="792597"/>
                </a:lnTo>
                <a:lnTo>
                  <a:pt x="1219327" y="745489"/>
                </a:lnTo>
                <a:lnTo>
                  <a:pt x="0" y="533526"/>
                </a:lnTo>
                <a:lnTo>
                  <a:pt x="1219327" y="521842"/>
                </a:lnTo>
                <a:lnTo>
                  <a:pt x="1219327" y="1490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10280" y="3273628"/>
            <a:ext cx="139192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10" dirty="0">
                <a:latin typeface="Times New Roman"/>
                <a:cs typeface="Times New Roman"/>
              </a:rPr>
              <a:t>T</a:t>
            </a:r>
            <a:r>
              <a:rPr sz="2650" spc="-5" dirty="0">
                <a:latin typeface="Times New Roman"/>
                <a:cs typeface="Times New Roman"/>
              </a:rPr>
              <a:t>ransition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559" y="1082039"/>
            <a:ext cx="2293620" cy="1004569"/>
          </a:xfrm>
          <a:custGeom>
            <a:avLst/>
            <a:gdLst/>
            <a:ahLst/>
            <a:cxnLst/>
            <a:rect l="l" t="t" r="r" b="b"/>
            <a:pathLst>
              <a:path w="2293620" h="1004569">
                <a:moveTo>
                  <a:pt x="0" y="149098"/>
                </a:moveTo>
                <a:lnTo>
                  <a:pt x="7600" y="101990"/>
                </a:lnTo>
                <a:lnTo>
                  <a:pt x="28766" y="61063"/>
                </a:lnTo>
                <a:lnTo>
                  <a:pt x="61041" y="28781"/>
                </a:lnTo>
                <a:lnTo>
                  <a:pt x="101970" y="7605"/>
                </a:lnTo>
                <a:lnTo>
                  <a:pt x="149098" y="0"/>
                </a:lnTo>
                <a:lnTo>
                  <a:pt x="782320" y="0"/>
                </a:lnTo>
                <a:lnTo>
                  <a:pt x="1117600" y="0"/>
                </a:lnTo>
                <a:lnTo>
                  <a:pt x="1192022" y="0"/>
                </a:lnTo>
                <a:lnTo>
                  <a:pt x="1239129" y="7605"/>
                </a:lnTo>
                <a:lnTo>
                  <a:pt x="1280056" y="28781"/>
                </a:lnTo>
                <a:lnTo>
                  <a:pt x="1312338" y="61063"/>
                </a:lnTo>
                <a:lnTo>
                  <a:pt x="1333514" y="101990"/>
                </a:lnTo>
                <a:lnTo>
                  <a:pt x="1341120" y="149098"/>
                </a:lnTo>
                <a:lnTo>
                  <a:pt x="1341120" y="521842"/>
                </a:lnTo>
                <a:lnTo>
                  <a:pt x="2293492" y="1004061"/>
                </a:lnTo>
                <a:lnTo>
                  <a:pt x="1341120" y="745489"/>
                </a:lnTo>
                <a:lnTo>
                  <a:pt x="1333514" y="792597"/>
                </a:lnTo>
                <a:lnTo>
                  <a:pt x="1312338" y="833524"/>
                </a:lnTo>
                <a:lnTo>
                  <a:pt x="1280056" y="865806"/>
                </a:lnTo>
                <a:lnTo>
                  <a:pt x="1239129" y="886982"/>
                </a:lnTo>
                <a:lnTo>
                  <a:pt x="1192022" y="894587"/>
                </a:lnTo>
                <a:lnTo>
                  <a:pt x="1117600" y="894587"/>
                </a:lnTo>
                <a:lnTo>
                  <a:pt x="782320" y="894587"/>
                </a:lnTo>
                <a:lnTo>
                  <a:pt x="149098" y="894587"/>
                </a:lnTo>
                <a:lnTo>
                  <a:pt x="101970" y="886982"/>
                </a:lnTo>
                <a:lnTo>
                  <a:pt x="61041" y="865806"/>
                </a:lnTo>
                <a:lnTo>
                  <a:pt x="28766" y="833524"/>
                </a:lnTo>
                <a:lnTo>
                  <a:pt x="7600" y="792597"/>
                </a:lnTo>
                <a:lnTo>
                  <a:pt x="0" y="745489"/>
                </a:lnTo>
                <a:lnTo>
                  <a:pt x="0" y="521842"/>
                </a:lnTo>
                <a:lnTo>
                  <a:pt x="0" y="1490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2276" y="1303781"/>
            <a:ext cx="8077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Event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444" y="9127235"/>
            <a:ext cx="12448540" cy="498475"/>
          </a:xfrm>
          <a:prstGeom prst="rect">
            <a:avLst/>
          </a:prstGeom>
          <a:solidFill>
            <a:srgbClr val="FF3300"/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Represent behavior of </a:t>
            </a:r>
            <a:r>
              <a:rPr sz="26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6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single </a:t>
            </a:r>
            <a:r>
              <a:rPr sz="26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object </a:t>
            </a: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interesting dynamic</a:t>
            </a:r>
            <a:r>
              <a:rPr sz="265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spc="-25" dirty="0">
                <a:solidFill>
                  <a:srgbClr val="FFFFFF"/>
                </a:solidFill>
                <a:latin typeface="Times New Roman"/>
                <a:cs typeface="Times New Roman"/>
              </a:rPr>
              <a:t>behavior.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52833" y="1242377"/>
            <a:ext cx="4386580" cy="1144270"/>
            <a:chOff x="5652833" y="1242377"/>
            <a:chExt cx="4386580" cy="1144270"/>
          </a:xfrm>
        </p:grpSpPr>
        <p:sp>
          <p:nvSpPr>
            <p:cNvPr id="17" name="object 17"/>
            <p:cNvSpPr/>
            <p:nvPr/>
          </p:nvSpPr>
          <p:spPr>
            <a:xfrm>
              <a:off x="5652833" y="1242377"/>
              <a:ext cx="250825" cy="250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79186" y="1579625"/>
              <a:ext cx="198120" cy="323215"/>
            </a:xfrm>
            <a:custGeom>
              <a:avLst/>
              <a:gdLst/>
              <a:ahLst/>
              <a:cxnLst/>
              <a:rect l="l" t="t" r="r" b="b"/>
              <a:pathLst>
                <a:path w="198120" h="323214">
                  <a:moveTo>
                    <a:pt x="99060" y="0"/>
                  </a:moveTo>
                  <a:lnTo>
                    <a:pt x="100584" y="323088"/>
                  </a:lnTo>
                </a:path>
                <a:path w="198120" h="323214">
                  <a:moveTo>
                    <a:pt x="198119" y="0"/>
                  </a:moveTo>
                  <a:lnTo>
                    <a:pt x="99060" y="323088"/>
                  </a:lnTo>
                  <a:lnTo>
                    <a:pt x="0" y="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78246" y="1383029"/>
              <a:ext cx="1905" cy="196850"/>
            </a:xfrm>
            <a:custGeom>
              <a:avLst/>
              <a:gdLst/>
              <a:ahLst/>
              <a:cxnLst/>
              <a:rect l="l" t="t" r="r" b="b"/>
              <a:pathLst>
                <a:path w="1904" h="196850">
                  <a:moveTo>
                    <a:pt x="762" y="-11112"/>
                  </a:moveTo>
                  <a:lnTo>
                    <a:pt x="762" y="207708"/>
                  </a:lnTo>
                </a:path>
              </a:pathLst>
            </a:custGeom>
            <a:ln w="23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83146" y="2272156"/>
              <a:ext cx="3156585" cy="114300"/>
            </a:xfrm>
            <a:custGeom>
              <a:avLst/>
              <a:gdLst/>
              <a:ahLst/>
              <a:cxnLst/>
              <a:rect l="l" t="t" r="r" b="b"/>
              <a:pathLst>
                <a:path w="3156584" h="114300">
                  <a:moveTo>
                    <a:pt x="3058413" y="0"/>
                  </a:moveTo>
                  <a:lnTo>
                    <a:pt x="3051555" y="1777"/>
                  </a:lnTo>
                  <a:lnTo>
                    <a:pt x="3048507" y="7112"/>
                  </a:lnTo>
                  <a:lnTo>
                    <a:pt x="3045332" y="12446"/>
                  </a:lnTo>
                  <a:lnTo>
                    <a:pt x="3047110" y="19176"/>
                  </a:lnTo>
                  <a:lnTo>
                    <a:pt x="3052445" y="22351"/>
                  </a:lnTo>
                  <a:lnTo>
                    <a:pt x="3093088" y="46060"/>
                  </a:lnTo>
                  <a:lnTo>
                    <a:pt x="3134232" y="46100"/>
                  </a:lnTo>
                  <a:lnTo>
                    <a:pt x="3134232" y="68325"/>
                  </a:lnTo>
                  <a:lnTo>
                    <a:pt x="3093110" y="68325"/>
                  </a:lnTo>
                  <a:lnTo>
                    <a:pt x="3047110" y="95123"/>
                  </a:lnTo>
                  <a:lnTo>
                    <a:pt x="3045205" y="101853"/>
                  </a:lnTo>
                  <a:lnTo>
                    <a:pt x="3048380" y="107188"/>
                  </a:lnTo>
                  <a:lnTo>
                    <a:pt x="3051429" y="112522"/>
                  </a:lnTo>
                  <a:lnTo>
                    <a:pt x="3058286" y="114300"/>
                  </a:lnTo>
                  <a:lnTo>
                    <a:pt x="3137225" y="68325"/>
                  </a:lnTo>
                  <a:lnTo>
                    <a:pt x="3134232" y="68325"/>
                  </a:lnTo>
                  <a:lnTo>
                    <a:pt x="3137294" y="68286"/>
                  </a:lnTo>
                  <a:lnTo>
                    <a:pt x="3156204" y="57276"/>
                  </a:lnTo>
                  <a:lnTo>
                    <a:pt x="3063621" y="3175"/>
                  </a:lnTo>
                  <a:lnTo>
                    <a:pt x="3058413" y="0"/>
                  </a:lnTo>
                  <a:close/>
                </a:path>
                <a:path w="3156584" h="114300">
                  <a:moveTo>
                    <a:pt x="3112196" y="57207"/>
                  </a:moveTo>
                  <a:lnTo>
                    <a:pt x="3093178" y="68286"/>
                  </a:lnTo>
                  <a:lnTo>
                    <a:pt x="3134232" y="68325"/>
                  </a:lnTo>
                  <a:lnTo>
                    <a:pt x="3134232" y="66801"/>
                  </a:lnTo>
                  <a:lnTo>
                    <a:pt x="3128645" y="66801"/>
                  </a:lnTo>
                  <a:lnTo>
                    <a:pt x="3112196" y="57207"/>
                  </a:lnTo>
                  <a:close/>
                </a:path>
                <a:path w="3156584" h="114300">
                  <a:moveTo>
                    <a:pt x="0" y="43052"/>
                  </a:moveTo>
                  <a:lnTo>
                    <a:pt x="0" y="65277"/>
                  </a:lnTo>
                  <a:lnTo>
                    <a:pt x="3093178" y="68286"/>
                  </a:lnTo>
                  <a:lnTo>
                    <a:pt x="3112196" y="57207"/>
                  </a:lnTo>
                  <a:lnTo>
                    <a:pt x="3093088" y="46060"/>
                  </a:lnTo>
                  <a:lnTo>
                    <a:pt x="0" y="43052"/>
                  </a:lnTo>
                  <a:close/>
                </a:path>
                <a:path w="3156584" h="114300">
                  <a:moveTo>
                    <a:pt x="3128645" y="47625"/>
                  </a:moveTo>
                  <a:lnTo>
                    <a:pt x="3112196" y="57207"/>
                  </a:lnTo>
                  <a:lnTo>
                    <a:pt x="3128645" y="66801"/>
                  </a:lnTo>
                  <a:lnTo>
                    <a:pt x="3128645" y="47625"/>
                  </a:lnTo>
                  <a:close/>
                </a:path>
                <a:path w="3156584" h="114300">
                  <a:moveTo>
                    <a:pt x="3134232" y="47625"/>
                  </a:moveTo>
                  <a:lnTo>
                    <a:pt x="3128645" y="47625"/>
                  </a:lnTo>
                  <a:lnTo>
                    <a:pt x="3128645" y="66801"/>
                  </a:lnTo>
                  <a:lnTo>
                    <a:pt x="3134232" y="66801"/>
                  </a:lnTo>
                  <a:lnTo>
                    <a:pt x="3134232" y="47625"/>
                  </a:lnTo>
                  <a:close/>
                </a:path>
                <a:path w="3156584" h="114300">
                  <a:moveTo>
                    <a:pt x="3093088" y="46060"/>
                  </a:moveTo>
                  <a:lnTo>
                    <a:pt x="3112196" y="57207"/>
                  </a:lnTo>
                  <a:lnTo>
                    <a:pt x="3128645" y="47625"/>
                  </a:lnTo>
                  <a:lnTo>
                    <a:pt x="3134232" y="47625"/>
                  </a:lnTo>
                  <a:lnTo>
                    <a:pt x="3134232" y="46100"/>
                  </a:lnTo>
                  <a:lnTo>
                    <a:pt x="3093088" y="46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85086" y="2030349"/>
            <a:ext cx="289941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" dirty="0">
                <a:latin typeface="DejaVu Sans Mono"/>
                <a:cs typeface="DejaVu Sans Mono"/>
              </a:rPr>
              <a:t>button1&amp;2Pressed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90362" y="2564891"/>
            <a:ext cx="4381500" cy="4281805"/>
          </a:xfrm>
          <a:custGeom>
            <a:avLst/>
            <a:gdLst/>
            <a:ahLst/>
            <a:cxnLst/>
            <a:rect l="l" t="t" r="r" b="b"/>
            <a:pathLst>
              <a:path w="4381500" h="4281805">
                <a:moveTo>
                  <a:pt x="114300" y="4183634"/>
                </a:moveTo>
                <a:lnTo>
                  <a:pt x="112522" y="4176915"/>
                </a:lnTo>
                <a:lnTo>
                  <a:pt x="107188" y="4173740"/>
                </a:lnTo>
                <a:lnTo>
                  <a:pt x="101854" y="4170680"/>
                </a:lnTo>
                <a:lnTo>
                  <a:pt x="95123" y="4172458"/>
                </a:lnTo>
                <a:lnTo>
                  <a:pt x="91998" y="4177919"/>
                </a:lnTo>
                <a:lnTo>
                  <a:pt x="68427" y="4218521"/>
                </a:lnTo>
                <a:lnTo>
                  <a:pt x="68440" y="4254119"/>
                </a:lnTo>
                <a:lnTo>
                  <a:pt x="68351" y="4218635"/>
                </a:lnTo>
                <a:lnTo>
                  <a:pt x="65405" y="2852166"/>
                </a:lnTo>
                <a:lnTo>
                  <a:pt x="43180" y="2852166"/>
                </a:lnTo>
                <a:lnTo>
                  <a:pt x="46126" y="4218521"/>
                </a:lnTo>
                <a:lnTo>
                  <a:pt x="22263" y="4177804"/>
                </a:lnTo>
                <a:lnTo>
                  <a:pt x="19177" y="4172712"/>
                </a:lnTo>
                <a:lnTo>
                  <a:pt x="12446" y="4170934"/>
                </a:lnTo>
                <a:lnTo>
                  <a:pt x="1778" y="4177030"/>
                </a:lnTo>
                <a:lnTo>
                  <a:pt x="0" y="4183888"/>
                </a:lnTo>
                <a:lnTo>
                  <a:pt x="3175" y="4189222"/>
                </a:lnTo>
                <a:lnTo>
                  <a:pt x="57404" y="4281678"/>
                </a:lnTo>
                <a:lnTo>
                  <a:pt x="70154" y="4259707"/>
                </a:lnTo>
                <a:lnTo>
                  <a:pt x="111252" y="4188968"/>
                </a:lnTo>
                <a:lnTo>
                  <a:pt x="114300" y="4183634"/>
                </a:lnTo>
                <a:close/>
              </a:path>
              <a:path w="4381500" h="4281805">
                <a:moveTo>
                  <a:pt x="114300" y="1745234"/>
                </a:moveTo>
                <a:lnTo>
                  <a:pt x="112522" y="1738503"/>
                </a:lnTo>
                <a:lnTo>
                  <a:pt x="101981" y="1732280"/>
                </a:lnTo>
                <a:lnTo>
                  <a:pt x="95123" y="1734058"/>
                </a:lnTo>
                <a:lnTo>
                  <a:pt x="91998" y="1739519"/>
                </a:lnTo>
                <a:lnTo>
                  <a:pt x="68414" y="1780120"/>
                </a:lnTo>
                <a:lnTo>
                  <a:pt x="68440" y="1815719"/>
                </a:lnTo>
                <a:lnTo>
                  <a:pt x="68364" y="1780222"/>
                </a:lnTo>
                <a:lnTo>
                  <a:pt x="65405" y="378714"/>
                </a:lnTo>
                <a:lnTo>
                  <a:pt x="43180" y="378714"/>
                </a:lnTo>
                <a:lnTo>
                  <a:pt x="46075" y="1750568"/>
                </a:lnTo>
                <a:lnTo>
                  <a:pt x="46177" y="1780209"/>
                </a:lnTo>
                <a:lnTo>
                  <a:pt x="22263" y="1739392"/>
                </a:lnTo>
                <a:lnTo>
                  <a:pt x="19177" y="1734312"/>
                </a:lnTo>
                <a:lnTo>
                  <a:pt x="12446" y="1732534"/>
                </a:lnTo>
                <a:lnTo>
                  <a:pt x="1778" y="1738630"/>
                </a:lnTo>
                <a:lnTo>
                  <a:pt x="0" y="1745488"/>
                </a:lnTo>
                <a:lnTo>
                  <a:pt x="3175" y="1750822"/>
                </a:lnTo>
                <a:lnTo>
                  <a:pt x="57404" y="1843278"/>
                </a:lnTo>
                <a:lnTo>
                  <a:pt x="70154" y="1821307"/>
                </a:lnTo>
                <a:lnTo>
                  <a:pt x="111252" y="1750568"/>
                </a:lnTo>
                <a:lnTo>
                  <a:pt x="114300" y="1745234"/>
                </a:lnTo>
                <a:close/>
              </a:path>
              <a:path w="4381500" h="4281805">
                <a:moveTo>
                  <a:pt x="4330001" y="2281047"/>
                </a:moveTo>
                <a:lnTo>
                  <a:pt x="4327017" y="2281047"/>
                </a:lnTo>
                <a:lnTo>
                  <a:pt x="4285881" y="2281047"/>
                </a:lnTo>
                <a:lnTo>
                  <a:pt x="4239895" y="2307844"/>
                </a:lnTo>
                <a:lnTo>
                  <a:pt x="4237990" y="2314575"/>
                </a:lnTo>
                <a:lnTo>
                  <a:pt x="4241165" y="2319909"/>
                </a:lnTo>
                <a:lnTo>
                  <a:pt x="4244213" y="2325243"/>
                </a:lnTo>
                <a:lnTo>
                  <a:pt x="4251071" y="2327021"/>
                </a:lnTo>
                <a:lnTo>
                  <a:pt x="4330001" y="2281047"/>
                </a:lnTo>
                <a:close/>
              </a:path>
              <a:path w="4381500" h="4281805">
                <a:moveTo>
                  <a:pt x="4348988" y="2269998"/>
                </a:moveTo>
                <a:lnTo>
                  <a:pt x="4256405" y="2215896"/>
                </a:lnTo>
                <a:lnTo>
                  <a:pt x="4251198" y="2212721"/>
                </a:lnTo>
                <a:lnTo>
                  <a:pt x="4244340" y="2214499"/>
                </a:lnTo>
                <a:lnTo>
                  <a:pt x="4241292" y="2219833"/>
                </a:lnTo>
                <a:lnTo>
                  <a:pt x="4238117" y="2225167"/>
                </a:lnTo>
                <a:lnTo>
                  <a:pt x="4239895" y="2231898"/>
                </a:lnTo>
                <a:lnTo>
                  <a:pt x="4245229" y="2235073"/>
                </a:lnTo>
                <a:lnTo>
                  <a:pt x="4285869" y="2258784"/>
                </a:lnTo>
                <a:lnTo>
                  <a:pt x="1192784" y="2255774"/>
                </a:lnTo>
                <a:lnTo>
                  <a:pt x="1192784" y="2277999"/>
                </a:lnTo>
                <a:lnTo>
                  <a:pt x="4285958" y="2281009"/>
                </a:lnTo>
                <a:lnTo>
                  <a:pt x="4327017" y="2281047"/>
                </a:lnTo>
                <a:lnTo>
                  <a:pt x="4330077" y="2281009"/>
                </a:lnTo>
                <a:lnTo>
                  <a:pt x="4348988" y="2269998"/>
                </a:lnTo>
                <a:close/>
              </a:path>
              <a:path w="4381500" h="4281805">
                <a:moveTo>
                  <a:pt x="4380992" y="44450"/>
                </a:moveTo>
                <a:lnTo>
                  <a:pt x="1289380" y="45961"/>
                </a:lnTo>
                <a:lnTo>
                  <a:pt x="1330071" y="22225"/>
                </a:lnTo>
                <a:lnTo>
                  <a:pt x="1335405" y="19177"/>
                </a:lnTo>
                <a:lnTo>
                  <a:pt x="1337183" y="12319"/>
                </a:lnTo>
                <a:lnTo>
                  <a:pt x="1334135" y="6985"/>
                </a:lnTo>
                <a:lnTo>
                  <a:pt x="1330960" y="1778"/>
                </a:lnTo>
                <a:lnTo>
                  <a:pt x="1324229" y="0"/>
                </a:lnTo>
                <a:lnTo>
                  <a:pt x="1318895" y="3048"/>
                </a:lnTo>
                <a:lnTo>
                  <a:pt x="1226312" y="57150"/>
                </a:lnTo>
                <a:lnTo>
                  <a:pt x="1318895" y="111125"/>
                </a:lnTo>
                <a:lnTo>
                  <a:pt x="1324229" y="114300"/>
                </a:lnTo>
                <a:lnTo>
                  <a:pt x="1331087" y="112395"/>
                </a:lnTo>
                <a:lnTo>
                  <a:pt x="1334135" y="107188"/>
                </a:lnTo>
                <a:lnTo>
                  <a:pt x="1337183" y="101854"/>
                </a:lnTo>
                <a:lnTo>
                  <a:pt x="1335405" y="94996"/>
                </a:lnTo>
                <a:lnTo>
                  <a:pt x="1330071" y="91948"/>
                </a:lnTo>
                <a:lnTo>
                  <a:pt x="1289354" y="68199"/>
                </a:lnTo>
                <a:lnTo>
                  <a:pt x="4380992" y="66675"/>
                </a:lnTo>
                <a:lnTo>
                  <a:pt x="4380992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8002" y="3362705"/>
            <a:ext cx="253873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" dirty="0">
                <a:latin typeface="DejaVu Sans Mono"/>
                <a:cs typeface="DejaVu Sans Mono"/>
              </a:rPr>
              <a:t>button1Pressed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78218" y="1899919"/>
            <a:ext cx="253873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" dirty="0">
                <a:latin typeface="DejaVu Sans Mono"/>
                <a:cs typeface="DejaVu Sans Mono"/>
              </a:rPr>
              <a:t>button2Pressed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52564" y="4403598"/>
            <a:ext cx="253873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" dirty="0">
                <a:latin typeface="DejaVu Sans Mono"/>
                <a:cs typeface="DejaVu Sans Mono"/>
              </a:rPr>
              <a:t>button2Pressed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51142" y="5035295"/>
            <a:ext cx="3252470" cy="2490470"/>
          </a:xfrm>
          <a:custGeom>
            <a:avLst/>
            <a:gdLst/>
            <a:ahLst/>
            <a:cxnLst/>
            <a:rect l="l" t="t" r="r" b="b"/>
            <a:pathLst>
              <a:path w="3252470" h="2490470">
                <a:moveTo>
                  <a:pt x="3188208" y="2418842"/>
                </a:moveTo>
                <a:lnTo>
                  <a:pt x="160642" y="2421852"/>
                </a:lnTo>
                <a:lnTo>
                  <a:pt x="201295" y="2398141"/>
                </a:lnTo>
                <a:lnTo>
                  <a:pt x="206629" y="2394966"/>
                </a:lnTo>
                <a:lnTo>
                  <a:pt x="208407" y="2388235"/>
                </a:lnTo>
                <a:lnTo>
                  <a:pt x="205232" y="2382901"/>
                </a:lnTo>
                <a:lnTo>
                  <a:pt x="202184" y="2377567"/>
                </a:lnTo>
                <a:lnTo>
                  <a:pt x="195326" y="2375789"/>
                </a:lnTo>
                <a:lnTo>
                  <a:pt x="190119" y="2378964"/>
                </a:lnTo>
                <a:lnTo>
                  <a:pt x="97536" y="2433066"/>
                </a:lnTo>
                <a:lnTo>
                  <a:pt x="195453" y="2490089"/>
                </a:lnTo>
                <a:lnTo>
                  <a:pt x="202311" y="2488311"/>
                </a:lnTo>
                <a:lnTo>
                  <a:pt x="205359" y="2482977"/>
                </a:lnTo>
                <a:lnTo>
                  <a:pt x="208534" y="2477643"/>
                </a:lnTo>
                <a:lnTo>
                  <a:pt x="206629" y="2470912"/>
                </a:lnTo>
                <a:lnTo>
                  <a:pt x="160629" y="2444115"/>
                </a:lnTo>
                <a:lnTo>
                  <a:pt x="3188208" y="2441067"/>
                </a:lnTo>
                <a:lnTo>
                  <a:pt x="3188208" y="2418842"/>
                </a:lnTo>
                <a:close/>
              </a:path>
              <a:path w="3252470" h="2490470">
                <a:moveTo>
                  <a:pt x="3188208" y="2173986"/>
                </a:moveTo>
                <a:lnTo>
                  <a:pt x="3095625" y="2119884"/>
                </a:lnTo>
                <a:lnTo>
                  <a:pt x="3090291" y="2116836"/>
                </a:lnTo>
                <a:lnTo>
                  <a:pt x="3083560" y="2118614"/>
                </a:lnTo>
                <a:lnTo>
                  <a:pt x="3080385" y="2123821"/>
                </a:lnTo>
                <a:lnTo>
                  <a:pt x="3077337" y="2129155"/>
                </a:lnTo>
                <a:lnTo>
                  <a:pt x="3079115" y="2136013"/>
                </a:lnTo>
                <a:lnTo>
                  <a:pt x="3084449" y="2139061"/>
                </a:lnTo>
                <a:lnTo>
                  <a:pt x="3125127" y="2162797"/>
                </a:lnTo>
                <a:lnTo>
                  <a:pt x="0" y="2161286"/>
                </a:lnTo>
                <a:lnTo>
                  <a:pt x="0" y="2183511"/>
                </a:lnTo>
                <a:lnTo>
                  <a:pt x="3125190" y="2185022"/>
                </a:lnTo>
                <a:lnTo>
                  <a:pt x="3166237" y="2185035"/>
                </a:lnTo>
                <a:lnTo>
                  <a:pt x="3125152" y="2185035"/>
                </a:lnTo>
                <a:lnTo>
                  <a:pt x="3084449" y="2208784"/>
                </a:lnTo>
                <a:lnTo>
                  <a:pt x="3079115" y="2211832"/>
                </a:lnTo>
                <a:lnTo>
                  <a:pt x="3077337" y="2218690"/>
                </a:lnTo>
                <a:lnTo>
                  <a:pt x="3080385" y="2224024"/>
                </a:lnTo>
                <a:lnTo>
                  <a:pt x="3083433" y="2229231"/>
                </a:lnTo>
                <a:lnTo>
                  <a:pt x="3090291" y="2231136"/>
                </a:lnTo>
                <a:lnTo>
                  <a:pt x="3095625" y="2227961"/>
                </a:lnTo>
                <a:lnTo>
                  <a:pt x="3169247" y="2185035"/>
                </a:lnTo>
                <a:lnTo>
                  <a:pt x="3188208" y="2173986"/>
                </a:lnTo>
                <a:close/>
              </a:path>
              <a:path w="3252470" h="2490470">
                <a:moveTo>
                  <a:pt x="3252216" y="44450"/>
                </a:moveTo>
                <a:lnTo>
                  <a:pt x="160604" y="45961"/>
                </a:lnTo>
                <a:lnTo>
                  <a:pt x="201295" y="22225"/>
                </a:lnTo>
                <a:lnTo>
                  <a:pt x="206629" y="19177"/>
                </a:lnTo>
                <a:lnTo>
                  <a:pt x="208407" y="12319"/>
                </a:lnTo>
                <a:lnTo>
                  <a:pt x="205359" y="6985"/>
                </a:lnTo>
                <a:lnTo>
                  <a:pt x="202184" y="1778"/>
                </a:lnTo>
                <a:lnTo>
                  <a:pt x="195453" y="0"/>
                </a:lnTo>
                <a:lnTo>
                  <a:pt x="190119" y="3048"/>
                </a:lnTo>
                <a:lnTo>
                  <a:pt x="97536" y="57150"/>
                </a:lnTo>
                <a:lnTo>
                  <a:pt x="190119" y="111125"/>
                </a:lnTo>
                <a:lnTo>
                  <a:pt x="195453" y="114300"/>
                </a:lnTo>
                <a:lnTo>
                  <a:pt x="202311" y="112395"/>
                </a:lnTo>
                <a:lnTo>
                  <a:pt x="205359" y="107188"/>
                </a:lnTo>
                <a:lnTo>
                  <a:pt x="208407" y="101854"/>
                </a:lnTo>
                <a:lnTo>
                  <a:pt x="206629" y="94996"/>
                </a:lnTo>
                <a:lnTo>
                  <a:pt x="201295" y="91948"/>
                </a:lnTo>
                <a:lnTo>
                  <a:pt x="160578" y="68199"/>
                </a:lnTo>
                <a:lnTo>
                  <a:pt x="3252216" y="66675"/>
                </a:lnTo>
                <a:lnTo>
                  <a:pt x="3252216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58002" y="5933694"/>
            <a:ext cx="375920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" dirty="0">
                <a:latin typeface="DejaVu Sans Mono"/>
                <a:cs typeface="DejaVu Sans Mono"/>
              </a:rPr>
              <a:t>button1Pressed</a:t>
            </a:r>
            <a:endParaRPr sz="23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DejaVu Sans Mono"/>
              <a:cs typeface="DejaVu Sans Mono"/>
            </a:endParaRPr>
          </a:p>
          <a:p>
            <a:pPr marL="1232535">
              <a:lnSpc>
                <a:spcPct val="100000"/>
              </a:lnSpc>
            </a:pPr>
            <a:r>
              <a:rPr sz="2350" spc="-5" dirty="0">
                <a:latin typeface="DejaVu Sans Mono"/>
                <a:cs typeface="DejaVu Sans Mono"/>
              </a:rPr>
              <a:t>button2Pressed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50314" y="4501388"/>
            <a:ext cx="289941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" dirty="0">
                <a:latin typeface="DejaVu Sans Mono"/>
                <a:cs typeface="DejaVu Sans Mono"/>
              </a:rPr>
              <a:t>button1&amp;2Pressed</a:t>
            </a:r>
            <a:endParaRPr sz="2350">
              <a:latin typeface="DejaVu Sans Mono"/>
              <a:cs typeface="DejaVu Sans Mon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34667" y="2412745"/>
            <a:ext cx="10824845" cy="6464300"/>
            <a:chOff x="1534667" y="2412745"/>
            <a:chExt cx="10824845" cy="6464300"/>
          </a:xfrm>
        </p:grpSpPr>
        <p:sp>
          <p:nvSpPr>
            <p:cNvPr id="30" name="object 30"/>
            <p:cNvSpPr/>
            <p:nvPr/>
          </p:nvSpPr>
          <p:spPr>
            <a:xfrm>
              <a:off x="1534668" y="2412745"/>
              <a:ext cx="3105150" cy="4443095"/>
            </a:xfrm>
            <a:custGeom>
              <a:avLst/>
              <a:gdLst/>
              <a:ahLst/>
              <a:cxnLst/>
              <a:rect l="l" t="t" r="r" b="b"/>
              <a:pathLst>
                <a:path w="3105150" h="4443095">
                  <a:moveTo>
                    <a:pt x="3071622" y="2473452"/>
                  </a:moveTo>
                  <a:lnTo>
                    <a:pt x="658622" y="2473452"/>
                  </a:lnTo>
                  <a:lnTo>
                    <a:pt x="653669" y="2478405"/>
                  </a:lnTo>
                  <a:lnTo>
                    <a:pt x="653567" y="2495677"/>
                  </a:lnTo>
                  <a:lnTo>
                    <a:pt x="637870" y="4379823"/>
                  </a:lnTo>
                  <a:lnTo>
                    <a:pt x="611378" y="4333494"/>
                  </a:lnTo>
                  <a:lnTo>
                    <a:pt x="604647" y="4331716"/>
                  </a:lnTo>
                  <a:lnTo>
                    <a:pt x="593979" y="4337824"/>
                  </a:lnTo>
                  <a:lnTo>
                    <a:pt x="592074" y="4344543"/>
                  </a:lnTo>
                  <a:lnTo>
                    <a:pt x="648462" y="4442968"/>
                  </a:lnTo>
                  <a:lnTo>
                    <a:pt x="661454" y="4421124"/>
                  </a:lnTo>
                  <a:lnTo>
                    <a:pt x="703326" y="4350766"/>
                  </a:lnTo>
                  <a:lnTo>
                    <a:pt x="706374" y="4345559"/>
                  </a:lnTo>
                  <a:lnTo>
                    <a:pt x="704723" y="4338701"/>
                  </a:lnTo>
                  <a:lnTo>
                    <a:pt x="694182" y="4332478"/>
                  </a:lnTo>
                  <a:lnTo>
                    <a:pt x="687324" y="4334129"/>
                  </a:lnTo>
                  <a:lnTo>
                    <a:pt x="660107" y="4379900"/>
                  </a:lnTo>
                  <a:lnTo>
                    <a:pt x="675792" y="2495677"/>
                  </a:lnTo>
                  <a:lnTo>
                    <a:pt x="3071622" y="2495677"/>
                  </a:lnTo>
                  <a:lnTo>
                    <a:pt x="3071622" y="2484755"/>
                  </a:lnTo>
                  <a:lnTo>
                    <a:pt x="3071622" y="2473452"/>
                  </a:lnTo>
                  <a:close/>
                </a:path>
                <a:path w="3105150" h="4443095">
                  <a:moveTo>
                    <a:pt x="3105150" y="0"/>
                  </a:moveTo>
                  <a:lnTo>
                    <a:pt x="45085" y="0"/>
                  </a:lnTo>
                  <a:lnTo>
                    <a:pt x="42164" y="1270"/>
                  </a:lnTo>
                  <a:lnTo>
                    <a:pt x="40132" y="3302"/>
                  </a:lnTo>
                  <a:lnTo>
                    <a:pt x="38100" y="5461"/>
                  </a:lnTo>
                  <a:lnTo>
                    <a:pt x="36830" y="8255"/>
                  </a:lnTo>
                  <a:lnTo>
                    <a:pt x="45948" y="4350258"/>
                  </a:lnTo>
                  <a:lnTo>
                    <a:pt x="46075" y="4379912"/>
                  </a:lnTo>
                  <a:lnTo>
                    <a:pt x="57200" y="4398911"/>
                  </a:lnTo>
                  <a:lnTo>
                    <a:pt x="46012" y="4379811"/>
                  </a:lnTo>
                  <a:lnTo>
                    <a:pt x="19177" y="4334002"/>
                  </a:lnTo>
                  <a:lnTo>
                    <a:pt x="12319" y="4332236"/>
                  </a:lnTo>
                  <a:lnTo>
                    <a:pt x="6985" y="4335272"/>
                  </a:lnTo>
                  <a:lnTo>
                    <a:pt x="1778" y="4338320"/>
                  </a:lnTo>
                  <a:lnTo>
                    <a:pt x="0" y="4345178"/>
                  </a:lnTo>
                  <a:lnTo>
                    <a:pt x="3048" y="4350524"/>
                  </a:lnTo>
                  <a:lnTo>
                    <a:pt x="57277" y="4442968"/>
                  </a:lnTo>
                  <a:lnTo>
                    <a:pt x="70027" y="4420997"/>
                  </a:lnTo>
                  <a:lnTo>
                    <a:pt x="111125" y="4350258"/>
                  </a:lnTo>
                  <a:lnTo>
                    <a:pt x="114300" y="4344936"/>
                  </a:lnTo>
                  <a:lnTo>
                    <a:pt x="112395" y="4338193"/>
                  </a:lnTo>
                  <a:lnTo>
                    <a:pt x="107188" y="4335018"/>
                  </a:lnTo>
                  <a:lnTo>
                    <a:pt x="101854" y="4331970"/>
                  </a:lnTo>
                  <a:lnTo>
                    <a:pt x="94996" y="4333760"/>
                  </a:lnTo>
                  <a:lnTo>
                    <a:pt x="91948" y="4339082"/>
                  </a:lnTo>
                  <a:lnTo>
                    <a:pt x="68287" y="4379811"/>
                  </a:lnTo>
                  <a:lnTo>
                    <a:pt x="68313" y="4415409"/>
                  </a:lnTo>
                  <a:lnTo>
                    <a:pt x="68237" y="4379912"/>
                  </a:lnTo>
                  <a:lnTo>
                    <a:pt x="59067" y="22225"/>
                  </a:lnTo>
                  <a:lnTo>
                    <a:pt x="3105150" y="22225"/>
                  </a:lnTo>
                  <a:lnTo>
                    <a:pt x="3105150" y="11176"/>
                  </a:lnTo>
                  <a:lnTo>
                    <a:pt x="3105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03297" y="7888986"/>
              <a:ext cx="356870" cy="977265"/>
            </a:xfrm>
            <a:custGeom>
              <a:avLst/>
              <a:gdLst/>
              <a:ahLst/>
              <a:cxnLst/>
              <a:rect l="l" t="t" r="r" b="b"/>
              <a:pathLst>
                <a:path w="356869" h="977265">
                  <a:moveTo>
                    <a:pt x="179831" y="228599"/>
                  </a:moveTo>
                  <a:lnTo>
                    <a:pt x="181356" y="585215"/>
                  </a:lnTo>
                </a:path>
                <a:path w="356869" h="977265">
                  <a:moveTo>
                    <a:pt x="277368" y="262127"/>
                  </a:moveTo>
                  <a:lnTo>
                    <a:pt x="179831" y="585215"/>
                  </a:lnTo>
                  <a:lnTo>
                    <a:pt x="82295" y="262127"/>
                  </a:lnTo>
                </a:path>
                <a:path w="356869" h="977265">
                  <a:moveTo>
                    <a:pt x="179831" y="228599"/>
                  </a:moveTo>
                  <a:lnTo>
                    <a:pt x="181356" y="0"/>
                  </a:lnTo>
                </a:path>
                <a:path w="356869" h="977265">
                  <a:moveTo>
                    <a:pt x="0" y="781049"/>
                  </a:moveTo>
                  <a:lnTo>
                    <a:pt x="6372" y="728972"/>
                  </a:lnTo>
                  <a:lnTo>
                    <a:pt x="24355" y="682187"/>
                  </a:lnTo>
                  <a:lnTo>
                    <a:pt x="52244" y="642556"/>
                  </a:lnTo>
                  <a:lnTo>
                    <a:pt x="88335" y="611942"/>
                  </a:lnTo>
                  <a:lnTo>
                    <a:pt x="130924" y="592208"/>
                  </a:lnTo>
                  <a:lnTo>
                    <a:pt x="178307" y="585215"/>
                  </a:lnTo>
                  <a:lnTo>
                    <a:pt x="225691" y="592208"/>
                  </a:lnTo>
                  <a:lnTo>
                    <a:pt x="268280" y="611942"/>
                  </a:lnTo>
                  <a:lnTo>
                    <a:pt x="304371" y="642556"/>
                  </a:lnTo>
                  <a:lnTo>
                    <a:pt x="332260" y="682187"/>
                  </a:lnTo>
                  <a:lnTo>
                    <a:pt x="350243" y="728972"/>
                  </a:lnTo>
                  <a:lnTo>
                    <a:pt x="356615" y="781049"/>
                  </a:lnTo>
                  <a:lnTo>
                    <a:pt x="350243" y="833127"/>
                  </a:lnTo>
                  <a:lnTo>
                    <a:pt x="332260" y="879912"/>
                  </a:lnTo>
                  <a:lnTo>
                    <a:pt x="304371" y="919543"/>
                  </a:lnTo>
                  <a:lnTo>
                    <a:pt x="268280" y="950157"/>
                  </a:lnTo>
                  <a:lnTo>
                    <a:pt x="225691" y="969891"/>
                  </a:lnTo>
                  <a:lnTo>
                    <a:pt x="178307" y="976883"/>
                  </a:lnTo>
                  <a:lnTo>
                    <a:pt x="130924" y="969891"/>
                  </a:lnTo>
                  <a:lnTo>
                    <a:pt x="88335" y="950157"/>
                  </a:lnTo>
                  <a:lnTo>
                    <a:pt x="52244" y="919543"/>
                  </a:lnTo>
                  <a:lnTo>
                    <a:pt x="24355" y="879912"/>
                  </a:lnTo>
                  <a:lnTo>
                    <a:pt x="6372" y="833127"/>
                  </a:lnTo>
                  <a:lnTo>
                    <a:pt x="0" y="781049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71353" y="4408169"/>
              <a:ext cx="2277110" cy="1041400"/>
            </a:xfrm>
            <a:custGeom>
              <a:avLst/>
              <a:gdLst/>
              <a:ahLst/>
              <a:cxnLst/>
              <a:rect l="l" t="t" r="r" b="b"/>
              <a:pathLst>
                <a:path w="2277109" h="1041400">
                  <a:moveTo>
                    <a:pt x="1772666" y="0"/>
                  </a:moveTo>
                  <a:lnTo>
                    <a:pt x="504190" y="0"/>
                  </a:lnTo>
                  <a:lnTo>
                    <a:pt x="455624" y="2307"/>
                  </a:lnTo>
                  <a:lnTo>
                    <a:pt x="408367" y="9089"/>
                  </a:lnTo>
                  <a:lnTo>
                    <a:pt x="362628" y="20134"/>
                  </a:lnTo>
                  <a:lnTo>
                    <a:pt x="318620" y="35231"/>
                  </a:lnTo>
                  <a:lnTo>
                    <a:pt x="276553" y="54169"/>
                  </a:lnTo>
                  <a:lnTo>
                    <a:pt x="236638" y="76737"/>
                  </a:lnTo>
                  <a:lnTo>
                    <a:pt x="199087" y="102724"/>
                  </a:lnTo>
                  <a:lnTo>
                    <a:pt x="164110" y="131919"/>
                  </a:lnTo>
                  <a:lnTo>
                    <a:pt x="131919" y="164110"/>
                  </a:lnTo>
                  <a:lnTo>
                    <a:pt x="102724" y="199087"/>
                  </a:lnTo>
                  <a:lnTo>
                    <a:pt x="76737" y="236638"/>
                  </a:lnTo>
                  <a:lnTo>
                    <a:pt x="54169" y="276553"/>
                  </a:lnTo>
                  <a:lnTo>
                    <a:pt x="35231" y="318620"/>
                  </a:lnTo>
                  <a:lnTo>
                    <a:pt x="20134" y="362628"/>
                  </a:lnTo>
                  <a:lnTo>
                    <a:pt x="9089" y="408367"/>
                  </a:lnTo>
                  <a:lnTo>
                    <a:pt x="2307" y="455624"/>
                  </a:lnTo>
                  <a:lnTo>
                    <a:pt x="0" y="504189"/>
                  </a:lnTo>
                  <a:lnTo>
                    <a:pt x="0" y="536701"/>
                  </a:lnTo>
                  <a:lnTo>
                    <a:pt x="2307" y="585267"/>
                  </a:lnTo>
                  <a:lnTo>
                    <a:pt x="9089" y="632524"/>
                  </a:lnTo>
                  <a:lnTo>
                    <a:pt x="20134" y="678263"/>
                  </a:lnTo>
                  <a:lnTo>
                    <a:pt x="35231" y="722271"/>
                  </a:lnTo>
                  <a:lnTo>
                    <a:pt x="54169" y="764338"/>
                  </a:lnTo>
                  <a:lnTo>
                    <a:pt x="76737" y="804253"/>
                  </a:lnTo>
                  <a:lnTo>
                    <a:pt x="102724" y="841804"/>
                  </a:lnTo>
                  <a:lnTo>
                    <a:pt x="131919" y="876781"/>
                  </a:lnTo>
                  <a:lnTo>
                    <a:pt x="164110" y="908972"/>
                  </a:lnTo>
                  <a:lnTo>
                    <a:pt x="199087" y="938167"/>
                  </a:lnTo>
                  <a:lnTo>
                    <a:pt x="236638" y="964154"/>
                  </a:lnTo>
                  <a:lnTo>
                    <a:pt x="276553" y="986722"/>
                  </a:lnTo>
                  <a:lnTo>
                    <a:pt x="318620" y="1005660"/>
                  </a:lnTo>
                  <a:lnTo>
                    <a:pt x="362628" y="1020757"/>
                  </a:lnTo>
                  <a:lnTo>
                    <a:pt x="408367" y="1031802"/>
                  </a:lnTo>
                  <a:lnTo>
                    <a:pt x="455624" y="1038584"/>
                  </a:lnTo>
                  <a:lnTo>
                    <a:pt x="504190" y="1040891"/>
                  </a:lnTo>
                  <a:lnTo>
                    <a:pt x="1772666" y="1040891"/>
                  </a:lnTo>
                  <a:lnTo>
                    <a:pt x="1821231" y="1038584"/>
                  </a:lnTo>
                  <a:lnTo>
                    <a:pt x="1868488" y="1031802"/>
                  </a:lnTo>
                  <a:lnTo>
                    <a:pt x="1914227" y="1020757"/>
                  </a:lnTo>
                  <a:lnTo>
                    <a:pt x="1958235" y="1005660"/>
                  </a:lnTo>
                  <a:lnTo>
                    <a:pt x="2000302" y="986722"/>
                  </a:lnTo>
                  <a:lnTo>
                    <a:pt x="2040217" y="964154"/>
                  </a:lnTo>
                  <a:lnTo>
                    <a:pt x="2077768" y="938167"/>
                  </a:lnTo>
                  <a:lnTo>
                    <a:pt x="2112745" y="908972"/>
                  </a:lnTo>
                  <a:lnTo>
                    <a:pt x="2144936" y="876781"/>
                  </a:lnTo>
                  <a:lnTo>
                    <a:pt x="2174131" y="841804"/>
                  </a:lnTo>
                  <a:lnTo>
                    <a:pt x="2200118" y="804253"/>
                  </a:lnTo>
                  <a:lnTo>
                    <a:pt x="2222686" y="764338"/>
                  </a:lnTo>
                  <a:lnTo>
                    <a:pt x="2241624" y="722271"/>
                  </a:lnTo>
                  <a:lnTo>
                    <a:pt x="2256721" y="678263"/>
                  </a:lnTo>
                  <a:lnTo>
                    <a:pt x="2267766" y="632524"/>
                  </a:lnTo>
                  <a:lnTo>
                    <a:pt x="2274548" y="585267"/>
                  </a:lnTo>
                  <a:lnTo>
                    <a:pt x="2276855" y="536701"/>
                  </a:lnTo>
                  <a:lnTo>
                    <a:pt x="2276855" y="504189"/>
                  </a:lnTo>
                  <a:lnTo>
                    <a:pt x="2274548" y="455624"/>
                  </a:lnTo>
                  <a:lnTo>
                    <a:pt x="2267766" y="408367"/>
                  </a:lnTo>
                  <a:lnTo>
                    <a:pt x="2256721" y="362628"/>
                  </a:lnTo>
                  <a:lnTo>
                    <a:pt x="2241624" y="318620"/>
                  </a:lnTo>
                  <a:lnTo>
                    <a:pt x="2222686" y="276553"/>
                  </a:lnTo>
                  <a:lnTo>
                    <a:pt x="2200118" y="236638"/>
                  </a:lnTo>
                  <a:lnTo>
                    <a:pt x="2174131" y="199087"/>
                  </a:lnTo>
                  <a:lnTo>
                    <a:pt x="2144936" y="164110"/>
                  </a:lnTo>
                  <a:lnTo>
                    <a:pt x="2112745" y="131919"/>
                  </a:lnTo>
                  <a:lnTo>
                    <a:pt x="2077768" y="102724"/>
                  </a:lnTo>
                  <a:lnTo>
                    <a:pt x="2040217" y="76737"/>
                  </a:lnTo>
                  <a:lnTo>
                    <a:pt x="2000302" y="54169"/>
                  </a:lnTo>
                  <a:lnTo>
                    <a:pt x="1958235" y="35231"/>
                  </a:lnTo>
                  <a:lnTo>
                    <a:pt x="1914227" y="20134"/>
                  </a:lnTo>
                  <a:lnTo>
                    <a:pt x="1868488" y="9089"/>
                  </a:lnTo>
                  <a:lnTo>
                    <a:pt x="1821231" y="2307"/>
                  </a:lnTo>
                  <a:lnTo>
                    <a:pt x="17726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71353" y="4408169"/>
              <a:ext cx="2277110" cy="1041400"/>
            </a:xfrm>
            <a:custGeom>
              <a:avLst/>
              <a:gdLst/>
              <a:ahLst/>
              <a:cxnLst/>
              <a:rect l="l" t="t" r="r" b="b"/>
              <a:pathLst>
                <a:path w="2277109" h="1041400">
                  <a:moveTo>
                    <a:pt x="0" y="504189"/>
                  </a:moveTo>
                  <a:lnTo>
                    <a:pt x="2307" y="455624"/>
                  </a:lnTo>
                  <a:lnTo>
                    <a:pt x="9089" y="408367"/>
                  </a:lnTo>
                  <a:lnTo>
                    <a:pt x="20134" y="362628"/>
                  </a:lnTo>
                  <a:lnTo>
                    <a:pt x="35231" y="318620"/>
                  </a:lnTo>
                  <a:lnTo>
                    <a:pt x="54169" y="276553"/>
                  </a:lnTo>
                  <a:lnTo>
                    <a:pt x="76737" y="236638"/>
                  </a:lnTo>
                  <a:lnTo>
                    <a:pt x="102724" y="199087"/>
                  </a:lnTo>
                  <a:lnTo>
                    <a:pt x="131919" y="164110"/>
                  </a:lnTo>
                  <a:lnTo>
                    <a:pt x="164110" y="131919"/>
                  </a:lnTo>
                  <a:lnTo>
                    <a:pt x="199087" y="102724"/>
                  </a:lnTo>
                  <a:lnTo>
                    <a:pt x="236638" y="76737"/>
                  </a:lnTo>
                  <a:lnTo>
                    <a:pt x="276553" y="54169"/>
                  </a:lnTo>
                  <a:lnTo>
                    <a:pt x="318620" y="35231"/>
                  </a:lnTo>
                  <a:lnTo>
                    <a:pt x="362628" y="20134"/>
                  </a:lnTo>
                  <a:lnTo>
                    <a:pt x="408367" y="9089"/>
                  </a:lnTo>
                  <a:lnTo>
                    <a:pt x="455624" y="2307"/>
                  </a:lnTo>
                  <a:lnTo>
                    <a:pt x="504190" y="0"/>
                  </a:lnTo>
                  <a:lnTo>
                    <a:pt x="1772666" y="0"/>
                  </a:lnTo>
                  <a:lnTo>
                    <a:pt x="1821231" y="2307"/>
                  </a:lnTo>
                  <a:lnTo>
                    <a:pt x="1868488" y="9089"/>
                  </a:lnTo>
                  <a:lnTo>
                    <a:pt x="1914227" y="20134"/>
                  </a:lnTo>
                  <a:lnTo>
                    <a:pt x="1958235" y="35231"/>
                  </a:lnTo>
                  <a:lnTo>
                    <a:pt x="2000302" y="54169"/>
                  </a:lnTo>
                  <a:lnTo>
                    <a:pt x="2040217" y="76737"/>
                  </a:lnTo>
                  <a:lnTo>
                    <a:pt x="2077768" y="102724"/>
                  </a:lnTo>
                  <a:lnTo>
                    <a:pt x="2112745" y="131919"/>
                  </a:lnTo>
                  <a:lnTo>
                    <a:pt x="2144936" y="164110"/>
                  </a:lnTo>
                  <a:lnTo>
                    <a:pt x="2174131" y="199087"/>
                  </a:lnTo>
                  <a:lnTo>
                    <a:pt x="2200118" y="236638"/>
                  </a:lnTo>
                  <a:lnTo>
                    <a:pt x="2222686" y="276553"/>
                  </a:lnTo>
                  <a:lnTo>
                    <a:pt x="2241624" y="318620"/>
                  </a:lnTo>
                  <a:lnTo>
                    <a:pt x="2256721" y="362628"/>
                  </a:lnTo>
                  <a:lnTo>
                    <a:pt x="2267766" y="408367"/>
                  </a:lnTo>
                  <a:lnTo>
                    <a:pt x="2274548" y="455624"/>
                  </a:lnTo>
                  <a:lnTo>
                    <a:pt x="2276855" y="504189"/>
                  </a:lnTo>
                  <a:lnTo>
                    <a:pt x="2276855" y="536701"/>
                  </a:lnTo>
                  <a:lnTo>
                    <a:pt x="2274548" y="585267"/>
                  </a:lnTo>
                  <a:lnTo>
                    <a:pt x="2267766" y="632524"/>
                  </a:lnTo>
                  <a:lnTo>
                    <a:pt x="2256721" y="678263"/>
                  </a:lnTo>
                  <a:lnTo>
                    <a:pt x="2241624" y="722271"/>
                  </a:lnTo>
                  <a:lnTo>
                    <a:pt x="2222686" y="764338"/>
                  </a:lnTo>
                  <a:lnTo>
                    <a:pt x="2200118" y="804253"/>
                  </a:lnTo>
                  <a:lnTo>
                    <a:pt x="2174131" y="841804"/>
                  </a:lnTo>
                  <a:lnTo>
                    <a:pt x="2144936" y="876781"/>
                  </a:lnTo>
                  <a:lnTo>
                    <a:pt x="2112745" y="908972"/>
                  </a:lnTo>
                  <a:lnTo>
                    <a:pt x="2077768" y="938167"/>
                  </a:lnTo>
                  <a:lnTo>
                    <a:pt x="2040217" y="964154"/>
                  </a:lnTo>
                  <a:lnTo>
                    <a:pt x="2000302" y="986722"/>
                  </a:lnTo>
                  <a:lnTo>
                    <a:pt x="1958235" y="1005660"/>
                  </a:lnTo>
                  <a:lnTo>
                    <a:pt x="1914227" y="1020757"/>
                  </a:lnTo>
                  <a:lnTo>
                    <a:pt x="1868488" y="1031802"/>
                  </a:lnTo>
                  <a:lnTo>
                    <a:pt x="1821231" y="1038584"/>
                  </a:lnTo>
                  <a:lnTo>
                    <a:pt x="1772666" y="1040891"/>
                  </a:lnTo>
                  <a:lnTo>
                    <a:pt x="504190" y="1040891"/>
                  </a:lnTo>
                  <a:lnTo>
                    <a:pt x="455624" y="1038584"/>
                  </a:lnTo>
                  <a:lnTo>
                    <a:pt x="408367" y="1031802"/>
                  </a:lnTo>
                  <a:lnTo>
                    <a:pt x="362628" y="1020757"/>
                  </a:lnTo>
                  <a:lnTo>
                    <a:pt x="318620" y="1005660"/>
                  </a:lnTo>
                  <a:lnTo>
                    <a:pt x="276553" y="986722"/>
                  </a:lnTo>
                  <a:lnTo>
                    <a:pt x="236638" y="964154"/>
                  </a:lnTo>
                  <a:lnTo>
                    <a:pt x="199087" y="938167"/>
                  </a:lnTo>
                  <a:lnTo>
                    <a:pt x="164110" y="908972"/>
                  </a:lnTo>
                  <a:lnTo>
                    <a:pt x="131919" y="876781"/>
                  </a:lnTo>
                  <a:lnTo>
                    <a:pt x="102724" y="841804"/>
                  </a:lnTo>
                  <a:lnTo>
                    <a:pt x="76737" y="804253"/>
                  </a:lnTo>
                  <a:lnTo>
                    <a:pt x="54169" y="764338"/>
                  </a:lnTo>
                  <a:lnTo>
                    <a:pt x="35231" y="722271"/>
                  </a:lnTo>
                  <a:lnTo>
                    <a:pt x="20134" y="678263"/>
                  </a:lnTo>
                  <a:lnTo>
                    <a:pt x="9089" y="632524"/>
                  </a:lnTo>
                  <a:lnTo>
                    <a:pt x="2307" y="585267"/>
                  </a:lnTo>
                  <a:lnTo>
                    <a:pt x="0" y="536701"/>
                  </a:lnTo>
                  <a:lnTo>
                    <a:pt x="0" y="504189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391902" y="4601717"/>
            <a:ext cx="1641475" cy="64452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91770" marR="5080" indent="-179705">
              <a:lnSpc>
                <a:spcPct val="72800"/>
              </a:lnSpc>
              <a:spcBef>
                <a:spcPts val="870"/>
              </a:spcBef>
            </a:pPr>
            <a:r>
              <a:rPr sz="2350" dirty="0">
                <a:latin typeface="DejaVu Sans Mono"/>
                <a:cs typeface="DejaVu Sans Mono"/>
              </a:rPr>
              <a:t>Inc</a:t>
            </a:r>
            <a:r>
              <a:rPr sz="2350" spc="-10" dirty="0">
                <a:latin typeface="DejaVu Sans Mono"/>
                <a:cs typeface="DejaVu Sans Mono"/>
              </a:rPr>
              <a:t>r</a:t>
            </a:r>
            <a:r>
              <a:rPr sz="2350" spc="-15" dirty="0">
                <a:latin typeface="DejaVu Sans Mono"/>
                <a:cs typeface="DejaVu Sans Mono"/>
              </a:rPr>
              <a:t>e</a:t>
            </a:r>
            <a:r>
              <a:rPr sz="2350" dirty="0">
                <a:latin typeface="DejaVu Sans Mono"/>
                <a:cs typeface="DejaVu Sans Mono"/>
              </a:rPr>
              <a:t>me</a:t>
            </a:r>
            <a:r>
              <a:rPr sz="2350" spc="-20" dirty="0">
                <a:latin typeface="DejaVu Sans Mono"/>
                <a:cs typeface="DejaVu Sans Mono"/>
              </a:rPr>
              <a:t>n</a:t>
            </a:r>
            <a:r>
              <a:rPr sz="2350" dirty="0">
                <a:latin typeface="DejaVu Sans Mono"/>
                <a:cs typeface="DejaVu Sans Mono"/>
              </a:rPr>
              <a:t>t  </a:t>
            </a:r>
            <a:r>
              <a:rPr sz="2350" spc="-5" dirty="0">
                <a:latin typeface="DejaVu Sans Mono"/>
                <a:cs typeface="DejaVu Sans Mono"/>
              </a:rPr>
              <a:t>Minutes</a:t>
            </a:r>
            <a:endParaRPr sz="2350">
              <a:latin typeface="DejaVu Sans Mono"/>
              <a:cs typeface="DejaVu Sans Mon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339846" y="1925129"/>
            <a:ext cx="9019540" cy="5502910"/>
            <a:chOff x="3339846" y="1925129"/>
            <a:chExt cx="9019540" cy="5502910"/>
          </a:xfrm>
        </p:grpSpPr>
        <p:sp>
          <p:nvSpPr>
            <p:cNvPr id="36" name="object 36"/>
            <p:cNvSpPr/>
            <p:nvPr/>
          </p:nvSpPr>
          <p:spPr>
            <a:xfrm>
              <a:off x="10071353" y="1936242"/>
              <a:ext cx="2277110" cy="1041400"/>
            </a:xfrm>
            <a:custGeom>
              <a:avLst/>
              <a:gdLst/>
              <a:ahLst/>
              <a:cxnLst/>
              <a:rect l="l" t="t" r="r" b="b"/>
              <a:pathLst>
                <a:path w="2277109" h="1041400">
                  <a:moveTo>
                    <a:pt x="0" y="504189"/>
                  </a:moveTo>
                  <a:lnTo>
                    <a:pt x="2307" y="455624"/>
                  </a:lnTo>
                  <a:lnTo>
                    <a:pt x="9089" y="408367"/>
                  </a:lnTo>
                  <a:lnTo>
                    <a:pt x="20134" y="362628"/>
                  </a:lnTo>
                  <a:lnTo>
                    <a:pt x="35231" y="318620"/>
                  </a:lnTo>
                  <a:lnTo>
                    <a:pt x="54169" y="276553"/>
                  </a:lnTo>
                  <a:lnTo>
                    <a:pt x="76737" y="236638"/>
                  </a:lnTo>
                  <a:lnTo>
                    <a:pt x="102724" y="199087"/>
                  </a:lnTo>
                  <a:lnTo>
                    <a:pt x="131919" y="164110"/>
                  </a:lnTo>
                  <a:lnTo>
                    <a:pt x="164110" y="131919"/>
                  </a:lnTo>
                  <a:lnTo>
                    <a:pt x="199087" y="102724"/>
                  </a:lnTo>
                  <a:lnTo>
                    <a:pt x="236638" y="76737"/>
                  </a:lnTo>
                  <a:lnTo>
                    <a:pt x="276553" y="54169"/>
                  </a:lnTo>
                  <a:lnTo>
                    <a:pt x="318620" y="35231"/>
                  </a:lnTo>
                  <a:lnTo>
                    <a:pt x="362628" y="20134"/>
                  </a:lnTo>
                  <a:lnTo>
                    <a:pt x="408367" y="9089"/>
                  </a:lnTo>
                  <a:lnTo>
                    <a:pt x="455624" y="2307"/>
                  </a:lnTo>
                  <a:lnTo>
                    <a:pt x="504190" y="0"/>
                  </a:lnTo>
                  <a:lnTo>
                    <a:pt x="1772666" y="0"/>
                  </a:lnTo>
                  <a:lnTo>
                    <a:pt x="1821231" y="2307"/>
                  </a:lnTo>
                  <a:lnTo>
                    <a:pt x="1868488" y="9089"/>
                  </a:lnTo>
                  <a:lnTo>
                    <a:pt x="1914227" y="20134"/>
                  </a:lnTo>
                  <a:lnTo>
                    <a:pt x="1958235" y="35231"/>
                  </a:lnTo>
                  <a:lnTo>
                    <a:pt x="2000302" y="54169"/>
                  </a:lnTo>
                  <a:lnTo>
                    <a:pt x="2040217" y="76737"/>
                  </a:lnTo>
                  <a:lnTo>
                    <a:pt x="2077768" y="102724"/>
                  </a:lnTo>
                  <a:lnTo>
                    <a:pt x="2112745" y="131919"/>
                  </a:lnTo>
                  <a:lnTo>
                    <a:pt x="2144936" y="164110"/>
                  </a:lnTo>
                  <a:lnTo>
                    <a:pt x="2174131" y="199087"/>
                  </a:lnTo>
                  <a:lnTo>
                    <a:pt x="2200118" y="236638"/>
                  </a:lnTo>
                  <a:lnTo>
                    <a:pt x="2222686" y="276553"/>
                  </a:lnTo>
                  <a:lnTo>
                    <a:pt x="2241624" y="318620"/>
                  </a:lnTo>
                  <a:lnTo>
                    <a:pt x="2256721" y="362628"/>
                  </a:lnTo>
                  <a:lnTo>
                    <a:pt x="2267766" y="408367"/>
                  </a:lnTo>
                  <a:lnTo>
                    <a:pt x="2274548" y="455624"/>
                  </a:lnTo>
                  <a:lnTo>
                    <a:pt x="2276855" y="504189"/>
                  </a:lnTo>
                  <a:lnTo>
                    <a:pt x="2276855" y="536701"/>
                  </a:lnTo>
                  <a:lnTo>
                    <a:pt x="2274548" y="585267"/>
                  </a:lnTo>
                  <a:lnTo>
                    <a:pt x="2267766" y="632524"/>
                  </a:lnTo>
                  <a:lnTo>
                    <a:pt x="2256721" y="678263"/>
                  </a:lnTo>
                  <a:lnTo>
                    <a:pt x="2241624" y="722271"/>
                  </a:lnTo>
                  <a:lnTo>
                    <a:pt x="2222686" y="764338"/>
                  </a:lnTo>
                  <a:lnTo>
                    <a:pt x="2200118" y="804253"/>
                  </a:lnTo>
                  <a:lnTo>
                    <a:pt x="2174131" y="841804"/>
                  </a:lnTo>
                  <a:lnTo>
                    <a:pt x="2144936" y="876781"/>
                  </a:lnTo>
                  <a:lnTo>
                    <a:pt x="2112745" y="908972"/>
                  </a:lnTo>
                  <a:lnTo>
                    <a:pt x="2077768" y="938167"/>
                  </a:lnTo>
                  <a:lnTo>
                    <a:pt x="2040217" y="964154"/>
                  </a:lnTo>
                  <a:lnTo>
                    <a:pt x="2000302" y="986722"/>
                  </a:lnTo>
                  <a:lnTo>
                    <a:pt x="1958235" y="1005660"/>
                  </a:lnTo>
                  <a:lnTo>
                    <a:pt x="1914227" y="1020757"/>
                  </a:lnTo>
                  <a:lnTo>
                    <a:pt x="1868488" y="1031802"/>
                  </a:lnTo>
                  <a:lnTo>
                    <a:pt x="1821231" y="1038584"/>
                  </a:lnTo>
                  <a:lnTo>
                    <a:pt x="1772666" y="1040891"/>
                  </a:lnTo>
                  <a:lnTo>
                    <a:pt x="504190" y="1040891"/>
                  </a:lnTo>
                  <a:lnTo>
                    <a:pt x="455624" y="1038584"/>
                  </a:lnTo>
                  <a:lnTo>
                    <a:pt x="408367" y="1031802"/>
                  </a:lnTo>
                  <a:lnTo>
                    <a:pt x="362628" y="1020757"/>
                  </a:lnTo>
                  <a:lnTo>
                    <a:pt x="318620" y="1005660"/>
                  </a:lnTo>
                  <a:lnTo>
                    <a:pt x="276553" y="986722"/>
                  </a:lnTo>
                  <a:lnTo>
                    <a:pt x="236638" y="964154"/>
                  </a:lnTo>
                  <a:lnTo>
                    <a:pt x="199087" y="938167"/>
                  </a:lnTo>
                  <a:lnTo>
                    <a:pt x="164110" y="908972"/>
                  </a:lnTo>
                  <a:lnTo>
                    <a:pt x="131919" y="876781"/>
                  </a:lnTo>
                  <a:lnTo>
                    <a:pt x="102724" y="841804"/>
                  </a:lnTo>
                  <a:lnTo>
                    <a:pt x="76737" y="804253"/>
                  </a:lnTo>
                  <a:lnTo>
                    <a:pt x="54169" y="764338"/>
                  </a:lnTo>
                  <a:lnTo>
                    <a:pt x="35231" y="722271"/>
                  </a:lnTo>
                  <a:lnTo>
                    <a:pt x="20134" y="678263"/>
                  </a:lnTo>
                  <a:lnTo>
                    <a:pt x="9089" y="632524"/>
                  </a:lnTo>
                  <a:lnTo>
                    <a:pt x="2307" y="585267"/>
                  </a:lnTo>
                  <a:lnTo>
                    <a:pt x="0" y="536701"/>
                  </a:lnTo>
                  <a:lnTo>
                    <a:pt x="0" y="504189"/>
                  </a:lnTo>
                  <a:close/>
                </a:path>
              </a:pathLst>
            </a:custGeom>
            <a:ln w="22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39846" y="7313422"/>
              <a:ext cx="1300480" cy="114300"/>
            </a:xfrm>
            <a:custGeom>
              <a:avLst/>
              <a:gdLst/>
              <a:ahLst/>
              <a:cxnLst/>
              <a:rect l="l" t="t" r="r" b="b"/>
              <a:pathLst>
                <a:path w="1300479" h="114300">
                  <a:moveTo>
                    <a:pt x="97789" y="0"/>
                  </a:moveTo>
                  <a:lnTo>
                    <a:pt x="0" y="57403"/>
                  </a:lnTo>
                  <a:lnTo>
                    <a:pt x="98043" y="114300"/>
                  </a:lnTo>
                  <a:lnTo>
                    <a:pt x="104901" y="112521"/>
                  </a:lnTo>
                  <a:lnTo>
                    <a:pt x="110998" y="101853"/>
                  </a:lnTo>
                  <a:lnTo>
                    <a:pt x="109219" y="95122"/>
                  </a:lnTo>
                  <a:lnTo>
                    <a:pt x="103886" y="91947"/>
                  </a:lnTo>
                  <a:lnTo>
                    <a:pt x="63309" y="68452"/>
                  </a:lnTo>
                  <a:lnTo>
                    <a:pt x="21970" y="68452"/>
                  </a:lnTo>
                  <a:lnTo>
                    <a:pt x="21970" y="46227"/>
                  </a:lnTo>
                  <a:lnTo>
                    <a:pt x="63181" y="46129"/>
                  </a:lnTo>
                  <a:lnTo>
                    <a:pt x="103758" y="22351"/>
                  </a:lnTo>
                  <a:lnTo>
                    <a:pt x="108965" y="19176"/>
                  </a:lnTo>
                  <a:lnTo>
                    <a:pt x="110743" y="12445"/>
                  </a:lnTo>
                  <a:lnTo>
                    <a:pt x="107695" y="7111"/>
                  </a:lnTo>
                  <a:lnTo>
                    <a:pt x="104520" y="1777"/>
                  </a:lnTo>
                  <a:lnTo>
                    <a:pt x="97789" y="0"/>
                  </a:lnTo>
                  <a:close/>
                </a:path>
                <a:path w="1300479" h="114300">
                  <a:moveTo>
                    <a:pt x="63181" y="46129"/>
                  </a:moveTo>
                  <a:lnTo>
                    <a:pt x="21970" y="46227"/>
                  </a:lnTo>
                  <a:lnTo>
                    <a:pt x="21970" y="68452"/>
                  </a:lnTo>
                  <a:lnTo>
                    <a:pt x="63140" y="68354"/>
                  </a:lnTo>
                  <a:lnTo>
                    <a:pt x="60677" y="66928"/>
                  </a:lnTo>
                  <a:lnTo>
                    <a:pt x="27686" y="66928"/>
                  </a:lnTo>
                  <a:lnTo>
                    <a:pt x="27558" y="47751"/>
                  </a:lnTo>
                  <a:lnTo>
                    <a:pt x="60412" y="47751"/>
                  </a:lnTo>
                  <a:lnTo>
                    <a:pt x="63181" y="46129"/>
                  </a:lnTo>
                  <a:close/>
                </a:path>
                <a:path w="1300479" h="114300">
                  <a:moveTo>
                    <a:pt x="63140" y="68354"/>
                  </a:moveTo>
                  <a:lnTo>
                    <a:pt x="21970" y="68452"/>
                  </a:lnTo>
                  <a:lnTo>
                    <a:pt x="63309" y="68452"/>
                  </a:lnTo>
                  <a:lnTo>
                    <a:pt x="63140" y="68354"/>
                  </a:lnTo>
                  <a:close/>
                </a:path>
                <a:path w="1300479" h="114300">
                  <a:moveTo>
                    <a:pt x="1299971" y="43179"/>
                  </a:moveTo>
                  <a:lnTo>
                    <a:pt x="63181" y="46129"/>
                  </a:lnTo>
                  <a:lnTo>
                    <a:pt x="44083" y="57320"/>
                  </a:lnTo>
                  <a:lnTo>
                    <a:pt x="63140" y="68354"/>
                  </a:lnTo>
                  <a:lnTo>
                    <a:pt x="1299971" y="65404"/>
                  </a:lnTo>
                  <a:lnTo>
                    <a:pt x="1299971" y="43179"/>
                  </a:lnTo>
                  <a:close/>
                </a:path>
                <a:path w="1300479" h="114300">
                  <a:moveTo>
                    <a:pt x="27558" y="47751"/>
                  </a:moveTo>
                  <a:lnTo>
                    <a:pt x="27686" y="66928"/>
                  </a:lnTo>
                  <a:lnTo>
                    <a:pt x="44083" y="57320"/>
                  </a:lnTo>
                  <a:lnTo>
                    <a:pt x="27558" y="47751"/>
                  </a:lnTo>
                  <a:close/>
                </a:path>
                <a:path w="1300479" h="114300">
                  <a:moveTo>
                    <a:pt x="44083" y="57320"/>
                  </a:moveTo>
                  <a:lnTo>
                    <a:pt x="27686" y="66928"/>
                  </a:lnTo>
                  <a:lnTo>
                    <a:pt x="60677" y="66928"/>
                  </a:lnTo>
                  <a:lnTo>
                    <a:pt x="44083" y="57320"/>
                  </a:lnTo>
                  <a:close/>
                </a:path>
                <a:path w="1300479" h="114300">
                  <a:moveTo>
                    <a:pt x="60412" y="47751"/>
                  </a:moveTo>
                  <a:lnTo>
                    <a:pt x="27558" y="47751"/>
                  </a:lnTo>
                  <a:lnTo>
                    <a:pt x="44083" y="57320"/>
                  </a:lnTo>
                  <a:lnTo>
                    <a:pt x="60412" y="47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391902" y="2128265"/>
            <a:ext cx="1641475" cy="64516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24485" marR="5080" indent="-312420">
              <a:lnSpc>
                <a:spcPct val="72800"/>
              </a:lnSpc>
              <a:spcBef>
                <a:spcPts val="870"/>
              </a:spcBef>
            </a:pPr>
            <a:r>
              <a:rPr sz="2350" dirty="0">
                <a:latin typeface="DejaVu Sans Mono"/>
                <a:cs typeface="DejaVu Sans Mono"/>
              </a:rPr>
              <a:t>Inc</a:t>
            </a:r>
            <a:r>
              <a:rPr sz="2350" spc="-10" dirty="0">
                <a:latin typeface="DejaVu Sans Mono"/>
                <a:cs typeface="DejaVu Sans Mono"/>
              </a:rPr>
              <a:t>r</a:t>
            </a:r>
            <a:r>
              <a:rPr sz="2350" spc="-15" dirty="0">
                <a:latin typeface="DejaVu Sans Mono"/>
                <a:cs typeface="DejaVu Sans Mono"/>
              </a:rPr>
              <a:t>e</a:t>
            </a:r>
            <a:r>
              <a:rPr sz="2350" dirty="0">
                <a:latin typeface="DejaVu Sans Mono"/>
                <a:cs typeface="DejaVu Sans Mono"/>
              </a:rPr>
              <a:t>me</a:t>
            </a:r>
            <a:r>
              <a:rPr sz="2350" spc="-20" dirty="0">
                <a:latin typeface="DejaVu Sans Mono"/>
                <a:cs typeface="DejaVu Sans Mono"/>
              </a:rPr>
              <a:t>n</a:t>
            </a:r>
            <a:r>
              <a:rPr sz="2350" dirty="0">
                <a:latin typeface="DejaVu Sans Mono"/>
                <a:cs typeface="DejaVu Sans Mono"/>
              </a:rPr>
              <a:t>t  </a:t>
            </a:r>
            <a:r>
              <a:rPr sz="2350" spc="-5" dirty="0">
                <a:latin typeface="DejaVu Sans Mono"/>
                <a:cs typeface="DejaVu Sans Mono"/>
              </a:rPr>
              <a:t>Hours</a:t>
            </a:r>
            <a:endParaRPr sz="2350">
              <a:latin typeface="DejaVu Sans Mono"/>
              <a:cs typeface="DejaVu Sans Mon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628705" y="1926653"/>
            <a:ext cx="2299335" cy="1063625"/>
            <a:chOff x="4628705" y="1926653"/>
            <a:chExt cx="2299335" cy="1063625"/>
          </a:xfrm>
        </p:grpSpPr>
        <p:sp>
          <p:nvSpPr>
            <p:cNvPr id="40" name="object 40"/>
            <p:cNvSpPr/>
            <p:nvPr/>
          </p:nvSpPr>
          <p:spPr>
            <a:xfrm>
              <a:off x="4639817" y="1937766"/>
              <a:ext cx="2277110" cy="1041400"/>
            </a:xfrm>
            <a:custGeom>
              <a:avLst/>
              <a:gdLst/>
              <a:ahLst/>
              <a:cxnLst/>
              <a:rect l="l" t="t" r="r" b="b"/>
              <a:pathLst>
                <a:path w="2277109" h="1041400">
                  <a:moveTo>
                    <a:pt x="1772666" y="0"/>
                  </a:moveTo>
                  <a:lnTo>
                    <a:pt x="504190" y="0"/>
                  </a:lnTo>
                  <a:lnTo>
                    <a:pt x="455624" y="2307"/>
                  </a:lnTo>
                  <a:lnTo>
                    <a:pt x="408367" y="9089"/>
                  </a:lnTo>
                  <a:lnTo>
                    <a:pt x="362628" y="20134"/>
                  </a:lnTo>
                  <a:lnTo>
                    <a:pt x="318620" y="35231"/>
                  </a:lnTo>
                  <a:lnTo>
                    <a:pt x="276553" y="54169"/>
                  </a:lnTo>
                  <a:lnTo>
                    <a:pt x="236638" y="76737"/>
                  </a:lnTo>
                  <a:lnTo>
                    <a:pt x="199087" y="102724"/>
                  </a:lnTo>
                  <a:lnTo>
                    <a:pt x="164110" y="131919"/>
                  </a:lnTo>
                  <a:lnTo>
                    <a:pt x="131919" y="164110"/>
                  </a:lnTo>
                  <a:lnTo>
                    <a:pt x="102724" y="199087"/>
                  </a:lnTo>
                  <a:lnTo>
                    <a:pt x="76737" y="236638"/>
                  </a:lnTo>
                  <a:lnTo>
                    <a:pt x="54169" y="276553"/>
                  </a:lnTo>
                  <a:lnTo>
                    <a:pt x="35231" y="318620"/>
                  </a:lnTo>
                  <a:lnTo>
                    <a:pt x="20134" y="362628"/>
                  </a:lnTo>
                  <a:lnTo>
                    <a:pt x="9089" y="408367"/>
                  </a:lnTo>
                  <a:lnTo>
                    <a:pt x="2307" y="455624"/>
                  </a:lnTo>
                  <a:lnTo>
                    <a:pt x="0" y="504189"/>
                  </a:lnTo>
                  <a:lnTo>
                    <a:pt x="0" y="536701"/>
                  </a:lnTo>
                  <a:lnTo>
                    <a:pt x="2307" y="585267"/>
                  </a:lnTo>
                  <a:lnTo>
                    <a:pt x="9089" y="632524"/>
                  </a:lnTo>
                  <a:lnTo>
                    <a:pt x="20134" y="678263"/>
                  </a:lnTo>
                  <a:lnTo>
                    <a:pt x="35231" y="722271"/>
                  </a:lnTo>
                  <a:lnTo>
                    <a:pt x="54169" y="764338"/>
                  </a:lnTo>
                  <a:lnTo>
                    <a:pt x="76737" y="804253"/>
                  </a:lnTo>
                  <a:lnTo>
                    <a:pt x="102724" y="841804"/>
                  </a:lnTo>
                  <a:lnTo>
                    <a:pt x="131919" y="876781"/>
                  </a:lnTo>
                  <a:lnTo>
                    <a:pt x="164110" y="908972"/>
                  </a:lnTo>
                  <a:lnTo>
                    <a:pt x="199087" y="938167"/>
                  </a:lnTo>
                  <a:lnTo>
                    <a:pt x="236638" y="964154"/>
                  </a:lnTo>
                  <a:lnTo>
                    <a:pt x="276553" y="986722"/>
                  </a:lnTo>
                  <a:lnTo>
                    <a:pt x="318620" y="1005660"/>
                  </a:lnTo>
                  <a:lnTo>
                    <a:pt x="362628" y="1020757"/>
                  </a:lnTo>
                  <a:lnTo>
                    <a:pt x="408367" y="1031802"/>
                  </a:lnTo>
                  <a:lnTo>
                    <a:pt x="455624" y="1038584"/>
                  </a:lnTo>
                  <a:lnTo>
                    <a:pt x="504190" y="1040891"/>
                  </a:lnTo>
                  <a:lnTo>
                    <a:pt x="1772666" y="1040891"/>
                  </a:lnTo>
                  <a:lnTo>
                    <a:pt x="1821231" y="1038584"/>
                  </a:lnTo>
                  <a:lnTo>
                    <a:pt x="1868488" y="1031802"/>
                  </a:lnTo>
                  <a:lnTo>
                    <a:pt x="1914227" y="1020757"/>
                  </a:lnTo>
                  <a:lnTo>
                    <a:pt x="1958235" y="1005660"/>
                  </a:lnTo>
                  <a:lnTo>
                    <a:pt x="2000302" y="986722"/>
                  </a:lnTo>
                  <a:lnTo>
                    <a:pt x="2040217" y="964154"/>
                  </a:lnTo>
                  <a:lnTo>
                    <a:pt x="2077768" y="938167"/>
                  </a:lnTo>
                  <a:lnTo>
                    <a:pt x="2112745" y="908972"/>
                  </a:lnTo>
                  <a:lnTo>
                    <a:pt x="2144936" y="876781"/>
                  </a:lnTo>
                  <a:lnTo>
                    <a:pt x="2174131" y="841804"/>
                  </a:lnTo>
                  <a:lnTo>
                    <a:pt x="2200118" y="804253"/>
                  </a:lnTo>
                  <a:lnTo>
                    <a:pt x="2222686" y="764338"/>
                  </a:lnTo>
                  <a:lnTo>
                    <a:pt x="2241624" y="722271"/>
                  </a:lnTo>
                  <a:lnTo>
                    <a:pt x="2256721" y="678263"/>
                  </a:lnTo>
                  <a:lnTo>
                    <a:pt x="2267766" y="632524"/>
                  </a:lnTo>
                  <a:lnTo>
                    <a:pt x="2274548" y="585267"/>
                  </a:lnTo>
                  <a:lnTo>
                    <a:pt x="2276856" y="536701"/>
                  </a:lnTo>
                  <a:lnTo>
                    <a:pt x="2276856" y="504189"/>
                  </a:lnTo>
                  <a:lnTo>
                    <a:pt x="2274548" y="455624"/>
                  </a:lnTo>
                  <a:lnTo>
                    <a:pt x="2267766" y="408367"/>
                  </a:lnTo>
                  <a:lnTo>
                    <a:pt x="2256721" y="362628"/>
                  </a:lnTo>
                  <a:lnTo>
                    <a:pt x="2241624" y="318620"/>
                  </a:lnTo>
                  <a:lnTo>
                    <a:pt x="2222686" y="276553"/>
                  </a:lnTo>
                  <a:lnTo>
                    <a:pt x="2200118" y="236638"/>
                  </a:lnTo>
                  <a:lnTo>
                    <a:pt x="2174131" y="199087"/>
                  </a:lnTo>
                  <a:lnTo>
                    <a:pt x="2144936" y="164110"/>
                  </a:lnTo>
                  <a:lnTo>
                    <a:pt x="2112745" y="131919"/>
                  </a:lnTo>
                  <a:lnTo>
                    <a:pt x="2077768" y="102724"/>
                  </a:lnTo>
                  <a:lnTo>
                    <a:pt x="2040217" y="76737"/>
                  </a:lnTo>
                  <a:lnTo>
                    <a:pt x="2000302" y="54169"/>
                  </a:lnTo>
                  <a:lnTo>
                    <a:pt x="1958235" y="35231"/>
                  </a:lnTo>
                  <a:lnTo>
                    <a:pt x="1914227" y="20134"/>
                  </a:lnTo>
                  <a:lnTo>
                    <a:pt x="1868488" y="9089"/>
                  </a:lnTo>
                  <a:lnTo>
                    <a:pt x="1821231" y="2307"/>
                  </a:lnTo>
                  <a:lnTo>
                    <a:pt x="17726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39817" y="1937766"/>
              <a:ext cx="2277110" cy="1041400"/>
            </a:xfrm>
            <a:custGeom>
              <a:avLst/>
              <a:gdLst/>
              <a:ahLst/>
              <a:cxnLst/>
              <a:rect l="l" t="t" r="r" b="b"/>
              <a:pathLst>
                <a:path w="2277109" h="1041400">
                  <a:moveTo>
                    <a:pt x="0" y="504189"/>
                  </a:moveTo>
                  <a:lnTo>
                    <a:pt x="2307" y="455624"/>
                  </a:lnTo>
                  <a:lnTo>
                    <a:pt x="9089" y="408367"/>
                  </a:lnTo>
                  <a:lnTo>
                    <a:pt x="20134" y="362628"/>
                  </a:lnTo>
                  <a:lnTo>
                    <a:pt x="35231" y="318620"/>
                  </a:lnTo>
                  <a:lnTo>
                    <a:pt x="54169" y="276553"/>
                  </a:lnTo>
                  <a:lnTo>
                    <a:pt x="76737" y="236638"/>
                  </a:lnTo>
                  <a:lnTo>
                    <a:pt x="102724" y="199087"/>
                  </a:lnTo>
                  <a:lnTo>
                    <a:pt x="131919" y="164110"/>
                  </a:lnTo>
                  <a:lnTo>
                    <a:pt x="164110" y="131919"/>
                  </a:lnTo>
                  <a:lnTo>
                    <a:pt x="199087" y="102724"/>
                  </a:lnTo>
                  <a:lnTo>
                    <a:pt x="236638" y="76737"/>
                  </a:lnTo>
                  <a:lnTo>
                    <a:pt x="276553" y="54169"/>
                  </a:lnTo>
                  <a:lnTo>
                    <a:pt x="318620" y="35231"/>
                  </a:lnTo>
                  <a:lnTo>
                    <a:pt x="362628" y="20134"/>
                  </a:lnTo>
                  <a:lnTo>
                    <a:pt x="408367" y="9089"/>
                  </a:lnTo>
                  <a:lnTo>
                    <a:pt x="455624" y="2307"/>
                  </a:lnTo>
                  <a:lnTo>
                    <a:pt x="504190" y="0"/>
                  </a:lnTo>
                  <a:lnTo>
                    <a:pt x="1772666" y="0"/>
                  </a:lnTo>
                  <a:lnTo>
                    <a:pt x="1821231" y="2307"/>
                  </a:lnTo>
                  <a:lnTo>
                    <a:pt x="1868488" y="9089"/>
                  </a:lnTo>
                  <a:lnTo>
                    <a:pt x="1914227" y="20134"/>
                  </a:lnTo>
                  <a:lnTo>
                    <a:pt x="1958235" y="35231"/>
                  </a:lnTo>
                  <a:lnTo>
                    <a:pt x="2000302" y="54169"/>
                  </a:lnTo>
                  <a:lnTo>
                    <a:pt x="2040217" y="76737"/>
                  </a:lnTo>
                  <a:lnTo>
                    <a:pt x="2077768" y="102724"/>
                  </a:lnTo>
                  <a:lnTo>
                    <a:pt x="2112745" y="131919"/>
                  </a:lnTo>
                  <a:lnTo>
                    <a:pt x="2144936" y="164110"/>
                  </a:lnTo>
                  <a:lnTo>
                    <a:pt x="2174131" y="199087"/>
                  </a:lnTo>
                  <a:lnTo>
                    <a:pt x="2200118" y="236638"/>
                  </a:lnTo>
                  <a:lnTo>
                    <a:pt x="2222686" y="276553"/>
                  </a:lnTo>
                  <a:lnTo>
                    <a:pt x="2241624" y="318620"/>
                  </a:lnTo>
                  <a:lnTo>
                    <a:pt x="2256721" y="362628"/>
                  </a:lnTo>
                  <a:lnTo>
                    <a:pt x="2267766" y="408367"/>
                  </a:lnTo>
                  <a:lnTo>
                    <a:pt x="2274548" y="455624"/>
                  </a:lnTo>
                  <a:lnTo>
                    <a:pt x="2276856" y="504189"/>
                  </a:lnTo>
                  <a:lnTo>
                    <a:pt x="2276856" y="536701"/>
                  </a:lnTo>
                  <a:lnTo>
                    <a:pt x="2274548" y="585267"/>
                  </a:lnTo>
                  <a:lnTo>
                    <a:pt x="2267766" y="632524"/>
                  </a:lnTo>
                  <a:lnTo>
                    <a:pt x="2256721" y="678263"/>
                  </a:lnTo>
                  <a:lnTo>
                    <a:pt x="2241624" y="722271"/>
                  </a:lnTo>
                  <a:lnTo>
                    <a:pt x="2222686" y="764338"/>
                  </a:lnTo>
                  <a:lnTo>
                    <a:pt x="2200118" y="804253"/>
                  </a:lnTo>
                  <a:lnTo>
                    <a:pt x="2174131" y="841804"/>
                  </a:lnTo>
                  <a:lnTo>
                    <a:pt x="2144936" y="876781"/>
                  </a:lnTo>
                  <a:lnTo>
                    <a:pt x="2112745" y="908972"/>
                  </a:lnTo>
                  <a:lnTo>
                    <a:pt x="2077768" y="938167"/>
                  </a:lnTo>
                  <a:lnTo>
                    <a:pt x="2040217" y="964154"/>
                  </a:lnTo>
                  <a:lnTo>
                    <a:pt x="2000302" y="986722"/>
                  </a:lnTo>
                  <a:lnTo>
                    <a:pt x="1958235" y="1005660"/>
                  </a:lnTo>
                  <a:lnTo>
                    <a:pt x="1914227" y="1020757"/>
                  </a:lnTo>
                  <a:lnTo>
                    <a:pt x="1868488" y="1031802"/>
                  </a:lnTo>
                  <a:lnTo>
                    <a:pt x="1821231" y="1038584"/>
                  </a:lnTo>
                  <a:lnTo>
                    <a:pt x="1772666" y="1040891"/>
                  </a:lnTo>
                  <a:lnTo>
                    <a:pt x="504190" y="1040891"/>
                  </a:lnTo>
                  <a:lnTo>
                    <a:pt x="455624" y="1038584"/>
                  </a:lnTo>
                  <a:lnTo>
                    <a:pt x="408367" y="1031802"/>
                  </a:lnTo>
                  <a:lnTo>
                    <a:pt x="362628" y="1020757"/>
                  </a:lnTo>
                  <a:lnTo>
                    <a:pt x="318620" y="1005660"/>
                  </a:lnTo>
                  <a:lnTo>
                    <a:pt x="276553" y="986722"/>
                  </a:lnTo>
                  <a:lnTo>
                    <a:pt x="236638" y="964154"/>
                  </a:lnTo>
                  <a:lnTo>
                    <a:pt x="199087" y="938167"/>
                  </a:lnTo>
                  <a:lnTo>
                    <a:pt x="164110" y="908972"/>
                  </a:lnTo>
                  <a:lnTo>
                    <a:pt x="131919" y="876781"/>
                  </a:lnTo>
                  <a:lnTo>
                    <a:pt x="102724" y="841804"/>
                  </a:lnTo>
                  <a:lnTo>
                    <a:pt x="76737" y="804253"/>
                  </a:lnTo>
                  <a:lnTo>
                    <a:pt x="54169" y="764338"/>
                  </a:lnTo>
                  <a:lnTo>
                    <a:pt x="35231" y="722271"/>
                  </a:lnTo>
                  <a:lnTo>
                    <a:pt x="20134" y="678263"/>
                  </a:lnTo>
                  <a:lnTo>
                    <a:pt x="9089" y="632524"/>
                  </a:lnTo>
                  <a:lnTo>
                    <a:pt x="2307" y="585267"/>
                  </a:lnTo>
                  <a:lnTo>
                    <a:pt x="0" y="536701"/>
                  </a:lnTo>
                  <a:lnTo>
                    <a:pt x="0" y="504189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315458" y="2130678"/>
            <a:ext cx="924560" cy="64516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>
              <a:lnSpc>
                <a:spcPct val="72800"/>
              </a:lnSpc>
              <a:spcBef>
                <a:spcPts val="870"/>
              </a:spcBef>
            </a:pPr>
            <a:r>
              <a:rPr sz="2350" spc="-5" dirty="0">
                <a:latin typeface="DejaVu Sans Mono"/>
                <a:cs typeface="DejaVu Sans Mono"/>
              </a:rPr>
              <a:t>Blink  Hours</a:t>
            </a:r>
            <a:endParaRPr sz="2350">
              <a:latin typeface="DejaVu Sans Mono"/>
              <a:cs typeface="DejaVu Sans Mon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660709" y="6835457"/>
            <a:ext cx="2299335" cy="1063625"/>
            <a:chOff x="4660709" y="6835457"/>
            <a:chExt cx="2299335" cy="1063625"/>
          </a:xfrm>
        </p:grpSpPr>
        <p:sp>
          <p:nvSpPr>
            <p:cNvPr id="44" name="object 44"/>
            <p:cNvSpPr/>
            <p:nvPr/>
          </p:nvSpPr>
          <p:spPr>
            <a:xfrm>
              <a:off x="4671821" y="6846569"/>
              <a:ext cx="2277110" cy="1041400"/>
            </a:xfrm>
            <a:custGeom>
              <a:avLst/>
              <a:gdLst/>
              <a:ahLst/>
              <a:cxnLst/>
              <a:rect l="l" t="t" r="r" b="b"/>
              <a:pathLst>
                <a:path w="2277109" h="1041400">
                  <a:moveTo>
                    <a:pt x="1772665" y="0"/>
                  </a:moveTo>
                  <a:lnTo>
                    <a:pt x="504189" y="0"/>
                  </a:lnTo>
                  <a:lnTo>
                    <a:pt x="455624" y="2307"/>
                  </a:lnTo>
                  <a:lnTo>
                    <a:pt x="408367" y="9089"/>
                  </a:lnTo>
                  <a:lnTo>
                    <a:pt x="362628" y="20134"/>
                  </a:lnTo>
                  <a:lnTo>
                    <a:pt x="318620" y="35231"/>
                  </a:lnTo>
                  <a:lnTo>
                    <a:pt x="276553" y="54169"/>
                  </a:lnTo>
                  <a:lnTo>
                    <a:pt x="236638" y="76737"/>
                  </a:lnTo>
                  <a:lnTo>
                    <a:pt x="199087" y="102724"/>
                  </a:lnTo>
                  <a:lnTo>
                    <a:pt x="164110" y="131919"/>
                  </a:lnTo>
                  <a:lnTo>
                    <a:pt x="131919" y="164110"/>
                  </a:lnTo>
                  <a:lnTo>
                    <a:pt x="102724" y="199087"/>
                  </a:lnTo>
                  <a:lnTo>
                    <a:pt x="76737" y="236638"/>
                  </a:lnTo>
                  <a:lnTo>
                    <a:pt x="54169" y="276553"/>
                  </a:lnTo>
                  <a:lnTo>
                    <a:pt x="35231" y="318620"/>
                  </a:lnTo>
                  <a:lnTo>
                    <a:pt x="20134" y="362628"/>
                  </a:lnTo>
                  <a:lnTo>
                    <a:pt x="9089" y="408367"/>
                  </a:lnTo>
                  <a:lnTo>
                    <a:pt x="2307" y="455624"/>
                  </a:lnTo>
                  <a:lnTo>
                    <a:pt x="0" y="504189"/>
                  </a:lnTo>
                  <a:lnTo>
                    <a:pt x="0" y="536701"/>
                  </a:lnTo>
                  <a:lnTo>
                    <a:pt x="2307" y="585267"/>
                  </a:lnTo>
                  <a:lnTo>
                    <a:pt x="9089" y="632524"/>
                  </a:lnTo>
                  <a:lnTo>
                    <a:pt x="20134" y="678263"/>
                  </a:lnTo>
                  <a:lnTo>
                    <a:pt x="35231" y="722271"/>
                  </a:lnTo>
                  <a:lnTo>
                    <a:pt x="54169" y="764338"/>
                  </a:lnTo>
                  <a:lnTo>
                    <a:pt x="76737" y="804253"/>
                  </a:lnTo>
                  <a:lnTo>
                    <a:pt x="102724" y="841804"/>
                  </a:lnTo>
                  <a:lnTo>
                    <a:pt x="131919" y="876781"/>
                  </a:lnTo>
                  <a:lnTo>
                    <a:pt x="164110" y="908972"/>
                  </a:lnTo>
                  <a:lnTo>
                    <a:pt x="199087" y="938167"/>
                  </a:lnTo>
                  <a:lnTo>
                    <a:pt x="236638" y="964154"/>
                  </a:lnTo>
                  <a:lnTo>
                    <a:pt x="276553" y="986722"/>
                  </a:lnTo>
                  <a:lnTo>
                    <a:pt x="318620" y="1005660"/>
                  </a:lnTo>
                  <a:lnTo>
                    <a:pt x="362628" y="1020757"/>
                  </a:lnTo>
                  <a:lnTo>
                    <a:pt x="408367" y="1031802"/>
                  </a:lnTo>
                  <a:lnTo>
                    <a:pt x="455624" y="1038584"/>
                  </a:lnTo>
                  <a:lnTo>
                    <a:pt x="504189" y="1040891"/>
                  </a:lnTo>
                  <a:lnTo>
                    <a:pt x="1772665" y="1040891"/>
                  </a:lnTo>
                  <a:lnTo>
                    <a:pt x="1821231" y="1038584"/>
                  </a:lnTo>
                  <a:lnTo>
                    <a:pt x="1868488" y="1031802"/>
                  </a:lnTo>
                  <a:lnTo>
                    <a:pt x="1914227" y="1020757"/>
                  </a:lnTo>
                  <a:lnTo>
                    <a:pt x="1958235" y="1005660"/>
                  </a:lnTo>
                  <a:lnTo>
                    <a:pt x="2000302" y="986722"/>
                  </a:lnTo>
                  <a:lnTo>
                    <a:pt x="2040217" y="964154"/>
                  </a:lnTo>
                  <a:lnTo>
                    <a:pt x="2077768" y="938167"/>
                  </a:lnTo>
                  <a:lnTo>
                    <a:pt x="2112745" y="908972"/>
                  </a:lnTo>
                  <a:lnTo>
                    <a:pt x="2144936" y="876781"/>
                  </a:lnTo>
                  <a:lnTo>
                    <a:pt x="2174131" y="841804"/>
                  </a:lnTo>
                  <a:lnTo>
                    <a:pt x="2200118" y="804253"/>
                  </a:lnTo>
                  <a:lnTo>
                    <a:pt x="2222686" y="764338"/>
                  </a:lnTo>
                  <a:lnTo>
                    <a:pt x="2241624" y="722271"/>
                  </a:lnTo>
                  <a:lnTo>
                    <a:pt x="2256721" y="678263"/>
                  </a:lnTo>
                  <a:lnTo>
                    <a:pt x="2267766" y="632524"/>
                  </a:lnTo>
                  <a:lnTo>
                    <a:pt x="2274548" y="585267"/>
                  </a:lnTo>
                  <a:lnTo>
                    <a:pt x="2276855" y="536701"/>
                  </a:lnTo>
                  <a:lnTo>
                    <a:pt x="2276855" y="504189"/>
                  </a:lnTo>
                  <a:lnTo>
                    <a:pt x="2274548" y="455624"/>
                  </a:lnTo>
                  <a:lnTo>
                    <a:pt x="2267766" y="408367"/>
                  </a:lnTo>
                  <a:lnTo>
                    <a:pt x="2256721" y="362628"/>
                  </a:lnTo>
                  <a:lnTo>
                    <a:pt x="2241624" y="318620"/>
                  </a:lnTo>
                  <a:lnTo>
                    <a:pt x="2222686" y="276553"/>
                  </a:lnTo>
                  <a:lnTo>
                    <a:pt x="2200118" y="236638"/>
                  </a:lnTo>
                  <a:lnTo>
                    <a:pt x="2174131" y="199087"/>
                  </a:lnTo>
                  <a:lnTo>
                    <a:pt x="2144936" y="164110"/>
                  </a:lnTo>
                  <a:lnTo>
                    <a:pt x="2112745" y="131919"/>
                  </a:lnTo>
                  <a:lnTo>
                    <a:pt x="2077768" y="102724"/>
                  </a:lnTo>
                  <a:lnTo>
                    <a:pt x="2040217" y="76737"/>
                  </a:lnTo>
                  <a:lnTo>
                    <a:pt x="2000302" y="54169"/>
                  </a:lnTo>
                  <a:lnTo>
                    <a:pt x="1958235" y="35231"/>
                  </a:lnTo>
                  <a:lnTo>
                    <a:pt x="1914227" y="20134"/>
                  </a:lnTo>
                  <a:lnTo>
                    <a:pt x="1868488" y="9089"/>
                  </a:lnTo>
                  <a:lnTo>
                    <a:pt x="1821231" y="2307"/>
                  </a:lnTo>
                  <a:lnTo>
                    <a:pt x="17726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71821" y="6846569"/>
              <a:ext cx="2277110" cy="1041400"/>
            </a:xfrm>
            <a:custGeom>
              <a:avLst/>
              <a:gdLst/>
              <a:ahLst/>
              <a:cxnLst/>
              <a:rect l="l" t="t" r="r" b="b"/>
              <a:pathLst>
                <a:path w="2277109" h="1041400">
                  <a:moveTo>
                    <a:pt x="0" y="504189"/>
                  </a:moveTo>
                  <a:lnTo>
                    <a:pt x="2307" y="455624"/>
                  </a:lnTo>
                  <a:lnTo>
                    <a:pt x="9089" y="408367"/>
                  </a:lnTo>
                  <a:lnTo>
                    <a:pt x="20134" y="362628"/>
                  </a:lnTo>
                  <a:lnTo>
                    <a:pt x="35231" y="318620"/>
                  </a:lnTo>
                  <a:lnTo>
                    <a:pt x="54169" y="276553"/>
                  </a:lnTo>
                  <a:lnTo>
                    <a:pt x="76737" y="236638"/>
                  </a:lnTo>
                  <a:lnTo>
                    <a:pt x="102724" y="199087"/>
                  </a:lnTo>
                  <a:lnTo>
                    <a:pt x="131919" y="164110"/>
                  </a:lnTo>
                  <a:lnTo>
                    <a:pt x="164110" y="131919"/>
                  </a:lnTo>
                  <a:lnTo>
                    <a:pt x="199087" y="102724"/>
                  </a:lnTo>
                  <a:lnTo>
                    <a:pt x="236638" y="76737"/>
                  </a:lnTo>
                  <a:lnTo>
                    <a:pt x="276553" y="54169"/>
                  </a:lnTo>
                  <a:lnTo>
                    <a:pt x="318620" y="35231"/>
                  </a:lnTo>
                  <a:lnTo>
                    <a:pt x="362628" y="20134"/>
                  </a:lnTo>
                  <a:lnTo>
                    <a:pt x="408367" y="9089"/>
                  </a:lnTo>
                  <a:lnTo>
                    <a:pt x="455624" y="2307"/>
                  </a:lnTo>
                  <a:lnTo>
                    <a:pt x="504189" y="0"/>
                  </a:lnTo>
                  <a:lnTo>
                    <a:pt x="1772665" y="0"/>
                  </a:lnTo>
                  <a:lnTo>
                    <a:pt x="1821231" y="2307"/>
                  </a:lnTo>
                  <a:lnTo>
                    <a:pt x="1868488" y="9089"/>
                  </a:lnTo>
                  <a:lnTo>
                    <a:pt x="1914227" y="20134"/>
                  </a:lnTo>
                  <a:lnTo>
                    <a:pt x="1958235" y="35231"/>
                  </a:lnTo>
                  <a:lnTo>
                    <a:pt x="2000302" y="54169"/>
                  </a:lnTo>
                  <a:lnTo>
                    <a:pt x="2040217" y="76737"/>
                  </a:lnTo>
                  <a:lnTo>
                    <a:pt x="2077768" y="102724"/>
                  </a:lnTo>
                  <a:lnTo>
                    <a:pt x="2112745" y="131919"/>
                  </a:lnTo>
                  <a:lnTo>
                    <a:pt x="2144936" y="164110"/>
                  </a:lnTo>
                  <a:lnTo>
                    <a:pt x="2174131" y="199087"/>
                  </a:lnTo>
                  <a:lnTo>
                    <a:pt x="2200118" y="236638"/>
                  </a:lnTo>
                  <a:lnTo>
                    <a:pt x="2222686" y="276553"/>
                  </a:lnTo>
                  <a:lnTo>
                    <a:pt x="2241624" y="318620"/>
                  </a:lnTo>
                  <a:lnTo>
                    <a:pt x="2256721" y="362628"/>
                  </a:lnTo>
                  <a:lnTo>
                    <a:pt x="2267766" y="408367"/>
                  </a:lnTo>
                  <a:lnTo>
                    <a:pt x="2274548" y="455624"/>
                  </a:lnTo>
                  <a:lnTo>
                    <a:pt x="2276855" y="504189"/>
                  </a:lnTo>
                  <a:lnTo>
                    <a:pt x="2276855" y="536701"/>
                  </a:lnTo>
                  <a:lnTo>
                    <a:pt x="2274548" y="585267"/>
                  </a:lnTo>
                  <a:lnTo>
                    <a:pt x="2267766" y="632524"/>
                  </a:lnTo>
                  <a:lnTo>
                    <a:pt x="2256721" y="678263"/>
                  </a:lnTo>
                  <a:lnTo>
                    <a:pt x="2241624" y="722271"/>
                  </a:lnTo>
                  <a:lnTo>
                    <a:pt x="2222686" y="764338"/>
                  </a:lnTo>
                  <a:lnTo>
                    <a:pt x="2200118" y="804253"/>
                  </a:lnTo>
                  <a:lnTo>
                    <a:pt x="2174131" y="841804"/>
                  </a:lnTo>
                  <a:lnTo>
                    <a:pt x="2144936" y="876781"/>
                  </a:lnTo>
                  <a:lnTo>
                    <a:pt x="2112745" y="908972"/>
                  </a:lnTo>
                  <a:lnTo>
                    <a:pt x="2077768" y="938167"/>
                  </a:lnTo>
                  <a:lnTo>
                    <a:pt x="2040217" y="964154"/>
                  </a:lnTo>
                  <a:lnTo>
                    <a:pt x="2000302" y="986722"/>
                  </a:lnTo>
                  <a:lnTo>
                    <a:pt x="1958235" y="1005660"/>
                  </a:lnTo>
                  <a:lnTo>
                    <a:pt x="1914227" y="1020757"/>
                  </a:lnTo>
                  <a:lnTo>
                    <a:pt x="1868488" y="1031802"/>
                  </a:lnTo>
                  <a:lnTo>
                    <a:pt x="1821231" y="1038584"/>
                  </a:lnTo>
                  <a:lnTo>
                    <a:pt x="1772665" y="1040891"/>
                  </a:lnTo>
                  <a:lnTo>
                    <a:pt x="504189" y="1040891"/>
                  </a:lnTo>
                  <a:lnTo>
                    <a:pt x="455624" y="1038584"/>
                  </a:lnTo>
                  <a:lnTo>
                    <a:pt x="408367" y="1031802"/>
                  </a:lnTo>
                  <a:lnTo>
                    <a:pt x="362628" y="1020757"/>
                  </a:lnTo>
                  <a:lnTo>
                    <a:pt x="318620" y="1005660"/>
                  </a:lnTo>
                  <a:lnTo>
                    <a:pt x="276553" y="986722"/>
                  </a:lnTo>
                  <a:lnTo>
                    <a:pt x="236638" y="964154"/>
                  </a:lnTo>
                  <a:lnTo>
                    <a:pt x="199087" y="938167"/>
                  </a:lnTo>
                  <a:lnTo>
                    <a:pt x="164110" y="908972"/>
                  </a:lnTo>
                  <a:lnTo>
                    <a:pt x="131919" y="876781"/>
                  </a:lnTo>
                  <a:lnTo>
                    <a:pt x="102724" y="841804"/>
                  </a:lnTo>
                  <a:lnTo>
                    <a:pt x="76737" y="804253"/>
                  </a:lnTo>
                  <a:lnTo>
                    <a:pt x="54169" y="764338"/>
                  </a:lnTo>
                  <a:lnTo>
                    <a:pt x="35231" y="722271"/>
                  </a:lnTo>
                  <a:lnTo>
                    <a:pt x="20134" y="678263"/>
                  </a:lnTo>
                  <a:lnTo>
                    <a:pt x="9089" y="632524"/>
                  </a:lnTo>
                  <a:lnTo>
                    <a:pt x="2307" y="585267"/>
                  </a:lnTo>
                  <a:lnTo>
                    <a:pt x="0" y="536701"/>
                  </a:lnTo>
                  <a:lnTo>
                    <a:pt x="0" y="504189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175630" y="7039432"/>
            <a:ext cx="1285240" cy="645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>
              <a:lnSpc>
                <a:spcPts val="2440"/>
              </a:lnSpc>
              <a:spcBef>
                <a:spcPts val="105"/>
              </a:spcBef>
            </a:pPr>
            <a:r>
              <a:rPr sz="2350" spc="-5" dirty="0">
                <a:latin typeface="DejaVu Sans Mono"/>
                <a:cs typeface="DejaVu Sans Mono"/>
              </a:rPr>
              <a:t>Blink</a:t>
            </a:r>
            <a:endParaRPr sz="2350">
              <a:latin typeface="DejaVu Sans Mono"/>
              <a:cs typeface="DejaVu Sans Mono"/>
            </a:endParaRPr>
          </a:p>
          <a:p>
            <a:pPr marL="12700">
              <a:lnSpc>
                <a:spcPts val="2440"/>
              </a:lnSpc>
            </a:pPr>
            <a:r>
              <a:rPr sz="2350" dirty="0">
                <a:latin typeface="DejaVu Sans Mono"/>
                <a:cs typeface="DejaVu Sans Mono"/>
              </a:rPr>
              <a:t>Seco</a:t>
            </a:r>
            <a:r>
              <a:rPr sz="2350" spc="-15" dirty="0">
                <a:latin typeface="DejaVu Sans Mono"/>
                <a:cs typeface="DejaVu Sans Mono"/>
              </a:rPr>
              <a:t>n</a:t>
            </a:r>
            <a:r>
              <a:rPr sz="2350" dirty="0">
                <a:latin typeface="DejaVu Sans Mono"/>
                <a:cs typeface="DejaVu Sans Mono"/>
              </a:rPr>
              <a:t>ds</a:t>
            </a:r>
            <a:endParaRPr sz="2350">
              <a:latin typeface="DejaVu Sans Mono"/>
              <a:cs typeface="DejaVu Sans Mon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660709" y="4397057"/>
            <a:ext cx="2299335" cy="1063625"/>
            <a:chOff x="4660709" y="4397057"/>
            <a:chExt cx="2299335" cy="1063625"/>
          </a:xfrm>
        </p:grpSpPr>
        <p:sp>
          <p:nvSpPr>
            <p:cNvPr id="48" name="object 48"/>
            <p:cNvSpPr/>
            <p:nvPr/>
          </p:nvSpPr>
          <p:spPr>
            <a:xfrm>
              <a:off x="4671821" y="4408170"/>
              <a:ext cx="2277110" cy="1041400"/>
            </a:xfrm>
            <a:custGeom>
              <a:avLst/>
              <a:gdLst/>
              <a:ahLst/>
              <a:cxnLst/>
              <a:rect l="l" t="t" r="r" b="b"/>
              <a:pathLst>
                <a:path w="2277109" h="1041400">
                  <a:moveTo>
                    <a:pt x="1772665" y="0"/>
                  </a:moveTo>
                  <a:lnTo>
                    <a:pt x="504189" y="0"/>
                  </a:lnTo>
                  <a:lnTo>
                    <a:pt x="455624" y="2307"/>
                  </a:lnTo>
                  <a:lnTo>
                    <a:pt x="408367" y="9089"/>
                  </a:lnTo>
                  <a:lnTo>
                    <a:pt x="362628" y="20134"/>
                  </a:lnTo>
                  <a:lnTo>
                    <a:pt x="318620" y="35231"/>
                  </a:lnTo>
                  <a:lnTo>
                    <a:pt x="276553" y="54169"/>
                  </a:lnTo>
                  <a:lnTo>
                    <a:pt x="236638" y="76737"/>
                  </a:lnTo>
                  <a:lnTo>
                    <a:pt x="199087" y="102724"/>
                  </a:lnTo>
                  <a:lnTo>
                    <a:pt x="164110" y="131919"/>
                  </a:lnTo>
                  <a:lnTo>
                    <a:pt x="131919" y="164110"/>
                  </a:lnTo>
                  <a:lnTo>
                    <a:pt x="102724" y="199087"/>
                  </a:lnTo>
                  <a:lnTo>
                    <a:pt x="76737" y="236638"/>
                  </a:lnTo>
                  <a:lnTo>
                    <a:pt x="54169" y="276553"/>
                  </a:lnTo>
                  <a:lnTo>
                    <a:pt x="35231" y="318620"/>
                  </a:lnTo>
                  <a:lnTo>
                    <a:pt x="20134" y="362628"/>
                  </a:lnTo>
                  <a:lnTo>
                    <a:pt x="9089" y="408367"/>
                  </a:lnTo>
                  <a:lnTo>
                    <a:pt x="2307" y="455624"/>
                  </a:lnTo>
                  <a:lnTo>
                    <a:pt x="0" y="504189"/>
                  </a:lnTo>
                  <a:lnTo>
                    <a:pt x="0" y="536701"/>
                  </a:lnTo>
                  <a:lnTo>
                    <a:pt x="2307" y="585267"/>
                  </a:lnTo>
                  <a:lnTo>
                    <a:pt x="9089" y="632524"/>
                  </a:lnTo>
                  <a:lnTo>
                    <a:pt x="20134" y="678263"/>
                  </a:lnTo>
                  <a:lnTo>
                    <a:pt x="35231" y="722271"/>
                  </a:lnTo>
                  <a:lnTo>
                    <a:pt x="54169" y="764338"/>
                  </a:lnTo>
                  <a:lnTo>
                    <a:pt x="76737" y="804253"/>
                  </a:lnTo>
                  <a:lnTo>
                    <a:pt x="102724" y="841804"/>
                  </a:lnTo>
                  <a:lnTo>
                    <a:pt x="131919" y="876781"/>
                  </a:lnTo>
                  <a:lnTo>
                    <a:pt x="164110" y="908972"/>
                  </a:lnTo>
                  <a:lnTo>
                    <a:pt x="199087" y="938167"/>
                  </a:lnTo>
                  <a:lnTo>
                    <a:pt x="236638" y="964154"/>
                  </a:lnTo>
                  <a:lnTo>
                    <a:pt x="276553" y="986722"/>
                  </a:lnTo>
                  <a:lnTo>
                    <a:pt x="318620" y="1005660"/>
                  </a:lnTo>
                  <a:lnTo>
                    <a:pt x="362628" y="1020757"/>
                  </a:lnTo>
                  <a:lnTo>
                    <a:pt x="408367" y="1031802"/>
                  </a:lnTo>
                  <a:lnTo>
                    <a:pt x="455624" y="1038584"/>
                  </a:lnTo>
                  <a:lnTo>
                    <a:pt x="504189" y="1040891"/>
                  </a:lnTo>
                  <a:lnTo>
                    <a:pt x="1772665" y="1040891"/>
                  </a:lnTo>
                  <a:lnTo>
                    <a:pt x="1821231" y="1038584"/>
                  </a:lnTo>
                  <a:lnTo>
                    <a:pt x="1868488" y="1031802"/>
                  </a:lnTo>
                  <a:lnTo>
                    <a:pt x="1914227" y="1020757"/>
                  </a:lnTo>
                  <a:lnTo>
                    <a:pt x="1958235" y="1005660"/>
                  </a:lnTo>
                  <a:lnTo>
                    <a:pt x="2000302" y="986722"/>
                  </a:lnTo>
                  <a:lnTo>
                    <a:pt x="2040217" y="964154"/>
                  </a:lnTo>
                  <a:lnTo>
                    <a:pt x="2077768" y="938167"/>
                  </a:lnTo>
                  <a:lnTo>
                    <a:pt x="2112745" y="908972"/>
                  </a:lnTo>
                  <a:lnTo>
                    <a:pt x="2144936" y="876781"/>
                  </a:lnTo>
                  <a:lnTo>
                    <a:pt x="2174131" y="841804"/>
                  </a:lnTo>
                  <a:lnTo>
                    <a:pt x="2200118" y="804253"/>
                  </a:lnTo>
                  <a:lnTo>
                    <a:pt x="2222686" y="764338"/>
                  </a:lnTo>
                  <a:lnTo>
                    <a:pt x="2241624" y="722271"/>
                  </a:lnTo>
                  <a:lnTo>
                    <a:pt x="2256721" y="678263"/>
                  </a:lnTo>
                  <a:lnTo>
                    <a:pt x="2267766" y="632524"/>
                  </a:lnTo>
                  <a:lnTo>
                    <a:pt x="2274548" y="585267"/>
                  </a:lnTo>
                  <a:lnTo>
                    <a:pt x="2276855" y="536701"/>
                  </a:lnTo>
                  <a:lnTo>
                    <a:pt x="2276855" y="504189"/>
                  </a:lnTo>
                  <a:lnTo>
                    <a:pt x="2274548" y="455624"/>
                  </a:lnTo>
                  <a:lnTo>
                    <a:pt x="2267766" y="408367"/>
                  </a:lnTo>
                  <a:lnTo>
                    <a:pt x="2256721" y="362628"/>
                  </a:lnTo>
                  <a:lnTo>
                    <a:pt x="2241624" y="318620"/>
                  </a:lnTo>
                  <a:lnTo>
                    <a:pt x="2222686" y="276553"/>
                  </a:lnTo>
                  <a:lnTo>
                    <a:pt x="2200118" y="236638"/>
                  </a:lnTo>
                  <a:lnTo>
                    <a:pt x="2174131" y="199087"/>
                  </a:lnTo>
                  <a:lnTo>
                    <a:pt x="2144936" y="164110"/>
                  </a:lnTo>
                  <a:lnTo>
                    <a:pt x="2112745" y="131919"/>
                  </a:lnTo>
                  <a:lnTo>
                    <a:pt x="2077768" y="102724"/>
                  </a:lnTo>
                  <a:lnTo>
                    <a:pt x="2040217" y="76737"/>
                  </a:lnTo>
                  <a:lnTo>
                    <a:pt x="2000302" y="54169"/>
                  </a:lnTo>
                  <a:lnTo>
                    <a:pt x="1958235" y="35231"/>
                  </a:lnTo>
                  <a:lnTo>
                    <a:pt x="1914227" y="20134"/>
                  </a:lnTo>
                  <a:lnTo>
                    <a:pt x="1868488" y="9089"/>
                  </a:lnTo>
                  <a:lnTo>
                    <a:pt x="1821231" y="2307"/>
                  </a:lnTo>
                  <a:lnTo>
                    <a:pt x="17726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71821" y="4408170"/>
              <a:ext cx="2277110" cy="1041400"/>
            </a:xfrm>
            <a:custGeom>
              <a:avLst/>
              <a:gdLst/>
              <a:ahLst/>
              <a:cxnLst/>
              <a:rect l="l" t="t" r="r" b="b"/>
              <a:pathLst>
                <a:path w="2277109" h="1041400">
                  <a:moveTo>
                    <a:pt x="0" y="504189"/>
                  </a:moveTo>
                  <a:lnTo>
                    <a:pt x="2307" y="455624"/>
                  </a:lnTo>
                  <a:lnTo>
                    <a:pt x="9089" y="408367"/>
                  </a:lnTo>
                  <a:lnTo>
                    <a:pt x="20134" y="362628"/>
                  </a:lnTo>
                  <a:lnTo>
                    <a:pt x="35231" y="318620"/>
                  </a:lnTo>
                  <a:lnTo>
                    <a:pt x="54169" y="276553"/>
                  </a:lnTo>
                  <a:lnTo>
                    <a:pt x="76737" y="236638"/>
                  </a:lnTo>
                  <a:lnTo>
                    <a:pt x="102724" y="199087"/>
                  </a:lnTo>
                  <a:lnTo>
                    <a:pt x="131919" y="164110"/>
                  </a:lnTo>
                  <a:lnTo>
                    <a:pt x="164110" y="131919"/>
                  </a:lnTo>
                  <a:lnTo>
                    <a:pt x="199087" y="102724"/>
                  </a:lnTo>
                  <a:lnTo>
                    <a:pt x="236638" y="76737"/>
                  </a:lnTo>
                  <a:lnTo>
                    <a:pt x="276553" y="54169"/>
                  </a:lnTo>
                  <a:lnTo>
                    <a:pt x="318620" y="35231"/>
                  </a:lnTo>
                  <a:lnTo>
                    <a:pt x="362628" y="20134"/>
                  </a:lnTo>
                  <a:lnTo>
                    <a:pt x="408367" y="9089"/>
                  </a:lnTo>
                  <a:lnTo>
                    <a:pt x="455624" y="2307"/>
                  </a:lnTo>
                  <a:lnTo>
                    <a:pt x="504189" y="0"/>
                  </a:lnTo>
                  <a:lnTo>
                    <a:pt x="1772665" y="0"/>
                  </a:lnTo>
                  <a:lnTo>
                    <a:pt x="1821231" y="2307"/>
                  </a:lnTo>
                  <a:lnTo>
                    <a:pt x="1868488" y="9089"/>
                  </a:lnTo>
                  <a:lnTo>
                    <a:pt x="1914227" y="20134"/>
                  </a:lnTo>
                  <a:lnTo>
                    <a:pt x="1958235" y="35231"/>
                  </a:lnTo>
                  <a:lnTo>
                    <a:pt x="2000302" y="54169"/>
                  </a:lnTo>
                  <a:lnTo>
                    <a:pt x="2040217" y="76737"/>
                  </a:lnTo>
                  <a:lnTo>
                    <a:pt x="2077768" y="102724"/>
                  </a:lnTo>
                  <a:lnTo>
                    <a:pt x="2112745" y="131919"/>
                  </a:lnTo>
                  <a:lnTo>
                    <a:pt x="2144936" y="164110"/>
                  </a:lnTo>
                  <a:lnTo>
                    <a:pt x="2174131" y="199087"/>
                  </a:lnTo>
                  <a:lnTo>
                    <a:pt x="2200118" y="236638"/>
                  </a:lnTo>
                  <a:lnTo>
                    <a:pt x="2222686" y="276553"/>
                  </a:lnTo>
                  <a:lnTo>
                    <a:pt x="2241624" y="318620"/>
                  </a:lnTo>
                  <a:lnTo>
                    <a:pt x="2256721" y="362628"/>
                  </a:lnTo>
                  <a:lnTo>
                    <a:pt x="2267766" y="408367"/>
                  </a:lnTo>
                  <a:lnTo>
                    <a:pt x="2274548" y="455624"/>
                  </a:lnTo>
                  <a:lnTo>
                    <a:pt x="2276855" y="504189"/>
                  </a:lnTo>
                  <a:lnTo>
                    <a:pt x="2276855" y="536701"/>
                  </a:lnTo>
                  <a:lnTo>
                    <a:pt x="2274548" y="585267"/>
                  </a:lnTo>
                  <a:lnTo>
                    <a:pt x="2267766" y="632524"/>
                  </a:lnTo>
                  <a:lnTo>
                    <a:pt x="2256721" y="678263"/>
                  </a:lnTo>
                  <a:lnTo>
                    <a:pt x="2241624" y="722271"/>
                  </a:lnTo>
                  <a:lnTo>
                    <a:pt x="2222686" y="764338"/>
                  </a:lnTo>
                  <a:lnTo>
                    <a:pt x="2200118" y="804253"/>
                  </a:lnTo>
                  <a:lnTo>
                    <a:pt x="2174131" y="841804"/>
                  </a:lnTo>
                  <a:lnTo>
                    <a:pt x="2144936" y="876781"/>
                  </a:lnTo>
                  <a:lnTo>
                    <a:pt x="2112745" y="908972"/>
                  </a:lnTo>
                  <a:lnTo>
                    <a:pt x="2077768" y="938167"/>
                  </a:lnTo>
                  <a:lnTo>
                    <a:pt x="2040217" y="964154"/>
                  </a:lnTo>
                  <a:lnTo>
                    <a:pt x="2000302" y="986722"/>
                  </a:lnTo>
                  <a:lnTo>
                    <a:pt x="1958235" y="1005660"/>
                  </a:lnTo>
                  <a:lnTo>
                    <a:pt x="1914227" y="1020757"/>
                  </a:lnTo>
                  <a:lnTo>
                    <a:pt x="1868488" y="1031802"/>
                  </a:lnTo>
                  <a:lnTo>
                    <a:pt x="1821231" y="1038584"/>
                  </a:lnTo>
                  <a:lnTo>
                    <a:pt x="1772665" y="1040891"/>
                  </a:lnTo>
                  <a:lnTo>
                    <a:pt x="504189" y="1040891"/>
                  </a:lnTo>
                  <a:lnTo>
                    <a:pt x="455624" y="1038584"/>
                  </a:lnTo>
                  <a:lnTo>
                    <a:pt x="408367" y="1031802"/>
                  </a:lnTo>
                  <a:lnTo>
                    <a:pt x="362628" y="1020757"/>
                  </a:lnTo>
                  <a:lnTo>
                    <a:pt x="318620" y="1005660"/>
                  </a:lnTo>
                  <a:lnTo>
                    <a:pt x="276553" y="986722"/>
                  </a:lnTo>
                  <a:lnTo>
                    <a:pt x="236638" y="964154"/>
                  </a:lnTo>
                  <a:lnTo>
                    <a:pt x="199087" y="938167"/>
                  </a:lnTo>
                  <a:lnTo>
                    <a:pt x="164110" y="908972"/>
                  </a:lnTo>
                  <a:lnTo>
                    <a:pt x="131919" y="876781"/>
                  </a:lnTo>
                  <a:lnTo>
                    <a:pt x="102724" y="841804"/>
                  </a:lnTo>
                  <a:lnTo>
                    <a:pt x="76737" y="804253"/>
                  </a:lnTo>
                  <a:lnTo>
                    <a:pt x="54169" y="764338"/>
                  </a:lnTo>
                  <a:lnTo>
                    <a:pt x="35231" y="722271"/>
                  </a:lnTo>
                  <a:lnTo>
                    <a:pt x="20134" y="678263"/>
                  </a:lnTo>
                  <a:lnTo>
                    <a:pt x="9089" y="632524"/>
                  </a:lnTo>
                  <a:lnTo>
                    <a:pt x="2307" y="585267"/>
                  </a:lnTo>
                  <a:lnTo>
                    <a:pt x="0" y="536701"/>
                  </a:lnTo>
                  <a:lnTo>
                    <a:pt x="0" y="504189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175630" y="4601717"/>
            <a:ext cx="1285240" cy="64452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 indent="172085">
              <a:lnSpc>
                <a:spcPct val="72800"/>
              </a:lnSpc>
              <a:spcBef>
                <a:spcPts val="870"/>
              </a:spcBef>
            </a:pPr>
            <a:r>
              <a:rPr sz="2350" spc="-5" dirty="0">
                <a:latin typeface="DejaVu Sans Mono"/>
                <a:cs typeface="DejaVu Sans Mono"/>
              </a:rPr>
              <a:t>Blink  </a:t>
            </a:r>
            <a:r>
              <a:rPr sz="2350" dirty="0">
                <a:latin typeface="DejaVu Sans Mono"/>
                <a:cs typeface="DejaVu Sans Mono"/>
              </a:rPr>
              <a:t>Minu</a:t>
            </a:r>
            <a:r>
              <a:rPr sz="2350" spc="-15" dirty="0">
                <a:latin typeface="DejaVu Sans Mono"/>
                <a:cs typeface="DejaVu Sans Mono"/>
              </a:rPr>
              <a:t>t</a:t>
            </a:r>
            <a:r>
              <a:rPr sz="2350" dirty="0">
                <a:latin typeface="DejaVu Sans Mono"/>
                <a:cs typeface="DejaVu Sans Mono"/>
              </a:rPr>
              <a:t>es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071354" y="6848093"/>
            <a:ext cx="2277110" cy="1041400"/>
          </a:xfrm>
          <a:custGeom>
            <a:avLst/>
            <a:gdLst/>
            <a:ahLst/>
            <a:cxnLst/>
            <a:rect l="l" t="t" r="r" b="b"/>
            <a:pathLst>
              <a:path w="2277109" h="1041400">
                <a:moveTo>
                  <a:pt x="0" y="504189"/>
                </a:moveTo>
                <a:lnTo>
                  <a:pt x="2307" y="455624"/>
                </a:lnTo>
                <a:lnTo>
                  <a:pt x="9089" y="408367"/>
                </a:lnTo>
                <a:lnTo>
                  <a:pt x="20134" y="362628"/>
                </a:lnTo>
                <a:lnTo>
                  <a:pt x="35231" y="318620"/>
                </a:lnTo>
                <a:lnTo>
                  <a:pt x="54169" y="276553"/>
                </a:lnTo>
                <a:lnTo>
                  <a:pt x="76737" y="236638"/>
                </a:lnTo>
                <a:lnTo>
                  <a:pt x="102724" y="199087"/>
                </a:lnTo>
                <a:lnTo>
                  <a:pt x="131919" y="164110"/>
                </a:lnTo>
                <a:lnTo>
                  <a:pt x="164110" y="131919"/>
                </a:lnTo>
                <a:lnTo>
                  <a:pt x="199087" y="102724"/>
                </a:lnTo>
                <a:lnTo>
                  <a:pt x="236638" y="76737"/>
                </a:lnTo>
                <a:lnTo>
                  <a:pt x="276553" y="54169"/>
                </a:lnTo>
                <a:lnTo>
                  <a:pt x="318620" y="35231"/>
                </a:lnTo>
                <a:lnTo>
                  <a:pt x="362628" y="20134"/>
                </a:lnTo>
                <a:lnTo>
                  <a:pt x="408367" y="9089"/>
                </a:lnTo>
                <a:lnTo>
                  <a:pt x="455624" y="2307"/>
                </a:lnTo>
                <a:lnTo>
                  <a:pt x="504190" y="0"/>
                </a:lnTo>
                <a:lnTo>
                  <a:pt x="1772666" y="0"/>
                </a:lnTo>
                <a:lnTo>
                  <a:pt x="1821231" y="2307"/>
                </a:lnTo>
                <a:lnTo>
                  <a:pt x="1868488" y="9089"/>
                </a:lnTo>
                <a:lnTo>
                  <a:pt x="1914227" y="20134"/>
                </a:lnTo>
                <a:lnTo>
                  <a:pt x="1958235" y="35231"/>
                </a:lnTo>
                <a:lnTo>
                  <a:pt x="2000302" y="54169"/>
                </a:lnTo>
                <a:lnTo>
                  <a:pt x="2040217" y="76737"/>
                </a:lnTo>
                <a:lnTo>
                  <a:pt x="2077768" y="102724"/>
                </a:lnTo>
                <a:lnTo>
                  <a:pt x="2112745" y="131919"/>
                </a:lnTo>
                <a:lnTo>
                  <a:pt x="2144936" y="164110"/>
                </a:lnTo>
                <a:lnTo>
                  <a:pt x="2174131" y="199087"/>
                </a:lnTo>
                <a:lnTo>
                  <a:pt x="2200118" y="236638"/>
                </a:lnTo>
                <a:lnTo>
                  <a:pt x="2222686" y="276553"/>
                </a:lnTo>
                <a:lnTo>
                  <a:pt x="2241624" y="318620"/>
                </a:lnTo>
                <a:lnTo>
                  <a:pt x="2256721" y="362628"/>
                </a:lnTo>
                <a:lnTo>
                  <a:pt x="2267766" y="408367"/>
                </a:lnTo>
                <a:lnTo>
                  <a:pt x="2274548" y="455624"/>
                </a:lnTo>
                <a:lnTo>
                  <a:pt x="2276855" y="504189"/>
                </a:lnTo>
                <a:lnTo>
                  <a:pt x="2276855" y="536701"/>
                </a:lnTo>
                <a:lnTo>
                  <a:pt x="2274548" y="585267"/>
                </a:lnTo>
                <a:lnTo>
                  <a:pt x="2267766" y="632524"/>
                </a:lnTo>
                <a:lnTo>
                  <a:pt x="2256721" y="678263"/>
                </a:lnTo>
                <a:lnTo>
                  <a:pt x="2241624" y="722271"/>
                </a:lnTo>
                <a:lnTo>
                  <a:pt x="2222686" y="764338"/>
                </a:lnTo>
                <a:lnTo>
                  <a:pt x="2200118" y="804253"/>
                </a:lnTo>
                <a:lnTo>
                  <a:pt x="2174131" y="841804"/>
                </a:lnTo>
                <a:lnTo>
                  <a:pt x="2144936" y="876781"/>
                </a:lnTo>
                <a:lnTo>
                  <a:pt x="2112745" y="908972"/>
                </a:lnTo>
                <a:lnTo>
                  <a:pt x="2077768" y="938167"/>
                </a:lnTo>
                <a:lnTo>
                  <a:pt x="2040217" y="964154"/>
                </a:lnTo>
                <a:lnTo>
                  <a:pt x="2000302" y="986722"/>
                </a:lnTo>
                <a:lnTo>
                  <a:pt x="1958235" y="1005660"/>
                </a:lnTo>
                <a:lnTo>
                  <a:pt x="1914227" y="1020757"/>
                </a:lnTo>
                <a:lnTo>
                  <a:pt x="1868488" y="1031802"/>
                </a:lnTo>
                <a:lnTo>
                  <a:pt x="1821231" y="1038584"/>
                </a:lnTo>
                <a:lnTo>
                  <a:pt x="1772666" y="1040891"/>
                </a:lnTo>
                <a:lnTo>
                  <a:pt x="504190" y="1040891"/>
                </a:lnTo>
                <a:lnTo>
                  <a:pt x="455624" y="1038584"/>
                </a:lnTo>
                <a:lnTo>
                  <a:pt x="408367" y="1031802"/>
                </a:lnTo>
                <a:lnTo>
                  <a:pt x="362628" y="1020757"/>
                </a:lnTo>
                <a:lnTo>
                  <a:pt x="318620" y="1005660"/>
                </a:lnTo>
                <a:lnTo>
                  <a:pt x="276553" y="986722"/>
                </a:lnTo>
                <a:lnTo>
                  <a:pt x="236638" y="964154"/>
                </a:lnTo>
                <a:lnTo>
                  <a:pt x="199087" y="938167"/>
                </a:lnTo>
                <a:lnTo>
                  <a:pt x="164110" y="908972"/>
                </a:lnTo>
                <a:lnTo>
                  <a:pt x="131919" y="876781"/>
                </a:lnTo>
                <a:lnTo>
                  <a:pt x="102724" y="841804"/>
                </a:lnTo>
                <a:lnTo>
                  <a:pt x="76737" y="804253"/>
                </a:lnTo>
                <a:lnTo>
                  <a:pt x="54169" y="764338"/>
                </a:lnTo>
                <a:lnTo>
                  <a:pt x="35231" y="722271"/>
                </a:lnTo>
                <a:lnTo>
                  <a:pt x="20134" y="678263"/>
                </a:lnTo>
                <a:lnTo>
                  <a:pt x="9089" y="632524"/>
                </a:lnTo>
                <a:lnTo>
                  <a:pt x="2307" y="585267"/>
                </a:lnTo>
                <a:lnTo>
                  <a:pt x="0" y="536701"/>
                </a:lnTo>
                <a:lnTo>
                  <a:pt x="0" y="504189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389489" y="7042150"/>
            <a:ext cx="1641475" cy="6451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94310" marR="5080" indent="-182245">
              <a:lnSpc>
                <a:spcPct val="72900"/>
              </a:lnSpc>
              <a:spcBef>
                <a:spcPts val="865"/>
              </a:spcBef>
            </a:pPr>
            <a:r>
              <a:rPr sz="2350" dirty="0">
                <a:latin typeface="DejaVu Sans Mono"/>
                <a:cs typeface="DejaVu Sans Mono"/>
              </a:rPr>
              <a:t>Inc</a:t>
            </a:r>
            <a:r>
              <a:rPr sz="2350" spc="-10" dirty="0">
                <a:latin typeface="DejaVu Sans Mono"/>
                <a:cs typeface="DejaVu Sans Mono"/>
              </a:rPr>
              <a:t>r</a:t>
            </a:r>
            <a:r>
              <a:rPr sz="2350" spc="-15" dirty="0">
                <a:latin typeface="DejaVu Sans Mono"/>
                <a:cs typeface="DejaVu Sans Mono"/>
              </a:rPr>
              <a:t>e</a:t>
            </a:r>
            <a:r>
              <a:rPr sz="2350" dirty="0">
                <a:latin typeface="DejaVu Sans Mono"/>
                <a:cs typeface="DejaVu Sans Mono"/>
              </a:rPr>
              <a:t>me</a:t>
            </a:r>
            <a:r>
              <a:rPr sz="2350" spc="-20" dirty="0">
                <a:latin typeface="DejaVu Sans Mono"/>
                <a:cs typeface="DejaVu Sans Mono"/>
              </a:rPr>
              <a:t>n</a:t>
            </a:r>
            <a:r>
              <a:rPr sz="2350" dirty="0">
                <a:latin typeface="DejaVu Sans Mono"/>
                <a:cs typeface="DejaVu Sans Mono"/>
              </a:rPr>
              <a:t>t  </a:t>
            </a:r>
            <a:r>
              <a:rPr sz="2350" spc="-5" dirty="0">
                <a:latin typeface="DejaVu Sans Mono"/>
                <a:cs typeface="DejaVu Sans Mono"/>
              </a:rPr>
              <a:t>Seconds</a:t>
            </a:r>
            <a:endParaRPr sz="2350">
              <a:latin typeface="DejaVu Sans Mono"/>
              <a:cs typeface="DejaVu Sans Mon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51877" y="6836981"/>
            <a:ext cx="2299335" cy="1063625"/>
            <a:chOff x="1051877" y="6836981"/>
            <a:chExt cx="2299335" cy="1063625"/>
          </a:xfrm>
        </p:grpSpPr>
        <p:sp>
          <p:nvSpPr>
            <p:cNvPr id="54" name="object 54"/>
            <p:cNvSpPr/>
            <p:nvPr/>
          </p:nvSpPr>
          <p:spPr>
            <a:xfrm>
              <a:off x="1062989" y="6848093"/>
              <a:ext cx="2277110" cy="1041400"/>
            </a:xfrm>
            <a:custGeom>
              <a:avLst/>
              <a:gdLst/>
              <a:ahLst/>
              <a:cxnLst/>
              <a:rect l="l" t="t" r="r" b="b"/>
              <a:pathLst>
                <a:path w="2277110" h="1041400">
                  <a:moveTo>
                    <a:pt x="1772665" y="0"/>
                  </a:moveTo>
                  <a:lnTo>
                    <a:pt x="504190" y="0"/>
                  </a:lnTo>
                  <a:lnTo>
                    <a:pt x="455624" y="2307"/>
                  </a:lnTo>
                  <a:lnTo>
                    <a:pt x="408367" y="9089"/>
                  </a:lnTo>
                  <a:lnTo>
                    <a:pt x="362628" y="20134"/>
                  </a:lnTo>
                  <a:lnTo>
                    <a:pt x="318620" y="35231"/>
                  </a:lnTo>
                  <a:lnTo>
                    <a:pt x="276553" y="54169"/>
                  </a:lnTo>
                  <a:lnTo>
                    <a:pt x="236638" y="76737"/>
                  </a:lnTo>
                  <a:lnTo>
                    <a:pt x="199087" y="102724"/>
                  </a:lnTo>
                  <a:lnTo>
                    <a:pt x="164110" y="131919"/>
                  </a:lnTo>
                  <a:lnTo>
                    <a:pt x="131919" y="164110"/>
                  </a:lnTo>
                  <a:lnTo>
                    <a:pt x="102724" y="199087"/>
                  </a:lnTo>
                  <a:lnTo>
                    <a:pt x="76737" y="236638"/>
                  </a:lnTo>
                  <a:lnTo>
                    <a:pt x="54169" y="276553"/>
                  </a:lnTo>
                  <a:lnTo>
                    <a:pt x="35231" y="318620"/>
                  </a:lnTo>
                  <a:lnTo>
                    <a:pt x="20134" y="362628"/>
                  </a:lnTo>
                  <a:lnTo>
                    <a:pt x="9089" y="408367"/>
                  </a:lnTo>
                  <a:lnTo>
                    <a:pt x="2307" y="455624"/>
                  </a:lnTo>
                  <a:lnTo>
                    <a:pt x="0" y="504189"/>
                  </a:lnTo>
                  <a:lnTo>
                    <a:pt x="0" y="536701"/>
                  </a:lnTo>
                  <a:lnTo>
                    <a:pt x="2307" y="585267"/>
                  </a:lnTo>
                  <a:lnTo>
                    <a:pt x="9089" y="632524"/>
                  </a:lnTo>
                  <a:lnTo>
                    <a:pt x="20134" y="678263"/>
                  </a:lnTo>
                  <a:lnTo>
                    <a:pt x="35231" y="722271"/>
                  </a:lnTo>
                  <a:lnTo>
                    <a:pt x="54169" y="764338"/>
                  </a:lnTo>
                  <a:lnTo>
                    <a:pt x="76737" y="804253"/>
                  </a:lnTo>
                  <a:lnTo>
                    <a:pt x="102724" y="841804"/>
                  </a:lnTo>
                  <a:lnTo>
                    <a:pt x="131919" y="876781"/>
                  </a:lnTo>
                  <a:lnTo>
                    <a:pt x="164110" y="908972"/>
                  </a:lnTo>
                  <a:lnTo>
                    <a:pt x="199087" y="938167"/>
                  </a:lnTo>
                  <a:lnTo>
                    <a:pt x="236638" y="964154"/>
                  </a:lnTo>
                  <a:lnTo>
                    <a:pt x="276553" y="986722"/>
                  </a:lnTo>
                  <a:lnTo>
                    <a:pt x="318620" y="1005660"/>
                  </a:lnTo>
                  <a:lnTo>
                    <a:pt x="362628" y="1020757"/>
                  </a:lnTo>
                  <a:lnTo>
                    <a:pt x="408367" y="1031802"/>
                  </a:lnTo>
                  <a:lnTo>
                    <a:pt x="455624" y="1038584"/>
                  </a:lnTo>
                  <a:lnTo>
                    <a:pt x="504190" y="1040891"/>
                  </a:lnTo>
                  <a:lnTo>
                    <a:pt x="1772665" y="1040891"/>
                  </a:lnTo>
                  <a:lnTo>
                    <a:pt x="1821231" y="1038584"/>
                  </a:lnTo>
                  <a:lnTo>
                    <a:pt x="1868488" y="1031802"/>
                  </a:lnTo>
                  <a:lnTo>
                    <a:pt x="1914227" y="1020757"/>
                  </a:lnTo>
                  <a:lnTo>
                    <a:pt x="1958235" y="1005660"/>
                  </a:lnTo>
                  <a:lnTo>
                    <a:pt x="2000302" y="986722"/>
                  </a:lnTo>
                  <a:lnTo>
                    <a:pt x="2040217" y="964154"/>
                  </a:lnTo>
                  <a:lnTo>
                    <a:pt x="2077768" y="938167"/>
                  </a:lnTo>
                  <a:lnTo>
                    <a:pt x="2112745" y="908972"/>
                  </a:lnTo>
                  <a:lnTo>
                    <a:pt x="2144936" y="876781"/>
                  </a:lnTo>
                  <a:lnTo>
                    <a:pt x="2174131" y="841804"/>
                  </a:lnTo>
                  <a:lnTo>
                    <a:pt x="2200118" y="804253"/>
                  </a:lnTo>
                  <a:lnTo>
                    <a:pt x="2222686" y="764338"/>
                  </a:lnTo>
                  <a:lnTo>
                    <a:pt x="2241624" y="722271"/>
                  </a:lnTo>
                  <a:lnTo>
                    <a:pt x="2256721" y="678263"/>
                  </a:lnTo>
                  <a:lnTo>
                    <a:pt x="2267766" y="632524"/>
                  </a:lnTo>
                  <a:lnTo>
                    <a:pt x="2274548" y="585267"/>
                  </a:lnTo>
                  <a:lnTo>
                    <a:pt x="2276856" y="536701"/>
                  </a:lnTo>
                  <a:lnTo>
                    <a:pt x="2276856" y="504189"/>
                  </a:lnTo>
                  <a:lnTo>
                    <a:pt x="2274548" y="455624"/>
                  </a:lnTo>
                  <a:lnTo>
                    <a:pt x="2267766" y="408367"/>
                  </a:lnTo>
                  <a:lnTo>
                    <a:pt x="2256721" y="362628"/>
                  </a:lnTo>
                  <a:lnTo>
                    <a:pt x="2241624" y="318620"/>
                  </a:lnTo>
                  <a:lnTo>
                    <a:pt x="2222686" y="276553"/>
                  </a:lnTo>
                  <a:lnTo>
                    <a:pt x="2200118" y="236638"/>
                  </a:lnTo>
                  <a:lnTo>
                    <a:pt x="2174131" y="199087"/>
                  </a:lnTo>
                  <a:lnTo>
                    <a:pt x="2144936" y="164110"/>
                  </a:lnTo>
                  <a:lnTo>
                    <a:pt x="2112745" y="131919"/>
                  </a:lnTo>
                  <a:lnTo>
                    <a:pt x="2077768" y="102724"/>
                  </a:lnTo>
                  <a:lnTo>
                    <a:pt x="2040217" y="76737"/>
                  </a:lnTo>
                  <a:lnTo>
                    <a:pt x="2000302" y="54169"/>
                  </a:lnTo>
                  <a:lnTo>
                    <a:pt x="1958235" y="35231"/>
                  </a:lnTo>
                  <a:lnTo>
                    <a:pt x="1914227" y="20134"/>
                  </a:lnTo>
                  <a:lnTo>
                    <a:pt x="1868488" y="9089"/>
                  </a:lnTo>
                  <a:lnTo>
                    <a:pt x="1821231" y="2307"/>
                  </a:lnTo>
                  <a:lnTo>
                    <a:pt x="17726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2989" y="6848093"/>
              <a:ext cx="2277110" cy="1041400"/>
            </a:xfrm>
            <a:custGeom>
              <a:avLst/>
              <a:gdLst/>
              <a:ahLst/>
              <a:cxnLst/>
              <a:rect l="l" t="t" r="r" b="b"/>
              <a:pathLst>
                <a:path w="2277110" h="1041400">
                  <a:moveTo>
                    <a:pt x="0" y="504189"/>
                  </a:moveTo>
                  <a:lnTo>
                    <a:pt x="2307" y="455624"/>
                  </a:lnTo>
                  <a:lnTo>
                    <a:pt x="9089" y="408367"/>
                  </a:lnTo>
                  <a:lnTo>
                    <a:pt x="20134" y="362628"/>
                  </a:lnTo>
                  <a:lnTo>
                    <a:pt x="35231" y="318620"/>
                  </a:lnTo>
                  <a:lnTo>
                    <a:pt x="54169" y="276553"/>
                  </a:lnTo>
                  <a:lnTo>
                    <a:pt x="76737" y="236638"/>
                  </a:lnTo>
                  <a:lnTo>
                    <a:pt x="102724" y="199087"/>
                  </a:lnTo>
                  <a:lnTo>
                    <a:pt x="131919" y="164110"/>
                  </a:lnTo>
                  <a:lnTo>
                    <a:pt x="164110" y="131919"/>
                  </a:lnTo>
                  <a:lnTo>
                    <a:pt x="199087" y="102724"/>
                  </a:lnTo>
                  <a:lnTo>
                    <a:pt x="236638" y="76737"/>
                  </a:lnTo>
                  <a:lnTo>
                    <a:pt x="276553" y="54169"/>
                  </a:lnTo>
                  <a:lnTo>
                    <a:pt x="318620" y="35231"/>
                  </a:lnTo>
                  <a:lnTo>
                    <a:pt x="362628" y="20134"/>
                  </a:lnTo>
                  <a:lnTo>
                    <a:pt x="408367" y="9089"/>
                  </a:lnTo>
                  <a:lnTo>
                    <a:pt x="455624" y="2307"/>
                  </a:lnTo>
                  <a:lnTo>
                    <a:pt x="504190" y="0"/>
                  </a:lnTo>
                  <a:lnTo>
                    <a:pt x="1772665" y="0"/>
                  </a:lnTo>
                  <a:lnTo>
                    <a:pt x="1821231" y="2307"/>
                  </a:lnTo>
                  <a:lnTo>
                    <a:pt x="1868488" y="9089"/>
                  </a:lnTo>
                  <a:lnTo>
                    <a:pt x="1914227" y="20134"/>
                  </a:lnTo>
                  <a:lnTo>
                    <a:pt x="1958235" y="35231"/>
                  </a:lnTo>
                  <a:lnTo>
                    <a:pt x="2000302" y="54169"/>
                  </a:lnTo>
                  <a:lnTo>
                    <a:pt x="2040217" y="76737"/>
                  </a:lnTo>
                  <a:lnTo>
                    <a:pt x="2077768" y="102724"/>
                  </a:lnTo>
                  <a:lnTo>
                    <a:pt x="2112745" y="131919"/>
                  </a:lnTo>
                  <a:lnTo>
                    <a:pt x="2144936" y="164110"/>
                  </a:lnTo>
                  <a:lnTo>
                    <a:pt x="2174131" y="199087"/>
                  </a:lnTo>
                  <a:lnTo>
                    <a:pt x="2200118" y="236638"/>
                  </a:lnTo>
                  <a:lnTo>
                    <a:pt x="2222686" y="276553"/>
                  </a:lnTo>
                  <a:lnTo>
                    <a:pt x="2241624" y="318620"/>
                  </a:lnTo>
                  <a:lnTo>
                    <a:pt x="2256721" y="362628"/>
                  </a:lnTo>
                  <a:lnTo>
                    <a:pt x="2267766" y="408367"/>
                  </a:lnTo>
                  <a:lnTo>
                    <a:pt x="2274548" y="455624"/>
                  </a:lnTo>
                  <a:lnTo>
                    <a:pt x="2276856" y="504189"/>
                  </a:lnTo>
                  <a:lnTo>
                    <a:pt x="2276856" y="536701"/>
                  </a:lnTo>
                  <a:lnTo>
                    <a:pt x="2274548" y="585267"/>
                  </a:lnTo>
                  <a:lnTo>
                    <a:pt x="2267766" y="632524"/>
                  </a:lnTo>
                  <a:lnTo>
                    <a:pt x="2256721" y="678263"/>
                  </a:lnTo>
                  <a:lnTo>
                    <a:pt x="2241624" y="722271"/>
                  </a:lnTo>
                  <a:lnTo>
                    <a:pt x="2222686" y="764338"/>
                  </a:lnTo>
                  <a:lnTo>
                    <a:pt x="2200118" y="804253"/>
                  </a:lnTo>
                  <a:lnTo>
                    <a:pt x="2174131" y="841804"/>
                  </a:lnTo>
                  <a:lnTo>
                    <a:pt x="2144936" y="876781"/>
                  </a:lnTo>
                  <a:lnTo>
                    <a:pt x="2112745" y="908972"/>
                  </a:lnTo>
                  <a:lnTo>
                    <a:pt x="2077768" y="938167"/>
                  </a:lnTo>
                  <a:lnTo>
                    <a:pt x="2040217" y="964154"/>
                  </a:lnTo>
                  <a:lnTo>
                    <a:pt x="2000302" y="986722"/>
                  </a:lnTo>
                  <a:lnTo>
                    <a:pt x="1958235" y="1005660"/>
                  </a:lnTo>
                  <a:lnTo>
                    <a:pt x="1914227" y="1020757"/>
                  </a:lnTo>
                  <a:lnTo>
                    <a:pt x="1868488" y="1031802"/>
                  </a:lnTo>
                  <a:lnTo>
                    <a:pt x="1821231" y="1038584"/>
                  </a:lnTo>
                  <a:lnTo>
                    <a:pt x="1772665" y="1040891"/>
                  </a:lnTo>
                  <a:lnTo>
                    <a:pt x="504190" y="1040891"/>
                  </a:lnTo>
                  <a:lnTo>
                    <a:pt x="455624" y="1038584"/>
                  </a:lnTo>
                  <a:lnTo>
                    <a:pt x="408367" y="1031802"/>
                  </a:lnTo>
                  <a:lnTo>
                    <a:pt x="362628" y="1020757"/>
                  </a:lnTo>
                  <a:lnTo>
                    <a:pt x="318620" y="1005660"/>
                  </a:lnTo>
                  <a:lnTo>
                    <a:pt x="276553" y="986722"/>
                  </a:lnTo>
                  <a:lnTo>
                    <a:pt x="236638" y="964154"/>
                  </a:lnTo>
                  <a:lnTo>
                    <a:pt x="199087" y="938167"/>
                  </a:lnTo>
                  <a:lnTo>
                    <a:pt x="164110" y="908972"/>
                  </a:lnTo>
                  <a:lnTo>
                    <a:pt x="131919" y="876781"/>
                  </a:lnTo>
                  <a:lnTo>
                    <a:pt x="102724" y="841804"/>
                  </a:lnTo>
                  <a:lnTo>
                    <a:pt x="76737" y="804253"/>
                  </a:lnTo>
                  <a:lnTo>
                    <a:pt x="54169" y="764338"/>
                  </a:lnTo>
                  <a:lnTo>
                    <a:pt x="35231" y="722271"/>
                  </a:lnTo>
                  <a:lnTo>
                    <a:pt x="20134" y="678263"/>
                  </a:lnTo>
                  <a:lnTo>
                    <a:pt x="9089" y="632524"/>
                  </a:lnTo>
                  <a:lnTo>
                    <a:pt x="2307" y="585267"/>
                  </a:lnTo>
                  <a:lnTo>
                    <a:pt x="0" y="536701"/>
                  </a:lnTo>
                  <a:lnTo>
                    <a:pt x="0" y="504189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478025" y="7042150"/>
            <a:ext cx="1463675" cy="6451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5080" indent="362585">
              <a:lnSpc>
                <a:spcPct val="72900"/>
              </a:lnSpc>
              <a:spcBef>
                <a:spcPts val="865"/>
              </a:spcBef>
            </a:pPr>
            <a:r>
              <a:rPr sz="2350" spc="-5" dirty="0">
                <a:latin typeface="DejaVu Sans Mono"/>
                <a:cs typeface="DejaVu Sans Mono"/>
              </a:rPr>
              <a:t>Stop  </a:t>
            </a:r>
            <a:r>
              <a:rPr sz="2350" dirty="0">
                <a:latin typeface="DejaVu Sans Mono"/>
                <a:cs typeface="DejaVu Sans Mono"/>
              </a:rPr>
              <a:t>Bli</a:t>
            </a:r>
            <a:r>
              <a:rPr sz="2350" spc="-10" dirty="0">
                <a:latin typeface="DejaVu Sans Mono"/>
                <a:cs typeface="DejaVu Sans Mono"/>
              </a:rPr>
              <a:t>n</a:t>
            </a:r>
            <a:r>
              <a:rPr sz="2350" spc="-15" dirty="0">
                <a:latin typeface="DejaVu Sans Mono"/>
                <a:cs typeface="DejaVu Sans Mono"/>
              </a:rPr>
              <a:t>k</a:t>
            </a:r>
            <a:r>
              <a:rPr sz="2350" dirty="0">
                <a:latin typeface="DejaVu Sans Mono"/>
                <a:cs typeface="DejaVu Sans Mono"/>
              </a:rPr>
              <a:t>ing</a:t>
            </a:r>
            <a:endParaRPr sz="2350">
              <a:latin typeface="DejaVu Sans Mono"/>
              <a:cs typeface="DejaVu Sans Mon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57717" y="8560625"/>
            <a:ext cx="247776" cy="250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781939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92045" algn="l"/>
              </a:tabLst>
            </a:pPr>
            <a:r>
              <a:rPr spc="-5" dirty="0"/>
              <a:t>Other	</a:t>
            </a:r>
            <a:r>
              <a:rPr dirty="0"/>
              <a:t>UML</a:t>
            </a:r>
            <a:r>
              <a:rPr spc="-65" dirty="0"/>
              <a:t> </a:t>
            </a:r>
            <a:r>
              <a:rPr dirty="0"/>
              <a:t>Notations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143" y="2842386"/>
            <a:ext cx="11683365" cy="415226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UML provides 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many </a:t>
            </a: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other notations, for</a:t>
            </a:r>
            <a:r>
              <a:rPr sz="3600" spc="8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example</a:t>
            </a:r>
            <a:endParaRPr sz="36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513715" algn="l"/>
              </a:tabLst>
            </a:pPr>
            <a:r>
              <a:rPr sz="2850" spc="52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3600" b="1" spc="-5" dirty="0">
                <a:solidFill>
                  <a:srgbClr val="00AF50"/>
                </a:solidFill>
                <a:latin typeface="Gothic Uralic"/>
                <a:cs typeface="Gothic Uralic"/>
              </a:rPr>
              <a:t>Deployment diagrams </a:t>
            </a: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for 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modeling</a:t>
            </a:r>
            <a:r>
              <a:rPr sz="3600" spc="-4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configurations</a:t>
            </a:r>
            <a:endParaRPr sz="36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505"/>
              </a:spcBef>
            </a:pPr>
            <a:r>
              <a:rPr sz="2550" spc="445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3200" dirty="0">
                <a:solidFill>
                  <a:srgbClr val="FFFFFF"/>
                </a:solidFill>
                <a:latin typeface="URW Gothic"/>
                <a:cs typeface="URW Gothic"/>
              </a:rPr>
              <a:t>Useful for testing </a:t>
            </a:r>
            <a:r>
              <a:rPr sz="3200" spc="-5" dirty="0">
                <a:solidFill>
                  <a:srgbClr val="FFFFFF"/>
                </a:solidFill>
                <a:latin typeface="URW Gothic"/>
                <a:cs typeface="URW Gothic"/>
              </a:rPr>
              <a:t>and </a:t>
            </a:r>
            <a:r>
              <a:rPr sz="3200" dirty="0">
                <a:solidFill>
                  <a:srgbClr val="FFFFFF"/>
                </a:solidFill>
                <a:latin typeface="URW Gothic"/>
                <a:cs typeface="URW Gothic"/>
              </a:rPr>
              <a:t>for release</a:t>
            </a:r>
            <a:r>
              <a:rPr sz="3200" spc="-229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URW Gothic"/>
                <a:cs typeface="URW Gothic"/>
              </a:rPr>
              <a:t>management</a:t>
            </a:r>
            <a:endParaRPr sz="3200">
              <a:latin typeface="URW Gothic"/>
              <a:cs typeface="URW Gothic"/>
            </a:endParaRPr>
          </a:p>
          <a:p>
            <a:pPr marL="513715" marR="155575" indent="-501650">
              <a:lnSpc>
                <a:spcPct val="100000"/>
              </a:lnSpc>
              <a:spcBef>
                <a:spcPts val="1485"/>
              </a:spcBef>
              <a:tabLst>
                <a:tab pos="513715" algn="l"/>
              </a:tabLst>
            </a:pPr>
            <a:r>
              <a:rPr sz="2850" spc="52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We </a:t>
            </a: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introduce these and other notations as we go  along in the</a:t>
            </a:r>
            <a:r>
              <a:rPr sz="3600" spc="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lectures</a:t>
            </a:r>
            <a:endParaRPr sz="36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515"/>
              </a:spcBef>
            </a:pPr>
            <a:r>
              <a:rPr sz="2550" spc="445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3200" spc="-5" dirty="0">
                <a:solidFill>
                  <a:srgbClr val="FFFFFF"/>
                </a:solidFill>
                <a:latin typeface="URW Gothic"/>
                <a:cs typeface="URW Gothic"/>
              </a:rPr>
              <a:t>OCL: </a:t>
            </a:r>
            <a:r>
              <a:rPr sz="3200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URW Gothic"/>
                <a:cs typeface="URW Gothic"/>
              </a:rPr>
              <a:t>language </a:t>
            </a:r>
            <a:r>
              <a:rPr sz="3200" dirty="0">
                <a:solidFill>
                  <a:srgbClr val="FFFFFF"/>
                </a:solidFill>
                <a:latin typeface="URW Gothic"/>
                <a:cs typeface="URW Gothic"/>
              </a:rPr>
              <a:t>for </a:t>
            </a:r>
            <a:r>
              <a:rPr sz="3200" spc="-5" dirty="0">
                <a:solidFill>
                  <a:srgbClr val="FFFFFF"/>
                </a:solidFill>
                <a:latin typeface="URW Gothic"/>
                <a:cs typeface="URW Gothic"/>
              </a:rPr>
              <a:t>constraining </a:t>
            </a:r>
            <a:r>
              <a:rPr sz="3200" dirty="0">
                <a:solidFill>
                  <a:srgbClr val="FFFFFF"/>
                </a:solidFill>
                <a:latin typeface="URW Gothic"/>
                <a:cs typeface="URW Gothic"/>
              </a:rPr>
              <a:t>UML</a:t>
            </a:r>
            <a:r>
              <a:rPr sz="3200" spc="-15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URW Gothic"/>
                <a:cs typeface="URW Gothic"/>
              </a:rPr>
              <a:t>models</a:t>
            </a:r>
            <a:endParaRPr sz="32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68" y="341451"/>
            <a:ext cx="10123170" cy="1903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pc="5" dirty="0"/>
              <a:t>What </a:t>
            </a:r>
            <a:r>
              <a:rPr dirty="0"/>
              <a:t>should be done</a:t>
            </a:r>
            <a:r>
              <a:rPr spc="-65" dirty="0"/>
              <a:t> </a:t>
            </a:r>
            <a:r>
              <a:rPr dirty="0"/>
              <a:t>first?  Coding or</a:t>
            </a:r>
            <a:r>
              <a:rPr spc="15" dirty="0"/>
              <a:t> </a:t>
            </a:r>
            <a:r>
              <a:rPr dirty="0"/>
              <a:t>Modeling?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96974"/>
            <a:ext cx="10987405" cy="67583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It all</a:t>
            </a: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depends….</a:t>
            </a:r>
            <a:endParaRPr sz="27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Forward</a:t>
            </a:r>
            <a:r>
              <a:rPr sz="2700" spc="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URW Gothic"/>
                <a:cs typeface="URW Gothic"/>
              </a:rPr>
              <a:t>Engineering</a:t>
            </a:r>
            <a:endParaRPr sz="27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225"/>
              </a:spcBef>
              <a:tabLst>
                <a:tab pos="1102360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Creation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of code from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model</a:t>
            </a:r>
            <a:endParaRPr sz="24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210"/>
              </a:spcBef>
              <a:tabLst>
                <a:tab pos="1102360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Start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with</a:t>
            </a:r>
            <a:r>
              <a:rPr sz="2400" spc="-8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modeling</a:t>
            </a:r>
            <a:endParaRPr sz="24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215"/>
              </a:spcBef>
              <a:tabLst>
                <a:tab pos="1102360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Greenfield</a:t>
            </a:r>
            <a:r>
              <a:rPr sz="2400" spc="-10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projects</a:t>
            </a:r>
            <a:endParaRPr sz="24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Reverse</a:t>
            </a:r>
            <a:r>
              <a:rPr sz="2700" spc="-2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URW Gothic"/>
                <a:cs typeface="URW Gothic"/>
              </a:rPr>
              <a:t>Engineering</a:t>
            </a:r>
            <a:endParaRPr sz="27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225"/>
              </a:spcBef>
              <a:tabLst>
                <a:tab pos="1102360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Creation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of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a model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from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existing</a:t>
            </a:r>
            <a:r>
              <a:rPr sz="2400" spc="-9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code</a:t>
            </a:r>
            <a:endParaRPr sz="24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210"/>
              </a:spcBef>
              <a:tabLst>
                <a:tab pos="1102360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Interface or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reengineering</a:t>
            </a:r>
            <a:r>
              <a:rPr sz="2400" spc="-3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projects</a:t>
            </a:r>
            <a:endParaRPr sz="24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Roundtrip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 Engineering</a:t>
            </a:r>
            <a:endParaRPr sz="27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225"/>
              </a:spcBef>
              <a:tabLst>
                <a:tab pos="1102360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spc="5" dirty="0">
                <a:solidFill>
                  <a:srgbClr val="FFFFFF"/>
                </a:solidFill>
                <a:latin typeface="URW Gothic"/>
                <a:cs typeface="URW Gothic"/>
              </a:rPr>
              <a:t>Move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constantly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between forward and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reverse</a:t>
            </a:r>
            <a:r>
              <a:rPr sz="2400" spc="-6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engineering</a:t>
            </a:r>
            <a:endParaRPr sz="24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215"/>
              </a:spcBef>
              <a:tabLst>
                <a:tab pos="1102360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Reengineering</a:t>
            </a:r>
            <a:r>
              <a:rPr sz="2400" spc="-4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projects</a:t>
            </a:r>
            <a:endParaRPr sz="2400">
              <a:latin typeface="URW Gothic"/>
              <a:cs typeface="URW Gothic"/>
            </a:endParaRPr>
          </a:p>
          <a:p>
            <a:pPr marL="1102360" marR="5080" indent="-419100">
              <a:lnSpc>
                <a:spcPts val="2590"/>
              </a:lnSpc>
              <a:spcBef>
                <a:spcPts val="1540"/>
              </a:spcBef>
              <a:tabLst>
                <a:tab pos="1102360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FFFFFF"/>
                </a:solidFill>
                <a:latin typeface="URW Gothic"/>
                <a:cs typeface="URW Gothic"/>
              </a:rPr>
              <a:t>Useful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when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requirements, technology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and schedule are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changing 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frequently.</a:t>
            </a:r>
            <a:endParaRPr sz="24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411199" cy="10058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0428" y="3702683"/>
            <a:ext cx="11543030" cy="13362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Modeling with </a:t>
            </a:r>
            <a:r>
              <a:rPr sz="42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UML </a:t>
            </a:r>
            <a:endParaRPr lang="en-US" sz="4250" b="1" spc="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42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841-859</a:t>
            </a:r>
            <a:endParaRPr sz="4250" dirty="0">
              <a:latin typeface="Times New Roman"/>
              <a:cs typeface="Times New Roman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6E60AE0-E354-4BED-9B7C-5636E597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658495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UML </a:t>
            </a:r>
            <a:r>
              <a:rPr spc="-5" dirty="0"/>
              <a:t>Second</a:t>
            </a:r>
            <a:r>
              <a:rPr spc="-35" dirty="0"/>
              <a:t> </a:t>
            </a:r>
            <a:r>
              <a:rPr dirty="0"/>
              <a:t>Pass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167" y="1434813"/>
            <a:ext cx="11329670" cy="6861809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Use case</a:t>
            </a:r>
            <a:r>
              <a:rPr sz="290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diagrams</a:t>
            </a:r>
            <a:endParaRPr sz="2900">
              <a:latin typeface="URW Gothic"/>
              <a:cs typeface="URW Gothic"/>
            </a:endParaRPr>
          </a:p>
          <a:p>
            <a:pPr marL="1102360" marR="233045" indent="-419100">
              <a:lnSpc>
                <a:spcPts val="2840"/>
              </a:lnSpc>
              <a:spcBef>
                <a:spcPts val="1565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Describe the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functional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behavior of the system as seen by the 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user</a:t>
            </a:r>
            <a:endParaRPr sz="265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Class</a:t>
            </a:r>
            <a:r>
              <a:rPr sz="290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diagrams</a:t>
            </a:r>
            <a:endParaRPr sz="2900">
              <a:latin typeface="URW Gothic"/>
              <a:cs typeface="URW Gothic"/>
            </a:endParaRPr>
          </a:p>
          <a:p>
            <a:pPr marL="1102360" marR="234950" indent="-419100">
              <a:lnSpc>
                <a:spcPts val="2840"/>
              </a:lnSpc>
              <a:spcBef>
                <a:spcPts val="1565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Describe the static structure of the system: Objects, attributes,  associations</a:t>
            </a:r>
            <a:endParaRPr sz="265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Sequence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diagrams</a:t>
            </a:r>
            <a:endParaRPr sz="29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185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Describe the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dynamic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behavior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between objects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of the</a:t>
            </a:r>
            <a:r>
              <a:rPr sz="2650" spc="6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system</a:t>
            </a:r>
            <a:endParaRPr sz="265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b="1" spc="5" dirty="0">
                <a:solidFill>
                  <a:srgbClr val="00AF50"/>
                </a:solidFill>
                <a:latin typeface="Gothic Uralic"/>
                <a:cs typeface="Gothic Uralic"/>
              </a:rPr>
              <a:t>State</a:t>
            </a:r>
            <a:r>
              <a:rPr sz="2900" b="1" dirty="0">
                <a:solidFill>
                  <a:srgbClr val="00AF50"/>
                </a:solidFill>
                <a:latin typeface="Gothic Uralic"/>
                <a:cs typeface="Gothic Uralic"/>
              </a:rPr>
              <a:t> </a:t>
            </a:r>
            <a:r>
              <a:rPr sz="2900" b="1" spc="10" dirty="0">
                <a:solidFill>
                  <a:srgbClr val="00AF50"/>
                </a:solidFill>
                <a:latin typeface="Gothic Uralic"/>
                <a:cs typeface="Gothic Uralic"/>
              </a:rPr>
              <a:t>diagrams</a:t>
            </a:r>
            <a:endParaRPr sz="2900">
              <a:latin typeface="Gothic Uralic"/>
              <a:cs typeface="Gothic Uralic"/>
            </a:endParaRPr>
          </a:p>
          <a:p>
            <a:pPr marL="683260">
              <a:lnSpc>
                <a:spcPct val="100000"/>
              </a:lnSpc>
              <a:spcBef>
                <a:spcPts val="1185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Describe the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dynamic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behavior of an individual</a:t>
            </a:r>
            <a:r>
              <a:rPr sz="2650" spc="-7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object</a:t>
            </a:r>
            <a:endParaRPr sz="265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b="1" spc="5" dirty="0">
                <a:solidFill>
                  <a:srgbClr val="00AF50"/>
                </a:solidFill>
                <a:latin typeface="Gothic Uralic"/>
                <a:cs typeface="Gothic Uralic"/>
              </a:rPr>
              <a:t>Activity</a:t>
            </a:r>
            <a:r>
              <a:rPr sz="2900" b="1" spc="20" dirty="0">
                <a:solidFill>
                  <a:srgbClr val="00AF50"/>
                </a:solidFill>
                <a:latin typeface="Gothic Uralic"/>
                <a:cs typeface="Gothic Uralic"/>
              </a:rPr>
              <a:t> </a:t>
            </a:r>
            <a:r>
              <a:rPr sz="2900" b="1" spc="10" dirty="0">
                <a:solidFill>
                  <a:srgbClr val="00AF50"/>
                </a:solidFill>
                <a:latin typeface="Gothic Uralic"/>
                <a:cs typeface="Gothic Uralic"/>
              </a:rPr>
              <a:t>diagrams</a:t>
            </a:r>
            <a:endParaRPr sz="2900">
              <a:latin typeface="Gothic Uralic"/>
              <a:cs typeface="Gothic Uralic"/>
            </a:endParaRPr>
          </a:p>
          <a:p>
            <a:pPr marL="1102360" marR="434975" indent="-419100">
              <a:lnSpc>
                <a:spcPts val="2860"/>
              </a:lnSpc>
              <a:spcBef>
                <a:spcPts val="1535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Describe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dynamic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behavior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of a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system,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in particular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the 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workflow.</a:t>
            </a:r>
            <a:endParaRPr sz="265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917892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UML Use Case</a:t>
            </a:r>
            <a:r>
              <a:rPr spc="-25" dirty="0"/>
              <a:t> </a:t>
            </a:r>
            <a:r>
              <a:rPr spc="-5" dirty="0"/>
              <a:t>Diagrams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833" y="2565273"/>
            <a:ext cx="1054100" cy="1840230"/>
            <a:chOff x="1330833" y="2565273"/>
            <a:chExt cx="1054100" cy="1840230"/>
          </a:xfrm>
        </p:grpSpPr>
        <p:sp>
          <p:nvSpPr>
            <p:cNvPr id="4" name="object 4"/>
            <p:cNvSpPr/>
            <p:nvPr/>
          </p:nvSpPr>
          <p:spPr>
            <a:xfrm>
              <a:off x="1340358" y="2948178"/>
              <a:ext cx="1035050" cy="1447800"/>
            </a:xfrm>
            <a:custGeom>
              <a:avLst/>
              <a:gdLst/>
              <a:ahLst/>
              <a:cxnLst/>
              <a:rect l="l" t="t" r="r" b="b"/>
              <a:pathLst>
                <a:path w="1035050" h="1447800">
                  <a:moveTo>
                    <a:pt x="495299" y="0"/>
                  </a:moveTo>
                  <a:lnTo>
                    <a:pt x="495299" y="910971"/>
                  </a:lnTo>
                  <a:lnTo>
                    <a:pt x="0" y="1447800"/>
                  </a:lnTo>
                </a:path>
                <a:path w="1035050" h="1447800">
                  <a:moveTo>
                    <a:pt x="495299" y="911351"/>
                  </a:moveTo>
                  <a:lnTo>
                    <a:pt x="1034796" y="1447800"/>
                  </a:lnTo>
                </a:path>
                <a:path w="1035050" h="1447800">
                  <a:moveTo>
                    <a:pt x="0" y="413003"/>
                  </a:moveTo>
                  <a:lnTo>
                    <a:pt x="1034796" y="41605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8770" y="2574798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268986" y="0"/>
                  </a:moveTo>
                  <a:lnTo>
                    <a:pt x="220626" y="4346"/>
                  </a:lnTo>
                  <a:lnTo>
                    <a:pt x="175114" y="16876"/>
                  </a:lnTo>
                  <a:lnTo>
                    <a:pt x="133208" y="36830"/>
                  </a:lnTo>
                  <a:lnTo>
                    <a:pt x="95668" y="63443"/>
                  </a:lnTo>
                  <a:lnTo>
                    <a:pt x="63251" y="95955"/>
                  </a:lnTo>
                  <a:lnTo>
                    <a:pt x="36717" y="133603"/>
                  </a:lnTo>
                  <a:lnTo>
                    <a:pt x="16824" y="175626"/>
                  </a:lnTo>
                  <a:lnTo>
                    <a:pt x="4332" y="221262"/>
                  </a:lnTo>
                  <a:lnTo>
                    <a:pt x="0" y="269748"/>
                  </a:lnTo>
                  <a:lnTo>
                    <a:pt x="4332" y="318233"/>
                  </a:lnTo>
                  <a:lnTo>
                    <a:pt x="16824" y="363869"/>
                  </a:lnTo>
                  <a:lnTo>
                    <a:pt x="36717" y="405892"/>
                  </a:lnTo>
                  <a:lnTo>
                    <a:pt x="63251" y="443540"/>
                  </a:lnTo>
                  <a:lnTo>
                    <a:pt x="95668" y="476052"/>
                  </a:lnTo>
                  <a:lnTo>
                    <a:pt x="133208" y="502666"/>
                  </a:lnTo>
                  <a:lnTo>
                    <a:pt x="175114" y="522619"/>
                  </a:lnTo>
                  <a:lnTo>
                    <a:pt x="220626" y="535149"/>
                  </a:lnTo>
                  <a:lnTo>
                    <a:pt x="268986" y="539496"/>
                  </a:lnTo>
                  <a:lnTo>
                    <a:pt x="317345" y="535149"/>
                  </a:lnTo>
                  <a:lnTo>
                    <a:pt x="362857" y="522619"/>
                  </a:lnTo>
                  <a:lnTo>
                    <a:pt x="404763" y="502665"/>
                  </a:lnTo>
                  <a:lnTo>
                    <a:pt x="442303" y="476052"/>
                  </a:lnTo>
                  <a:lnTo>
                    <a:pt x="474720" y="443540"/>
                  </a:lnTo>
                  <a:lnTo>
                    <a:pt x="501254" y="405892"/>
                  </a:lnTo>
                  <a:lnTo>
                    <a:pt x="521147" y="363869"/>
                  </a:lnTo>
                  <a:lnTo>
                    <a:pt x="533639" y="318233"/>
                  </a:lnTo>
                  <a:lnTo>
                    <a:pt x="537972" y="269748"/>
                  </a:lnTo>
                  <a:lnTo>
                    <a:pt x="533639" y="221262"/>
                  </a:lnTo>
                  <a:lnTo>
                    <a:pt x="521147" y="175626"/>
                  </a:lnTo>
                  <a:lnTo>
                    <a:pt x="501254" y="133603"/>
                  </a:lnTo>
                  <a:lnTo>
                    <a:pt x="474720" y="95955"/>
                  </a:lnTo>
                  <a:lnTo>
                    <a:pt x="442303" y="63443"/>
                  </a:lnTo>
                  <a:lnTo>
                    <a:pt x="404763" y="36829"/>
                  </a:lnTo>
                  <a:lnTo>
                    <a:pt x="362857" y="16876"/>
                  </a:lnTo>
                  <a:lnTo>
                    <a:pt x="317345" y="4346"/>
                  </a:lnTo>
                  <a:lnTo>
                    <a:pt x="268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770" y="2574798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2" y="221262"/>
                  </a:lnTo>
                  <a:lnTo>
                    <a:pt x="16824" y="175626"/>
                  </a:lnTo>
                  <a:lnTo>
                    <a:pt x="36717" y="133603"/>
                  </a:lnTo>
                  <a:lnTo>
                    <a:pt x="63251" y="95955"/>
                  </a:lnTo>
                  <a:lnTo>
                    <a:pt x="95668" y="63443"/>
                  </a:lnTo>
                  <a:lnTo>
                    <a:pt x="133208" y="36830"/>
                  </a:lnTo>
                  <a:lnTo>
                    <a:pt x="175114" y="16876"/>
                  </a:lnTo>
                  <a:lnTo>
                    <a:pt x="220626" y="4346"/>
                  </a:lnTo>
                  <a:lnTo>
                    <a:pt x="268986" y="0"/>
                  </a:lnTo>
                  <a:lnTo>
                    <a:pt x="317345" y="4346"/>
                  </a:lnTo>
                  <a:lnTo>
                    <a:pt x="362857" y="16876"/>
                  </a:lnTo>
                  <a:lnTo>
                    <a:pt x="404763" y="36829"/>
                  </a:lnTo>
                  <a:lnTo>
                    <a:pt x="442303" y="63443"/>
                  </a:lnTo>
                  <a:lnTo>
                    <a:pt x="474720" y="95955"/>
                  </a:lnTo>
                  <a:lnTo>
                    <a:pt x="501254" y="133603"/>
                  </a:lnTo>
                  <a:lnTo>
                    <a:pt x="521147" y="175626"/>
                  </a:lnTo>
                  <a:lnTo>
                    <a:pt x="533639" y="221262"/>
                  </a:lnTo>
                  <a:lnTo>
                    <a:pt x="537972" y="269748"/>
                  </a:lnTo>
                  <a:lnTo>
                    <a:pt x="533639" y="318233"/>
                  </a:lnTo>
                  <a:lnTo>
                    <a:pt x="521147" y="363869"/>
                  </a:lnTo>
                  <a:lnTo>
                    <a:pt x="501254" y="405892"/>
                  </a:lnTo>
                  <a:lnTo>
                    <a:pt x="474720" y="443540"/>
                  </a:lnTo>
                  <a:lnTo>
                    <a:pt x="442303" y="476052"/>
                  </a:lnTo>
                  <a:lnTo>
                    <a:pt x="404763" y="502665"/>
                  </a:lnTo>
                  <a:lnTo>
                    <a:pt x="362857" y="522619"/>
                  </a:lnTo>
                  <a:lnTo>
                    <a:pt x="317345" y="535149"/>
                  </a:lnTo>
                  <a:lnTo>
                    <a:pt x="268986" y="539496"/>
                  </a:lnTo>
                  <a:lnTo>
                    <a:pt x="220626" y="535149"/>
                  </a:lnTo>
                  <a:lnTo>
                    <a:pt x="175114" y="522619"/>
                  </a:lnTo>
                  <a:lnTo>
                    <a:pt x="133208" y="502666"/>
                  </a:lnTo>
                  <a:lnTo>
                    <a:pt x="95668" y="476052"/>
                  </a:lnTo>
                  <a:lnTo>
                    <a:pt x="63251" y="443540"/>
                  </a:lnTo>
                  <a:lnTo>
                    <a:pt x="36717" y="405892"/>
                  </a:lnTo>
                  <a:lnTo>
                    <a:pt x="16824" y="363869"/>
                  </a:lnTo>
                  <a:lnTo>
                    <a:pt x="4332" y="318233"/>
                  </a:lnTo>
                  <a:lnTo>
                    <a:pt x="0" y="26974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7447" y="4495800"/>
            <a:ext cx="1831975" cy="40576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5"/>
              </a:lnSpc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Passenger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26742" y="5093970"/>
            <a:ext cx="2750820" cy="2070100"/>
          </a:xfrm>
          <a:custGeom>
            <a:avLst/>
            <a:gdLst/>
            <a:ahLst/>
            <a:cxnLst/>
            <a:rect l="l" t="t" r="r" b="b"/>
            <a:pathLst>
              <a:path w="2750820" h="2070100">
                <a:moveTo>
                  <a:pt x="143256" y="1513331"/>
                </a:moveTo>
                <a:lnTo>
                  <a:pt x="149588" y="1458158"/>
                </a:lnTo>
                <a:lnTo>
                  <a:pt x="168186" y="1404521"/>
                </a:lnTo>
                <a:lnTo>
                  <a:pt x="198454" y="1352677"/>
                </a:lnTo>
                <a:lnTo>
                  <a:pt x="239793" y="1302879"/>
                </a:lnTo>
                <a:lnTo>
                  <a:pt x="291606" y="1255382"/>
                </a:lnTo>
                <a:lnTo>
                  <a:pt x="353295" y="1210443"/>
                </a:lnTo>
                <a:lnTo>
                  <a:pt x="387657" y="1189011"/>
                </a:lnTo>
                <a:lnTo>
                  <a:pt x="424264" y="1168314"/>
                </a:lnTo>
                <a:lnTo>
                  <a:pt x="463041" y="1148384"/>
                </a:lnTo>
                <a:lnTo>
                  <a:pt x="503914" y="1129253"/>
                </a:lnTo>
                <a:lnTo>
                  <a:pt x="546808" y="1110952"/>
                </a:lnTo>
                <a:lnTo>
                  <a:pt x="591648" y="1093513"/>
                </a:lnTo>
                <a:lnTo>
                  <a:pt x="638360" y="1076968"/>
                </a:lnTo>
                <a:lnTo>
                  <a:pt x="686869" y="1061350"/>
                </a:lnTo>
                <a:lnTo>
                  <a:pt x="737101" y="1046689"/>
                </a:lnTo>
                <a:lnTo>
                  <a:pt x="788980" y="1033018"/>
                </a:lnTo>
                <a:lnTo>
                  <a:pt x="842432" y="1020368"/>
                </a:lnTo>
                <a:lnTo>
                  <a:pt x="897382" y="1008772"/>
                </a:lnTo>
                <a:lnTo>
                  <a:pt x="953756" y="998261"/>
                </a:lnTo>
                <a:lnTo>
                  <a:pt x="1011479" y="988868"/>
                </a:lnTo>
                <a:lnTo>
                  <a:pt x="1070477" y="980623"/>
                </a:lnTo>
                <a:lnTo>
                  <a:pt x="1130673" y="973560"/>
                </a:lnTo>
                <a:lnTo>
                  <a:pt x="1191995" y="967709"/>
                </a:lnTo>
                <a:lnTo>
                  <a:pt x="1254367" y="963103"/>
                </a:lnTo>
                <a:lnTo>
                  <a:pt x="1317715" y="959773"/>
                </a:lnTo>
                <a:lnTo>
                  <a:pt x="1381963" y="957752"/>
                </a:lnTo>
                <a:lnTo>
                  <a:pt x="1447037" y="957071"/>
                </a:lnTo>
                <a:lnTo>
                  <a:pt x="1512112" y="957752"/>
                </a:lnTo>
                <a:lnTo>
                  <a:pt x="1576360" y="959773"/>
                </a:lnTo>
                <a:lnTo>
                  <a:pt x="1639708" y="963103"/>
                </a:lnTo>
                <a:lnTo>
                  <a:pt x="1702080" y="967709"/>
                </a:lnTo>
                <a:lnTo>
                  <a:pt x="1763402" y="973560"/>
                </a:lnTo>
                <a:lnTo>
                  <a:pt x="1823598" y="980623"/>
                </a:lnTo>
                <a:lnTo>
                  <a:pt x="1882596" y="988868"/>
                </a:lnTo>
                <a:lnTo>
                  <a:pt x="1940319" y="998261"/>
                </a:lnTo>
                <a:lnTo>
                  <a:pt x="1996693" y="1008772"/>
                </a:lnTo>
                <a:lnTo>
                  <a:pt x="2051643" y="1020368"/>
                </a:lnTo>
                <a:lnTo>
                  <a:pt x="2105095" y="1033018"/>
                </a:lnTo>
                <a:lnTo>
                  <a:pt x="2156974" y="1046689"/>
                </a:lnTo>
                <a:lnTo>
                  <a:pt x="2207206" y="1061350"/>
                </a:lnTo>
                <a:lnTo>
                  <a:pt x="2255715" y="1076968"/>
                </a:lnTo>
                <a:lnTo>
                  <a:pt x="2302427" y="1093513"/>
                </a:lnTo>
                <a:lnTo>
                  <a:pt x="2347267" y="1110952"/>
                </a:lnTo>
                <a:lnTo>
                  <a:pt x="2390161" y="1129253"/>
                </a:lnTo>
                <a:lnTo>
                  <a:pt x="2431034" y="1148384"/>
                </a:lnTo>
                <a:lnTo>
                  <a:pt x="2469811" y="1168314"/>
                </a:lnTo>
                <a:lnTo>
                  <a:pt x="2506418" y="1189011"/>
                </a:lnTo>
                <a:lnTo>
                  <a:pt x="2540780" y="1210443"/>
                </a:lnTo>
                <a:lnTo>
                  <a:pt x="2572822" y="1232577"/>
                </a:lnTo>
                <a:lnTo>
                  <a:pt x="2629648" y="1278827"/>
                </a:lnTo>
                <a:lnTo>
                  <a:pt x="2676298" y="1327506"/>
                </a:lnTo>
                <a:lnTo>
                  <a:pt x="2712176" y="1378359"/>
                </a:lnTo>
                <a:lnTo>
                  <a:pt x="2736684" y="1431132"/>
                </a:lnTo>
                <a:lnTo>
                  <a:pt x="2749224" y="1485569"/>
                </a:lnTo>
                <a:lnTo>
                  <a:pt x="2750820" y="1513331"/>
                </a:lnTo>
                <a:lnTo>
                  <a:pt x="2749224" y="1541094"/>
                </a:lnTo>
                <a:lnTo>
                  <a:pt x="2736684" y="1595531"/>
                </a:lnTo>
                <a:lnTo>
                  <a:pt x="2712176" y="1648304"/>
                </a:lnTo>
                <a:lnTo>
                  <a:pt x="2676298" y="1699157"/>
                </a:lnTo>
                <a:lnTo>
                  <a:pt x="2629648" y="1747836"/>
                </a:lnTo>
                <a:lnTo>
                  <a:pt x="2572822" y="1794086"/>
                </a:lnTo>
                <a:lnTo>
                  <a:pt x="2540780" y="1816220"/>
                </a:lnTo>
                <a:lnTo>
                  <a:pt x="2506418" y="1837652"/>
                </a:lnTo>
                <a:lnTo>
                  <a:pt x="2469811" y="1858349"/>
                </a:lnTo>
                <a:lnTo>
                  <a:pt x="2431034" y="1878279"/>
                </a:lnTo>
                <a:lnTo>
                  <a:pt x="2390161" y="1897410"/>
                </a:lnTo>
                <a:lnTo>
                  <a:pt x="2347267" y="1915711"/>
                </a:lnTo>
                <a:lnTo>
                  <a:pt x="2302427" y="1933150"/>
                </a:lnTo>
                <a:lnTo>
                  <a:pt x="2255715" y="1949695"/>
                </a:lnTo>
                <a:lnTo>
                  <a:pt x="2207206" y="1965313"/>
                </a:lnTo>
                <a:lnTo>
                  <a:pt x="2156974" y="1979974"/>
                </a:lnTo>
                <a:lnTo>
                  <a:pt x="2105095" y="1993645"/>
                </a:lnTo>
                <a:lnTo>
                  <a:pt x="2051643" y="2006295"/>
                </a:lnTo>
                <a:lnTo>
                  <a:pt x="1996693" y="2017891"/>
                </a:lnTo>
                <a:lnTo>
                  <a:pt x="1940319" y="2028402"/>
                </a:lnTo>
                <a:lnTo>
                  <a:pt x="1882596" y="2037795"/>
                </a:lnTo>
                <a:lnTo>
                  <a:pt x="1823598" y="2046040"/>
                </a:lnTo>
                <a:lnTo>
                  <a:pt x="1763402" y="2053103"/>
                </a:lnTo>
                <a:lnTo>
                  <a:pt x="1702080" y="2058954"/>
                </a:lnTo>
                <a:lnTo>
                  <a:pt x="1639708" y="2063560"/>
                </a:lnTo>
                <a:lnTo>
                  <a:pt x="1576360" y="2066890"/>
                </a:lnTo>
                <a:lnTo>
                  <a:pt x="1512112" y="2068911"/>
                </a:lnTo>
                <a:lnTo>
                  <a:pt x="1447037" y="2069591"/>
                </a:lnTo>
                <a:lnTo>
                  <a:pt x="1381963" y="2068911"/>
                </a:lnTo>
                <a:lnTo>
                  <a:pt x="1317715" y="2066890"/>
                </a:lnTo>
                <a:lnTo>
                  <a:pt x="1254367" y="2063560"/>
                </a:lnTo>
                <a:lnTo>
                  <a:pt x="1191995" y="2058954"/>
                </a:lnTo>
                <a:lnTo>
                  <a:pt x="1130673" y="2053103"/>
                </a:lnTo>
                <a:lnTo>
                  <a:pt x="1070477" y="2046040"/>
                </a:lnTo>
                <a:lnTo>
                  <a:pt x="1011479" y="2037795"/>
                </a:lnTo>
                <a:lnTo>
                  <a:pt x="953756" y="2028402"/>
                </a:lnTo>
                <a:lnTo>
                  <a:pt x="897382" y="2017891"/>
                </a:lnTo>
                <a:lnTo>
                  <a:pt x="842432" y="2006295"/>
                </a:lnTo>
                <a:lnTo>
                  <a:pt x="788980" y="1993646"/>
                </a:lnTo>
                <a:lnTo>
                  <a:pt x="737101" y="1979974"/>
                </a:lnTo>
                <a:lnTo>
                  <a:pt x="686869" y="1965313"/>
                </a:lnTo>
                <a:lnTo>
                  <a:pt x="638360" y="1949695"/>
                </a:lnTo>
                <a:lnTo>
                  <a:pt x="591648" y="1933150"/>
                </a:lnTo>
                <a:lnTo>
                  <a:pt x="546808" y="1915711"/>
                </a:lnTo>
                <a:lnTo>
                  <a:pt x="503914" y="1897410"/>
                </a:lnTo>
                <a:lnTo>
                  <a:pt x="463041" y="1878279"/>
                </a:lnTo>
                <a:lnTo>
                  <a:pt x="424264" y="1858349"/>
                </a:lnTo>
                <a:lnTo>
                  <a:pt x="387657" y="1837652"/>
                </a:lnTo>
                <a:lnTo>
                  <a:pt x="353295" y="1816220"/>
                </a:lnTo>
                <a:lnTo>
                  <a:pt x="321253" y="1794086"/>
                </a:lnTo>
                <a:lnTo>
                  <a:pt x="264427" y="1747836"/>
                </a:lnTo>
                <a:lnTo>
                  <a:pt x="217777" y="1699157"/>
                </a:lnTo>
                <a:lnTo>
                  <a:pt x="181899" y="1648304"/>
                </a:lnTo>
                <a:lnTo>
                  <a:pt x="157391" y="1595531"/>
                </a:lnTo>
                <a:lnTo>
                  <a:pt x="144851" y="1541094"/>
                </a:lnTo>
                <a:lnTo>
                  <a:pt x="143256" y="1513331"/>
                </a:lnTo>
                <a:close/>
              </a:path>
              <a:path w="2750820" h="2070100">
                <a:moveTo>
                  <a:pt x="0" y="0"/>
                </a:moveTo>
                <a:lnTo>
                  <a:pt x="844295" y="946403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44851" y="7277100"/>
            <a:ext cx="2849880" cy="40576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PurchaseTicket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7923" y="2046859"/>
            <a:ext cx="8366759" cy="12325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3170"/>
              </a:lnSpc>
              <a:spcBef>
                <a:spcPts val="200"/>
              </a:spcBef>
            </a:pP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Used during requirements </a:t>
            </a:r>
            <a:r>
              <a:rPr sz="2650" spc="-5" dirty="0">
                <a:solidFill>
                  <a:srgbClr val="FFFFFF"/>
                </a:solidFill>
                <a:latin typeface="Verdana"/>
                <a:cs typeface="Verdana"/>
              </a:rPr>
              <a:t>elicitation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50" spc="-5" dirty="0">
                <a:solidFill>
                  <a:srgbClr val="FFFFFF"/>
                </a:solidFill>
                <a:latin typeface="Verdana"/>
                <a:cs typeface="Verdana"/>
              </a:rPr>
              <a:t>analysis 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to represent external </a:t>
            </a:r>
            <a:r>
              <a:rPr sz="2650" spc="-15" dirty="0">
                <a:solidFill>
                  <a:srgbClr val="FFFFFF"/>
                </a:solidFill>
                <a:latin typeface="Verdana"/>
                <a:cs typeface="Verdana"/>
              </a:rPr>
              <a:t>behavior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(“visible from </a:t>
            </a:r>
            <a:r>
              <a:rPr sz="2650" spc="-1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650" spc="-5" dirty="0">
                <a:solidFill>
                  <a:srgbClr val="FFFFFF"/>
                </a:solidFill>
                <a:latin typeface="Verdana"/>
                <a:cs typeface="Verdana"/>
              </a:rPr>
              <a:t>outside of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Verdana"/>
                <a:cs typeface="Verdana"/>
              </a:rPr>
              <a:t>system”)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2098" y="6471920"/>
            <a:ext cx="5739130" cy="1812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i="1" spc="15" dirty="0">
                <a:solidFill>
                  <a:srgbClr val="00AF50"/>
                </a:solidFill>
                <a:latin typeface="Verdana"/>
                <a:cs typeface="Verdana"/>
              </a:rPr>
              <a:t>Use case</a:t>
            </a:r>
            <a:r>
              <a:rPr sz="2900" b="1" i="1" spc="2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900" b="1" i="1" spc="10" dirty="0">
                <a:solidFill>
                  <a:srgbClr val="00AF50"/>
                </a:solidFill>
                <a:latin typeface="Verdana"/>
                <a:cs typeface="Verdana"/>
              </a:rPr>
              <a:t>model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900">
              <a:latin typeface="Verdana"/>
              <a:cs typeface="Verdana"/>
            </a:endParaRPr>
          </a:p>
          <a:p>
            <a:pPr marL="469900" marR="10160">
              <a:lnSpc>
                <a:spcPct val="101000"/>
              </a:lnSpc>
              <a:spcBef>
                <a:spcPts val="5"/>
              </a:spcBef>
            </a:pP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of all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use cases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that 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completely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describe</a:t>
            </a:r>
            <a:r>
              <a:rPr sz="29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29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  <a:tabLst>
                <a:tab pos="4253230" algn="l"/>
              </a:tabLst>
            </a:pP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functionali</a:t>
            </a:r>
            <a:r>
              <a:rPr sz="29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9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9602" y="3728084"/>
            <a:ext cx="6855459" cy="210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8485" marR="597535" indent="-502920">
              <a:lnSpc>
                <a:spcPct val="100699"/>
              </a:lnSpc>
              <a:spcBef>
                <a:spcPts val="100"/>
              </a:spcBef>
            </a:pP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An </a:t>
            </a:r>
            <a:r>
              <a:rPr sz="2900" b="1" i="1" spc="10" dirty="0">
                <a:solidFill>
                  <a:srgbClr val="00AF50"/>
                </a:solidFill>
                <a:latin typeface="Verdana"/>
                <a:cs typeface="Verdana"/>
              </a:rPr>
              <a:t>Actor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represents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role, that</a:t>
            </a:r>
            <a:r>
              <a:rPr sz="2900" spc="-17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is, 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 type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of user of the system</a:t>
            </a:r>
            <a:endParaRPr sz="2900">
              <a:latin typeface="URW Gothic"/>
              <a:cs typeface="URW Gothic"/>
            </a:endParaRPr>
          </a:p>
          <a:p>
            <a:pPr marL="12700" marR="5080">
              <a:lnSpc>
                <a:spcPct val="101000"/>
              </a:lnSpc>
              <a:spcBef>
                <a:spcPts val="2310"/>
              </a:spcBef>
            </a:pP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900" b="1" i="1" spc="15" dirty="0">
                <a:solidFill>
                  <a:srgbClr val="00AF50"/>
                </a:solidFill>
                <a:latin typeface="Verdana"/>
                <a:cs typeface="Verdana"/>
              </a:rPr>
              <a:t>use case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class of 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functionality provided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by the</a:t>
            </a:r>
            <a:r>
              <a:rPr sz="29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242633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7421" y="1651507"/>
            <a:ext cx="8320405" cy="403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 marR="5080" indent="-502920"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2650" spc="44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An </a:t>
            </a:r>
            <a:r>
              <a:rPr sz="3300" b="1" dirty="0">
                <a:solidFill>
                  <a:srgbClr val="00AF50"/>
                </a:solidFill>
                <a:latin typeface="Gothic Uralic"/>
                <a:cs typeface="Gothic Uralic"/>
              </a:rPr>
              <a:t>actor 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is </a:t>
            </a:r>
            <a:r>
              <a:rPr sz="3300" dirty="0">
                <a:solidFill>
                  <a:srgbClr val="FFFFFF"/>
                </a:solidFill>
                <a:latin typeface="URW Gothic"/>
                <a:cs typeface="URW Gothic"/>
              </a:rPr>
              <a:t>a model 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for an </a:t>
            </a:r>
            <a:r>
              <a:rPr sz="3300" dirty="0">
                <a:solidFill>
                  <a:srgbClr val="FFFFFF"/>
                </a:solidFill>
                <a:latin typeface="URW Gothic"/>
                <a:cs typeface="URW Gothic"/>
              </a:rPr>
              <a:t>external  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entity which interacts (communicates)  with the system:</a:t>
            </a:r>
            <a:endParaRPr sz="33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510"/>
              </a:spcBef>
              <a:tabLst>
                <a:tab pos="1101725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User</a:t>
            </a:r>
            <a:endParaRPr sz="27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505"/>
              </a:spcBef>
              <a:tabLst>
                <a:tab pos="1101725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External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system (Another</a:t>
            </a:r>
            <a:r>
              <a:rPr sz="2700" spc="4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system)</a:t>
            </a:r>
            <a:endParaRPr sz="27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500"/>
              </a:spcBef>
              <a:tabLst>
                <a:tab pos="1101725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Physical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environment </a:t>
            </a:r>
            <a:r>
              <a:rPr sz="2700" spc="-10" dirty="0">
                <a:solidFill>
                  <a:srgbClr val="FFFFFF"/>
                </a:solidFill>
                <a:latin typeface="URW Gothic"/>
                <a:cs typeface="URW Gothic"/>
              </a:rPr>
              <a:t>(e.g.</a:t>
            </a:r>
            <a:r>
              <a:rPr sz="2700" spc="5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URW Gothic"/>
                <a:cs typeface="URW Gothic"/>
              </a:rPr>
              <a:t>Weather)</a:t>
            </a:r>
            <a:endParaRPr sz="27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  <a:tabLst>
                <a:tab pos="514984" algn="l"/>
              </a:tabLst>
            </a:pPr>
            <a:r>
              <a:rPr sz="2650" spc="44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An actor </a:t>
            </a:r>
            <a:r>
              <a:rPr sz="3300" dirty="0">
                <a:solidFill>
                  <a:srgbClr val="FFFFFF"/>
                </a:solidFill>
                <a:latin typeface="URW Gothic"/>
                <a:cs typeface="URW Gothic"/>
              </a:rPr>
              <a:t>has a unique name 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and</a:t>
            </a:r>
            <a:r>
              <a:rPr sz="3300" spc="-1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an</a:t>
            </a:r>
            <a:endParaRPr sz="3300">
              <a:latin typeface="URW Gothic"/>
              <a:cs typeface="URW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7421" y="5464043"/>
            <a:ext cx="4577715" cy="142303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639"/>
              </a:spcBef>
            </a:pPr>
            <a:r>
              <a:rPr sz="3300" dirty="0">
                <a:solidFill>
                  <a:srgbClr val="FFFFFF"/>
                </a:solidFill>
                <a:latin typeface="URW Gothic"/>
                <a:cs typeface="URW Gothic"/>
              </a:rPr>
              <a:t>optional</a:t>
            </a:r>
            <a:r>
              <a:rPr sz="3300" spc="-9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description</a:t>
            </a:r>
            <a:endParaRPr sz="33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14984" algn="l"/>
              </a:tabLst>
            </a:pPr>
            <a:r>
              <a:rPr sz="2650" spc="44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Examples:</a:t>
            </a:r>
            <a:endParaRPr sz="3300">
              <a:latin typeface="URW Gothic"/>
              <a:cs typeface="URW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7982" y="6908419"/>
            <a:ext cx="7534909" cy="164147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431165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Passenger: A person in the</a:t>
            </a:r>
            <a:r>
              <a:rPr sz="2700" spc="4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train</a:t>
            </a:r>
            <a:endParaRPr sz="2700">
              <a:latin typeface="URW Gothic"/>
              <a:cs typeface="URW Gothic"/>
            </a:endParaRPr>
          </a:p>
          <a:p>
            <a:pPr marL="431800" marR="5080" indent="-419100">
              <a:lnSpc>
                <a:spcPct val="100000"/>
              </a:lnSpc>
              <a:spcBef>
                <a:spcPts val="1500"/>
              </a:spcBef>
              <a:tabLst>
                <a:tab pos="431165" algn="l"/>
                <a:tab pos="4660900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GPS satellite: An </a:t>
            </a: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external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system that  provides </a:t>
            </a: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the</a:t>
            </a:r>
            <a:r>
              <a:rPr sz="2700" spc="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system</a:t>
            </a:r>
            <a:r>
              <a:rPr sz="2700" spc="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with	GPS</a:t>
            </a:r>
            <a:r>
              <a:rPr sz="2700" spc="-6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coordinates.</a:t>
            </a:r>
            <a:endParaRPr sz="2700">
              <a:latin typeface="URW Gothic"/>
              <a:cs typeface="URW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0873" y="3104769"/>
            <a:ext cx="1055370" cy="1842135"/>
            <a:chOff x="1650873" y="3104769"/>
            <a:chExt cx="1055370" cy="1842135"/>
          </a:xfrm>
        </p:grpSpPr>
        <p:sp>
          <p:nvSpPr>
            <p:cNvPr id="7" name="object 7"/>
            <p:cNvSpPr/>
            <p:nvPr/>
          </p:nvSpPr>
          <p:spPr>
            <a:xfrm>
              <a:off x="1660398" y="3487674"/>
              <a:ext cx="1036319" cy="1449705"/>
            </a:xfrm>
            <a:custGeom>
              <a:avLst/>
              <a:gdLst/>
              <a:ahLst/>
              <a:cxnLst/>
              <a:rect l="l" t="t" r="r" b="b"/>
              <a:pathLst>
                <a:path w="1036319" h="1449704">
                  <a:moveTo>
                    <a:pt x="495300" y="0"/>
                  </a:moveTo>
                  <a:lnTo>
                    <a:pt x="495300" y="911860"/>
                  </a:lnTo>
                  <a:lnTo>
                    <a:pt x="0" y="1449324"/>
                  </a:lnTo>
                </a:path>
                <a:path w="1036319" h="1449704">
                  <a:moveTo>
                    <a:pt x="495300" y="912876"/>
                  </a:moveTo>
                  <a:lnTo>
                    <a:pt x="1036319" y="1449324"/>
                  </a:lnTo>
                </a:path>
                <a:path w="1036319" h="1449704">
                  <a:moveTo>
                    <a:pt x="0" y="413003"/>
                  </a:moveTo>
                  <a:lnTo>
                    <a:pt x="1036319" y="41605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0334" y="3114294"/>
              <a:ext cx="538480" cy="541020"/>
            </a:xfrm>
            <a:custGeom>
              <a:avLst/>
              <a:gdLst/>
              <a:ahLst/>
              <a:cxnLst/>
              <a:rect l="l" t="t" r="r" b="b"/>
              <a:pathLst>
                <a:path w="538480" h="541020">
                  <a:moveTo>
                    <a:pt x="268986" y="0"/>
                  </a:moveTo>
                  <a:lnTo>
                    <a:pt x="220626" y="4359"/>
                  </a:lnTo>
                  <a:lnTo>
                    <a:pt x="175114" y="16929"/>
                  </a:lnTo>
                  <a:lnTo>
                    <a:pt x="133208" y="36942"/>
                  </a:lnTo>
                  <a:lnTo>
                    <a:pt x="95668" y="63635"/>
                  </a:lnTo>
                  <a:lnTo>
                    <a:pt x="63251" y="96243"/>
                  </a:lnTo>
                  <a:lnTo>
                    <a:pt x="36717" y="133999"/>
                  </a:lnTo>
                  <a:lnTo>
                    <a:pt x="16824" y="176139"/>
                  </a:lnTo>
                  <a:lnTo>
                    <a:pt x="4332" y="221897"/>
                  </a:lnTo>
                  <a:lnTo>
                    <a:pt x="0" y="270509"/>
                  </a:lnTo>
                  <a:lnTo>
                    <a:pt x="4332" y="319122"/>
                  </a:lnTo>
                  <a:lnTo>
                    <a:pt x="16824" y="364880"/>
                  </a:lnTo>
                  <a:lnTo>
                    <a:pt x="36717" y="407020"/>
                  </a:lnTo>
                  <a:lnTo>
                    <a:pt x="63251" y="444776"/>
                  </a:lnTo>
                  <a:lnTo>
                    <a:pt x="95668" y="477384"/>
                  </a:lnTo>
                  <a:lnTo>
                    <a:pt x="133208" y="504077"/>
                  </a:lnTo>
                  <a:lnTo>
                    <a:pt x="175114" y="524090"/>
                  </a:lnTo>
                  <a:lnTo>
                    <a:pt x="220626" y="536660"/>
                  </a:lnTo>
                  <a:lnTo>
                    <a:pt x="268986" y="541019"/>
                  </a:lnTo>
                  <a:lnTo>
                    <a:pt x="317345" y="536660"/>
                  </a:lnTo>
                  <a:lnTo>
                    <a:pt x="362857" y="524090"/>
                  </a:lnTo>
                  <a:lnTo>
                    <a:pt x="404763" y="504077"/>
                  </a:lnTo>
                  <a:lnTo>
                    <a:pt x="442303" y="477384"/>
                  </a:lnTo>
                  <a:lnTo>
                    <a:pt x="474720" y="444776"/>
                  </a:lnTo>
                  <a:lnTo>
                    <a:pt x="501254" y="407020"/>
                  </a:lnTo>
                  <a:lnTo>
                    <a:pt x="521147" y="364880"/>
                  </a:lnTo>
                  <a:lnTo>
                    <a:pt x="533639" y="319122"/>
                  </a:lnTo>
                  <a:lnTo>
                    <a:pt x="537972" y="270509"/>
                  </a:lnTo>
                  <a:lnTo>
                    <a:pt x="533639" y="221897"/>
                  </a:lnTo>
                  <a:lnTo>
                    <a:pt x="521147" y="176139"/>
                  </a:lnTo>
                  <a:lnTo>
                    <a:pt x="501254" y="133999"/>
                  </a:lnTo>
                  <a:lnTo>
                    <a:pt x="474720" y="96243"/>
                  </a:lnTo>
                  <a:lnTo>
                    <a:pt x="442303" y="63635"/>
                  </a:lnTo>
                  <a:lnTo>
                    <a:pt x="404763" y="36942"/>
                  </a:lnTo>
                  <a:lnTo>
                    <a:pt x="362857" y="16929"/>
                  </a:lnTo>
                  <a:lnTo>
                    <a:pt x="317345" y="4359"/>
                  </a:lnTo>
                  <a:lnTo>
                    <a:pt x="268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0334" y="3114294"/>
              <a:ext cx="538480" cy="541020"/>
            </a:xfrm>
            <a:custGeom>
              <a:avLst/>
              <a:gdLst/>
              <a:ahLst/>
              <a:cxnLst/>
              <a:rect l="l" t="t" r="r" b="b"/>
              <a:pathLst>
                <a:path w="538480" h="541020">
                  <a:moveTo>
                    <a:pt x="0" y="270509"/>
                  </a:moveTo>
                  <a:lnTo>
                    <a:pt x="4332" y="221897"/>
                  </a:lnTo>
                  <a:lnTo>
                    <a:pt x="16824" y="176139"/>
                  </a:lnTo>
                  <a:lnTo>
                    <a:pt x="36717" y="133999"/>
                  </a:lnTo>
                  <a:lnTo>
                    <a:pt x="63251" y="96243"/>
                  </a:lnTo>
                  <a:lnTo>
                    <a:pt x="95668" y="63635"/>
                  </a:lnTo>
                  <a:lnTo>
                    <a:pt x="133208" y="36942"/>
                  </a:lnTo>
                  <a:lnTo>
                    <a:pt x="175114" y="16929"/>
                  </a:lnTo>
                  <a:lnTo>
                    <a:pt x="220626" y="4359"/>
                  </a:lnTo>
                  <a:lnTo>
                    <a:pt x="268986" y="0"/>
                  </a:lnTo>
                  <a:lnTo>
                    <a:pt x="317345" y="4359"/>
                  </a:lnTo>
                  <a:lnTo>
                    <a:pt x="362857" y="16929"/>
                  </a:lnTo>
                  <a:lnTo>
                    <a:pt x="404763" y="36942"/>
                  </a:lnTo>
                  <a:lnTo>
                    <a:pt x="442303" y="63635"/>
                  </a:lnTo>
                  <a:lnTo>
                    <a:pt x="474720" y="96243"/>
                  </a:lnTo>
                  <a:lnTo>
                    <a:pt x="501254" y="133999"/>
                  </a:lnTo>
                  <a:lnTo>
                    <a:pt x="521147" y="176139"/>
                  </a:lnTo>
                  <a:lnTo>
                    <a:pt x="533639" y="221897"/>
                  </a:lnTo>
                  <a:lnTo>
                    <a:pt x="537972" y="270509"/>
                  </a:lnTo>
                  <a:lnTo>
                    <a:pt x="533639" y="319122"/>
                  </a:lnTo>
                  <a:lnTo>
                    <a:pt x="521147" y="364880"/>
                  </a:lnTo>
                  <a:lnTo>
                    <a:pt x="501254" y="407020"/>
                  </a:lnTo>
                  <a:lnTo>
                    <a:pt x="474720" y="444776"/>
                  </a:lnTo>
                  <a:lnTo>
                    <a:pt x="442303" y="477384"/>
                  </a:lnTo>
                  <a:lnTo>
                    <a:pt x="404763" y="504077"/>
                  </a:lnTo>
                  <a:lnTo>
                    <a:pt x="362857" y="524090"/>
                  </a:lnTo>
                  <a:lnTo>
                    <a:pt x="317345" y="536660"/>
                  </a:lnTo>
                  <a:lnTo>
                    <a:pt x="268986" y="541019"/>
                  </a:lnTo>
                  <a:lnTo>
                    <a:pt x="220626" y="536660"/>
                  </a:lnTo>
                  <a:lnTo>
                    <a:pt x="175114" y="524090"/>
                  </a:lnTo>
                  <a:lnTo>
                    <a:pt x="133208" y="504077"/>
                  </a:lnTo>
                  <a:lnTo>
                    <a:pt x="95668" y="477384"/>
                  </a:lnTo>
                  <a:lnTo>
                    <a:pt x="63251" y="444776"/>
                  </a:lnTo>
                  <a:lnTo>
                    <a:pt x="36717" y="407020"/>
                  </a:lnTo>
                  <a:lnTo>
                    <a:pt x="16824" y="364880"/>
                  </a:lnTo>
                  <a:lnTo>
                    <a:pt x="4332" y="319122"/>
                  </a:lnTo>
                  <a:lnTo>
                    <a:pt x="0" y="27050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28344" y="5041391"/>
            <a:ext cx="1833880" cy="40576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5"/>
              </a:lnSpc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Passenger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72183" y="7436231"/>
            <a:ext cx="3478529" cy="1016000"/>
          </a:xfrm>
          <a:custGeom>
            <a:avLst/>
            <a:gdLst/>
            <a:ahLst/>
            <a:cxnLst/>
            <a:rect l="l" t="t" r="r" b="b"/>
            <a:pathLst>
              <a:path w="3478529" h="1016000">
                <a:moveTo>
                  <a:pt x="2294128" y="86233"/>
                </a:moveTo>
                <a:lnTo>
                  <a:pt x="154940" y="86233"/>
                </a:lnTo>
                <a:lnTo>
                  <a:pt x="105956" y="94129"/>
                </a:lnTo>
                <a:lnTo>
                  <a:pt x="63422" y="116119"/>
                </a:lnTo>
                <a:lnTo>
                  <a:pt x="29886" y="149655"/>
                </a:lnTo>
                <a:lnTo>
                  <a:pt x="7896" y="192189"/>
                </a:lnTo>
                <a:lnTo>
                  <a:pt x="0" y="241173"/>
                </a:lnTo>
                <a:lnTo>
                  <a:pt x="0" y="860933"/>
                </a:lnTo>
                <a:lnTo>
                  <a:pt x="7896" y="909916"/>
                </a:lnTo>
                <a:lnTo>
                  <a:pt x="29886" y="952450"/>
                </a:lnTo>
                <a:lnTo>
                  <a:pt x="63422" y="985986"/>
                </a:lnTo>
                <a:lnTo>
                  <a:pt x="105956" y="1007976"/>
                </a:lnTo>
                <a:lnTo>
                  <a:pt x="154940" y="1015873"/>
                </a:lnTo>
                <a:lnTo>
                  <a:pt x="2294128" y="1015873"/>
                </a:lnTo>
                <a:lnTo>
                  <a:pt x="2343111" y="1007976"/>
                </a:lnTo>
                <a:lnTo>
                  <a:pt x="2385645" y="985986"/>
                </a:lnTo>
                <a:lnTo>
                  <a:pt x="2419181" y="952450"/>
                </a:lnTo>
                <a:lnTo>
                  <a:pt x="2441171" y="909916"/>
                </a:lnTo>
                <a:lnTo>
                  <a:pt x="2449067" y="860933"/>
                </a:lnTo>
                <a:lnTo>
                  <a:pt x="2449067" y="473583"/>
                </a:lnTo>
                <a:lnTo>
                  <a:pt x="2954025" y="241173"/>
                </a:lnTo>
                <a:lnTo>
                  <a:pt x="2449067" y="241173"/>
                </a:lnTo>
                <a:lnTo>
                  <a:pt x="2441171" y="192189"/>
                </a:lnTo>
                <a:lnTo>
                  <a:pt x="2419181" y="149655"/>
                </a:lnTo>
                <a:lnTo>
                  <a:pt x="2385645" y="116119"/>
                </a:lnTo>
                <a:lnTo>
                  <a:pt x="2343111" y="94129"/>
                </a:lnTo>
                <a:lnTo>
                  <a:pt x="2294128" y="86233"/>
                </a:lnTo>
                <a:close/>
              </a:path>
              <a:path w="3478529" h="1016000">
                <a:moveTo>
                  <a:pt x="3478021" y="0"/>
                </a:moveTo>
                <a:lnTo>
                  <a:pt x="2449067" y="241173"/>
                </a:lnTo>
                <a:lnTo>
                  <a:pt x="2954025" y="241173"/>
                </a:lnTo>
                <a:lnTo>
                  <a:pt x="34780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95755" y="7740142"/>
            <a:ext cx="95504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10" dirty="0">
                <a:latin typeface="Times New Roman"/>
                <a:cs typeface="Times New Roman"/>
              </a:rPr>
              <a:t>Name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65819" y="5715000"/>
            <a:ext cx="4653280" cy="1468120"/>
          </a:xfrm>
          <a:custGeom>
            <a:avLst/>
            <a:gdLst/>
            <a:ahLst/>
            <a:cxnLst/>
            <a:rect l="l" t="t" r="r" b="b"/>
            <a:pathLst>
              <a:path w="4653280" h="1468120">
                <a:moveTo>
                  <a:pt x="4445761" y="0"/>
                </a:moveTo>
                <a:lnTo>
                  <a:pt x="1570989" y="0"/>
                </a:lnTo>
                <a:lnTo>
                  <a:pt x="1523533" y="5468"/>
                </a:lnTo>
                <a:lnTo>
                  <a:pt x="1479964" y="21045"/>
                </a:lnTo>
                <a:lnTo>
                  <a:pt x="1441527" y="45486"/>
                </a:lnTo>
                <a:lnTo>
                  <a:pt x="1409466" y="77547"/>
                </a:lnTo>
                <a:lnTo>
                  <a:pt x="1385025" y="115984"/>
                </a:lnTo>
                <a:lnTo>
                  <a:pt x="1369448" y="159553"/>
                </a:lnTo>
                <a:lnTo>
                  <a:pt x="1363979" y="207010"/>
                </a:lnTo>
                <a:lnTo>
                  <a:pt x="1363979" y="724535"/>
                </a:lnTo>
                <a:lnTo>
                  <a:pt x="0" y="1468120"/>
                </a:lnTo>
                <a:lnTo>
                  <a:pt x="1363979" y="1035050"/>
                </a:lnTo>
                <a:lnTo>
                  <a:pt x="4652772" y="1035050"/>
                </a:lnTo>
                <a:lnTo>
                  <a:pt x="4652772" y="207010"/>
                </a:lnTo>
                <a:lnTo>
                  <a:pt x="4647303" y="159553"/>
                </a:lnTo>
                <a:lnTo>
                  <a:pt x="4631726" y="115984"/>
                </a:lnTo>
                <a:lnTo>
                  <a:pt x="4607285" y="77547"/>
                </a:lnTo>
                <a:lnTo>
                  <a:pt x="4575224" y="45486"/>
                </a:lnTo>
                <a:lnTo>
                  <a:pt x="4536787" y="21045"/>
                </a:lnTo>
                <a:lnTo>
                  <a:pt x="4493218" y="5468"/>
                </a:lnTo>
                <a:lnTo>
                  <a:pt x="4445761" y="0"/>
                </a:lnTo>
                <a:close/>
              </a:path>
              <a:path w="4653280" h="1468120">
                <a:moveTo>
                  <a:pt x="4652772" y="1035050"/>
                </a:moveTo>
                <a:lnTo>
                  <a:pt x="1363979" y="1035050"/>
                </a:lnTo>
                <a:lnTo>
                  <a:pt x="1369448" y="1082506"/>
                </a:lnTo>
                <a:lnTo>
                  <a:pt x="1385025" y="1126075"/>
                </a:lnTo>
                <a:lnTo>
                  <a:pt x="1409466" y="1164512"/>
                </a:lnTo>
                <a:lnTo>
                  <a:pt x="1441527" y="1196573"/>
                </a:lnTo>
                <a:lnTo>
                  <a:pt x="1479964" y="1221014"/>
                </a:lnTo>
                <a:lnTo>
                  <a:pt x="1523533" y="1236591"/>
                </a:lnTo>
                <a:lnTo>
                  <a:pt x="1570989" y="1242060"/>
                </a:lnTo>
                <a:lnTo>
                  <a:pt x="4445761" y="1242060"/>
                </a:lnTo>
                <a:lnTo>
                  <a:pt x="4493218" y="1236591"/>
                </a:lnTo>
                <a:lnTo>
                  <a:pt x="4536787" y="1221014"/>
                </a:lnTo>
                <a:lnTo>
                  <a:pt x="4575224" y="1196573"/>
                </a:lnTo>
                <a:lnTo>
                  <a:pt x="4607285" y="1164512"/>
                </a:lnTo>
                <a:lnTo>
                  <a:pt x="4631726" y="1126075"/>
                </a:lnTo>
                <a:lnTo>
                  <a:pt x="4647303" y="1082506"/>
                </a:lnTo>
                <a:lnTo>
                  <a:pt x="4652772" y="1035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70134" y="5864733"/>
            <a:ext cx="1862455" cy="918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900" b="1" spc="10" dirty="0">
                <a:latin typeface="Times New Roman"/>
                <a:cs typeface="Times New Roman"/>
              </a:rPr>
              <a:t>Optional  </a:t>
            </a:r>
            <a:r>
              <a:rPr sz="2900" b="1" spc="5" dirty="0">
                <a:latin typeface="Times New Roman"/>
                <a:cs typeface="Times New Roman"/>
              </a:rPr>
              <a:t>Desc</a:t>
            </a:r>
            <a:r>
              <a:rPr sz="2900" b="1" spc="-5" dirty="0">
                <a:latin typeface="Times New Roman"/>
                <a:cs typeface="Times New Roman"/>
              </a:rPr>
              <a:t>r</a:t>
            </a:r>
            <a:r>
              <a:rPr sz="2900" b="1" spc="10" dirty="0">
                <a:latin typeface="Times New Roman"/>
                <a:cs typeface="Times New Roman"/>
              </a:rPr>
              <a:t>iption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3548379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70" dirty="0"/>
              <a:t> </a:t>
            </a:r>
            <a:r>
              <a:rPr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5" y="1658493"/>
            <a:ext cx="8595995" cy="274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 indent="-405130">
              <a:lnSpc>
                <a:spcPts val="4105"/>
              </a:lnSpc>
              <a:spcBef>
                <a:spcPts val="100"/>
              </a:spcBef>
              <a:buChar char="•"/>
              <a:tabLst>
                <a:tab pos="417830" algn="l"/>
              </a:tabLst>
            </a:pP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3600" spc="-10" dirty="0">
                <a:solidFill>
                  <a:srgbClr val="FFFFFF"/>
                </a:solidFill>
                <a:latin typeface="URW Gothic"/>
                <a:cs typeface="URW Gothic"/>
              </a:rPr>
              <a:t>use 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case </a:t>
            </a: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represents 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a class</a:t>
            </a:r>
            <a:r>
              <a:rPr sz="3600" spc="2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of</a:t>
            </a:r>
            <a:endParaRPr sz="3600">
              <a:latin typeface="URW Gothic"/>
              <a:cs typeface="URW Gothic"/>
            </a:endParaRPr>
          </a:p>
          <a:p>
            <a:pPr marL="571500">
              <a:lnSpc>
                <a:spcPts val="4105"/>
              </a:lnSpc>
            </a:pP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functionality provided by the</a:t>
            </a:r>
            <a:r>
              <a:rPr sz="3600" spc="1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system</a:t>
            </a:r>
            <a:endParaRPr sz="3600">
              <a:latin typeface="URW Gothic"/>
              <a:cs typeface="URW Gothic"/>
            </a:endParaRPr>
          </a:p>
          <a:p>
            <a:pPr marL="417830" marR="274955" indent="-417830">
              <a:lnSpc>
                <a:spcPct val="90000"/>
              </a:lnSpc>
              <a:spcBef>
                <a:spcPts val="1500"/>
              </a:spcBef>
              <a:buChar char="•"/>
              <a:tabLst>
                <a:tab pos="417830" algn="l"/>
              </a:tabLst>
            </a:pP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Use 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cases can </a:t>
            </a: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be described  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textually, </a:t>
            </a: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with 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focus on the 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event  flow between </a:t>
            </a: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actor and</a:t>
            </a:r>
            <a:r>
              <a:rPr sz="3600" spc="-4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system</a:t>
            </a:r>
            <a:endParaRPr sz="3600">
              <a:latin typeface="URW Gothic"/>
              <a:cs typeface="URW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6575" y="4508753"/>
            <a:ext cx="7506334" cy="451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 indent="-405130">
              <a:lnSpc>
                <a:spcPts val="4105"/>
              </a:lnSpc>
              <a:spcBef>
                <a:spcPts val="100"/>
              </a:spcBef>
              <a:buChar char="•"/>
              <a:tabLst>
                <a:tab pos="417830" algn="l"/>
              </a:tabLst>
            </a:pP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textual use case</a:t>
            </a:r>
            <a:r>
              <a:rPr sz="3600" spc="-6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description</a:t>
            </a:r>
            <a:endParaRPr sz="3600">
              <a:latin typeface="URW Gothic"/>
              <a:cs typeface="URW Gothic"/>
            </a:endParaRPr>
          </a:p>
          <a:p>
            <a:pPr marL="571500">
              <a:lnSpc>
                <a:spcPts val="4105"/>
              </a:lnSpc>
            </a:pP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consists </a:t>
            </a:r>
            <a:r>
              <a:rPr sz="3600" dirty="0">
                <a:solidFill>
                  <a:srgbClr val="FFFFFF"/>
                </a:solidFill>
                <a:latin typeface="URW Gothic"/>
                <a:cs typeface="URW Gothic"/>
              </a:rPr>
              <a:t>of 6</a:t>
            </a:r>
            <a:r>
              <a:rPr sz="3600" spc="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URW Gothic"/>
                <a:cs typeface="URW Gothic"/>
              </a:rPr>
              <a:t>parts:</a:t>
            </a:r>
            <a:endParaRPr sz="3600">
              <a:latin typeface="URW Gothic"/>
              <a:cs typeface="URW Gothic"/>
            </a:endParaRPr>
          </a:p>
          <a:p>
            <a:pPr marL="1186180" lvl="1" indent="-502920">
              <a:lnSpc>
                <a:spcPct val="100000"/>
              </a:lnSpc>
              <a:spcBef>
                <a:spcPts val="1185"/>
              </a:spcBef>
              <a:buClr>
                <a:srgbClr val="89D0D5"/>
              </a:buClr>
              <a:buSzPct val="80357"/>
              <a:buAutoNum type="arabicPeriod"/>
              <a:tabLst>
                <a:tab pos="1185545" algn="l"/>
                <a:tab pos="1186180" algn="l"/>
              </a:tabLst>
            </a:pPr>
            <a:r>
              <a:rPr sz="2800" spc="-5" dirty="0">
                <a:solidFill>
                  <a:srgbClr val="FFFFFF"/>
                </a:solidFill>
                <a:latin typeface="URW Gothic"/>
                <a:cs typeface="URW Gothic"/>
              </a:rPr>
              <a:t>Unique</a:t>
            </a:r>
            <a:r>
              <a:rPr sz="2800" spc="-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URW Gothic"/>
                <a:cs typeface="URW Gothic"/>
              </a:rPr>
              <a:t>name</a:t>
            </a:r>
            <a:endParaRPr sz="2800">
              <a:latin typeface="URW Gothic"/>
              <a:cs typeface="URW Gothic"/>
            </a:endParaRPr>
          </a:p>
          <a:p>
            <a:pPr marL="1186180" lvl="1" indent="-502920">
              <a:lnSpc>
                <a:spcPct val="100000"/>
              </a:lnSpc>
              <a:spcBef>
                <a:spcPts val="1165"/>
              </a:spcBef>
              <a:buClr>
                <a:srgbClr val="89D0D5"/>
              </a:buClr>
              <a:buSzPct val="80357"/>
              <a:buAutoNum type="arabicPeriod"/>
              <a:tabLst>
                <a:tab pos="1185545" algn="l"/>
                <a:tab pos="1186180" algn="l"/>
              </a:tabLst>
            </a:pPr>
            <a:r>
              <a:rPr sz="2800" spc="-5" dirty="0">
                <a:solidFill>
                  <a:srgbClr val="FFFFFF"/>
                </a:solidFill>
                <a:latin typeface="URW Gothic"/>
                <a:cs typeface="URW Gothic"/>
              </a:rPr>
              <a:t>Participating</a:t>
            </a:r>
            <a:r>
              <a:rPr sz="2800" spc="-10" dirty="0">
                <a:solidFill>
                  <a:srgbClr val="FFFFFF"/>
                </a:solidFill>
                <a:latin typeface="URW Gothic"/>
                <a:cs typeface="URW Gothic"/>
              </a:rPr>
              <a:t> actors</a:t>
            </a:r>
            <a:endParaRPr sz="2800">
              <a:latin typeface="URW Gothic"/>
              <a:cs typeface="URW Gothic"/>
            </a:endParaRPr>
          </a:p>
          <a:p>
            <a:pPr marL="1186180" lvl="1" indent="-502920">
              <a:lnSpc>
                <a:spcPct val="100000"/>
              </a:lnSpc>
              <a:spcBef>
                <a:spcPts val="1165"/>
              </a:spcBef>
              <a:buClr>
                <a:srgbClr val="89D0D5"/>
              </a:buClr>
              <a:buSzPct val="80357"/>
              <a:buAutoNum type="arabicPeriod"/>
              <a:tabLst>
                <a:tab pos="1185545" algn="l"/>
                <a:tab pos="1186180" algn="l"/>
              </a:tabLst>
            </a:pPr>
            <a:r>
              <a:rPr sz="2800" spc="-10" dirty="0">
                <a:solidFill>
                  <a:srgbClr val="FFFFFF"/>
                </a:solidFill>
                <a:latin typeface="URW Gothic"/>
                <a:cs typeface="URW Gothic"/>
              </a:rPr>
              <a:t>Entry </a:t>
            </a:r>
            <a:r>
              <a:rPr sz="2800" dirty="0">
                <a:solidFill>
                  <a:srgbClr val="FFFFFF"/>
                </a:solidFill>
                <a:latin typeface="URW Gothic"/>
                <a:cs typeface="URW Gothic"/>
              </a:rPr>
              <a:t>conditions</a:t>
            </a:r>
            <a:endParaRPr sz="2800">
              <a:latin typeface="URW Gothic"/>
              <a:cs typeface="URW Gothic"/>
            </a:endParaRPr>
          </a:p>
          <a:p>
            <a:pPr marL="1186180" lvl="1" indent="-502920">
              <a:lnSpc>
                <a:spcPct val="100000"/>
              </a:lnSpc>
              <a:spcBef>
                <a:spcPts val="1165"/>
              </a:spcBef>
              <a:buClr>
                <a:srgbClr val="89D0D5"/>
              </a:buClr>
              <a:buSzPct val="80357"/>
              <a:buAutoNum type="arabicPeriod"/>
              <a:tabLst>
                <a:tab pos="1185545" algn="l"/>
                <a:tab pos="1186180" algn="l"/>
              </a:tabLst>
            </a:pPr>
            <a:r>
              <a:rPr sz="2800" spc="-5" dirty="0">
                <a:solidFill>
                  <a:srgbClr val="FFFFFF"/>
                </a:solidFill>
                <a:latin typeface="URW Gothic"/>
                <a:cs typeface="URW Gothic"/>
              </a:rPr>
              <a:t>Exit</a:t>
            </a:r>
            <a:r>
              <a:rPr sz="2800" spc="-8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URW Gothic"/>
                <a:cs typeface="URW Gothic"/>
              </a:rPr>
              <a:t>conditions</a:t>
            </a:r>
            <a:endParaRPr sz="2800">
              <a:latin typeface="URW Gothic"/>
              <a:cs typeface="URW Gothic"/>
            </a:endParaRPr>
          </a:p>
          <a:p>
            <a:pPr marL="1186180" lvl="1" indent="-502920">
              <a:lnSpc>
                <a:spcPct val="100000"/>
              </a:lnSpc>
              <a:spcBef>
                <a:spcPts val="1165"/>
              </a:spcBef>
              <a:buClr>
                <a:srgbClr val="89D0D5"/>
              </a:buClr>
              <a:buSzPct val="80357"/>
              <a:buAutoNum type="arabicPeriod"/>
              <a:tabLst>
                <a:tab pos="1185545" algn="l"/>
                <a:tab pos="1186180" algn="l"/>
              </a:tabLst>
            </a:pPr>
            <a:r>
              <a:rPr sz="2800" spc="-5" dirty="0">
                <a:solidFill>
                  <a:srgbClr val="FFFFFF"/>
                </a:solidFill>
                <a:latin typeface="URW Gothic"/>
                <a:cs typeface="URW Gothic"/>
              </a:rPr>
              <a:t>Flow of</a:t>
            </a:r>
            <a:r>
              <a:rPr sz="2800" spc="-6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URW Gothic"/>
                <a:cs typeface="URW Gothic"/>
              </a:rPr>
              <a:t>events</a:t>
            </a:r>
            <a:endParaRPr sz="2800">
              <a:latin typeface="URW Gothic"/>
              <a:cs typeface="URW Gothic"/>
            </a:endParaRPr>
          </a:p>
          <a:p>
            <a:pPr marL="1186180" lvl="1" indent="-502920">
              <a:lnSpc>
                <a:spcPct val="100000"/>
              </a:lnSpc>
              <a:spcBef>
                <a:spcPts val="1160"/>
              </a:spcBef>
              <a:buClr>
                <a:srgbClr val="89D0D5"/>
              </a:buClr>
              <a:buSzPct val="80357"/>
              <a:buAutoNum type="arabicPeriod"/>
              <a:tabLst>
                <a:tab pos="1185545" algn="l"/>
                <a:tab pos="1186180" algn="l"/>
              </a:tabLst>
            </a:pPr>
            <a:r>
              <a:rPr sz="2800" spc="-5" dirty="0">
                <a:solidFill>
                  <a:srgbClr val="FFFFFF"/>
                </a:solidFill>
                <a:latin typeface="URW Gothic"/>
                <a:cs typeface="URW Gothic"/>
              </a:rPr>
              <a:t>Special</a:t>
            </a:r>
            <a:r>
              <a:rPr sz="2800" spc="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URW Gothic"/>
                <a:cs typeface="URW Gothic"/>
              </a:rPr>
              <a:t>requirements.</a:t>
            </a:r>
            <a:endParaRPr sz="2800">
              <a:latin typeface="URW Gothic"/>
              <a:cs typeface="URW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3825" y="3673602"/>
            <a:ext cx="2459990" cy="1117600"/>
          </a:xfrm>
          <a:custGeom>
            <a:avLst/>
            <a:gdLst/>
            <a:ahLst/>
            <a:cxnLst/>
            <a:rect l="l" t="t" r="r" b="b"/>
            <a:pathLst>
              <a:path w="2459990" h="1117600">
                <a:moveTo>
                  <a:pt x="0" y="558546"/>
                </a:moveTo>
                <a:lnTo>
                  <a:pt x="6762" y="499620"/>
                </a:lnTo>
                <a:lnTo>
                  <a:pt x="26598" y="442462"/>
                </a:lnTo>
                <a:lnTo>
                  <a:pt x="58825" y="387381"/>
                </a:lnTo>
                <a:lnTo>
                  <a:pt x="102764" y="334685"/>
                </a:lnTo>
                <a:lnTo>
                  <a:pt x="157735" y="284684"/>
                </a:lnTo>
                <a:lnTo>
                  <a:pt x="189145" y="260790"/>
                </a:lnTo>
                <a:lnTo>
                  <a:pt x="223058" y="237685"/>
                </a:lnTo>
                <a:lnTo>
                  <a:pt x="259388" y="215408"/>
                </a:lnTo>
                <a:lnTo>
                  <a:pt x="298052" y="193998"/>
                </a:lnTo>
                <a:lnTo>
                  <a:pt x="338963" y="173493"/>
                </a:lnTo>
                <a:lnTo>
                  <a:pt x="382037" y="153931"/>
                </a:lnTo>
                <a:lnTo>
                  <a:pt x="427189" y="135352"/>
                </a:lnTo>
                <a:lnTo>
                  <a:pt x="474333" y="117793"/>
                </a:lnTo>
                <a:lnTo>
                  <a:pt x="523386" y="101295"/>
                </a:lnTo>
                <a:lnTo>
                  <a:pt x="574261" y="85894"/>
                </a:lnTo>
                <a:lnTo>
                  <a:pt x="626873" y="71630"/>
                </a:lnTo>
                <a:lnTo>
                  <a:pt x="681139" y="58541"/>
                </a:lnTo>
                <a:lnTo>
                  <a:pt x="736972" y="46666"/>
                </a:lnTo>
                <a:lnTo>
                  <a:pt x="794287" y="36044"/>
                </a:lnTo>
                <a:lnTo>
                  <a:pt x="853000" y="26713"/>
                </a:lnTo>
                <a:lnTo>
                  <a:pt x="913026" y="18711"/>
                </a:lnTo>
                <a:lnTo>
                  <a:pt x="974279" y="12078"/>
                </a:lnTo>
                <a:lnTo>
                  <a:pt x="1036675" y="6852"/>
                </a:lnTo>
                <a:lnTo>
                  <a:pt x="1100128" y="3071"/>
                </a:lnTo>
                <a:lnTo>
                  <a:pt x="1164554" y="774"/>
                </a:lnTo>
                <a:lnTo>
                  <a:pt x="1229868" y="0"/>
                </a:lnTo>
                <a:lnTo>
                  <a:pt x="1295181" y="774"/>
                </a:lnTo>
                <a:lnTo>
                  <a:pt x="1359607" y="3071"/>
                </a:lnTo>
                <a:lnTo>
                  <a:pt x="1423060" y="6852"/>
                </a:lnTo>
                <a:lnTo>
                  <a:pt x="1485456" y="12078"/>
                </a:lnTo>
                <a:lnTo>
                  <a:pt x="1546709" y="18711"/>
                </a:lnTo>
                <a:lnTo>
                  <a:pt x="1606735" y="26713"/>
                </a:lnTo>
                <a:lnTo>
                  <a:pt x="1665448" y="36044"/>
                </a:lnTo>
                <a:lnTo>
                  <a:pt x="1722763" y="46666"/>
                </a:lnTo>
                <a:lnTo>
                  <a:pt x="1778596" y="58541"/>
                </a:lnTo>
                <a:lnTo>
                  <a:pt x="1832862" y="71630"/>
                </a:lnTo>
                <a:lnTo>
                  <a:pt x="1885474" y="85894"/>
                </a:lnTo>
                <a:lnTo>
                  <a:pt x="1936349" y="101295"/>
                </a:lnTo>
                <a:lnTo>
                  <a:pt x="1985402" y="117793"/>
                </a:lnTo>
                <a:lnTo>
                  <a:pt x="2032546" y="135352"/>
                </a:lnTo>
                <a:lnTo>
                  <a:pt x="2077698" y="153931"/>
                </a:lnTo>
                <a:lnTo>
                  <a:pt x="2120772" y="173493"/>
                </a:lnTo>
                <a:lnTo>
                  <a:pt x="2161683" y="193998"/>
                </a:lnTo>
                <a:lnTo>
                  <a:pt x="2200347" y="215408"/>
                </a:lnTo>
                <a:lnTo>
                  <a:pt x="2236677" y="237685"/>
                </a:lnTo>
                <a:lnTo>
                  <a:pt x="2270590" y="260790"/>
                </a:lnTo>
                <a:lnTo>
                  <a:pt x="2302000" y="284684"/>
                </a:lnTo>
                <a:lnTo>
                  <a:pt x="2356971" y="334685"/>
                </a:lnTo>
                <a:lnTo>
                  <a:pt x="2400910" y="387381"/>
                </a:lnTo>
                <a:lnTo>
                  <a:pt x="2433137" y="442462"/>
                </a:lnTo>
                <a:lnTo>
                  <a:pt x="2452973" y="499620"/>
                </a:lnTo>
                <a:lnTo>
                  <a:pt x="2459736" y="558546"/>
                </a:lnTo>
                <a:lnTo>
                  <a:pt x="2458031" y="588210"/>
                </a:lnTo>
                <a:lnTo>
                  <a:pt x="2444647" y="646290"/>
                </a:lnTo>
                <a:lnTo>
                  <a:pt x="2418530" y="702448"/>
                </a:lnTo>
                <a:lnTo>
                  <a:pt x="2380362" y="756375"/>
                </a:lnTo>
                <a:lnTo>
                  <a:pt x="2330822" y="807762"/>
                </a:lnTo>
                <a:lnTo>
                  <a:pt x="2270590" y="856301"/>
                </a:lnTo>
                <a:lnTo>
                  <a:pt x="2236677" y="879406"/>
                </a:lnTo>
                <a:lnTo>
                  <a:pt x="2200347" y="901683"/>
                </a:lnTo>
                <a:lnTo>
                  <a:pt x="2161683" y="923093"/>
                </a:lnTo>
                <a:lnTo>
                  <a:pt x="2120772" y="943598"/>
                </a:lnTo>
                <a:lnTo>
                  <a:pt x="2077698" y="963160"/>
                </a:lnTo>
                <a:lnTo>
                  <a:pt x="2032546" y="981739"/>
                </a:lnTo>
                <a:lnTo>
                  <a:pt x="1985402" y="999298"/>
                </a:lnTo>
                <a:lnTo>
                  <a:pt x="1936349" y="1015796"/>
                </a:lnTo>
                <a:lnTo>
                  <a:pt x="1885474" y="1031197"/>
                </a:lnTo>
                <a:lnTo>
                  <a:pt x="1832862" y="1045461"/>
                </a:lnTo>
                <a:lnTo>
                  <a:pt x="1778596" y="1058550"/>
                </a:lnTo>
                <a:lnTo>
                  <a:pt x="1722763" y="1070425"/>
                </a:lnTo>
                <a:lnTo>
                  <a:pt x="1665448" y="1081047"/>
                </a:lnTo>
                <a:lnTo>
                  <a:pt x="1606735" y="1090378"/>
                </a:lnTo>
                <a:lnTo>
                  <a:pt x="1546709" y="1098380"/>
                </a:lnTo>
                <a:lnTo>
                  <a:pt x="1485456" y="1105013"/>
                </a:lnTo>
                <a:lnTo>
                  <a:pt x="1423060" y="1110239"/>
                </a:lnTo>
                <a:lnTo>
                  <a:pt x="1359607" y="1114020"/>
                </a:lnTo>
                <a:lnTo>
                  <a:pt x="1295181" y="1116317"/>
                </a:lnTo>
                <a:lnTo>
                  <a:pt x="1229868" y="1117092"/>
                </a:lnTo>
                <a:lnTo>
                  <a:pt x="1164554" y="1116317"/>
                </a:lnTo>
                <a:lnTo>
                  <a:pt x="1100128" y="1114020"/>
                </a:lnTo>
                <a:lnTo>
                  <a:pt x="1036675" y="1110239"/>
                </a:lnTo>
                <a:lnTo>
                  <a:pt x="974279" y="1105013"/>
                </a:lnTo>
                <a:lnTo>
                  <a:pt x="913026" y="1098380"/>
                </a:lnTo>
                <a:lnTo>
                  <a:pt x="853000" y="1090378"/>
                </a:lnTo>
                <a:lnTo>
                  <a:pt x="794287" y="1081047"/>
                </a:lnTo>
                <a:lnTo>
                  <a:pt x="736972" y="1070425"/>
                </a:lnTo>
                <a:lnTo>
                  <a:pt x="681139" y="1058550"/>
                </a:lnTo>
                <a:lnTo>
                  <a:pt x="626873" y="1045461"/>
                </a:lnTo>
                <a:lnTo>
                  <a:pt x="574261" y="1031197"/>
                </a:lnTo>
                <a:lnTo>
                  <a:pt x="523386" y="1015796"/>
                </a:lnTo>
                <a:lnTo>
                  <a:pt x="474333" y="999298"/>
                </a:lnTo>
                <a:lnTo>
                  <a:pt x="427189" y="981739"/>
                </a:lnTo>
                <a:lnTo>
                  <a:pt x="382037" y="963160"/>
                </a:lnTo>
                <a:lnTo>
                  <a:pt x="338963" y="943598"/>
                </a:lnTo>
                <a:lnTo>
                  <a:pt x="298052" y="923093"/>
                </a:lnTo>
                <a:lnTo>
                  <a:pt x="259388" y="901683"/>
                </a:lnTo>
                <a:lnTo>
                  <a:pt x="223058" y="879406"/>
                </a:lnTo>
                <a:lnTo>
                  <a:pt x="189145" y="856301"/>
                </a:lnTo>
                <a:lnTo>
                  <a:pt x="157735" y="832407"/>
                </a:lnTo>
                <a:lnTo>
                  <a:pt x="102764" y="782406"/>
                </a:lnTo>
                <a:lnTo>
                  <a:pt x="58825" y="729710"/>
                </a:lnTo>
                <a:lnTo>
                  <a:pt x="26598" y="674629"/>
                </a:lnTo>
                <a:lnTo>
                  <a:pt x="6762" y="617471"/>
                </a:lnTo>
                <a:lnTo>
                  <a:pt x="0" y="5585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6874" y="4819269"/>
            <a:ext cx="28422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PurchaseTicket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42" y="360933"/>
            <a:ext cx="678370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Textual Use </a:t>
            </a:r>
            <a:r>
              <a:rPr sz="5400" dirty="0"/>
              <a:t>Case  </a:t>
            </a:r>
            <a:r>
              <a:rPr sz="5400" spc="-5" dirty="0"/>
              <a:t>Description</a:t>
            </a:r>
            <a:r>
              <a:rPr sz="5400" spc="-114" dirty="0"/>
              <a:t> </a:t>
            </a:r>
            <a:r>
              <a:rPr sz="5400" spc="-5" dirty="0"/>
              <a:t>Example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3065" algn="l"/>
              </a:tabLst>
            </a:pPr>
            <a:r>
              <a:rPr i="1" spc="-5" dirty="0">
                <a:latin typeface="URW Gothic"/>
                <a:cs typeface="URW Gothic"/>
              </a:rPr>
              <a:t>Name: </a:t>
            </a:r>
            <a:r>
              <a:rPr spc="-5" dirty="0"/>
              <a:t>Purchase</a:t>
            </a:r>
            <a:r>
              <a:rPr spc="45" dirty="0"/>
              <a:t> </a:t>
            </a:r>
            <a:r>
              <a:rPr spc="-5" dirty="0"/>
              <a:t>ticket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URW Gothic"/>
              <a:buAutoNum type="arabicPeriod"/>
            </a:pPr>
            <a:endParaRPr sz="3500"/>
          </a:p>
          <a:p>
            <a:pPr marL="393065" indent="-380365">
              <a:lnSpc>
                <a:spcPct val="100000"/>
              </a:lnSpc>
              <a:spcBef>
                <a:spcPts val="2275"/>
              </a:spcBef>
              <a:buAutoNum type="arabicPeriod"/>
              <a:tabLst>
                <a:tab pos="393065" algn="l"/>
              </a:tabLst>
            </a:pPr>
            <a:r>
              <a:rPr i="1" dirty="0">
                <a:latin typeface="URW Gothic"/>
                <a:cs typeface="URW Gothic"/>
              </a:rPr>
              <a:t>Participating actor:</a:t>
            </a:r>
            <a:r>
              <a:rPr i="1" spc="-105" dirty="0">
                <a:latin typeface="URW Gothic"/>
                <a:cs typeface="URW Gothic"/>
              </a:rPr>
              <a:t> </a:t>
            </a:r>
            <a:r>
              <a:rPr spc="-5" dirty="0"/>
              <a:t>Passenger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URW Gothic"/>
              <a:buAutoNum type="arabicPeriod"/>
            </a:pPr>
            <a:endParaRPr sz="3500"/>
          </a:p>
          <a:p>
            <a:pPr marL="393065" indent="-380365">
              <a:lnSpc>
                <a:spcPct val="100000"/>
              </a:lnSpc>
              <a:spcBef>
                <a:spcPts val="2470"/>
              </a:spcBef>
              <a:buAutoNum type="arabicPeriod"/>
              <a:tabLst>
                <a:tab pos="393065" algn="l"/>
              </a:tabLst>
            </a:pPr>
            <a:r>
              <a:rPr i="1" spc="-5" dirty="0">
                <a:latin typeface="URW Gothic"/>
                <a:cs typeface="URW Gothic"/>
              </a:rPr>
              <a:t>Entry</a:t>
            </a:r>
            <a:r>
              <a:rPr i="1" spc="-20" dirty="0">
                <a:latin typeface="URW Gothic"/>
                <a:cs typeface="URW Gothic"/>
              </a:rPr>
              <a:t> </a:t>
            </a:r>
            <a:r>
              <a:rPr i="1" dirty="0">
                <a:latin typeface="URW Gothic"/>
                <a:cs typeface="URW Gothic"/>
              </a:rPr>
              <a:t>condition:</a:t>
            </a:r>
          </a:p>
          <a:p>
            <a:pPr marL="514984" marR="358775" indent="-502920">
              <a:lnSpc>
                <a:spcPct val="106000"/>
              </a:lnSpc>
              <a:spcBef>
                <a:spcPts val="1110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dirty="0"/>
              <a:t>Passenger</a:t>
            </a:r>
            <a:r>
              <a:rPr spc="-919" dirty="0"/>
              <a:t> </a:t>
            </a:r>
            <a:r>
              <a:rPr spc="-5" dirty="0">
                <a:latin typeface="URW Gothic"/>
                <a:cs typeface="URW Gothic"/>
              </a:rPr>
              <a:t>stands in </a:t>
            </a:r>
            <a:r>
              <a:rPr dirty="0">
                <a:latin typeface="URW Gothic"/>
                <a:cs typeface="URW Gothic"/>
              </a:rPr>
              <a:t>front of  ticket</a:t>
            </a:r>
            <a:r>
              <a:rPr spc="-5" dirty="0">
                <a:latin typeface="URW Gothic"/>
                <a:cs typeface="URW Gothic"/>
              </a:rPr>
              <a:t> distributor</a:t>
            </a:r>
            <a:endParaRPr sz="2150">
              <a:latin typeface="URW Gothic"/>
              <a:cs typeface="URW Gothic"/>
            </a:endParaRPr>
          </a:p>
          <a:p>
            <a:pPr marL="514984" marR="750570" indent="-502920">
              <a:lnSpc>
                <a:spcPct val="105900"/>
              </a:lnSpc>
              <a:spcBef>
                <a:spcPts val="1120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dirty="0"/>
              <a:t>Passenger </a:t>
            </a:r>
            <a:r>
              <a:rPr dirty="0">
                <a:latin typeface="URW Gothic"/>
                <a:cs typeface="URW Gothic"/>
              </a:rPr>
              <a:t>has </a:t>
            </a:r>
            <a:r>
              <a:rPr spc="-5" dirty="0">
                <a:latin typeface="URW Gothic"/>
                <a:cs typeface="URW Gothic"/>
              </a:rPr>
              <a:t>sufficient  </a:t>
            </a:r>
            <a:r>
              <a:rPr dirty="0">
                <a:latin typeface="URW Gothic"/>
                <a:cs typeface="URW Gothic"/>
              </a:rPr>
              <a:t>money </a:t>
            </a:r>
            <a:r>
              <a:rPr spc="-5" dirty="0">
                <a:latin typeface="URW Gothic"/>
                <a:cs typeface="URW Gothic"/>
              </a:rPr>
              <a:t>to purchase</a:t>
            </a:r>
            <a:r>
              <a:rPr spc="-35" dirty="0">
                <a:latin typeface="URW Gothic"/>
                <a:cs typeface="URW Gothic"/>
              </a:rPr>
              <a:t> </a:t>
            </a:r>
            <a:r>
              <a:rPr dirty="0">
                <a:latin typeface="URW Gothic"/>
                <a:cs typeface="URW Gothic"/>
              </a:rPr>
              <a:t>ticket</a:t>
            </a:r>
            <a:endParaRPr sz="2150">
              <a:latin typeface="URW Gothic"/>
              <a:cs typeface="URW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URW Gothic"/>
              <a:cs typeface="URW Gothic"/>
            </a:endParaRPr>
          </a:p>
          <a:p>
            <a:pPr marL="393065" indent="-380365">
              <a:lnSpc>
                <a:spcPct val="100000"/>
              </a:lnSpc>
              <a:buAutoNum type="arabicPeriod" startAt="4"/>
              <a:tabLst>
                <a:tab pos="393065" algn="l"/>
              </a:tabLst>
            </a:pPr>
            <a:r>
              <a:rPr i="1" dirty="0">
                <a:latin typeface="URW Gothic"/>
                <a:cs typeface="URW Gothic"/>
              </a:rPr>
              <a:t>Exit</a:t>
            </a:r>
            <a:r>
              <a:rPr i="1" spc="-40" dirty="0">
                <a:latin typeface="URW Gothic"/>
                <a:cs typeface="URW Gothic"/>
              </a:rPr>
              <a:t> </a:t>
            </a:r>
            <a:r>
              <a:rPr i="1" dirty="0">
                <a:latin typeface="URW Gothic"/>
                <a:cs typeface="URW Gothic"/>
              </a:rPr>
              <a:t>condition: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dirty="0"/>
              <a:t>Passenger</a:t>
            </a:r>
            <a:r>
              <a:rPr spc="-855" dirty="0"/>
              <a:t> </a:t>
            </a:r>
            <a:r>
              <a:rPr dirty="0">
                <a:latin typeface="URW Gothic"/>
                <a:cs typeface="URW Gothic"/>
              </a:rPr>
              <a:t>has ticket</a:t>
            </a:r>
            <a:endParaRPr sz="2150">
              <a:latin typeface="URW Gothic"/>
              <a:cs typeface="URW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392430" indent="-380365">
              <a:lnSpc>
                <a:spcPct val="100000"/>
              </a:lnSpc>
              <a:spcBef>
                <a:spcPts val="1600"/>
              </a:spcBef>
              <a:buAutoNum type="arabicPeriod" startAt="5"/>
              <a:tabLst>
                <a:tab pos="393065" algn="l"/>
              </a:tabLst>
            </a:pPr>
            <a:r>
              <a:rPr dirty="0"/>
              <a:t>Flow of</a:t>
            </a:r>
            <a:r>
              <a:rPr spc="-30" dirty="0"/>
              <a:t> </a:t>
            </a:r>
            <a:r>
              <a:rPr dirty="0"/>
              <a:t>events:</a:t>
            </a:r>
          </a:p>
          <a:p>
            <a:pPr marL="1102360" marR="5080" lvl="1" indent="-419100">
              <a:lnSpc>
                <a:spcPct val="106300"/>
              </a:lnSpc>
              <a:spcBef>
                <a:spcPts val="1155"/>
              </a:spcBef>
              <a:buFont typeface="URW Gothic"/>
              <a:buAutoNum type="arabicPeriod"/>
              <a:tabLst>
                <a:tab pos="1020444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Passenger</a:t>
            </a:r>
            <a:r>
              <a:rPr sz="2400" spc="-8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selects the number  of zones to be</a:t>
            </a:r>
            <a:r>
              <a:rPr sz="2400" spc="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traveled</a:t>
            </a:r>
            <a:endParaRPr sz="2400">
              <a:latin typeface="URW Gothic"/>
              <a:cs typeface="URW Gothic"/>
            </a:endParaRPr>
          </a:p>
          <a:p>
            <a:pPr marL="1102360" marR="490855" lvl="1" indent="-419100">
              <a:lnSpc>
                <a:spcPct val="102899"/>
              </a:lnSpc>
              <a:spcBef>
                <a:spcPts val="1330"/>
              </a:spcBef>
              <a:buFont typeface="URW Gothic"/>
              <a:buAutoNum type="arabicPeriod"/>
              <a:tabLst>
                <a:tab pos="1020444" algn="l"/>
              </a:tabLst>
            </a:pP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Ticket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Distributor displays the  amount</a:t>
            </a:r>
            <a:r>
              <a:rPr sz="2400" spc="-2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due</a:t>
            </a:r>
            <a:endParaRPr sz="2400">
              <a:latin typeface="URW Gothic"/>
              <a:cs typeface="URW Gothic"/>
            </a:endParaRPr>
          </a:p>
          <a:p>
            <a:pPr marL="1020444" lvl="1" indent="-337185">
              <a:lnSpc>
                <a:spcPct val="100000"/>
              </a:lnSpc>
              <a:spcBef>
                <a:spcPts val="1320"/>
              </a:spcBef>
              <a:buFont typeface="URW Gothic"/>
              <a:buAutoNum type="arabicPeriod"/>
              <a:tabLst>
                <a:tab pos="1020444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Passenger</a:t>
            </a:r>
            <a:r>
              <a:rPr sz="2400" spc="-8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inserts money,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at</a:t>
            </a:r>
            <a:endParaRPr sz="2400">
              <a:latin typeface="URW Gothic"/>
              <a:cs typeface="URW Gothic"/>
            </a:endParaRPr>
          </a:p>
          <a:p>
            <a:pPr marL="1102360">
              <a:lnSpc>
                <a:spcPct val="100000"/>
              </a:lnSpc>
              <a:spcBef>
                <a:spcPts val="185"/>
              </a:spcBef>
            </a:pPr>
            <a:r>
              <a:rPr sz="2400" i="0" spc="-5" dirty="0">
                <a:latin typeface="URW Gothic"/>
                <a:cs typeface="URW Gothic"/>
              </a:rPr>
              <a:t>least the amount</a:t>
            </a:r>
            <a:r>
              <a:rPr sz="2400" i="0" spc="-30" dirty="0">
                <a:latin typeface="URW Gothic"/>
                <a:cs typeface="URW Gothic"/>
              </a:rPr>
              <a:t> </a:t>
            </a:r>
            <a:r>
              <a:rPr sz="2400" i="0" spc="-5" dirty="0">
                <a:latin typeface="URW Gothic"/>
                <a:cs typeface="URW Gothic"/>
              </a:rPr>
              <a:t>due</a:t>
            </a:r>
            <a:endParaRPr sz="2400">
              <a:latin typeface="URW Gothic"/>
              <a:cs typeface="URW Gothic"/>
            </a:endParaRPr>
          </a:p>
          <a:p>
            <a:pPr marL="1102360" marR="1105535" lvl="1" indent="-419100">
              <a:lnSpc>
                <a:spcPct val="100000"/>
              </a:lnSpc>
              <a:spcBef>
                <a:spcPts val="1500"/>
              </a:spcBef>
              <a:buAutoNum type="arabicPeriod" startAt="4"/>
              <a:tabLst>
                <a:tab pos="1019810" algn="l"/>
              </a:tabLst>
            </a:pP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Ticket Distributor returns  change</a:t>
            </a:r>
            <a:endParaRPr sz="2400">
              <a:latin typeface="URW Gothic"/>
              <a:cs typeface="URW Gothic"/>
            </a:endParaRPr>
          </a:p>
          <a:p>
            <a:pPr marL="1019175" lvl="1" indent="-336550">
              <a:lnSpc>
                <a:spcPct val="100000"/>
              </a:lnSpc>
              <a:spcBef>
                <a:spcPts val="1500"/>
              </a:spcBef>
              <a:buAutoNum type="arabicPeriod" startAt="4"/>
              <a:tabLst>
                <a:tab pos="1019810" algn="l"/>
              </a:tabLst>
            </a:pP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Ticket Distributor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issues</a:t>
            </a:r>
            <a:r>
              <a:rPr sz="2400" spc="-6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ticket</a:t>
            </a:r>
            <a:endParaRPr sz="2400">
              <a:latin typeface="URW Gothic"/>
              <a:cs typeface="URW Gothic"/>
            </a:endParaRPr>
          </a:p>
          <a:p>
            <a:pPr marL="393065" lvl="1" indent="-380365">
              <a:lnSpc>
                <a:spcPct val="100000"/>
              </a:lnSpc>
              <a:spcBef>
                <a:spcPts val="1490"/>
              </a:spcBef>
              <a:buAutoNum type="arabicPeriod" startAt="4"/>
              <a:tabLst>
                <a:tab pos="393065" algn="l"/>
              </a:tabLst>
            </a:pPr>
            <a:r>
              <a:rPr sz="2700" i="1" dirty="0">
                <a:solidFill>
                  <a:srgbClr val="FFFFFF"/>
                </a:solidFill>
                <a:latin typeface="URW Gothic"/>
                <a:cs typeface="URW Gothic"/>
              </a:rPr>
              <a:t>Special requirements:</a:t>
            </a:r>
            <a:r>
              <a:rPr sz="2700" i="1" spc="-7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i="1" spc="-5" dirty="0">
                <a:solidFill>
                  <a:srgbClr val="FFFFFF"/>
                </a:solidFill>
                <a:latin typeface="URW Gothic"/>
                <a:cs typeface="URW Gothic"/>
              </a:rPr>
              <a:t>None.</a:t>
            </a:r>
            <a:endParaRPr sz="2700">
              <a:latin typeface="URW Gothic"/>
              <a:cs typeface="URW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17689" y="212216"/>
            <a:ext cx="2512695" cy="1316355"/>
            <a:chOff x="7417689" y="212216"/>
            <a:chExt cx="2512695" cy="1316355"/>
          </a:xfrm>
        </p:grpSpPr>
        <p:sp>
          <p:nvSpPr>
            <p:cNvPr id="6" name="object 6"/>
            <p:cNvSpPr/>
            <p:nvPr/>
          </p:nvSpPr>
          <p:spPr>
            <a:xfrm>
              <a:off x="7427214" y="488441"/>
              <a:ext cx="640080" cy="1030605"/>
            </a:xfrm>
            <a:custGeom>
              <a:avLst/>
              <a:gdLst/>
              <a:ahLst/>
              <a:cxnLst/>
              <a:rect l="l" t="t" r="r" b="b"/>
              <a:pathLst>
                <a:path w="640079" h="1030605">
                  <a:moveTo>
                    <a:pt x="306324" y="0"/>
                  </a:moveTo>
                  <a:lnTo>
                    <a:pt x="306324" y="648207"/>
                  </a:lnTo>
                  <a:lnTo>
                    <a:pt x="0" y="1030224"/>
                  </a:lnTo>
                </a:path>
                <a:path w="640079" h="1030605">
                  <a:moveTo>
                    <a:pt x="306324" y="647700"/>
                  </a:moveTo>
                  <a:lnTo>
                    <a:pt x="640079" y="1030224"/>
                  </a:lnTo>
                </a:path>
                <a:path w="640079" h="1030605">
                  <a:moveTo>
                    <a:pt x="0" y="292607"/>
                  </a:moveTo>
                  <a:lnTo>
                    <a:pt x="640079" y="295655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81138" y="221741"/>
              <a:ext cx="335280" cy="384175"/>
            </a:xfrm>
            <a:custGeom>
              <a:avLst/>
              <a:gdLst/>
              <a:ahLst/>
              <a:cxnLst/>
              <a:rect l="l" t="t" r="r" b="b"/>
              <a:pathLst>
                <a:path w="335279" h="384175">
                  <a:moveTo>
                    <a:pt x="167639" y="0"/>
                  </a:moveTo>
                  <a:lnTo>
                    <a:pt x="123075" y="6859"/>
                  </a:lnTo>
                  <a:lnTo>
                    <a:pt x="83029" y="26218"/>
                  </a:lnTo>
                  <a:lnTo>
                    <a:pt x="49101" y="56245"/>
                  </a:lnTo>
                  <a:lnTo>
                    <a:pt x="22888" y="95108"/>
                  </a:lnTo>
                  <a:lnTo>
                    <a:pt x="5988" y="140978"/>
                  </a:lnTo>
                  <a:lnTo>
                    <a:pt x="0" y="192024"/>
                  </a:lnTo>
                  <a:lnTo>
                    <a:pt x="5988" y="243069"/>
                  </a:lnTo>
                  <a:lnTo>
                    <a:pt x="22888" y="288939"/>
                  </a:lnTo>
                  <a:lnTo>
                    <a:pt x="49101" y="327802"/>
                  </a:lnTo>
                  <a:lnTo>
                    <a:pt x="83029" y="357829"/>
                  </a:lnTo>
                  <a:lnTo>
                    <a:pt x="123075" y="377188"/>
                  </a:lnTo>
                  <a:lnTo>
                    <a:pt x="167639" y="384048"/>
                  </a:lnTo>
                  <a:lnTo>
                    <a:pt x="212204" y="377188"/>
                  </a:lnTo>
                  <a:lnTo>
                    <a:pt x="252250" y="357829"/>
                  </a:lnTo>
                  <a:lnTo>
                    <a:pt x="286178" y="327802"/>
                  </a:lnTo>
                  <a:lnTo>
                    <a:pt x="312391" y="288939"/>
                  </a:lnTo>
                  <a:lnTo>
                    <a:pt x="329291" y="243069"/>
                  </a:lnTo>
                  <a:lnTo>
                    <a:pt x="335279" y="192024"/>
                  </a:lnTo>
                  <a:lnTo>
                    <a:pt x="329291" y="140978"/>
                  </a:lnTo>
                  <a:lnTo>
                    <a:pt x="312391" y="95108"/>
                  </a:lnTo>
                  <a:lnTo>
                    <a:pt x="286178" y="56245"/>
                  </a:lnTo>
                  <a:lnTo>
                    <a:pt x="252250" y="26218"/>
                  </a:lnTo>
                  <a:lnTo>
                    <a:pt x="212204" y="6859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81138" y="221741"/>
              <a:ext cx="335280" cy="384175"/>
            </a:xfrm>
            <a:custGeom>
              <a:avLst/>
              <a:gdLst/>
              <a:ahLst/>
              <a:cxnLst/>
              <a:rect l="l" t="t" r="r" b="b"/>
              <a:pathLst>
                <a:path w="335279" h="384175">
                  <a:moveTo>
                    <a:pt x="0" y="192024"/>
                  </a:moveTo>
                  <a:lnTo>
                    <a:pt x="5988" y="140978"/>
                  </a:lnTo>
                  <a:lnTo>
                    <a:pt x="22888" y="95108"/>
                  </a:lnTo>
                  <a:lnTo>
                    <a:pt x="49101" y="56245"/>
                  </a:lnTo>
                  <a:lnTo>
                    <a:pt x="83029" y="26218"/>
                  </a:lnTo>
                  <a:lnTo>
                    <a:pt x="123075" y="6859"/>
                  </a:lnTo>
                  <a:lnTo>
                    <a:pt x="167639" y="0"/>
                  </a:lnTo>
                  <a:lnTo>
                    <a:pt x="212204" y="6859"/>
                  </a:lnTo>
                  <a:lnTo>
                    <a:pt x="252250" y="26218"/>
                  </a:lnTo>
                  <a:lnTo>
                    <a:pt x="286178" y="56245"/>
                  </a:lnTo>
                  <a:lnTo>
                    <a:pt x="312391" y="95108"/>
                  </a:lnTo>
                  <a:lnTo>
                    <a:pt x="329291" y="140978"/>
                  </a:lnTo>
                  <a:lnTo>
                    <a:pt x="335279" y="192024"/>
                  </a:lnTo>
                  <a:lnTo>
                    <a:pt x="329291" y="243069"/>
                  </a:lnTo>
                  <a:lnTo>
                    <a:pt x="312391" y="288939"/>
                  </a:lnTo>
                  <a:lnTo>
                    <a:pt x="286178" y="327802"/>
                  </a:lnTo>
                  <a:lnTo>
                    <a:pt x="252250" y="357829"/>
                  </a:lnTo>
                  <a:lnTo>
                    <a:pt x="212204" y="377188"/>
                  </a:lnTo>
                  <a:lnTo>
                    <a:pt x="167639" y="384048"/>
                  </a:lnTo>
                  <a:lnTo>
                    <a:pt x="123075" y="377188"/>
                  </a:lnTo>
                  <a:lnTo>
                    <a:pt x="83029" y="357829"/>
                  </a:lnTo>
                  <a:lnTo>
                    <a:pt x="49101" y="327802"/>
                  </a:lnTo>
                  <a:lnTo>
                    <a:pt x="22888" y="288939"/>
                  </a:lnTo>
                  <a:lnTo>
                    <a:pt x="5988" y="243069"/>
                  </a:lnTo>
                  <a:lnTo>
                    <a:pt x="0" y="19202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66532" y="1091183"/>
              <a:ext cx="1864360" cy="0"/>
            </a:xfrm>
            <a:custGeom>
              <a:avLst/>
              <a:gdLst/>
              <a:ahLst/>
              <a:cxnLst/>
              <a:rect l="l" t="t" r="r" b="b"/>
              <a:pathLst>
                <a:path w="1864359">
                  <a:moveTo>
                    <a:pt x="0" y="0"/>
                  </a:moveTo>
                  <a:lnTo>
                    <a:pt x="186385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30211" y="1592580"/>
            <a:ext cx="1629410" cy="36131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Passenger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89057" y="691133"/>
            <a:ext cx="1932939" cy="815340"/>
          </a:xfrm>
          <a:custGeom>
            <a:avLst/>
            <a:gdLst/>
            <a:ahLst/>
            <a:cxnLst/>
            <a:rect l="l" t="t" r="r" b="b"/>
            <a:pathLst>
              <a:path w="1932940" h="815340">
                <a:moveTo>
                  <a:pt x="0" y="407670"/>
                </a:moveTo>
                <a:lnTo>
                  <a:pt x="8819" y="352347"/>
                </a:lnTo>
                <a:lnTo>
                  <a:pt x="34512" y="299287"/>
                </a:lnTo>
                <a:lnTo>
                  <a:pt x="75926" y="248977"/>
                </a:lnTo>
                <a:lnTo>
                  <a:pt x="131910" y="201901"/>
                </a:lnTo>
                <a:lnTo>
                  <a:pt x="165007" y="179728"/>
                </a:lnTo>
                <a:lnTo>
                  <a:pt x="201314" y="158546"/>
                </a:lnTo>
                <a:lnTo>
                  <a:pt x="240689" y="138414"/>
                </a:lnTo>
                <a:lnTo>
                  <a:pt x="282987" y="119395"/>
                </a:lnTo>
                <a:lnTo>
                  <a:pt x="328065" y="101549"/>
                </a:lnTo>
                <a:lnTo>
                  <a:pt x="375778" y="84936"/>
                </a:lnTo>
                <a:lnTo>
                  <a:pt x="425983" y="69618"/>
                </a:lnTo>
                <a:lnTo>
                  <a:pt x="478535" y="55654"/>
                </a:lnTo>
                <a:lnTo>
                  <a:pt x="533292" y="43105"/>
                </a:lnTo>
                <a:lnTo>
                  <a:pt x="590109" y="32033"/>
                </a:lnTo>
                <a:lnTo>
                  <a:pt x="648842" y="22498"/>
                </a:lnTo>
                <a:lnTo>
                  <a:pt x="709347" y="14560"/>
                </a:lnTo>
                <a:lnTo>
                  <a:pt x="771481" y="8281"/>
                </a:lnTo>
                <a:lnTo>
                  <a:pt x="835100" y="3721"/>
                </a:lnTo>
                <a:lnTo>
                  <a:pt x="900059" y="940"/>
                </a:lnTo>
                <a:lnTo>
                  <a:pt x="966216" y="0"/>
                </a:lnTo>
                <a:lnTo>
                  <a:pt x="1032372" y="940"/>
                </a:lnTo>
                <a:lnTo>
                  <a:pt x="1097331" y="3721"/>
                </a:lnTo>
                <a:lnTo>
                  <a:pt x="1160950" y="8281"/>
                </a:lnTo>
                <a:lnTo>
                  <a:pt x="1223084" y="14560"/>
                </a:lnTo>
                <a:lnTo>
                  <a:pt x="1283589" y="22498"/>
                </a:lnTo>
                <a:lnTo>
                  <a:pt x="1342322" y="32033"/>
                </a:lnTo>
                <a:lnTo>
                  <a:pt x="1399139" y="43105"/>
                </a:lnTo>
                <a:lnTo>
                  <a:pt x="1453896" y="55654"/>
                </a:lnTo>
                <a:lnTo>
                  <a:pt x="1506448" y="69618"/>
                </a:lnTo>
                <a:lnTo>
                  <a:pt x="1556653" y="84936"/>
                </a:lnTo>
                <a:lnTo>
                  <a:pt x="1604366" y="101549"/>
                </a:lnTo>
                <a:lnTo>
                  <a:pt x="1649444" y="119395"/>
                </a:lnTo>
                <a:lnTo>
                  <a:pt x="1691742" y="138414"/>
                </a:lnTo>
                <a:lnTo>
                  <a:pt x="1731117" y="158546"/>
                </a:lnTo>
                <a:lnTo>
                  <a:pt x="1767424" y="179728"/>
                </a:lnTo>
                <a:lnTo>
                  <a:pt x="1800521" y="201901"/>
                </a:lnTo>
                <a:lnTo>
                  <a:pt x="1856505" y="248977"/>
                </a:lnTo>
                <a:lnTo>
                  <a:pt x="1897919" y="299287"/>
                </a:lnTo>
                <a:lnTo>
                  <a:pt x="1923612" y="352347"/>
                </a:lnTo>
                <a:lnTo>
                  <a:pt x="1932432" y="407670"/>
                </a:lnTo>
                <a:lnTo>
                  <a:pt x="1930203" y="435584"/>
                </a:lnTo>
                <a:lnTo>
                  <a:pt x="1912803" y="489835"/>
                </a:lnTo>
                <a:lnTo>
                  <a:pt x="1879106" y="541581"/>
                </a:lnTo>
                <a:lnTo>
                  <a:pt x="1830262" y="590334"/>
                </a:lnTo>
                <a:lnTo>
                  <a:pt x="1767424" y="635611"/>
                </a:lnTo>
                <a:lnTo>
                  <a:pt x="1731117" y="656793"/>
                </a:lnTo>
                <a:lnTo>
                  <a:pt x="1691742" y="676925"/>
                </a:lnTo>
                <a:lnTo>
                  <a:pt x="1649444" y="695944"/>
                </a:lnTo>
                <a:lnTo>
                  <a:pt x="1604366" y="713790"/>
                </a:lnTo>
                <a:lnTo>
                  <a:pt x="1556653" y="730403"/>
                </a:lnTo>
                <a:lnTo>
                  <a:pt x="1506448" y="745721"/>
                </a:lnTo>
                <a:lnTo>
                  <a:pt x="1453896" y="759685"/>
                </a:lnTo>
                <a:lnTo>
                  <a:pt x="1399139" y="772234"/>
                </a:lnTo>
                <a:lnTo>
                  <a:pt x="1342322" y="783306"/>
                </a:lnTo>
                <a:lnTo>
                  <a:pt x="1283589" y="792841"/>
                </a:lnTo>
                <a:lnTo>
                  <a:pt x="1223084" y="800779"/>
                </a:lnTo>
                <a:lnTo>
                  <a:pt x="1160950" y="807058"/>
                </a:lnTo>
                <a:lnTo>
                  <a:pt x="1097331" y="811618"/>
                </a:lnTo>
                <a:lnTo>
                  <a:pt x="1032372" y="814399"/>
                </a:lnTo>
                <a:lnTo>
                  <a:pt x="966216" y="815340"/>
                </a:lnTo>
                <a:lnTo>
                  <a:pt x="900059" y="814399"/>
                </a:lnTo>
                <a:lnTo>
                  <a:pt x="835100" y="811618"/>
                </a:lnTo>
                <a:lnTo>
                  <a:pt x="771481" y="807058"/>
                </a:lnTo>
                <a:lnTo>
                  <a:pt x="709347" y="800779"/>
                </a:lnTo>
                <a:lnTo>
                  <a:pt x="648842" y="792841"/>
                </a:lnTo>
                <a:lnTo>
                  <a:pt x="590109" y="783306"/>
                </a:lnTo>
                <a:lnTo>
                  <a:pt x="533292" y="772234"/>
                </a:lnTo>
                <a:lnTo>
                  <a:pt x="478536" y="759685"/>
                </a:lnTo>
                <a:lnTo>
                  <a:pt x="425983" y="745721"/>
                </a:lnTo>
                <a:lnTo>
                  <a:pt x="375778" y="730403"/>
                </a:lnTo>
                <a:lnTo>
                  <a:pt x="328065" y="713790"/>
                </a:lnTo>
                <a:lnTo>
                  <a:pt x="282987" y="695944"/>
                </a:lnTo>
                <a:lnTo>
                  <a:pt x="240689" y="676925"/>
                </a:lnTo>
                <a:lnTo>
                  <a:pt x="201314" y="656793"/>
                </a:lnTo>
                <a:lnTo>
                  <a:pt x="165007" y="635611"/>
                </a:lnTo>
                <a:lnTo>
                  <a:pt x="131910" y="613438"/>
                </a:lnTo>
                <a:lnTo>
                  <a:pt x="75926" y="566362"/>
                </a:lnTo>
                <a:lnTo>
                  <a:pt x="34512" y="516052"/>
                </a:lnTo>
                <a:lnTo>
                  <a:pt x="8819" y="462992"/>
                </a:lnTo>
                <a:lnTo>
                  <a:pt x="0" y="40767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49968" y="1594103"/>
            <a:ext cx="2537460" cy="36131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595"/>
              </a:lnSpc>
            </a:pP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PurchaseTicket</a:t>
            </a:r>
            <a:endParaRPr sz="2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1010539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50759" algn="l"/>
              </a:tabLst>
            </a:pPr>
            <a:r>
              <a:rPr dirty="0"/>
              <a:t>Uses Cas</a:t>
            </a:r>
            <a:r>
              <a:rPr spc="-20" dirty="0"/>
              <a:t>e</a:t>
            </a:r>
            <a:r>
              <a:rPr dirty="0"/>
              <a:t>s</a:t>
            </a:r>
            <a:r>
              <a:rPr spc="15" dirty="0"/>
              <a:t> </a:t>
            </a:r>
            <a:r>
              <a:rPr dirty="0"/>
              <a:t>can</a:t>
            </a:r>
            <a:r>
              <a:rPr spc="10" dirty="0"/>
              <a:t> </a:t>
            </a:r>
            <a:r>
              <a:rPr spc="-5" dirty="0"/>
              <a:t>b</a:t>
            </a:r>
            <a:r>
              <a:rPr dirty="0"/>
              <a:t>e	relat</a:t>
            </a:r>
            <a:r>
              <a:rPr spc="-20" dirty="0"/>
              <a:t>e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3367" y="2822391"/>
            <a:ext cx="11475720" cy="458851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500" spc="620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4400" spc="-5" dirty="0">
                <a:solidFill>
                  <a:srgbClr val="FFFFFF"/>
                </a:solidFill>
                <a:latin typeface="URW Gothic"/>
                <a:cs typeface="URW Gothic"/>
              </a:rPr>
              <a:t>Extends</a:t>
            </a:r>
            <a:r>
              <a:rPr sz="4400" spc="-76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4400" dirty="0">
                <a:solidFill>
                  <a:srgbClr val="FFFFFF"/>
                </a:solidFill>
                <a:latin typeface="URW Gothic"/>
                <a:cs typeface="URW Gothic"/>
              </a:rPr>
              <a:t>Relationship</a:t>
            </a:r>
            <a:endParaRPr sz="4400">
              <a:latin typeface="URW Gothic"/>
              <a:cs typeface="URW Gothic"/>
            </a:endParaRPr>
          </a:p>
          <a:p>
            <a:pPr marL="1101725" marR="184150" indent="-419100">
              <a:lnSpc>
                <a:spcPct val="100000"/>
              </a:lnSpc>
              <a:spcBef>
                <a:spcPts val="1505"/>
              </a:spcBef>
            </a:pPr>
            <a:r>
              <a:rPr sz="3200" spc="55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3200" spc="-29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URW Gothic"/>
                <a:cs typeface="URW Gothic"/>
              </a:rPr>
              <a:t>To </a:t>
            </a:r>
            <a:r>
              <a:rPr sz="4000" spc="-10" dirty="0">
                <a:solidFill>
                  <a:srgbClr val="FFFFFF"/>
                </a:solidFill>
                <a:latin typeface="URW Gothic"/>
                <a:cs typeface="URW Gothic"/>
              </a:rPr>
              <a:t>represent </a:t>
            </a:r>
            <a:r>
              <a:rPr sz="4000" spc="-5" dirty="0">
                <a:solidFill>
                  <a:srgbClr val="FFFFFF"/>
                </a:solidFill>
                <a:latin typeface="URW Gothic"/>
                <a:cs typeface="URW Gothic"/>
              </a:rPr>
              <a:t>seldom </a:t>
            </a:r>
            <a:r>
              <a:rPr sz="4000" spc="-10" dirty="0">
                <a:solidFill>
                  <a:srgbClr val="FFFFFF"/>
                </a:solidFill>
                <a:latin typeface="URW Gothic"/>
                <a:cs typeface="URW Gothic"/>
              </a:rPr>
              <a:t>invoked </a:t>
            </a:r>
            <a:r>
              <a:rPr sz="4000" spc="-5" dirty="0">
                <a:solidFill>
                  <a:srgbClr val="FFFFFF"/>
                </a:solidFill>
                <a:latin typeface="URW Gothic"/>
                <a:cs typeface="URW Gothic"/>
              </a:rPr>
              <a:t>use </a:t>
            </a:r>
            <a:r>
              <a:rPr sz="4000" spc="-10" dirty="0">
                <a:solidFill>
                  <a:srgbClr val="FFFFFF"/>
                </a:solidFill>
                <a:latin typeface="URW Gothic"/>
                <a:cs typeface="URW Gothic"/>
              </a:rPr>
              <a:t>cases </a:t>
            </a:r>
            <a:r>
              <a:rPr sz="4000" spc="-445" dirty="0">
                <a:solidFill>
                  <a:srgbClr val="FFFFFF"/>
                </a:solidFill>
                <a:latin typeface="URW Gothic"/>
                <a:cs typeface="URW Gothic"/>
              </a:rPr>
              <a:t>or  </a:t>
            </a:r>
            <a:r>
              <a:rPr sz="4000" spc="-10" dirty="0">
                <a:solidFill>
                  <a:srgbClr val="FFFFFF"/>
                </a:solidFill>
                <a:latin typeface="URW Gothic"/>
                <a:cs typeface="URW Gothic"/>
              </a:rPr>
              <a:t>exceptional</a:t>
            </a:r>
            <a:r>
              <a:rPr sz="4000" spc="3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URW Gothic"/>
                <a:cs typeface="URW Gothic"/>
              </a:rPr>
              <a:t>functionality</a:t>
            </a:r>
            <a:endParaRPr sz="40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3500" spc="620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4400" spc="-5" dirty="0">
                <a:solidFill>
                  <a:srgbClr val="FFFFFF"/>
                </a:solidFill>
                <a:latin typeface="URW Gothic"/>
                <a:cs typeface="URW Gothic"/>
              </a:rPr>
              <a:t>Includes</a:t>
            </a:r>
            <a:r>
              <a:rPr sz="4400" spc="-74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4400" dirty="0">
                <a:solidFill>
                  <a:srgbClr val="FFFFFF"/>
                </a:solidFill>
                <a:latin typeface="URW Gothic"/>
                <a:cs typeface="URW Gothic"/>
              </a:rPr>
              <a:t>Relationship</a:t>
            </a:r>
            <a:endParaRPr sz="4400">
              <a:latin typeface="URW Gothic"/>
              <a:cs typeface="URW Gothic"/>
            </a:endParaRPr>
          </a:p>
          <a:p>
            <a:pPr marL="1101725" marR="5080" indent="-419100">
              <a:lnSpc>
                <a:spcPct val="100000"/>
              </a:lnSpc>
              <a:spcBef>
                <a:spcPts val="1505"/>
              </a:spcBef>
              <a:tabLst>
                <a:tab pos="1746885" algn="l"/>
                <a:tab pos="4460240" algn="l"/>
              </a:tabLst>
            </a:pPr>
            <a:r>
              <a:rPr sz="3200" spc="55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3200" spc="-30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URW Gothic"/>
                <a:cs typeface="URW Gothic"/>
              </a:rPr>
              <a:t>To </a:t>
            </a:r>
            <a:r>
              <a:rPr sz="4000" spc="-10" dirty="0">
                <a:solidFill>
                  <a:srgbClr val="FFFFFF"/>
                </a:solidFill>
                <a:latin typeface="URW Gothic"/>
                <a:cs typeface="URW Gothic"/>
              </a:rPr>
              <a:t>represent </a:t>
            </a:r>
            <a:r>
              <a:rPr sz="4000" spc="-5" dirty="0">
                <a:solidFill>
                  <a:srgbClr val="FFFFFF"/>
                </a:solidFill>
                <a:latin typeface="URW Gothic"/>
                <a:cs typeface="URW Gothic"/>
              </a:rPr>
              <a:t>functional </a:t>
            </a:r>
            <a:r>
              <a:rPr sz="4000" spc="-10" dirty="0">
                <a:solidFill>
                  <a:srgbClr val="FFFFFF"/>
                </a:solidFill>
                <a:latin typeface="URW Gothic"/>
                <a:cs typeface="URW Gothic"/>
              </a:rPr>
              <a:t>behavior </a:t>
            </a:r>
            <a:r>
              <a:rPr sz="4000" spc="-160" dirty="0">
                <a:solidFill>
                  <a:srgbClr val="FFFFFF"/>
                </a:solidFill>
                <a:latin typeface="URW Gothic"/>
                <a:cs typeface="URW Gothic"/>
              </a:rPr>
              <a:t>common  </a:t>
            </a:r>
            <a:r>
              <a:rPr sz="4000" spc="-5" dirty="0">
                <a:solidFill>
                  <a:srgbClr val="FFFFFF"/>
                </a:solidFill>
                <a:latin typeface="URW Gothic"/>
                <a:cs typeface="URW Gothic"/>
              </a:rPr>
              <a:t>to	more</a:t>
            </a:r>
            <a:r>
              <a:rPr sz="4000" spc="2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URW Gothic"/>
                <a:cs typeface="URW Gothic"/>
              </a:rPr>
              <a:t>than	one use</a:t>
            </a:r>
            <a:r>
              <a:rPr sz="4000" spc="2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URW Gothic"/>
                <a:cs typeface="URW Gothic"/>
              </a:rPr>
              <a:t>case.</a:t>
            </a:r>
            <a:endParaRPr sz="40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492" y="451104"/>
            <a:ext cx="6731634" cy="2054860"/>
          </a:xfrm>
          <a:custGeom>
            <a:avLst/>
            <a:gdLst/>
            <a:ahLst/>
            <a:cxnLst/>
            <a:rect l="l" t="t" r="r" b="b"/>
            <a:pathLst>
              <a:path w="6731634" h="2054860">
                <a:moveTo>
                  <a:pt x="0" y="2054352"/>
                </a:moveTo>
                <a:lnTo>
                  <a:pt x="6731508" y="2054352"/>
                </a:lnTo>
                <a:lnTo>
                  <a:pt x="6731508" y="0"/>
                </a:lnTo>
                <a:lnTo>
                  <a:pt x="0" y="0"/>
                </a:lnTo>
                <a:lnTo>
                  <a:pt x="0" y="205435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841" y="467359"/>
            <a:ext cx="62661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FFFF"/>
                </a:solidFill>
              </a:rPr>
              <a:t>The</a:t>
            </a:r>
            <a:r>
              <a:rPr sz="6000" spc="-90" dirty="0">
                <a:solidFill>
                  <a:srgbClr val="FFFFFF"/>
                </a:solidFill>
              </a:rPr>
              <a:t> </a:t>
            </a:r>
            <a:r>
              <a:rPr sz="6000" dirty="0">
                <a:solidFill>
                  <a:srgbClr val="FFFFFF"/>
                </a:solidFill>
              </a:rPr>
              <a:t>&lt;&lt;extends&gt;&gt;  </a:t>
            </a:r>
            <a:r>
              <a:rPr sz="6000" spc="-5" dirty="0">
                <a:solidFill>
                  <a:srgbClr val="FFFFFF"/>
                </a:solidFill>
              </a:rPr>
              <a:t>Relationship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7086600" y="733044"/>
            <a:ext cx="6093460" cy="6198235"/>
          </a:xfrm>
          <a:custGeom>
            <a:avLst/>
            <a:gdLst/>
            <a:ahLst/>
            <a:cxnLst/>
            <a:rect l="l" t="t" r="r" b="b"/>
            <a:pathLst>
              <a:path w="6093459" h="6198234">
                <a:moveTo>
                  <a:pt x="0" y="6198108"/>
                </a:moveTo>
                <a:lnTo>
                  <a:pt x="6092952" y="6198108"/>
                </a:lnTo>
                <a:lnTo>
                  <a:pt x="6092952" y="0"/>
                </a:lnTo>
                <a:lnTo>
                  <a:pt x="0" y="0"/>
                </a:lnTo>
                <a:lnTo>
                  <a:pt x="0" y="6198108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66229" y="731647"/>
            <a:ext cx="529272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Courier New"/>
                <a:cs typeface="Courier New"/>
              </a:rPr>
              <a:t>&lt;&lt;extends&gt;&gt;</a:t>
            </a:r>
            <a:r>
              <a:rPr sz="2900" spc="-89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relationships</a:t>
            </a:r>
            <a:endParaRPr sz="2900">
              <a:latin typeface="URW Gothic"/>
              <a:cs typeface="URW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9148" y="1205611"/>
            <a:ext cx="5323205" cy="9201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model exceptional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or</a:t>
            </a:r>
            <a:r>
              <a:rPr sz="2900" spc="-4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seldom  invoked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 cases</a:t>
            </a:r>
            <a:endParaRPr sz="2900">
              <a:latin typeface="URW Gothic"/>
              <a:cs typeface="URW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6229" y="2290952"/>
            <a:ext cx="5877560" cy="44284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5620" marR="177165" indent="-502920">
              <a:lnSpc>
                <a:spcPct val="101200"/>
              </a:lnSpc>
              <a:spcBef>
                <a:spcPts val="8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exceptional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event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flows  are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factored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out of the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main  event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flow for clarity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ts val="3390"/>
              </a:lnSpc>
              <a:spcBef>
                <a:spcPts val="153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direction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of</a:t>
            </a:r>
            <a:r>
              <a:rPr sz="2900" spc="2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an</a:t>
            </a:r>
            <a:endParaRPr sz="2900">
              <a:latin typeface="URW Gothic"/>
              <a:cs typeface="URW Gothic"/>
            </a:endParaRPr>
          </a:p>
          <a:p>
            <a:pPr marL="515620">
              <a:lnSpc>
                <a:spcPts val="3390"/>
              </a:lnSpc>
            </a:pPr>
            <a:r>
              <a:rPr sz="2900" spc="10" dirty="0">
                <a:solidFill>
                  <a:srgbClr val="FFFFFF"/>
                </a:solidFill>
                <a:latin typeface="Courier New"/>
                <a:cs typeface="Courier New"/>
              </a:rPr>
              <a:t>&lt;&lt;extends&gt;&gt;</a:t>
            </a:r>
            <a:r>
              <a:rPr sz="2900" spc="-8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relationship </a:t>
            </a:r>
            <a:r>
              <a:rPr sz="2900" dirty="0">
                <a:solidFill>
                  <a:srgbClr val="FFFFFF"/>
                </a:solidFill>
                <a:latin typeface="URW Gothic"/>
                <a:cs typeface="URW Gothic"/>
              </a:rPr>
              <a:t>is</a:t>
            </a:r>
            <a:endParaRPr sz="2900">
              <a:latin typeface="URW Gothic"/>
              <a:cs typeface="URW Gothic"/>
            </a:endParaRPr>
          </a:p>
          <a:p>
            <a:pPr marL="515620">
              <a:lnSpc>
                <a:spcPct val="100000"/>
              </a:lnSpc>
              <a:spcBef>
                <a:spcPts val="254"/>
              </a:spcBef>
            </a:pP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to the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extended use</a:t>
            </a:r>
            <a:r>
              <a:rPr sz="2900" spc="-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case</a:t>
            </a:r>
            <a:endParaRPr sz="2900">
              <a:latin typeface="URW Gothic"/>
              <a:cs typeface="URW Gothic"/>
            </a:endParaRPr>
          </a:p>
          <a:p>
            <a:pPr marL="515620" marR="5080" indent="-502920">
              <a:lnSpc>
                <a:spcPct val="101000"/>
              </a:lnSpc>
              <a:spcBef>
                <a:spcPts val="151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Use cases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representing  exceptional flows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can extend  more than one use</a:t>
            </a:r>
            <a:r>
              <a:rPr sz="2900" spc="-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case.</a:t>
            </a:r>
            <a:endParaRPr sz="2900">
              <a:latin typeface="URW Gothic"/>
              <a:cs typeface="URW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99001" y="1856613"/>
            <a:ext cx="671830" cy="1167130"/>
            <a:chOff x="4199001" y="1856613"/>
            <a:chExt cx="671830" cy="1167130"/>
          </a:xfrm>
        </p:grpSpPr>
        <p:sp>
          <p:nvSpPr>
            <p:cNvPr id="9" name="object 9"/>
            <p:cNvSpPr/>
            <p:nvPr/>
          </p:nvSpPr>
          <p:spPr>
            <a:xfrm>
              <a:off x="4208526" y="2102358"/>
              <a:ext cx="652780" cy="911860"/>
            </a:xfrm>
            <a:custGeom>
              <a:avLst/>
              <a:gdLst/>
              <a:ahLst/>
              <a:cxnLst/>
              <a:rect l="l" t="t" r="r" b="b"/>
              <a:pathLst>
                <a:path w="652779" h="911860">
                  <a:moveTo>
                    <a:pt x="312420" y="0"/>
                  </a:moveTo>
                  <a:lnTo>
                    <a:pt x="312420" y="573405"/>
                  </a:lnTo>
                  <a:lnTo>
                    <a:pt x="0" y="911351"/>
                  </a:lnTo>
                </a:path>
                <a:path w="652779" h="911860">
                  <a:moveTo>
                    <a:pt x="312420" y="573024"/>
                  </a:moveTo>
                  <a:lnTo>
                    <a:pt x="652272" y="911351"/>
                  </a:lnTo>
                </a:path>
                <a:path w="652779" h="911860">
                  <a:moveTo>
                    <a:pt x="0" y="259080"/>
                  </a:moveTo>
                  <a:lnTo>
                    <a:pt x="652272" y="26060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5498" y="1866138"/>
              <a:ext cx="338455" cy="340360"/>
            </a:xfrm>
            <a:custGeom>
              <a:avLst/>
              <a:gdLst/>
              <a:ahLst/>
              <a:cxnLst/>
              <a:rect l="l" t="t" r="r" b="b"/>
              <a:pathLst>
                <a:path w="338454" h="340360">
                  <a:moveTo>
                    <a:pt x="169163" y="0"/>
                  </a:moveTo>
                  <a:lnTo>
                    <a:pt x="124177" y="6069"/>
                  </a:lnTo>
                  <a:lnTo>
                    <a:pt x="83763" y="23198"/>
                  </a:lnTo>
                  <a:lnTo>
                    <a:pt x="49530" y="49768"/>
                  </a:lnTo>
                  <a:lnTo>
                    <a:pt x="23085" y="84158"/>
                  </a:lnTo>
                  <a:lnTo>
                    <a:pt x="6039" y="124751"/>
                  </a:lnTo>
                  <a:lnTo>
                    <a:pt x="0" y="169925"/>
                  </a:lnTo>
                  <a:lnTo>
                    <a:pt x="6039" y="215100"/>
                  </a:lnTo>
                  <a:lnTo>
                    <a:pt x="23085" y="255693"/>
                  </a:lnTo>
                  <a:lnTo>
                    <a:pt x="49530" y="290083"/>
                  </a:lnTo>
                  <a:lnTo>
                    <a:pt x="83763" y="316653"/>
                  </a:lnTo>
                  <a:lnTo>
                    <a:pt x="124177" y="333782"/>
                  </a:lnTo>
                  <a:lnTo>
                    <a:pt x="169163" y="339851"/>
                  </a:lnTo>
                  <a:lnTo>
                    <a:pt x="214150" y="333782"/>
                  </a:lnTo>
                  <a:lnTo>
                    <a:pt x="254564" y="316653"/>
                  </a:lnTo>
                  <a:lnTo>
                    <a:pt x="288797" y="290083"/>
                  </a:lnTo>
                  <a:lnTo>
                    <a:pt x="315242" y="255693"/>
                  </a:lnTo>
                  <a:lnTo>
                    <a:pt x="332288" y="215100"/>
                  </a:lnTo>
                  <a:lnTo>
                    <a:pt x="338327" y="169925"/>
                  </a:lnTo>
                  <a:lnTo>
                    <a:pt x="332288" y="124751"/>
                  </a:lnTo>
                  <a:lnTo>
                    <a:pt x="315242" y="84158"/>
                  </a:lnTo>
                  <a:lnTo>
                    <a:pt x="288797" y="49768"/>
                  </a:lnTo>
                  <a:lnTo>
                    <a:pt x="254564" y="23198"/>
                  </a:lnTo>
                  <a:lnTo>
                    <a:pt x="214150" y="6069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65498" y="1866138"/>
              <a:ext cx="338455" cy="340360"/>
            </a:xfrm>
            <a:custGeom>
              <a:avLst/>
              <a:gdLst/>
              <a:ahLst/>
              <a:cxnLst/>
              <a:rect l="l" t="t" r="r" b="b"/>
              <a:pathLst>
                <a:path w="338454" h="340360">
                  <a:moveTo>
                    <a:pt x="0" y="169925"/>
                  </a:moveTo>
                  <a:lnTo>
                    <a:pt x="6039" y="124751"/>
                  </a:lnTo>
                  <a:lnTo>
                    <a:pt x="23085" y="84158"/>
                  </a:lnTo>
                  <a:lnTo>
                    <a:pt x="49530" y="49768"/>
                  </a:lnTo>
                  <a:lnTo>
                    <a:pt x="83763" y="23198"/>
                  </a:lnTo>
                  <a:lnTo>
                    <a:pt x="124177" y="6069"/>
                  </a:lnTo>
                  <a:lnTo>
                    <a:pt x="169163" y="0"/>
                  </a:lnTo>
                  <a:lnTo>
                    <a:pt x="214150" y="6069"/>
                  </a:lnTo>
                  <a:lnTo>
                    <a:pt x="254564" y="23198"/>
                  </a:lnTo>
                  <a:lnTo>
                    <a:pt x="288797" y="49768"/>
                  </a:lnTo>
                  <a:lnTo>
                    <a:pt x="315242" y="84158"/>
                  </a:lnTo>
                  <a:lnTo>
                    <a:pt x="332288" y="124751"/>
                  </a:lnTo>
                  <a:lnTo>
                    <a:pt x="338327" y="169925"/>
                  </a:lnTo>
                  <a:lnTo>
                    <a:pt x="332288" y="215100"/>
                  </a:lnTo>
                  <a:lnTo>
                    <a:pt x="315242" y="255693"/>
                  </a:lnTo>
                  <a:lnTo>
                    <a:pt x="288797" y="290083"/>
                  </a:lnTo>
                  <a:lnTo>
                    <a:pt x="254564" y="316653"/>
                  </a:lnTo>
                  <a:lnTo>
                    <a:pt x="214150" y="333782"/>
                  </a:lnTo>
                  <a:lnTo>
                    <a:pt x="169163" y="339851"/>
                  </a:lnTo>
                  <a:lnTo>
                    <a:pt x="124177" y="333782"/>
                  </a:lnTo>
                  <a:lnTo>
                    <a:pt x="83763" y="316653"/>
                  </a:lnTo>
                  <a:lnTo>
                    <a:pt x="49530" y="290083"/>
                  </a:lnTo>
                  <a:lnTo>
                    <a:pt x="23085" y="255693"/>
                  </a:lnTo>
                  <a:lnTo>
                    <a:pt x="6039" y="215100"/>
                  </a:lnTo>
                  <a:lnTo>
                    <a:pt x="0" y="16992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33215" y="3078479"/>
            <a:ext cx="1831975" cy="40576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0"/>
              </a:lnSpc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Passenger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3226" y="4179570"/>
            <a:ext cx="1643380" cy="701040"/>
          </a:xfrm>
          <a:custGeom>
            <a:avLst/>
            <a:gdLst/>
            <a:ahLst/>
            <a:cxnLst/>
            <a:rect l="l" t="t" r="r" b="b"/>
            <a:pathLst>
              <a:path w="1643379" h="701039">
                <a:moveTo>
                  <a:pt x="0" y="350519"/>
                </a:moveTo>
                <a:lnTo>
                  <a:pt x="9764" y="296319"/>
                </a:lnTo>
                <a:lnTo>
                  <a:pt x="38083" y="244734"/>
                </a:lnTo>
                <a:lnTo>
                  <a:pt x="83495" y="196387"/>
                </a:lnTo>
                <a:lnTo>
                  <a:pt x="144539" y="151902"/>
                </a:lnTo>
                <a:lnTo>
                  <a:pt x="180467" y="131303"/>
                </a:lnTo>
                <a:lnTo>
                  <a:pt x="219754" y="111904"/>
                </a:lnTo>
                <a:lnTo>
                  <a:pt x="262219" y="93783"/>
                </a:lnTo>
                <a:lnTo>
                  <a:pt x="307679" y="77017"/>
                </a:lnTo>
                <a:lnTo>
                  <a:pt x="355950" y="61685"/>
                </a:lnTo>
                <a:lnTo>
                  <a:pt x="406851" y="47864"/>
                </a:lnTo>
                <a:lnTo>
                  <a:pt x="460199" y="35634"/>
                </a:lnTo>
                <a:lnTo>
                  <a:pt x="515810" y="25070"/>
                </a:lnTo>
                <a:lnTo>
                  <a:pt x="573503" y="16253"/>
                </a:lnTo>
                <a:lnTo>
                  <a:pt x="633095" y="9259"/>
                </a:lnTo>
                <a:lnTo>
                  <a:pt x="694403" y="4167"/>
                </a:lnTo>
                <a:lnTo>
                  <a:pt x="757244" y="1054"/>
                </a:lnTo>
                <a:lnTo>
                  <a:pt x="821436" y="0"/>
                </a:lnTo>
                <a:lnTo>
                  <a:pt x="885627" y="1054"/>
                </a:lnTo>
                <a:lnTo>
                  <a:pt x="948468" y="4167"/>
                </a:lnTo>
                <a:lnTo>
                  <a:pt x="1009776" y="9259"/>
                </a:lnTo>
                <a:lnTo>
                  <a:pt x="1069368" y="16253"/>
                </a:lnTo>
                <a:lnTo>
                  <a:pt x="1127061" y="25070"/>
                </a:lnTo>
                <a:lnTo>
                  <a:pt x="1182672" y="35634"/>
                </a:lnTo>
                <a:lnTo>
                  <a:pt x="1236020" y="47864"/>
                </a:lnTo>
                <a:lnTo>
                  <a:pt x="1286921" y="61685"/>
                </a:lnTo>
                <a:lnTo>
                  <a:pt x="1335192" y="77017"/>
                </a:lnTo>
                <a:lnTo>
                  <a:pt x="1380652" y="93783"/>
                </a:lnTo>
                <a:lnTo>
                  <a:pt x="1423117" y="111904"/>
                </a:lnTo>
                <a:lnTo>
                  <a:pt x="1462404" y="131303"/>
                </a:lnTo>
                <a:lnTo>
                  <a:pt x="1498332" y="151902"/>
                </a:lnTo>
                <a:lnTo>
                  <a:pt x="1530716" y="173623"/>
                </a:lnTo>
                <a:lnTo>
                  <a:pt x="1584127" y="220116"/>
                </a:lnTo>
                <a:lnTo>
                  <a:pt x="1621176" y="270161"/>
                </a:lnTo>
                <a:lnTo>
                  <a:pt x="1640400" y="323132"/>
                </a:lnTo>
                <a:lnTo>
                  <a:pt x="1642872" y="350519"/>
                </a:lnTo>
                <a:lnTo>
                  <a:pt x="1640400" y="377907"/>
                </a:lnTo>
                <a:lnTo>
                  <a:pt x="1621176" y="430878"/>
                </a:lnTo>
                <a:lnTo>
                  <a:pt x="1584127" y="480923"/>
                </a:lnTo>
                <a:lnTo>
                  <a:pt x="1530716" y="527416"/>
                </a:lnTo>
                <a:lnTo>
                  <a:pt x="1498332" y="549137"/>
                </a:lnTo>
                <a:lnTo>
                  <a:pt x="1462404" y="569736"/>
                </a:lnTo>
                <a:lnTo>
                  <a:pt x="1423117" y="589135"/>
                </a:lnTo>
                <a:lnTo>
                  <a:pt x="1380652" y="607256"/>
                </a:lnTo>
                <a:lnTo>
                  <a:pt x="1335192" y="624022"/>
                </a:lnTo>
                <a:lnTo>
                  <a:pt x="1286921" y="639354"/>
                </a:lnTo>
                <a:lnTo>
                  <a:pt x="1236020" y="653175"/>
                </a:lnTo>
                <a:lnTo>
                  <a:pt x="1182672" y="665405"/>
                </a:lnTo>
                <a:lnTo>
                  <a:pt x="1127061" y="675969"/>
                </a:lnTo>
                <a:lnTo>
                  <a:pt x="1069368" y="684786"/>
                </a:lnTo>
                <a:lnTo>
                  <a:pt x="1009776" y="691780"/>
                </a:lnTo>
                <a:lnTo>
                  <a:pt x="948468" y="696872"/>
                </a:lnTo>
                <a:lnTo>
                  <a:pt x="885627" y="699985"/>
                </a:lnTo>
                <a:lnTo>
                  <a:pt x="821436" y="701039"/>
                </a:lnTo>
                <a:lnTo>
                  <a:pt x="757244" y="699985"/>
                </a:lnTo>
                <a:lnTo>
                  <a:pt x="694403" y="696872"/>
                </a:lnTo>
                <a:lnTo>
                  <a:pt x="633095" y="691780"/>
                </a:lnTo>
                <a:lnTo>
                  <a:pt x="573503" y="684786"/>
                </a:lnTo>
                <a:lnTo>
                  <a:pt x="515810" y="675969"/>
                </a:lnTo>
                <a:lnTo>
                  <a:pt x="460199" y="665405"/>
                </a:lnTo>
                <a:lnTo>
                  <a:pt x="406851" y="653175"/>
                </a:lnTo>
                <a:lnTo>
                  <a:pt x="355950" y="639354"/>
                </a:lnTo>
                <a:lnTo>
                  <a:pt x="307679" y="624022"/>
                </a:lnTo>
                <a:lnTo>
                  <a:pt x="262219" y="607256"/>
                </a:lnTo>
                <a:lnTo>
                  <a:pt x="219754" y="589135"/>
                </a:lnTo>
                <a:lnTo>
                  <a:pt x="180467" y="569736"/>
                </a:lnTo>
                <a:lnTo>
                  <a:pt x="144539" y="549137"/>
                </a:lnTo>
                <a:lnTo>
                  <a:pt x="112155" y="527416"/>
                </a:lnTo>
                <a:lnTo>
                  <a:pt x="58744" y="480923"/>
                </a:lnTo>
                <a:lnTo>
                  <a:pt x="21695" y="430878"/>
                </a:lnTo>
                <a:lnTo>
                  <a:pt x="2471" y="377907"/>
                </a:lnTo>
                <a:lnTo>
                  <a:pt x="0" y="35051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31820" y="4919471"/>
            <a:ext cx="2849880" cy="40576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925"/>
              </a:lnSpc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PurchaseTicket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31614" y="3592829"/>
            <a:ext cx="3175" cy="471170"/>
          </a:xfrm>
          <a:custGeom>
            <a:avLst/>
            <a:gdLst/>
            <a:ahLst/>
            <a:cxnLst/>
            <a:rect l="l" t="t" r="r" b="b"/>
            <a:pathLst>
              <a:path w="3175" h="471170">
                <a:moveTo>
                  <a:pt x="3048" y="0"/>
                </a:moveTo>
                <a:lnTo>
                  <a:pt x="0" y="470916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7478" y="7189469"/>
            <a:ext cx="1645920" cy="699770"/>
          </a:xfrm>
          <a:custGeom>
            <a:avLst/>
            <a:gdLst/>
            <a:ahLst/>
            <a:cxnLst/>
            <a:rect l="l" t="t" r="r" b="b"/>
            <a:pathLst>
              <a:path w="1645920" h="699770">
                <a:moveTo>
                  <a:pt x="0" y="349757"/>
                </a:moveTo>
                <a:lnTo>
                  <a:pt x="9781" y="295666"/>
                </a:lnTo>
                <a:lnTo>
                  <a:pt x="38149" y="244187"/>
                </a:lnTo>
                <a:lnTo>
                  <a:pt x="83642" y="195942"/>
                </a:lnTo>
                <a:lnTo>
                  <a:pt x="144795" y="151555"/>
                </a:lnTo>
                <a:lnTo>
                  <a:pt x="180787" y="131001"/>
                </a:lnTo>
                <a:lnTo>
                  <a:pt x="220145" y="111645"/>
                </a:lnTo>
                <a:lnTo>
                  <a:pt x="262687" y="93565"/>
                </a:lnTo>
                <a:lnTo>
                  <a:pt x="308230" y="76837"/>
                </a:lnTo>
                <a:lnTo>
                  <a:pt x="356590" y="61540"/>
                </a:lnTo>
                <a:lnTo>
                  <a:pt x="407585" y="47751"/>
                </a:lnTo>
                <a:lnTo>
                  <a:pt x="461032" y="35549"/>
                </a:lnTo>
                <a:lnTo>
                  <a:pt x="516748" y="25011"/>
                </a:lnTo>
                <a:lnTo>
                  <a:pt x="574549" y="16214"/>
                </a:lnTo>
                <a:lnTo>
                  <a:pt x="634255" y="9237"/>
                </a:lnTo>
                <a:lnTo>
                  <a:pt x="695680" y="4157"/>
                </a:lnTo>
                <a:lnTo>
                  <a:pt x="758642" y="1052"/>
                </a:lnTo>
                <a:lnTo>
                  <a:pt x="822960" y="0"/>
                </a:lnTo>
                <a:lnTo>
                  <a:pt x="887277" y="1052"/>
                </a:lnTo>
                <a:lnTo>
                  <a:pt x="950239" y="4157"/>
                </a:lnTo>
                <a:lnTo>
                  <a:pt x="1011664" y="9237"/>
                </a:lnTo>
                <a:lnTo>
                  <a:pt x="1071370" y="16214"/>
                </a:lnTo>
                <a:lnTo>
                  <a:pt x="1129171" y="25011"/>
                </a:lnTo>
                <a:lnTo>
                  <a:pt x="1184887" y="35549"/>
                </a:lnTo>
                <a:lnTo>
                  <a:pt x="1238334" y="47751"/>
                </a:lnTo>
                <a:lnTo>
                  <a:pt x="1289329" y="61540"/>
                </a:lnTo>
                <a:lnTo>
                  <a:pt x="1337689" y="76837"/>
                </a:lnTo>
                <a:lnTo>
                  <a:pt x="1383232" y="93565"/>
                </a:lnTo>
                <a:lnTo>
                  <a:pt x="1425774" y="111645"/>
                </a:lnTo>
                <a:lnTo>
                  <a:pt x="1465132" y="131001"/>
                </a:lnTo>
                <a:lnTo>
                  <a:pt x="1501124" y="151555"/>
                </a:lnTo>
                <a:lnTo>
                  <a:pt x="1533567" y="173227"/>
                </a:lnTo>
                <a:lnTo>
                  <a:pt x="1587072" y="219621"/>
                </a:lnTo>
                <a:lnTo>
                  <a:pt x="1624186" y="269561"/>
                </a:lnTo>
                <a:lnTo>
                  <a:pt x="1643444" y="322424"/>
                </a:lnTo>
                <a:lnTo>
                  <a:pt x="1645920" y="349757"/>
                </a:lnTo>
                <a:lnTo>
                  <a:pt x="1643444" y="377091"/>
                </a:lnTo>
                <a:lnTo>
                  <a:pt x="1624186" y="429954"/>
                </a:lnTo>
                <a:lnTo>
                  <a:pt x="1587072" y="479894"/>
                </a:lnTo>
                <a:lnTo>
                  <a:pt x="1533567" y="526287"/>
                </a:lnTo>
                <a:lnTo>
                  <a:pt x="1501124" y="547960"/>
                </a:lnTo>
                <a:lnTo>
                  <a:pt x="1465132" y="568514"/>
                </a:lnTo>
                <a:lnTo>
                  <a:pt x="1425774" y="587870"/>
                </a:lnTo>
                <a:lnTo>
                  <a:pt x="1383232" y="605950"/>
                </a:lnTo>
                <a:lnTo>
                  <a:pt x="1337689" y="622678"/>
                </a:lnTo>
                <a:lnTo>
                  <a:pt x="1289329" y="637975"/>
                </a:lnTo>
                <a:lnTo>
                  <a:pt x="1238334" y="651763"/>
                </a:lnTo>
                <a:lnTo>
                  <a:pt x="1184887" y="663966"/>
                </a:lnTo>
                <a:lnTo>
                  <a:pt x="1129171" y="674504"/>
                </a:lnTo>
                <a:lnTo>
                  <a:pt x="1071370" y="683301"/>
                </a:lnTo>
                <a:lnTo>
                  <a:pt x="1011664" y="690278"/>
                </a:lnTo>
                <a:lnTo>
                  <a:pt x="950239" y="695358"/>
                </a:lnTo>
                <a:lnTo>
                  <a:pt x="887277" y="698463"/>
                </a:lnTo>
                <a:lnTo>
                  <a:pt x="822960" y="699515"/>
                </a:lnTo>
                <a:lnTo>
                  <a:pt x="758642" y="698463"/>
                </a:lnTo>
                <a:lnTo>
                  <a:pt x="695680" y="695358"/>
                </a:lnTo>
                <a:lnTo>
                  <a:pt x="634255" y="690278"/>
                </a:lnTo>
                <a:lnTo>
                  <a:pt x="574549" y="683301"/>
                </a:lnTo>
                <a:lnTo>
                  <a:pt x="516748" y="674504"/>
                </a:lnTo>
                <a:lnTo>
                  <a:pt x="461032" y="663966"/>
                </a:lnTo>
                <a:lnTo>
                  <a:pt x="407585" y="651763"/>
                </a:lnTo>
                <a:lnTo>
                  <a:pt x="356590" y="637975"/>
                </a:lnTo>
                <a:lnTo>
                  <a:pt x="308230" y="622678"/>
                </a:lnTo>
                <a:lnTo>
                  <a:pt x="262687" y="605950"/>
                </a:lnTo>
                <a:lnTo>
                  <a:pt x="220145" y="587870"/>
                </a:lnTo>
                <a:lnTo>
                  <a:pt x="180787" y="568514"/>
                </a:lnTo>
                <a:lnTo>
                  <a:pt x="144795" y="547960"/>
                </a:lnTo>
                <a:lnTo>
                  <a:pt x="112352" y="526287"/>
                </a:lnTo>
                <a:lnTo>
                  <a:pt x="58847" y="479894"/>
                </a:lnTo>
                <a:lnTo>
                  <a:pt x="21733" y="429954"/>
                </a:lnTo>
                <a:lnTo>
                  <a:pt x="2475" y="377091"/>
                </a:lnTo>
                <a:lnTo>
                  <a:pt x="0" y="34975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95588" y="7927847"/>
            <a:ext cx="1426845" cy="40576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930"/>
              </a:lnSpc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TimeOut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79897" y="5600065"/>
            <a:ext cx="3317875" cy="2138045"/>
            <a:chOff x="5279897" y="5600065"/>
            <a:chExt cx="3317875" cy="2138045"/>
          </a:xfrm>
        </p:grpSpPr>
        <p:sp>
          <p:nvSpPr>
            <p:cNvPr id="19" name="object 19"/>
            <p:cNvSpPr/>
            <p:nvPr/>
          </p:nvSpPr>
          <p:spPr>
            <a:xfrm>
              <a:off x="5279897" y="5600065"/>
              <a:ext cx="3317875" cy="1768475"/>
            </a:xfrm>
            <a:custGeom>
              <a:avLst/>
              <a:gdLst/>
              <a:ahLst/>
              <a:cxnLst/>
              <a:rect l="l" t="t" r="r" b="b"/>
              <a:pathLst>
                <a:path w="3317875" h="1768475">
                  <a:moveTo>
                    <a:pt x="52312" y="21309"/>
                  </a:moveTo>
                  <a:lnTo>
                    <a:pt x="33337" y="22074"/>
                  </a:lnTo>
                  <a:lnTo>
                    <a:pt x="43361" y="38232"/>
                  </a:lnTo>
                  <a:lnTo>
                    <a:pt x="3308730" y="1768475"/>
                  </a:lnTo>
                  <a:lnTo>
                    <a:pt x="3317621" y="1751711"/>
                  </a:lnTo>
                  <a:lnTo>
                    <a:pt x="52312" y="21309"/>
                  </a:lnTo>
                  <a:close/>
                </a:path>
                <a:path w="3317875" h="1768475">
                  <a:moveTo>
                    <a:pt x="109727" y="0"/>
                  </a:moveTo>
                  <a:lnTo>
                    <a:pt x="104393" y="126"/>
                  </a:lnTo>
                  <a:lnTo>
                    <a:pt x="0" y="4445"/>
                  </a:lnTo>
                  <a:lnTo>
                    <a:pt x="55117" y="93218"/>
                  </a:lnTo>
                  <a:lnTo>
                    <a:pt x="57912" y="97662"/>
                  </a:lnTo>
                  <a:lnTo>
                    <a:pt x="63753" y="99060"/>
                  </a:lnTo>
                  <a:lnTo>
                    <a:pt x="68199" y="96265"/>
                  </a:lnTo>
                  <a:lnTo>
                    <a:pt x="72643" y="93599"/>
                  </a:lnTo>
                  <a:lnTo>
                    <a:pt x="74040" y="87630"/>
                  </a:lnTo>
                  <a:lnTo>
                    <a:pt x="71247" y="83185"/>
                  </a:lnTo>
                  <a:lnTo>
                    <a:pt x="43361" y="38232"/>
                  </a:lnTo>
                  <a:lnTo>
                    <a:pt x="12191" y="21717"/>
                  </a:lnTo>
                  <a:lnTo>
                    <a:pt x="21209" y="4825"/>
                  </a:lnTo>
                  <a:lnTo>
                    <a:pt x="114191" y="4825"/>
                  </a:lnTo>
                  <a:lnTo>
                    <a:pt x="114173" y="4063"/>
                  </a:lnTo>
                  <a:lnTo>
                    <a:pt x="109727" y="0"/>
                  </a:lnTo>
                  <a:close/>
                </a:path>
                <a:path w="3317875" h="1768475">
                  <a:moveTo>
                    <a:pt x="21209" y="4825"/>
                  </a:moveTo>
                  <a:lnTo>
                    <a:pt x="12191" y="21717"/>
                  </a:lnTo>
                  <a:lnTo>
                    <a:pt x="43361" y="38232"/>
                  </a:lnTo>
                  <a:lnTo>
                    <a:pt x="33746" y="22733"/>
                  </a:lnTo>
                  <a:lnTo>
                    <a:pt x="17017" y="22733"/>
                  </a:lnTo>
                  <a:lnTo>
                    <a:pt x="24764" y="8255"/>
                  </a:lnTo>
                  <a:lnTo>
                    <a:pt x="27679" y="8255"/>
                  </a:lnTo>
                  <a:lnTo>
                    <a:pt x="21209" y="4825"/>
                  </a:lnTo>
                  <a:close/>
                </a:path>
                <a:path w="3317875" h="1768475">
                  <a:moveTo>
                    <a:pt x="24764" y="8255"/>
                  </a:moveTo>
                  <a:lnTo>
                    <a:pt x="17017" y="22733"/>
                  </a:lnTo>
                  <a:lnTo>
                    <a:pt x="33337" y="22074"/>
                  </a:lnTo>
                  <a:lnTo>
                    <a:pt x="24764" y="8255"/>
                  </a:lnTo>
                  <a:close/>
                </a:path>
                <a:path w="3317875" h="1768475">
                  <a:moveTo>
                    <a:pt x="33337" y="22074"/>
                  </a:moveTo>
                  <a:lnTo>
                    <a:pt x="17017" y="22733"/>
                  </a:lnTo>
                  <a:lnTo>
                    <a:pt x="33746" y="22733"/>
                  </a:lnTo>
                  <a:lnTo>
                    <a:pt x="33337" y="22074"/>
                  </a:lnTo>
                  <a:close/>
                </a:path>
                <a:path w="3317875" h="1768475">
                  <a:moveTo>
                    <a:pt x="27679" y="8255"/>
                  </a:moveTo>
                  <a:lnTo>
                    <a:pt x="24764" y="8255"/>
                  </a:lnTo>
                  <a:lnTo>
                    <a:pt x="33337" y="22074"/>
                  </a:lnTo>
                  <a:lnTo>
                    <a:pt x="52312" y="21309"/>
                  </a:lnTo>
                  <a:lnTo>
                    <a:pt x="27679" y="8255"/>
                  </a:lnTo>
                  <a:close/>
                </a:path>
                <a:path w="3317875" h="1768475">
                  <a:moveTo>
                    <a:pt x="114191" y="4825"/>
                  </a:moveTo>
                  <a:lnTo>
                    <a:pt x="21209" y="4825"/>
                  </a:lnTo>
                  <a:lnTo>
                    <a:pt x="52312" y="21309"/>
                  </a:lnTo>
                  <a:lnTo>
                    <a:pt x="110489" y="18923"/>
                  </a:lnTo>
                  <a:lnTo>
                    <a:pt x="114553" y="14605"/>
                  </a:lnTo>
                  <a:lnTo>
                    <a:pt x="114300" y="9271"/>
                  </a:lnTo>
                  <a:lnTo>
                    <a:pt x="114191" y="4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87083" y="7278624"/>
              <a:ext cx="2176780" cy="454659"/>
            </a:xfrm>
            <a:custGeom>
              <a:avLst/>
              <a:gdLst/>
              <a:ahLst/>
              <a:cxnLst/>
              <a:rect l="l" t="t" r="r" b="b"/>
              <a:pathLst>
                <a:path w="2176779" h="454659">
                  <a:moveTo>
                    <a:pt x="0" y="454151"/>
                  </a:moveTo>
                  <a:lnTo>
                    <a:pt x="2176271" y="454151"/>
                  </a:lnTo>
                  <a:lnTo>
                    <a:pt x="2176271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466078" y="7278751"/>
            <a:ext cx="200406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&lt;&lt;extends&gt;&gt;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05905" y="8372093"/>
            <a:ext cx="1644650" cy="699770"/>
          </a:xfrm>
          <a:custGeom>
            <a:avLst/>
            <a:gdLst/>
            <a:ahLst/>
            <a:cxnLst/>
            <a:rect l="l" t="t" r="r" b="b"/>
            <a:pathLst>
              <a:path w="1644650" h="699770">
                <a:moveTo>
                  <a:pt x="0" y="349757"/>
                </a:moveTo>
                <a:lnTo>
                  <a:pt x="9774" y="295666"/>
                </a:lnTo>
                <a:lnTo>
                  <a:pt x="38122" y="244187"/>
                </a:lnTo>
                <a:lnTo>
                  <a:pt x="83580" y="195942"/>
                </a:lnTo>
                <a:lnTo>
                  <a:pt x="144684" y="151555"/>
                </a:lnTo>
                <a:lnTo>
                  <a:pt x="180647" y="131001"/>
                </a:lnTo>
                <a:lnTo>
                  <a:pt x="219972" y="111645"/>
                </a:lnTo>
                <a:lnTo>
                  <a:pt x="262478" y="93565"/>
                </a:lnTo>
                <a:lnTo>
                  <a:pt x="307981" y="76837"/>
                </a:lnTo>
                <a:lnTo>
                  <a:pt x="356298" y="61540"/>
                </a:lnTo>
                <a:lnTo>
                  <a:pt x="407246" y="47752"/>
                </a:lnTo>
                <a:lnTo>
                  <a:pt x="460643" y="35549"/>
                </a:lnTo>
                <a:lnTo>
                  <a:pt x="516305" y="25011"/>
                </a:lnTo>
                <a:lnTo>
                  <a:pt x="574050" y="16214"/>
                </a:lnTo>
                <a:lnTo>
                  <a:pt x="633695" y="9237"/>
                </a:lnTo>
                <a:lnTo>
                  <a:pt x="695056" y="4157"/>
                </a:lnTo>
                <a:lnTo>
                  <a:pt x="757951" y="1052"/>
                </a:lnTo>
                <a:lnTo>
                  <a:pt x="822198" y="0"/>
                </a:lnTo>
                <a:lnTo>
                  <a:pt x="886444" y="1052"/>
                </a:lnTo>
                <a:lnTo>
                  <a:pt x="949339" y="4157"/>
                </a:lnTo>
                <a:lnTo>
                  <a:pt x="1010700" y="9237"/>
                </a:lnTo>
                <a:lnTo>
                  <a:pt x="1070345" y="16214"/>
                </a:lnTo>
                <a:lnTo>
                  <a:pt x="1128090" y="25011"/>
                </a:lnTo>
                <a:lnTo>
                  <a:pt x="1183752" y="35549"/>
                </a:lnTo>
                <a:lnTo>
                  <a:pt x="1237149" y="47751"/>
                </a:lnTo>
                <a:lnTo>
                  <a:pt x="1288097" y="61540"/>
                </a:lnTo>
                <a:lnTo>
                  <a:pt x="1336414" y="76837"/>
                </a:lnTo>
                <a:lnTo>
                  <a:pt x="1381917" y="93565"/>
                </a:lnTo>
                <a:lnTo>
                  <a:pt x="1424423" y="111645"/>
                </a:lnTo>
                <a:lnTo>
                  <a:pt x="1463748" y="131001"/>
                </a:lnTo>
                <a:lnTo>
                  <a:pt x="1499711" y="151555"/>
                </a:lnTo>
                <a:lnTo>
                  <a:pt x="1532127" y="173227"/>
                </a:lnTo>
                <a:lnTo>
                  <a:pt x="1585592" y="219621"/>
                </a:lnTo>
                <a:lnTo>
                  <a:pt x="1622677" y="269561"/>
                </a:lnTo>
                <a:lnTo>
                  <a:pt x="1641921" y="322424"/>
                </a:lnTo>
                <a:lnTo>
                  <a:pt x="1644396" y="349757"/>
                </a:lnTo>
                <a:lnTo>
                  <a:pt x="1641921" y="377091"/>
                </a:lnTo>
                <a:lnTo>
                  <a:pt x="1622677" y="429954"/>
                </a:lnTo>
                <a:lnTo>
                  <a:pt x="1585592" y="479894"/>
                </a:lnTo>
                <a:lnTo>
                  <a:pt x="1532127" y="526287"/>
                </a:lnTo>
                <a:lnTo>
                  <a:pt x="1499711" y="547960"/>
                </a:lnTo>
                <a:lnTo>
                  <a:pt x="1463748" y="568514"/>
                </a:lnTo>
                <a:lnTo>
                  <a:pt x="1424423" y="587870"/>
                </a:lnTo>
                <a:lnTo>
                  <a:pt x="1381917" y="605950"/>
                </a:lnTo>
                <a:lnTo>
                  <a:pt x="1336414" y="622678"/>
                </a:lnTo>
                <a:lnTo>
                  <a:pt x="1288097" y="637975"/>
                </a:lnTo>
                <a:lnTo>
                  <a:pt x="1237149" y="651763"/>
                </a:lnTo>
                <a:lnTo>
                  <a:pt x="1183752" y="663966"/>
                </a:lnTo>
                <a:lnTo>
                  <a:pt x="1128090" y="674504"/>
                </a:lnTo>
                <a:lnTo>
                  <a:pt x="1070345" y="683301"/>
                </a:lnTo>
                <a:lnTo>
                  <a:pt x="1010700" y="690278"/>
                </a:lnTo>
                <a:lnTo>
                  <a:pt x="949339" y="695358"/>
                </a:lnTo>
                <a:lnTo>
                  <a:pt x="886444" y="698463"/>
                </a:lnTo>
                <a:lnTo>
                  <a:pt x="822198" y="699515"/>
                </a:lnTo>
                <a:lnTo>
                  <a:pt x="757951" y="698463"/>
                </a:lnTo>
                <a:lnTo>
                  <a:pt x="695056" y="695358"/>
                </a:lnTo>
                <a:lnTo>
                  <a:pt x="633695" y="690278"/>
                </a:lnTo>
                <a:lnTo>
                  <a:pt x="574050" y="683301"/>
                </a:lnTo>
                <a:lnTo>
                  <a:pt x="516305" y="674504"/>
                </a:lnTo>
                <a:lnTo>
                  <a:pt x="460643" y="663966"/>
                </a:lnTo>
                <a:lnTo>
                  <a:pt x="407246" y="651763"/>
                </a:lnTo>
                <a:lnTo>
                  <a:pt x="356298" y="637975"/>
                </a:lnTo>
                <a:lnTo>
                  <a:pt x="307981" y="622678"/>
                </a:lnTo>
                <a:lnTo>
                  <a:pt x="262478" y="605950"/>
                </a:lnTo>
                <a:lnTo>
                  <a:pt x="219972" y="587870"/>
                </a:lnTo>
                <a:lnTo>
                  <a:pt x="180647" y="568514"/>
                </a:lnTo>
                <a:lnTo>
                  <a:pt x="144684" y="547960"/>
                </a:lnTo>
                <a:lnTo>
                  <a:pt x="112268" y="526287"/>
                </a:lnTo>
                <a:lnTo>
                  <a:pt x="58803" y="479894"/>
                </a:lnTo>
                <a:lnTo>
                  <a:pt x="21718" y="429954"/>
                </a:lnTo>
                <a:lnTo>
                  <a:pt x="2474" y="377091"/>
                </a:lnTo>
                <a:lnTo>
                  <a:pt x="0" y="34975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23432" y="9110471"/>
            <a:ext cx="1628139" cy="40576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930"/>
              </a:lnSpc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NoChange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69941" y="5567934"/>
            <a:ext cx="1868805" cy="2654300"/>
          </a:xfrm>
          <a:custGeom>
            <a:avLst/>
            <a:gdLst/>
            <a:ahLst/>
            <a:cxnLst/>
            <a:rect l="l" t="t" r="r" b="b"/>
            <a:pathLst>
              <a:path w="1868804" h="2654300">
                <a:moveTo>
                  <a:pt x="21712" y="30933"/>
                </a:moveTo>
                <a:lnTo>
                  <a:pt x="23321" y="49811"/>
                </a:lnTo>
                <a:lnTo>
                  <a:pt x="1853057" y="2654172"/>
                </a:lnTo>
                <a:lnTo>
                  <a:pt x="1868551" y="2643251"/>
                </a:lnTo>
                <a:lnTo>
                  <a:pt x="39003" y="38852"/>
                </a:lnTo>
                <a:lnTo>
                  <a:pt x="21712" y="30933"/>
                </a:lnTo>
                <a:close/>
              </a:path>
              <a:path w="1868804" h="2654300">
                <a:moveTo>
                  <a:pt x="0" y="0"/>
                </a:moveTo>
                <a:lnTo>
                  <a:pt x="8762" y="104139"/>
                </a:lnTo>
                <a:lnTo>
                  <a:pt x="9271" y="109346"/>
                </a:lnTo>
                <a:lnTo>
                  <a:pt x="13843" y="113283"/>
                </a:lnTo>
                <a:lnTo>
                  <a:pt x="19050" y="112775"/>
                </a:lnTo>
                <a:lnTo>
                  <a:pt x="24257" y="112394"/>
                </a:lnTo>
                <a:lnTo>
                  <a:pt x="28194" y="107823"/>
                </a:lnTo>
                <a:lnTo>
                  <a:pt x="27812" y="102488"/>
                </a:lnTo>
                <a:lnTo>
                  <a:pt x="23321" y="49811"/>
                </a:lnTo>
                <a:lnTo>
                  <a:pt x="3048" y="20954"/>
                </a:lnTo>
                <a:lnTo>
                  <a:pt x="18669" y="9905"/>
                </a:lnTo>
                <a:lnTo>
                  <a:pt x="21602" y="9905"/>
                </a:lnTo>
                <a:lnTo>
                  <a:pt x="0" y="0"/>
                </a:lnTo>
                <a:close/>
              </a:path>
              <a:path w="1868804" h="2654300">
                <a:moveTo>
                  <a:pt x="21602" y="9905"/>
                </a:moveTo>
                <a:lnTo>
                  <a:pt x="18669" y="9905"/>
                </a:lnTo>
                <a:lnTo>
                  <a:pt x="39003" y="38852"/>
                </a:lnTo>
                <a:lnTo>
                  <a:pt x="86995" y="60832"/>
                </a:lnTo>
                <a:lnTo>
                  <a:pt x="91821" y="63118"/>
                </a:lnTo>
                <a:lnTo>
                  <a:pt x="97536" y="60960"/>
                </a:lnTo>
                <a:lnTo>
                  <a:pt x="99695" y="56261"/>
                </a:lnTo>
                <a:lnTo>
                  <a:pt x="101854" y="51435"/>
                </a:lnTo>
                <a:lnTo>
                  <a:pt x="99822" y="45719"/>
                </a:lnTo>
                <a:lnTo>
                  <a:pt x="94996" y="43561"/>
                </a:lnTo>
                <a:lnTo>
                  <a:pt x="21602" y="9905"/>
                </a:lnTo>
                <a:close/>
              </a:path>
              <a:path w="1868804" h="2654300">
                <a:moveTo>
                  <a:pt x="18669" y="9905"/>
                </a:moveTo>
                <a:lnTo>
                  <a:pt x="3048" y="20954"/>
                </a:lnTo>
                <a:lnTo>
                  <a:pt x="23321" y="49811"/>
                </a:lnTo>
                <a:lnTo>
                  <a:pt x="21712" y="30933"/>
                </a:lnTo>
                <a:lnTo>
                  <a:pt x="6858" y="24129"/>
                </a:lnTo>
                <a:lnTo>
                  <a:pt x="20320" y="14604"/>
                </a:lnTo>
                <a:lnTo>
                  <a:pt x="21969" y="14604"/>
                </a:lnTo>
                <a:lnTo>
                  <a:pt x="18669" y="9905"/>
                </a:lnTo>
                <a:close/>
              </a:path>
              <a:path w="1868804" h="2654300">
                <a:moveTo>
                  <a:pt x="21969" y="14604"/>
                </a:moveTo>
                <a:lnTo>
                  <a:pt x="20320" y="14604"/>
                </a:lnTo>
                <a:lnTo>
                  <a:pt x="21712" y="30933"/>
                </a:lnTo>
                <a:lnTo>
                  <a:pt x="39003" y="38852"/>
                </a:lnTo>
                <a:lnTo>
                  <a:pt x="21969" y="14604"/>
                </a:lnTo>
                <a:close/>
              </a:path>
              <a:path w="1868804" h="2654300">
                <a:moveTo>
                  <a:pt x="20320" y="14604"/>
                </a:moveTo>
                <a:lnTo>
                  <a:pt x="6858" y="24129"/>
                </a:lnTo>
                <a:lnTo>
                  <a:pt x="21712" y="30933"/>
                </a:lnTo>
                <a:lnTo>
                  <a:pt x="20320" y="14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55591" y="7799831"/>
            <a:ext cx="2178050" cy="454659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&lt;&lt;extends&gt;&gt;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6897" y="7040118"/>
            <a:ext cx="1643380" cy="699770"/>
          </a:xfrm>
          <a:custGeom>
            <a:avLst/>
            <a:gdLst/>
            <a:ahLst/>
            <a:cxnLst/>
            <a:rect l="l" t="t" r="r" b="b"/>
            <a:pathLst>
              <a:path w="1643380" h="699770">
                <a:moveTo>
                  <a:pt x="0" y="349757"/>
                </a:moveTo>
                <a:lnTo>
                  <a:pt x="9763" y="295666"/>
                </a:lnTo>
                <a:lnTo>
                  <a:pt x="38081" y="244187"/>
                </a:lnTo>
                <a:lnTo>
                  <a:pt x="83491" y="195942"/>
                </a:lnTo>
                <a:lnTo>
                  <a:pt x="144533" y="151555"/>
                </a:lnTo>
                <a:lnTo>
                  <a:pt x="180459" y="131001"/>
                </a:lnTo>
                <a:lnTo>
                  <a:pt x="219745" y="111645"/>
                </a:lnTo>
                <a:lnTo>
                  <a:pt x="262209" y="93565"/>
                </a:lnTo>
                <a:lnTo>
                  <a:pt x="307668" y="76837"/>
                </a:lnTo>
                <a:lnTo>
                  <a:pt x="355939" y="61540"/>
                </a:lnTo>
                <a:lnTo>
                  <a:pt x="406840" y="47751"/>
                </a:lnTo>
                <a:lnTo>
                  <a:pt x="460188" y="35549"/>
                </a:lnTo>
                <a:lnTo>
                  <a:pt x="515800" y="25011"/>
                </a:lnTo>
                <a:lnTo>
                  <a:pt x="573494" y="16214"/>
                </a:lnTo>
                <a:lnTo>
                  <a:pt x="633087" y="9237"/>
                </a:lnTo>
                <a:lnTo>
                  <a:pt x="694397" y="4157"/>
                </a:lnTo>
                <a:lnTo>
                  <a:pt x="757240" y="1052"/>
                </a:lnTo>
                <a:lnTo>
                  <a:pt x="821436" y="0"/>
                </a:lnTo>
                <a:lnTo>
                  <a:pt x="885627" y="1052"/>
                </a:lnTo>
                <a:lnTo>
                  <a:pt x="948468" y="4157"/>
                </a:lnTo>
                <a:lnTo>
                  <a:pt x="1009776" y="9237"/>
                </a:lnTo>
                <a:lnTo>
                  <a:pt x="1069368" y="16214"/>
                </a:lnTo>
                <a:lnTo>
                  <a:pt x="1127061" y="25011"/>
                </a:lnTo>
                <a:lnTo>
                  <a:pt x="1182672" y="35549"/>
                </a:lnTo>
                <a:lnTo>
                  <a:pt x="1236020" y="47751"/>
                </a:lnTo>
                <a:lnTo>
                  <a:pt x="1286921" y="61540"/>
                </a:lnTo>
                <a:lnTo>
                  <a:pt x="1335192" y="76837"/>
                </a:lnTo>
                <a:lnTo>
                  <a:pt x="1380652" y="93565"/>
                </a:lnTo>
                <a:lnTo>
                  <a:pt x="1423117" y="111645"/>
                </a:lnTo>
                <a:lnTo>
                  <a:pt x="1462404" y="131001"/>
                </a:lnTo>
                <a:lnTo>
                  <a:pt x="1498332" y="151555"/>
                </a:lnTo>
                <a:lnTo>
                  <a:pt x="1530716" y="173227"/>
                </a:lnTo>
                <a:lnTo>
                  <a:pt x="1584127" y="219621"/>
                </a:lnTo>
                <a:lnTo>
                  <a:pt x="1621176" y="269561"/>
                </a:lnTo>
                <a:lnTo>
                  <a:pt x="1640400" y="322424"/>
                </a:lnTo>
                <a:lnTo>
                  <a:pt x="1642871" y="349757"/>
                </a:lnTo>
                <a:lnTo>
                  <a:pt x="1640400" y="377091"/>
                </a:lnTo>
                <a:lnTo>
                  <a:pt x="1621176" y="429954"/>
                </a:lnTo>
                <a:lnTo>
                  <a:pt x="1584127" y="479894"/>
                </a:lnTo>
                <a:lnTo>
                  <a:pt x="1530716" y="526287"/>
                </a:lnTo>
                <a:lnTo>
                  <a:pt x="1498332" y="547960"/>
                </a:lnTo>
                <a:lnTo>
                  <a:pt x="1462404" y="568514"/>
                </a:lnTo>
                <a:lnTo>
                  <a:pt x="1423117" y="587870"/>
                </a:lnTo>
                <a:lnTo>
                  <a:pt x="1380652" y="605950"/>
                </a:lnTo>
                <a:lnTo>
                  <a:pt x="1335192" y="622678"/>
                </a:lnTo>
                <a:lnTo>
                  <a:pt x="1286921" y="637975"/>
                </a:lnTo>
                <a:lnTo>
                  <a:pt x="1236020" y="651763"/>
                </a:lnTo>
                <a:lnTo>
                  <a:pt x="1182672" y="663966"/>
                </a:lnTo>
                <a:lnTo>
                  <a:pt x="1127061" y="674504"/>
                </a:lnTo>
                <a:lnTo>
                  <a:pt x="1069368" y="683301"/>
                </a:lnTo>
                <a:lnTo>
                  <a:pt x="1009776" y="690278"/>
                </a:lnTo>
                <a:lnTo>
                  <a:pt x="948468" y="695358"/>
                </a:lnTo>
                <a:lnTo>
                  <a:pt x="885627" y="698463"/>
                </a:lnTo>
                <a:lnTo>
                  <a:pt x="821436" y="699515"/>
                </a:lnTo>
                <a:lnTo>
                  <a:pt x="757240" y="698463"/>
                </a:lnTo>
                <a:lnTo>
                  <a:pt x="694397" y="695358"/>
                </a:lnTo>
                <a:lnTo>
                  <a:pt x="633087" y="690278"/>
                </a:lnTo>
                <a:lnTo>
                  <a:pt x="573494" y="683301"/>
                </a:lnTo>
                <a:lnTo>
                  <a:pt x="515800" y="674504"/>
                </a:lnTo>
                <a:lnTo>
                  <a:pt x="460188" y="663966"/>
                </a:lnTo>
                <a:lnTo>
                  <a:pt x="406840" y="651763"/>
                </a:lnTo>
                <a:lnTo>
                  <a:pt x="355939" y="637975"/>
                </a:lnTo>
                <a:lnTo>
                  <a:pt x="307668" y="622678"/>
                </a:lnTo>
                <a:lnTo>
                  <a:pt x="262209" y="605950"/>
                </a:lnTo>
                <a:lnTo>
                  <a:pt x="219745" y="587870"/>
                </a:lnTo>
                <a:lnTo>
                  <a:pt x="180459" y="568514"/>
                </a:lnTo>
                <a:lnTo>
                  <a:pt x="144533" y="547960"/>
                </a:lnTo>
                <a:lnTo>
                  <a:pt x="112149" y="526287"/>
                </a:lnTo>
                <a:lnTo>
                  <a:pt x="58740" y="479894"/>
                </a:lnTo>
                <a:lnTo>
                  <a:pt x="21694" y="429954"/>
                </a:lnTo>
                <a:lnTo>
                  <a:pt x="2471" y="377091"/>
                </a:lnTo>
                <a:lnTo>
                  <a:pt x="0" y="34975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4424" y="7778495"/>
            <a:ext cx="2034539" cy="40576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OutOfOrder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94814" y="5513070"/>
            <a:ext cx="2149475" cy="1426845"/>
          </a:xfrm>
          <a:custGeom>
            <a:avLst/>
            <a:gdLst/>
            <a:ahLst/>
            <a:cxnLst/>
            <a:rect l="l" t="t" r="r" b="b"/>
            <a:pathLst>
              <a:path w="2149475" h="1426845">
                <a:moveTo>
                  <a:pt x="2118009" y="20852"/>
                </a:moveTo>
                <a:lnTo>
                  <a:pt x="2099040" y="21919"/>
                </a:lnTo>
                <a:lnTo>
                  <a:pt x="0" y="1410842"/>
                </a:lnTo>
                <a:lnTo>
                  <a:pt x="10414" y="1426844"/>
                </a:lnTo>
                <a:lnTo>
                  <a:pt x="2109698" y="37717"/>
                </a:lnTo>
                <a:lnTo>
                  <a:pt x="2118009" y="20852"/>
                </a:lnTo>
                <a:close/>
              </a:path>
              <a:path w="2149475" h="1426845">
                <a:moveTo>
                  <a:pt x="2148284" y="2412"/>
                </a:moveTo>
                <a:lnTo>
                  <a:pt x="2128520" y="2412"/>
                </a:lnTo>
                <a:lnTo>
                  <a:pt x="2139061" y="18287"/>
                </a:lnTo>
                <a:lnTo>
                  <a:pt x="2109698" y="37717"/>
                </a:lnTo>
                <a:lnTo>
                  <a:pt x="2086229" y="85343"/>
                </a:lnTo>
                <a:lnTo>
                  <a:pt x="2083815" y="90042"/>
                </a:lnTo>
                <a:lnTo>
                  <a:pt x="2085848" y="95757"/>
                </a:lnTo>
                <a:lnTo>
                  <a:pt x="2095246" y="100329"/>
                </a:lnTo>
                <a:lnTo>
                  <a:pt x="2100961" y="98425"/>
                </a:lnTo>
                <a:lnTo>
                  <a:pt x="2103247" y="93725"/>
                </a:lnTo>
                <a:lnTo>
                  <a:pt x="2148284" y="2412"/>
                </a:lnTo>
                <a:close/>
              </a:path>
              <a:path w="2149475" h="1426845">
                <a:moveTo>
                  <a:pt x="2131049" y="6222"/>
                </a:moveTo>
                <a:lnTo>
                  <a:pt x="2125218" y="6222"/>
                </a:lnTo>
                <a:lnTo>
                  <a:pt x="2134235" y="19938"/>
                </a:lnTo>
                <a:lnTo>
                  <a:pt x="2118009" y="20852"/>
                </a:lnTo>
                <a:lnTo>
                  <a:pt x="2109698" y="37717"/>
                </a:lnTo>
                <a:lnTo>
                  <a:pt x="2139061" y="18287"/>
                </a:lnTo>
                <a:lnTo>
                  <a:pt x="2131049" y="6222"/>
                </a:lnTo>
                <a:close/>
              </a:path>
              <a:path w="2149475" h="1426845">
                <a:moveTo>
                  <a:pt x="2149475" y="0"/>
                </a:moveTo>
                <a:lnTo>
                  <a:pt x="2045081" y="5841"/>
                </a:lnTo>
                <a:lnTo>
                  <a:pt x="2039874" y="6222"/>
                </a:lnTo>
                <a:lnTo>
                  <a:pt x="2035810" y="10667"/>
                </a:lnTo>
                <a:lnTo>
                  <a:pt x="2036190" y="15875"/>
                </a:lnTo>
                <a:lnTo>
                  <a:pt x="2036445" y="21208"/>
                </a:lnTo>
                <a:lnTo>
                  <a:pt x="2041017" y="25145"/>
                </a:lnTo>
                <a:lnTo>
                  <a:pt x="2099040" y="21919"/>
                </a:lnTo>
                <a:lnTo>
                  <a:pt x="2128520" y="2412"/>
                </a:lnTo>
                <a:lnTo>
                  <a:pt x="2148284" y="2412"/>
                </a:lnTo>
                <a:lnTo>
                  <a:pt x="2149475" y="0"/>
                </a:lnTo>
                <a:close/>
              </a:path>
              <a:path w="2149475" h="1426845">
                <a:moveTo>
                  <a:pt x="2128520" y="2412"/>
                </a:moveTo>
                <a:lnTo>
                  <a:pt x="2099040" y="21919"/>
                </a:lnTo>
                <a:lnTo>
                  <a:pt x="2118009" y="20852"/>
                </a:lnTo>
                <a:lnTo>
                  <a:pt x="2125218" y="6222"/>
                </a:lnTo>
                <a:lnTo>
                  <a:pt x="2131049" y="6222"/>
                </a:lnTo>
                <a:lnTo>
                  <a:pt x="2128520" y="2412"/>
                </a:lnTo>
                <a:close/>
              </a:path>
              <a:path w="2149475" h="1426845">
                <a:moveTo>
                  <a:pt x="2125218" y="6222"/>
                </a:moveTo>
                <a:lnTo>
                  <a:pt x="2118009" y="20852"/>
                </a:lnTo>
                <a:lnTo>
                  <a:pt x="2134235" y="19938"/>
                </a:lnTo>
                <a:lnTo>
                  <a:pt x="2125218" y="6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7323" y="5844540"/>
            <a:ext cx="2176780" cy="451484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5"/>
              </a:spcBef>
            </a:pP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&lt;&lt;extends&gt;&gt;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39617" y="8372093"/>
            <a:ext cx="1643380" cy="699770"/>
          </a:xfrm>
          <a:custGeom>
            <a:avLst/>
            <a:gdLst/>
            <a:ahLst/>
            <a:cxnLst/>
            <a:rect l="l" t="t" r="r" b="b"/>
            <a:pathLst>
              <a:path w="1643379" h="699770">
                <a:moveTo>
                  <a:pt x="0" y="349757"/>
                </a:moveTo>
                <a:lnTo>
                  <a:pt x="9764" y="295666"/>
                </a:lnTo>
                <a:lnTo>
                  <a:pt x="38083" y="244187"/>
                </a:lnTo>
                <a:lnTo>
                  <a:pt x="83495" y="195942"/>
                </a:lnTo>
                <a:lnTo>
                  <a:pt x="144539" y="151555"/>
                </a:lnTo>
                <a:lnTo>
                  <a:pt x="180467" y="131001"/>
                </a:lnTo>
                <a:lnTo>
                  <a:pt x="219754" y="111645"/>
                </a:lnTo>
                <a:lnTo>
                  <a:pt x="262219" y="93565"/>
                </a:lnTo>
                <a:lnTo>
                  <a:pt x="307679" y="76837"/>
                </a:lnTo>
                <a:lnTo>
                  <a:pt x="355950" y="61540"/>
                </a:lnTo>
                <a:lnTo>
                  <a:pt x="406851" y="47752"/>
                </a:lnTo>
                <a:lnTo>
                  <a:pt x="460199" y="35549"/>
                </a:lnTo>
                <a:lnTo>
                  <a:pt x="515810" y="25011"/>
                </a:lnTo>
                <a:lnTo>
                  <a:pt x="573503" y="16214"/>
                </a:lnTo>
                <a:lnTo>
                  <a:pt x="633095" y="9237"/>
                </a:lnTo>
                <a:lnTo>
                  <a:pt x="694403" y="4157"/>
                </a:lnTo>
                <a:lnTo>
                  <a:pt x="757244" y="1052"/>
                </a:lnTo>
                <a:lnTo>
                  <a:pt x="821435" y="0"/>
                </a:lnTo>
                <a:lnTo>
                  <a:pt x="885627" y="1052"/>
                </a:lnTo>
                <a:lnTo>
                  <a:pt x="948468" y="4157"/>
                </a:lnTo>
                <a:lnTo>
                  <a:pt x="1009776" y="9237"/>
                </a:lnTo>
                <a:lnTo>
                  <a:pt x="1069368" y="16214"/>
                </a:lnTo>
                <a:lnTo>
                  <a:pt x="1127061" y="25011"/>
                </a:lnTo>
                <a:lnTo>
                  <a:pt x="1182672" y="35549"/>
                </a:lnTo>
                <a:lnTo>
                  <a:pt x="1236020" y="47751"/>
                </a:lnTo>
                <a:lnTo>
                  <a:pt x="1286921" y="61540"/>
                </a:lnTo>
                <a:lnTo>
                  <a:pt x="1335192" y="76837"/>
                </a:lnTo>
                <a:lnTo>
                  <a:pt x="1380652" y="93565"/>
                </a:lnTo>
                <a:lnTo>
                  <a:pt x="1423117" y="111645"/>
                </a:lnTo>
                <a:lnTo>
                  <a:pt x="1462404" y="131001"/>
                </a:lnTo>
                <a:lnTo>
                  <a:pt x="1498332" y="151555"/>
                </a:lnTo>
                <a:lnTo>
                  <a:pt x="1530716" y="173227"/>
                </a:lnTo>
                <a:lnTo>
                  <a:pt x="1584127" y="219621"/>
                </a:lnTo>
                <a:lnTo>
                  <a:pt x="1621176" y="269561"/>
                </a:lnTo>
                <a:lnTo>
                  <a:pt x="1640400" y="322424"/>
                </a:lnTo>
                <a:lnTo>
                  <a:pt x="1642871" y="349757"/>
                </a:lnTo>
                <a:lnTo>
                  <a:pt x="1640400" y="377091"/>
                </a:lnTo>
                <a:lnTo>
                  <a:pt x="1621176" y="429954"/>
                </a:lnTo>
                <a:lnTo>
                  <a:pt x="1584127" y="479894"/>
                </a:lnTo>
                <a:lnTo>
                  <a:pt x="1530716" y="526287"/>
                </a:lnTo>
                <a:lnTo>
                  <a:pt x="1498332" y="547960"/>
                </a:lnTo>
                <a:lnTo>
                  <a:pt x="1462404" y="568514"/>
                </a:lnTo>
                <a:lnTo>
                  <a:pt x="1423117" y="587870"/>
                </a:lnTo>
                <a:lnTo>
                  <a:pt x="1380652" y="605950"/>
                </a:lnTo>
                <a:lnTo>
                  <a:pt x="1335192" y="622678"/>
                </a:lnTo>
                <a:lnTo>
                  <a:pt x="1286921" y="637975"/>
                </a:lnTo>
                <a:lnTo>
                  <a:pt x="1236020" y="651763"/>
                </a:lnTo>
                <a:lnTo>
                  <a:pt x="1182672" y="663966"/>
                </a:lnTo>
                <a:lnTo>
                  <a:pt x="1127061" y="674504"/>
                </a:lnTo>
                <a:lnTo>
                  <a:pt x="1069368" y="683301"/>
                </a:lnTo>
                <a:lnTo>
                  <a:pt x="1009776" y="690278"/>
                </a:lnTo>
                <a:lnTo>
                  <a:pt x="948468" y="695358"/>
                </a:lnTo>
                <a:lnTo>
                  <a:pt x="885627" y="698463"/>
                </a:lnTo>
                <a:lnTo>
                  <a:pt x="821435" y="699515"/>
                </a:lnTo>
                <a:lnTo>
                  <a:pt x="757244" y="698463"/>
                </a:lnTo>
                <a:lnTo>
                  <a:pt x="694403" y="695358"/>
                </a:lnTo>
                <a:lnTo>
                  <a:pt x="633095" y="690278"/>
                </a:lnTo>
                <a:lnTo>
                  <a:pt x="573503" y="683301"/>
                </a:lnTo>
                <a:lnTo>
                  <a:pt x="515810" y="674504"/>
                </a:lnTo>
                <a:lnTo>
                  <a:pt x="460199" y="663966"/>
                </a:lnTo>
                <a:lnTo>
                  <a:pt x="406851" y="651763"/>
                </a:lnTo>
                <a:lnTo>
                  <a:pt x="355950" y="637975"/>
                </a:lnTo>
                <a:lnTo>
                  <a:pt x="307679" y="622678"/>
                </a:lnTo>
                <a:lnTo>
                  <a:pt x="262219" y="605950"/>
                </a:lnTo>
                <a:lnTo>
                  <a:pt x="219754" y="587870"/>
                </a:lnTo>
                <a:lnTo>
                  <a:pt x="180467" y="568514"/>
                </a:lnTo>
                <a:lnTo>
                  <a:pt x="144539" y="547960"/>
                </a:lnTo>
                <a:lnTo>
                  <a:pt x="112155" y="526287"/>
                </a:lnTo>
                <a:lnTo>
                  <a:pt x="58744" y="479894"/>
                </a:lnTo>
                <a:lnTo>
                  <a:pt x="21695" y="429954"/>
                </a:lnTo>
                <a:lnTo>
                  <a:pt x="2471" y="377091"/>
                </a:lnTo>
                <a:lnTo>
                  <a:pt x="0" y="34975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59251" y="9110471"/>
            <a:ext cx="1222375" cy="40576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930"/>
              </a:lnSpc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Cancel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63365" y="5549646"/>
            <a:ext cx="264795" cy="2706370"/>
          </a:xfrm>
          <a:custGeom>
            <a:avLst/>
            <a:gdLst/>
            <a:ahLst/>
            <a:cxnLst/>
            <a:rect l="l" t="t" r="r" b="b"/>
            <a:pathLst>
              <a:path w="264795" h="2706370">
                <a:moveTo>
                  <a:pt x="213879" y="37676"/>
                </a:moveTo>
                <a:lnTo>
                  <a:pt x="203172" y="53193"/>
                </a:lnTo>
                <a:lnTo>
                  <a:pt x="0" y="2704337"/>
                </a:lnTo>
                <a:lnTo>
                  <a:pt x="19050" y="2705861"/>
                </a:lnTo>
                <a:lnTo>
                  <a:pt x="222103" y="54637"/>
                </a:lnTo>
                <a:lnTo>
                  <a:pt x="213879" y="37676"/>
                </a:lnTo>
                <a:close/>
              </a:path>
              <a:path w="264795" h="2706370">
                <a:moveTo>
                  <a:pt x="225537" y="18033"/>
                </a:moveTo>
                <a:lnTo>
                  <a:pt x="205867" y="18033"/>
                </a:lnTo>
                <a:lnTo>
                  <a:pt x="224789" y="19557"/>
                </a:lnTo>
                <a:lnTo>
                  <a:pt x="222103" y="54637"/>
                </a:lnTo>
                <a:lnTo>
                  <a:pt x="247523" y="107061"/>
                </a:lnTo>
                <a:lnTo>
                  <a:pt x="253237" y="109092"/>
                </a:lnTo>
                <a:lnTo>
                  <a:pt x="258063" y="106806"/>
                </a:lnTo>
                <a:lnTo>
                  <a:pt x="262763" y="104393"/>
                </a:lnTo>
                <a:lnTo>
                  <a:pt x="264668" y="98805"/>
                </a:lnTo>
                <a:lnTo>
                  <a:pt x="262382" y="93979"/>
                </a:lnTo>
                <a:lnTo>
                  <a:pt x="225537" y="18033"/>
                </a:lnTo>
                <a:close/>
              </a:path>
              <a:path w="264795" h="2706370">
                <a:moveTo>
                  <a:pt x="216788" y="0"/>
                </a:moveTo>
                <a:lnTo>
                  <a:pt x="157352" y="85978"/>
                </a:lnTo>
                <a:lnTo>
                  <a:pt x="154432" y="90296"/>
                </a:lnTo>
                <a:lnTo>
                  <a:pt x="155448" y="96265"/>
                </a:lnTo>
                <a:lnTo>
                  <a:pt x="159765" y="99187"/>
                </a:lnTo>
                <a:lnTo>
                  <a:pt x="164084" y="102234"/>
                </a:lnTo>
                <a:lnTo>
                  <a:pt x="170052" y="101091"/>
                </a:lnTo>
                <a:lnTo>
                  <a:pt x="173100" y="96774"/>
                </a:lnTo>
                <a:lnTo>
                  <a:pt x="203172" y="53193"/>
                </a:lnTo>
                <a:lnTo>
                  <a:pt x="205867" y="18033"/>
                </a:lnTo>
                <a:lnTo>
                  <a:pt x="225537" y="18033"/>
                </a:lnTo>
                <a:lnTo>
                  <a:pt x="216788" y="0"/>
                </a:lnTo>
                <a:close/>
              </a:path>
              <a:path w="264795" h="2706370">
                <a:moveTo>
                  <a:pt x="224527" y="22987"/>
                </a:moveTo>
                <a:lnTo>
                  <a:pt x="206756" y="22987"/>
                </a:lnTo>
                <a:lnTo>
                  <a:pt x="223138" y="24256"/>
                </a:lnTo>
                <a:lnTo>
                  <a:pt x="213879" y="37676"/>
                </a:lnTo>
                <a:lnTo>
                  <a:pt x="222103" y="54637"/>
                </a:lnTo>
                <a:lnTo>
                  <a:pt x="224527" y="22987"/>
                </a:lnTo>
                <a:close/>
              </a:path>
              <a:path w="264795" h="2706370">
                <a:moveTo>
                  <a:pt x="205867" y="18033"/>
                </a:moveTo>
                <a:lnTo>
                  <a:pt x="203172" y="53193"/>
                </a:lnTo>
                <a:lnTo>
                  <a:pt x="213879" y="37676"/>
                </a:lnTo>
                <a:lnTo>
                  <a:pt x="206756" y="22987"/>
                </a:lnTo>
                <a:lnTo>
                  <a:pt x="224527" y="22987"/>
                </a:lnTo>
                <a:lnTo>
                  <a:pt x="224789" y="19557"/>
                </a:lnTo>
                <a:lnTo>
                  <a:pt x="205867" y="18033"/>
                </a:lnTo>
                <a:close/>
              </a:path>
              <a:path w="264795" h="2706370">
                <a:moveTo>
                  <a:pt x="206756" y="22987"/>
                </a:moveTo>
                <a:lnTo>
                  <a:pt x="213879" y="37676"/>
                </a:lnTo>
                <a:lnTo>
                  <a:pt x="223138" y="24256"/>
                </a:lnTo>
                <a:lnTo>
                  <a:pt x="206756" y="22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145792" y="6812280"/>
            <a:ext cx="2179320" cy="454659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2350" b="1" spc="5" dirty="0">
                <a:solidFill>
                  <a:srgbClr val="FFFFFF"/>
                </a:solidFill>
                <a:latin typeface="Courier New"/>
                <a:cs typeface="Courier New"/>
              </a:rPr>
              <a:t>&lt;&lt;extends&gt;&gt;</a:t>
            </a:r>
            <a:endParaRPr sz="2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064" y="1034922"/>
            <a:ext cx="5511165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-27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4800" spc="-4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spc="20" dirty="0">
                <a:solidFill>
                  <a:srgbClr val="000000"/>
                </a:solidFill>
                <a:latin typeface="Courier New"/>
                <a:cs typeface="Courier New"/>
              </a:rPr>
              <a:t>&lt;&lt;includes&gt;&gt;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9989" y="1034922"/>
            <a:ext cx="3053080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-220" dirty="0">
                <a:latin typeface="Trebuchet MS"/>
                <a:cs typeface="Trebuchet MS"/>
              </a:rPr>
              <a:t>Relationship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3902" y="1553972"/>
            <a:ext cx="5897245" cy="26269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3525" marR="433070" indent="-251460">
              <a:lnSpc>
                <a:spcPct val="91400"/>
              </a:lnSpc>
              <a:spcBef>
                <a:spcPts val="425"/>
              </a:spcBef>
              <a:buFont typeface="Arial"/>
              <a:buChar char="•"/>
              <a:tabLst>
                <a:tab pos="264160" algn="l"/>
              </a:tabLst>
            </a:pPr>
            <a:r>
              <a:rPr sz="2900" spc="10" dirty="0">
                <a:latin typeface="Courier New"/>
                <a:cs typeface="Courier New"/>
              </a:rPr>
              <a:t>&lt;&lt;includes&gt;&gt; </a:t>
            </a:r>
            <a:r>
              <a:rPr sz="2900" spc="5" dirty="0">
                <a:latin typeface="Carlito"/>
                <a:cs typeface="Carlito"/>
              </a:rPr>
              <a:t>relationship  </a:t>
            </a:r>
            <a:r>
              <a:rPr sz="2900" spc="-5" dirty="0">
                <a:latin typeface="Carlito"/>
                <a:cs typeface="Carlito"/>
              </a:rPr>
              <a:t>represents </a:t>
            </a:r>
            <a:r>
              <a:rPr sz="2900" spc="10" dirty="0">
                <a:latin typeface="Carlito"/>
                <a:cs typeface="Carlito"/>
              </a:rPr>
              <a:t>common </a:t>
            </a:r>
            <a:r>
              <a:rPr sz="2900" spc="5" dirty="0">
                <a:latin typeface="Carlito"/>
                <a:cs typeface="Carlito"/>
              </a:rPr>
              <a:t>functionality  needed </a:t>
            </a:r>
            <a:r>
              <a:rPr sz="2900" spc="10" dirty="0">
                <a:latin typeface="Carlito"/>
                <a:cs typeface="Carlito"/>
              </a:rPr>
              <a:t>in </a:t>
            </a:r>
            <a:r>
              <a:rPr sz="2900" spc="5" dirty="0">
                <a:latin typeface="Carlito"/>
                <a:cs typeface="Carlito"/>
              </a:rPr>
              <a:t>more </a:t>
            </a:r>
            <a:r>
              <a:rPr sz="2900" spc="10" dirty="0">
                <a:latin typeface="Carlito"/>
                <a:cs typeface="Carlito"/>
              </a:rPr>
              <a:t>than one </a:t>
            </a:r>
            <a:r>
              <a:rPr sz="2900" spc="5" dirty="0">
                <a:latin typeface="Carlito"/>
                <a:cs typeface="Carlito"/>
              </a:rPr>
              <a:t>use</a:t>
            </a:r>
            <a:r>
              <a:rPr sz="2900" spc="-20" dirty="0">
                <a:latin typeface="Carlito"/>
                <a:cs typeface="Carlito"/>
              </a:rPr>
              <a:t> </a:t>
            </a:r>
            <a:r>
              <a:rPr sz="2900" spc="5" dirty="0">
                <a:latin typeface="Carlito"/>
                <a:cs typeface="Carlito"/>
              </a:rPr>
              <a:t>case</a:t>
            </a:r>
            <a:endParaRPr sz="2900">
              <a:latin typeface="Carlito"/>
              <a:cs typeface="Carlito"/>
            </a:endParaRPr>
          </a:p>
          <a:p>
            <a:pPr marL="263525" marR="5080" indent="-251460">
              <a:lnSpc>
                <a:spcPct val="91600"/>
              </a:lnSpc>
              <a:spcBef>
                <a:spcPts val="1050"/>
              </a:spcBef>
              <a:buFont typeface="Arial"/>
              <a:buChar char="•"/>
              <a:tabLst>
                <a:tab pos="264160" algn="l"/>
              </a:tabLst>
            </a:pPr>
            <a:r>
              <a:rPr sz="2900" spc="10" dirty="0">
                <a:latin typeface="Courier New"/>
                <a:cs typeface="Courier New"/>
              </a:rPr>
              <a:t>&lt;&lt;includes&gt;&gt; </a:t>
            </a:r>
            <a:r>
              <a:rPr sz="2900" dirty="0">
                <a:latin typeface="Carlito"/>
                <a:cs typeface="Carlito"/>
              </a:rPr>
              <a:t>behavior </a:t>
            </a:r>
            <a:r>
              <a:rPr sz="2900" spc="5" dirty="0">
                <a:latin typeface="Carlito"/>
                <a:cs typeface="Carlito"/>
              </a:rPr>
              <a:t>is  </a:t>
            </a:r>
            <a:r>
              <a:rPr sz="2900" spc="-5" dirty="0">
                <a:latin typeface="Carlito"/>
                <a:cs typeface="Carlito"/>
              </a:rPr>
              <a:t>factored </a:t>
            </a:r>
            <a:r>
              <a:rPr sz="2900" spc="5" dirty="0">
                <a:latin typeface="Carlito"/>
                <a:cs typeface="Carlito"/>
              </a:rPr>
              <a:t>out </a:t>
            </a:r>
            <a:r>
              <a:rPr sz="2900" spc="-15" dirty="0">
                <a:latin typeface="Carlito"/>
                <a:cs typeface="Carlito"/>
              </a:rPr>
              <a:t>for </a:t>
            </a:r>
            <a:r>
              <a:rPr sz="2900" dirty="0">
                <a:latin typeface="Carlito"/>
                <a:cs typeface="Carlito"/>
              </a:rPr>
              <a:t>reuse, </a:t>
            </a:r>
            <a:r>
              <a:rPr sz="2900" spc="5" dirty="0">
                <a:latin typeface="Carlito"/>
                <a:cs typeface="Carlito"/>
              </a:rPr>
              <a:t>not because it  is </a:t>
            </a:r>
            <a:r>
              <a:rPr sz="2900" spc="10" dirty="0">
                <a:latin typeface="Carlito"/>
                <a:cs typeface="Carlito"/>
              </a:rPr>
              <a:t>an</a:t>
            </a:r>
            <a:r>
              <a:rPr sz="2900" dirty="0">
                <a:latin typeface="Carlito"/>
                <a:cs typeface="Carlito"/>
              </a:rPr>
              <a:t> </a:t>
            </a:r>
            <a:r>
              <a:rPr sz="2900" spc="-5" dirty="0">
                <a:latin typeface="Carlito"/>
                <a:cs typeface="Carlito"/>
              </a:rPr>
              <a:t>exception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5361" y="5055234"/>
            <a:ext cx="4572635" cy="8712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310"/>
              </a:lnSpc>
              <a:spcBef>
                <a:spcPts val="125"/>
              </a:spcBef>
              <a:tabLst>
                <a:tab pos="1198880" algn="l"/>
              </a:tabLst>
            </a:pPr>
            <a:r>
              <a:rPr sz="2900" spc="-10" dirty="0">
                <a:latin typeface="Carlito"/>
                <a:cs typeface="Carlito"/>
              </a:rPr>
              <a:t>(unlike	</a:t>
            </a:r>
            <a:r>
              <a:rPr sz="2900" spc="10" dirty="0">
                <a:latin typeface="Carlito"/>
                <a:cs typeface="Carlito"/>
              </a:rPr>
              <a:t>the </a:t>
            </a:r>
            <a:r>
              <a:rPr sz="2900" spc="5" dirty="0">
                <a:latin typeface="Carlito"/>
                <a:cs typeface="Carlito"/>
              </a:rPr>
              <a:t>direction of</a:t>
            </a:r>
            <a:r>
              <a:rPr sz="2900" spc="10" dirty="0">
                <a:latin typeface="Carlito"/>
                <a:cs typeface="Carlito"/>
              </a:rPr>
              <a:t> the</a:t>
            </a:r>
            <a:endParaRPr sz="2900">
              <a:latin typeface="Carlito"/>
              <a:cs typeface="Carlito"/>
            </a:endParaRPr>
          </a:p>
          <a:p>
            <a:pPr marL="12700">
              <a:lnSpc>
                <a:spcPts val="3310"/>
              </a:lnSpc>
            </a:pPr>
            <a:r>
              <a:rPr sz="2900" spc="10" dirty="0">
                <a:latin typeface="Courier New"/>
                <a:cs typeface="Courier New"/>
              </a:rPr>
              <a:t>&lt;&lt;extends&gt;&gt;</a:t>
            </a:r>
            <a:r>
              <a:rPr sz="2900" spc="-1060" dirty="0">
                <a:latin typeface="Courier New"/>
                <a:cs typeface="Courier New"/>
              </a:rPr>
              <a:t> </a:t>
            </a:r>
            <a:r>
              <a:rPr sz="2900" spc="5" dirty="0">
                <a:latin typeface="Carlito"/>
                <a:cs typeface="Carlito"/>
              </a:rPr>
              <a:t>relationship).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52041" y="1874901"/>
            <a:ext cx="671830" cy="1167130"/>
            <a:chOff x="1852041" y="1874901"/>
            <a:chExt cx="671830" cy="1167130"/>
          </a:xfrm>
        </p:grpSpPr>
        <p:sp>
          <p:nvSpPr>
            <p:cNvPr id="7" name="object 7"/>
            <p:cNvSpPr/>
            <p:nvPr/>
          </p:nvSpPr>
          <p:spPr>
            <a:xfrm>
              <a:off x="1861566" y="2120646"/>
              <a:ext cx="652780" cy="911860"/>
            </a:xfrm>
            <a:custGeom>
              <a:avLst/>
              <a:gdLst/>
              <a:ahLst/>
              <a:cxnLst/>
              <a:rect l="l" t="t" r="r" b="b"/>
              <a:pathLst>
                <a:path w="652780" h="911860">
                  <a:moveTo>
                    <a:pt x="312419" y="0"/>
                  </a:moveTo>
                  <a:lnTo>
                    <a:pt x="312419" y="573404"/>
                  </a:lnTo>
                  <a:lnTo>
                    <a:pt x="0" y="911351"/>
                  </a:lnTo>
                </a:path>
                <a:path w="652780" h="911860">
                  <a:moveTo>
                    <a:pt x="312419" y="574548"/>
                  </a:moveTo>
                  <a:lnTo>
                    <a:pt x="652271" y="911351"/>
                  </a:lnTo>
                </a:path>
                <a:path w="652780" h="911860">
                  <a:moveTo>
                    <a:pt x="0" y="259079"/>
                  </a:moveTo>
                  <a:lnTo>
                    <a:pt x="652271" y="26212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8538" y="1884426"/>
              <a:ext cx="338455" cy="341630"/>
            </a:xfrm>
            <a:custGeom>
              <a:avLst/>
              <a:gdLst/>
              <a:ahLst/>
              <a:cxnLst/>
              <a:rect l="l" t="t" r="r" b="b"/>
              <a:pathLst>
                <a:path w="338455" h="341630">
                  <a:moveTo>
                    <a:pt x="169163" y="0"/>
                  </a:moveTo>
                  <a:lnTo>
                    <a:pt x="124177" y="6099"/>
                  </a:lnTo>
                  <a:lnTo>
                    <a:pt x="83763" y="23311"/>
                  </a:lnTo>
                  <a:lnTo>
                    <a:pt x="49530" y="50006"/>
                  </a:lnTo>
                  <a:lnTo>
                    <a:pt x="23085" y="84553"/>
                  </a:lnTo>
                  <a:lnTo>
                    <a:pt x="6039" y="125324"/>
                  </a:lnTo>
                  <a:lnTo>
                    <a:pt x="0" y="170688"/>
                  </a:lnTo>
                  <a:lnTo>
                    <a:pt x="6039" y="216051"/>
                  </a:lnTo>
                  <a:lnTo>
                    <a:pt x="23085" y="256822"/>
                  </a:lnTo>
                  <a:lnTo>
                    <a:pt x="49530" y="291369"/>
                  </a:lnTo>
                  <a:lnTo>
                    <a:pt x="83763" y="318064"/>
                  </a:lnTo>
                  <a:lnTo>
                    <a:pt x="124177" y="335276"/>
                  </a:lnTo>
                  <a:lnTo>
                    <a:pt x="169163" y="341375"/>
                  </a:lnTo>
                  <a:lnTo>
                    <a:pt x="214150" y="335276"/>
                  </a:lnTo>
                  <a:lnTo>
                    <a:pt x="254564" y="318064"/>
                  </a:lnTo>
                  <a:lnTo>
                    <a:pt x="288798" y="291369"/>
                  </a:lnTo>
                  <a:lnTo>
                    <a:pt x="315242" y="256822"/>
                  </a:lnTo>
                  <a:lnTo>
                    <a:pt x="332288" y="216051"/>
                  </a:lnTo>
                  <a:lnTo>
                    <a:pt x="338328" y="170688"/>
                  </a:lnTo>
                  <a:lnTo>
                    <a:pt x="332288" y="125324"/>
                  </a:lnTo>
                  <a:lnTo>
                    <a:pt x="315242" y="84553"/>
                  </a:lnTo>
                  <a:lnTo>
                    <a:pt x="288798" y="50006"/>
                  </a:lnTo>
                  <a:lnTo>
                    <a:pt x="254564" y="23311"/>
                  </a:lnTo>
                  <a:lnTo>
                    <a:pt x="214150" y="6099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8538" y="1884426"/>
              <a:ext cx="338455" cy="341630"/>
            </a:xfrm>
            <a:custGeom>
              <a:avLst/>
              <a:gdLst/>
              <a:ahLst/>
              <a:cxnLst/>
              <a:rect l="l" t="t" r="r" b="b"/>
              <a:pathLst>
                <a:path w="338455" h="341630">
                  <a:moveTo>
                    <a:pt x="0" y="170688"/>
                  </a:moveTo>
                  <a:lnTo>
                    <a:pt x="6039" y="125324"/>
                  </a:lnTo>
                  <a:lnTo>
                    <a:pt x="23085" y="84553"/>
                  </a:lnTo>
                  <a:lnTo>
                    <a:pt x="49530" y="50006"/>
                  </a:lnTo>
                  <a:lnTo>
                    <a:pt x="83763" y="23311"/>
                  </a:lnTo>
                  <a:lnTo>
                    <a:pt x="124177" y="6099"/>
                  </a:lnTo>
                  <a:lnTo>
                    <a:pt x="169163" y="0"/>
                  </a:lnTo>
                  <a:lnTo>
                    <a:pt x="214150" y="6099"/>
                  </a:lnTo>
                  <a:lnTo>
                    <a:pt x="254564" y="23311"/>
                  </a:lnTo>
                  <a:lnTo>
                    <a:pt x="288798" y="50006"/>
                  </a:lnTo>
                  <a:lnTo>
                    <a:pt x="315242" y="84553"/>
                  </a:lnTo>
                  <a:lnTo>
                    <a:pt x="332288" y="125324"/>
                  </a:lnTo>
                  <a:lnTo>
                    <a:pt x="338328" y="170688"/>
                  </a:lnTo>
                  <a:lnTo>
                    <a:pt x="332288" y="216051"/>
                  </a:lnTo>
                  <a:lnTo>
                    <a:pt x="315242" y="256822"/>
                  </a:lnTo>
                  <a:lnTo>
                    <a:pt x="288798" y="291369"/>
                  </a:lnTo>
                  <a:lnTo>
                    <a:pt x="254564" y="318064"/>
                  </a:lnTo>
                  <a:lnTo>
                    <a:pt x="214150" y="335276"/>
                  </a:lnTo>
                  <a:lnTo>
                    <a:pt x="169163" y="341375"/>
                  </a:lnTo>
                  <a:lnTo>
                    <a:pt x="124177" y="335276"/>
                  </a:lnTo>
                  <a:lnTo>
                    <a:pt x="83763" y="318064"/>
                  </a:lnTo>
                  <a:lnTo>
                    <a:pt x="49530" y="291369"/>
                  </a:lnTo>
                  <a:lnTo>
                    <a:pt x="23085" y="256822"/>
                  </a:lnTo>
                  <a:lnTo>
                    <a:pt x="6039" y="216051"/>
                  </a:lnTo>
                  <a:lnTo>
                    <a:pt x="0" y="1706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73302" y="3052394"/>
            <a:ext cx="183642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Courier New"/>
                <a:cs typeface="Courier New"/>
              </a:rPr>
              <a:t>Passenger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5889" y="4197858"/>
            <a:ext cx="1644650" cy="701040"/>
          </a:xfrm>
          <a:custGeom>
            <a:avLst/>
            <a:gdLst/>
            <a:ahLst/>
            <a:cxnLst/>
            <a:rect l="l" t="t" r="r" b="b"/>
            <a:pathLst>
              <a:path w="1644650" h="701039">
                <a:moveTo>
                  <a:pt x="0" y="350519"/>
                </a:moveTo>
                <a:lnTo>
                  <a:pt x="9774" y="296319"/>
                </a:lnTo>
                <a:lnTo>
                  <a:pt x="38122" y="244734"/>
                </a:lnTo>
                <a:lnTo>
                  <a:pt x="83580" y="196387"/>
                </a:lnTo>
                <a:lnTo>
                  <a:pt x="144684" y="151902"/>
                </a:lnTo>
                <a:lnTo>
                  <a:pt x="180647" y="131303"/>
                </a:lnTo>
                <a:lnTo>
                  <a:pt x="219972" y="111904"/>
                </a:lnTo>
                <a:lnTo>
                  <a:pt x="262478" y="93783"/>
                </a:lnTo>
                <a:lnTo>
                  <a:pt x="307981" y="77017"/>
                </a:lnTo>
                <a:lnTo>
                  <a:pt x="356298" y="61685"/>
                </a:lnTo>
                <a:lnTo>
                  <a:pt x="407246" y="47864"/>
                </a:lnTo>
                <a:lnTo>
                  <a:pt x="460643" y="35634"/>
                </a:lnTo>
                <a:lnTo>
                  <a:pt x="516305" y="25070"/>
                </a:lnTo>
                <a:lnTo>
                  <a:pt x="574050" y="16253"/>
                </a:lnTo>
                <a:lnTo>
                  <a:pt x="633695" y="9259"/>
                </a:lnTo>
                <a:lnTo>
                  <a:pt x="695056" y="4167"/>
                </a:lnTo>
                <a:lnTo>
                  <a:pt x="757951" y="1054"/>
                </a:lnTo>
                <a:lnTo>
                  <a:pt x="822197" y="0"/>
                </a:lnTo>
                <a:lnTo>
                  <a:pt x="886444" y="1054"/>
                </a:lnTo>
                <a:lnTo>
                  <a:pt x="949339" y="4167"/>
                </a:lnTo>
                <a:lnTo>
                  <a:pt x="1010700" y="9259"/>
                </a:lnTo>
                <a:lnTo>
                  <a:pt x="1070345" y="16253"/>
                </a:lnTo>
                <a:lnTo>
                  <a:pt x="1128090" y="25070"/>
                </a:lnTo>
                <a:lnTo>
                  <a:pt x="1183752" y="35634"/>
                </a:lnTo>
                <a:lnTo>
                  <a:pt x="1237149" y="47864"/>
                </a:lnTo>
                <a:lnTo>
                  <a:pt x="1288097" y="61685"/>
                </a:lnTo>
                <a:lnTo>
                  <a:pt x="1336414" y="77017"/>
                </a:lnTo>
                <a:lnTo>
                  <a:pt x="1381917" y="93783"/>
                </a:lnTo>
                <a:lnTo>
                  <a:pt x="1424423" y="111904"/>
                </a:lnTo>
                <a:lnTo>
                  <a:pt x="1463748" y="131303"/>
                </a:lnTo>
                <a:lnTo>
                  <a:pt x="1499711" y="151902"/>
                </a:lnTo>
                <a:lnTo>
                  <a:pt x="1532128" y="173623"/>
                </a:lnTo>
                <a:lnTo>
                  <a:pt x="1585592" y="220116"/>
                </a:lnTo>
                <a:lnTo>
                  <a:pt x="1622677" y="270161"/>
                </a:lnTo>
                <a:lnTo>
                  <a:pt x="1641921" y="323132"/>
                </a:lnTo>
                <a:lnTo>
                  <a:pt x="1644396" y="350519"/>
                </a:lnTo>
                <a:lnTo>
                  <a:pt x="1641921" y="377907"/>
                </a:lnTo>
                <a:lnTo>
                  <a:pt x="1622677" y="430878"/>
                </a:lnTo>
                <a:lnTo>
                  <a:pt x="1585592" y="480923"/>
                </a:lnTo>
                <a:lnTo>
                  <a:pt x="1532128" y="527416"/>
                </a:lnTo>
                <a:lnTo>
                  <a:pt x="1499711" y="549137"/>
                </a:lnTo>
                <a:lnTo>
                  <a:pt x="1463748" y="569736"/>
                </a:lnTo>
                <a:lnTo>
                  <a:pt x="1424423" y="589135"/>
                </a:lnTo>
                <a:lnTo>
                  <a:pt x="1381917" y="607256"/>
                </a:lnTo>
                <a:lnTo>
                  <a:pt x="1336414" y="624022"/>
                </a:lnTo>
                <a:lnTo>
                  <a:pt x="1288097" y="639354"/>
                </a:lnTo>
                <a:lnTo>
                  <a:pt x="1237149" y="653175"/>
                </a:lnTo>
                <a:lnTo>
                  <a:pt x="1183752" y="665405"/>
                </a:lnTo>
                <a:lnTo>
                  <a:pt x="1128090" y="675969"/>
                </a:lnTo>
                <a:lnTo>
                  <a:pt x="1070345" y="684786"/>
                </a:lnTo>
                <a:lnTo>
                  <a:pt x="1010700" y="691780"/>
                </a:lnTo>
                <a:lnTo>
                  <a:pt x="949339" y="696872"/>
                </a:lnTo>
                <a:lnTo>
                  <a:pt x="886444" y="699985"/>
                </a:lnTo>
                <a:lnTo>
                  <a:pt x="822197" y="701039"/>
                </a:lnTo>
                <a:lnTo>
                  <a:pt x="757951" y="699985"/>
                </a:lnTo>
                <a:lnTo>
                  <a:pt x="695056" y="696872"/>
                </a:lnTo>
                <a:lnTo>
                  <a:pt x="633695" y="691780"/>
                </a:lnTo>
                <a:lnTo>
                  <a:pt x="574050" y="684786"/>
                </a:lnTo>
                <a:lnTo>
                  <a:pt x="516305" y="675969"/>
                </a:lnTo>
                <a:lnTo>
                  <a:pt x="460643" y="665405"/>
                </a:lnTo>
                <a:lnTo>
                  <a:pt x="407246" y="653175"/>
                </a:lnTo>
                <a:lnTo>
                  <a:pt x="356298" y="639354"/>
                </a:lnTo>
                <a:lnTo>
                  <a:pt x="307981" y="624022"/>
                </a:lnTo>
                <a:lnTo>
                  <a:pt x="262478" y="607256"/>
                </a:lnTo>
                <a:lnTo>
                  <a:pt x="219972" y="589135"/>
                </a:lnTo>
                <a:lnTo>
                  <a:pt x="180647" y="569736"/>
                </a:lnTo>
                <a:lnTo>
                  <a:pt x="144684" y="549137"/>
                </a:lnTo>
                <a:lnTo>
                  <a:pt x="112267" y="527416"/>
                </a:lnTo>
                <a:lnTo>
                  <a:pt x="58803" y="480923"/>
                </a:lnTo>
                <a:lnTo>
                  <a:pt x="21718" y="430878"/>
                </a:lnTo>
                <a:lnTo>
                  <a:pt x="2474" y="377907"/>
                </a:lnTo>
                <a:lnTo>
                  <a:pt x="0" y="3505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852" y="4894326"/>
            <a:ext cx="40506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Courier New"/>
                <a:cs typeface="Courier New"/>
              </a:rPr>
              <a:t>PurchaseSingleTicket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2126" y="4247134"/>
            <a:ext cx="9262110" cy="8788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3340"/>
              </a:lnSpc>
              <a:spcBef>
                <a:spcPts val="125"/>
              </a:spcBef>
            </a:pPr>
            <a:r>
              <a:rPr sz="3975" b="1" spc="-22" baseline="9433" dirty="0">
                <a:latin typeface="Courier New"/>
                <a:cs typeface="Courier New"/>
              </a:rPr>
              <a:t>PurchaseMultiCard</a:t>
            </a:r>
            <a:r>
              <a:rPr sz="3975" b="1" spc="-960" baseline="9433" dirty="0">
                <a:latin typeface="Courier New"/>
                <a:cs typeface="Courier New"/>
              </a:rPr>
              <a:t> </a:t>
            </a:r>
            <a:r>
              <a:rPr sz="2900" spc="5" dirty="0">
                <a:latin typeface="Arial"/>
                <a:cs typeface="Arial"/>
              </a:rPr>
              <a:t>• </a:t>
            </a:r>
            <a:r>
              <a:rPr sz="2900" spc="10" dirty="0">
                <a:latin typeface="Carlito"/>
                <a:cs typeface="Carlito"/>
              </a:rPr>
              <a:t>The </a:t>
            </a:r>
            <a:r>
              <a:rPr sz="2900" spc="5" dirty="0">
                <a:latin typeface="Carlito"/>
                <a:cs typeface="Carlito"/>
              </a:rPr>
              <a:t>direction of </a:t>
            </a:r>
            <a:r>
              <a:rPr sz="2900" spc="10" dirty="0">
                <a:latin typeface="Carlito"/>
                <a:cs typeface="Carlito"/>
              </a:rPr>
              <a:t>a </a:t>
            </a:r>
            <a:r>
              <a:rPr sz="2900" spc="10" dirty="0">
                <a:latin typeface="Courier New"/>
                <a:cs typeface="Courier New"/>
              </a:rPr>
              <a:t>&lt;&lt;includes&gt;&gt;</a:t>
            </a:r>
            <a:endParaRPr sz="2900">
              <a:latin typeface="Courier New"/>
              <a:cs typeface="Courier New"/>
            </a:endParaRPr>
          </a:p>
          <a:p>
            <a:pPr marL="3805554">
              <a:lnSpc>
                <a:spcPts val="3340"/>
              </a:lnSpc>
            </a:pPr>
            <a:r>
              <a:rPr sz="2900" spc="5" dirty="0">
                <a:latin typeface="Carlito"/>
                <a:cs typeface="Carlito"/>
              </a:rPr>
              <a:t>relationship is </a:t>
            </a:r>
            <a:r>
              <a:rPr sz="2900" dirty="0">
                <a:latin typeface="Carlito"/>
                <a:cs typeface="Carlito"/>
              </a:rPr>
              <a:t>to </a:t>
            </a:r>
            <a:r>
              <a:rPr sz="2900" spc="10" dirty="0">
                <a:latin typeface="Carlito"/>
                <a:cs typeface="Carlito"/>
              </a:rPr>
              <a:t>the </a:t>
            </a:r>
            <a:r>
              <a:rPr sz="2900" spc="5" dirty="0">
                <a:latin typeface="Carlito"/>
                <a:cs typeface="Carlito"/>
              </a:rPr>
              <a:t>using </a:t>
            </a:r>
            <a:r>
              <a:rPr sz="2900" spc="10" dirty="0">
                <a:latin typeface="Carlito"/>
                <a:cs typeface="Carlito"/>
              </a:rPr>
              <a:t>use</a:t>
            </a:r>
            <a:r>
              <a:rPr sz="2900" dirty="0">
                <a:latin typeface="Carlito"/>
                <a:cs typeface="Carlito"/>
              </a:rPr>
              <a:t> </a:t>
            </a:r>
            <a:r>
              <a:rPr sz="2900" spc="5" dirty="0">
                <a:latin typeface="Carlito"/>
                <a:cs typeface="Carlito"/>
              </a:rPr>
              <a:t>case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84654" y="3612641"/>
            <a:ext cx="1905" cy="469900"/>
          </a:xfrm>
          <a:custGeom>
            <a:avLst/>
            <a:gdLst/>
            <a:ahLst/>
            <a:cxnLst/>
            <a:rect l="l" t="t" r="r" b="b"/>
            <a:pathLst>
              <a:path w="1905" h="469900">
                <a:moveTo>
                  <a:pt x="1523" y="0"/>
                </a:moveTo>
                <a:lnTo>
                  <a:pt x="0" y="46939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68217" y="2960370"/>
            <a:ext cx="3095625" cy="1270000"/>
          </a:xfrm>
          <a:custGeom>
            <a:avLst/>
            <a:gdLst/>
            <a:ahLst/>
            <a:cxnLst/>
            <a:rect l="l" t="t" r="r" b="b"/>
            <a:pathLst>
              <a:path w="3095625" h="1270000">
                <a:moveTo>
                  <a:pt x="1452372" y="918971"/>
                </a:moveTo>
                <a:lnTo>
                  <a:pt x="1462136" y="864771"/>
                </a:lnTo>
                <a:lnTo>
                  <a:pt x="1490455" y="813186"/>
                </a:lnTo>
                <a:lnTo>
                  <a:pt x="1535867" y="764839"/>
                </a:lnTo>
                <a:lnTo>
                  <a:pt x="1596911" y="720354"/>
                </a:lnTo>
                <a:lnTo>
                  <a:pt x="1632839" y="699755"/>
                </a:lnTo>
                <a:lnTo>
                  <a:pt x="1672126" y="680356"/>
                </a:lnTo>
                <a:lnTo>
                  <a:pt x="1714591" y="662235"/>
                </a:lnTo>
                <a:lnTo>
                  <a:pt x="1760051" y="645469"/>
                </a:lnTo>
                <a:lnTo>
                  <a:pt x="1808322" y="630137"/>
                </a:lnTo>
                <a:lnTo>
                  <a:pt x="1859223" y="616316"/>
                </a:lnTo>
                <a:lnTo>
                  <a:pt x="1912571" y="604086"/>
                </a:lnTo>
                <a:lnTo>
                  <a:pt x="1968182" y="593522"/>
                </a:lnTo>
                <a:lnTo>
                  <a:pt x="2025875" y="584705"/>
                </a:lnTo>
                <a:lnTo>
                  <a:pt x="2085467" y="577711"/>
                </a:lnTo>
                <a:lnTo>
                  <a:pt x="2146775" y="572619"/>
                </a:lnTo>
                <a:lnTo>
                  <a:pt x="2209616" y="569506"/>
                </a:lnTo>
                <a:lnTo>
                  <a:pt x="2273808" y="568451"/>
                </a:lnTo>
                <a:lnTo>
                  <a:pt x="2337999" y="569506"/>
                </a:lnTo>
                <a:lnTo>
                  <a:pt x="2400840" y="572619"/>
                </a:lnTo>
                <a:lnTo>
                  <a:pt x="2462148" y="577711"/>
                </a:lnTo>
                <a:lnTo>
                  <a:pt x="2521740" y="584705"/>
                </a:lnTo>
                <a:lnTo>
                  <a:pt x="2579433" y="593522"/>
                </a:lnTo>
                <a:lnTo>
                  <a:pt x="2635044" y="604086"/>
                </a:lnTo>
                <a:lnTo>
                  <a:pt x="2688392" y="616316"/>
                </a:lnTo>
                <a:lnTo>
                  <a:pt x="2739293" y="630137"/>
                </a:lnTo>
                <a:lnTo>
                  <a:pt x="2787564" y="645469"/>
                </a:lnTo>
                <a:lnTo>
                  <a:pt x="2833024" y="662235"/>
                </a:lnTo>
                <a:lnTo>
                  <a:pt x="2875489" y="680356"/>
                </a:lnTo>
                <a:lnTo>
                  <a:pt x="2914776" y="699755"/>
                </a:lnTo>
                <a:lnTo>
                  <a:pt x="2950704" y="720354"/>
                </a:lnTo>
                <a:lnTo>
                  <a:pt x="2983088" y="742075"/>
                </a:lnTo>
                <a:lnTo>
                  <a:pt x="3036499" y="788568"/>
                </a:lnTo>
                <a:lnTo>
                  <a:pt x="3073548" y="838613"/>
                </a:lnTo>
                <a:lnTo>
                  <a:pt x="3092772" y="891584"/>
                </a:lnTo>
                <a:lnTo>
                  <a:pt x="3095244" y="918971"/>
                </a:lnTo>
                <a:lnTo>
                  <a:pt x="3092772" y="946359"/>
                </a:lnTo>
                <a:lnTo>
                  <a:pt x="3073548" y="999330"/>
                </a:lnTo>
                <a:lnTo>
                  <a:pt x="3036499" y="1049375"/>
                </a:lnTo>
                <a:lnTo>
                  <a:pt x="2983088" y="1095868"/>
                </a:lnTo>
                <a:lnTo>
                  <a:pt x="2950704" y="1117589"/>
                </a:lnTo>
                <a:lnTo>
                  <a:pt x="2914776" y="1138188"/>
                </a:lnTo>
                <a:lnTo>
                  <a:pt x="2875489" y="1157587"/>
                </a:lnTo>
                <a:lnTo>
                  <a:pt x="2833024" y="1175708"/>
                </a:lnTo>
                <a:lnTo>
                  <a:pt x="2787564" y="1192474"/>
                </a:lnTo>
                <a:lnTo>
                  <a:pt x="2739293" y="1207806"/>
                </a:lnTo>
                <a:lnTo>
                  <a:pt x="2688392" y="1221627"/>
                </a:lnTo>
                <a:lnTo>
                  <a:pt x="2635044" y="1233857"/>
                </a:lnTo>
                <a:lnTo>
                  <a:pt x="2579433" y="1244421"/>
                </a:lnTo>
                <a:lnTo>
                  <a:pt x="2521740" y="1253238"/>
                </a:lnTo>
                <a:lnTo>
                  <a:pt x="2462148" y="1260232"/>
                </a:lnTo>
                <a:lnTo>
                  <a:pt x="2400840" y="1265324"/>
                </a:lnTo>
                <a:lnTo>
                  <a:pt x="2337999" y="1268437"/>
                </a:lnTo>
                <a:lnTo>
                  <a:pt x="2273808" y="1269491"/>
                </a:lnTo>
                <a:lnTo>
                  <a:pt x="2209616" y="1268437"/>
                </a:lnTo>
                <a:lnTo>
                  <a:pt x="2146775" y="1265324"/>
                </a:lnTo>
                <a:lnTo>
                  <a:pt x="2085467" y="1260232"/>
                </a:lnTo>
                <a:lnTo>
                  <a:pt x="2025875" y="1253238"/>
                </a:lnTo>
                <a:lnTo>
                  <a:pt x="1968182" y="1244421"/>
                </a:lnTo>
                <a:lnTo>
                  <a:pt x="1912571" y="1233857"/>
                </a:lnTo>
                <a:lnTo>
                  <a:pt x="1859223" y="1221627"/>
                </a:lnTo>
                <a:lnTo>
                  <a:pt x="1808322" y="1207806"/>
                </a:lnTo>
                <a:lnTo>
                  <a:pt x="1760051" y="1192474"/>
                </a:lnTo>
                <a:lnTo>
                  <a:pt x="1714591" y="1175708"/>
                </a:lnTo>
                <a:lnTo>
                  <a:pt x="1672126" y="1157587"/>
                </a:lnTo>
                <a:lnTo>
                  <a:pt x="1632839" y="1138188"/>
                </a:lnTo>
                <a:lnTo>
                  <a:pt x="1596911" y="1117589"/>
                </a:lnTo>
                <a:lnTo>
                  <a:pt x="1564527" y="1095868"/>
                </a:lnTo>
                <a:lnTo>
                  <a:pt x="1511116" y="1049375"/>
                </a:lnTo>
                <a:lnTo>
                  <a:pt x="1474067" y="999330"/>
                </a:lnTo>
                <a:lnTo>
                  <a:pt x="1454843" y="946359"/>
                </a:lnTo>
                <a:lnTo>
                  <a:pt x="1452372" y="918971"/>
                </a:lnTo>
                <a:close/>
              </a:path>
              <a:path w="3095625" h="1270000">
                <a:moveTo>
                  <a:pt x="0" y="0"/>
                </a:moveTo>
                <a:lnTo>
                  <a:pt x="1636776" y="54406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2838" y="4745354"/>
            <a:ext cx="783590" cy="1572895"/>
          </a:xfrm>
          <a:custGeom>
            <a:avLst/>
            <a:gdLst/>
            <a:ahLst/>
            <a:cxnLst/>
            <a:rect l="l" t="t" r="r" b="b"/>
            <a:pathLst>
              <a:path w="783589" h="1572895">
                <a:moveTo>
                  <a:pt x="14477" y="1457579"/>
                </a:moveTo>
                <a:lnTo>
                  <a:pt x="3937" y="1458341"/>
                </a:lnTo>
                <a:lnTo>
                  <a:pt x="0" y="1462913"/>
                </a:lnTo>
                <a:lnTo>
                  <a:pt x="8127" y="1572387"/>
                </a:lnTo>
                <a:lnTo>
                  <a:pt x="27205" y="1559687"/>
                </a:lnTo>
                <a:lnTo>
                  <a:pt x="25019" y="1559687"/>
                </a:lnTo>
                <a:lnTo>
                  <a:pt x="7874" y="1551305"/>
                </a:lnTo>
                <a:lnTo>
                  <a:pt x="23329" y="1519687"/>
                </a:lnTo>
                <a:lnTo>
                  <a:pt x="19050" y="1461516"/>
                </a:lnTo>
                <a:lnTo>
                  <a:pt x="14477" y="1457579"/>
                </a:lnTo>
                <a:close/>
              </a:path>
              <a:path w="783589" h="1572895">
                <a:moveTo>
                  <a:pt x="23329" y="1519687"/>
                </a:moveTo>
                <a:lnTo>
                  <a:pt x="7874" y="1551305"/>
                </a:lnTo>
                <a:lnTo>
                  <a:pt x="25019" y="1559687"/>
                </a:lnTo>
                <a:lnTo>
                  <a:pt x="27439" y="1554734"/>
                </a:lnTo>
                <a:lnTo>
                  <a:pt x="25908" y="1554734"/>
                </a:lnTo>
                <a:lnTo>
                  <a:pt x="11175" y="1547495"/>
                </a:lnTo>
                <a:lnTo>
                  <a:pt x="24712" y="1538478"/>
                </a:lnTo>
                <a:lnTo>
                  <a:pt x="23329" y="1519687"/>
                </a:lnTo>
                <a:close/>
              </a:path>
              <a:path w="783589" h="1572895">
                <a:moveTo>
                  <a:pt x="88900" y="1495679"/>
                </a:moveTo>
                <a:lnTo>
                  <a:pt x="84582" y="1498600"/>
                </a:lnTo>
                <a:lnTo>
                  <a:pt x="40535" y="1527938"/>
                </a:lnTo>
                <a:lnTo>
                  <a:pt x="25019" y="1559687"/>
                </a:lnTo>
                <a:lnTo>
                  <a:pt x="27205" y="1559687"/>
                </a:lnTo>
                <a:lnTo>
                  <a:pt x="95123" y="1514475"/>
                </a:lnTo>
                <a:lnTo>
                  <a:pt x="99440" y="1511554"/>
                </a:lnTo>
                <a:lnTo>
                  <a:pt x="100711" y="1505585"/>
                </a:lnTo>
                <a:lnTo>
                  <a:pt x="97789" y="1501267"/>
                </a:lnTo>
                <a:lnTo>
                  <a:pt x="94869" y="1496822"/>
                </a:lnTo>
                <a:lnTo>
                  <a:pt x="88900" y="1495679"/>
                </a:lnTo>
                <a:close/>
              </a:path>
              <a:path w="783589" h="1572895">
                <a:moveTo>
                  <a:pt x="24712" y="1538478"/>
                </a:moveTo>
                <a:lnTo>
                  <a:pt x="11175" y="1547495"/>
                </a:lnTo>
                <a:lnTo>
                  <a:pt x="25908" y="1554734"/>
                </a:lnTo>
                <a:lnTo>
                  <a:pt x="24712" y="1538478"/>
                </a:lnTo>
                <a:close/>
              </a:path>
              <a:path w="783589" h="1572895">
                <a:moveTo>
                  <a:pt x="40535" y="1527938"/>
                </a:moveTo>
                <a:lnTo>
                  <a:pt x="24712" y="1538478"/>
                </a:lnTo>
                <a:lnTo>
                  <a:pt x="25908" y="1554734"/>
                </a:lnTo>
                <a:lnTo>
                  <a:pt x="27439" y="1554734"/>
                </a:lnTo>
                <a:lnTo>
                  <a:pt x="40535" y="1527938"/>
                </a:lnTo>
                <a:close/>
              </a:path>
              <a:path w="783589" h="1572895">
                <a:moveTo>
                  <a:pt x="766190" y="0"/>
                </a:moveTo>
                <a:lnTo>
                  <a:pt x="23329" y="1519687"/>
                </a:lnTo>
                <a:lnTo>
                  <a:pt x="24712" y="1538478"/>
                </a:lnTo>
                <a:lnTo>
                  <a:pt x="40535" y="1527938"/>
                </a:lnTo>
                <a:lnTo>
                  <a:pt x="783209" y="8382"/>
                </a:lnTo>
                <a:lnTo>
                  <a:pt x="766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13350" y="5378018"/>
            <a:ext cx="218376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latin typeface="Courier New"/>
                <a:cs typeface="Courier New"/>
              </a:rPr>
              <a:t>&lt;&lt;includes&gt;&gt;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05021" y="6433565"/>
            <a:ext cx="1644650" cy="701040"/>
          </a:xfrm>
          <a:custGeom>
            <a:avLst/>
            <a:gdLst/>
            <a:ahLst/>
            <a:cxnLst/>
            <a:rect l="l" t="t" r="r" b="b"/>
            <a:pathLst>
              <a:path w="1644650" h="701040">
                <a:moveTo>
                  <a:pt x="0" y="350520"/>
                </a:moveTo>
                <a:lnTo>
                  <a:pt x="9774" y="296319"/>
                </a:lnTo>
                <a:lnTo>
                  <a:pt x="38122" y="244734"/>
                </a:lnTo>
                <a:lnTo>
                  <a:pt x="83580" y="196387"/>
                </a:lnTo>
                <a:lnTo>
                  <a:pt x="144684" y="151902"/>
                </a:lnTo>
                <a:lnTo>
                  <a:pt x="180647" y="131303"/>
                </a:lnTo>
                <a:lnTo>
                  <a:pt x="219972" y="111904"/>
                </a:lnTo>
                <a:lnTo>
                  <a:pt x="262478" y="93783"/>
                </a:lnTo>
                <a:lnTo>
                  <a:pt x="307981" y="77017"/>
                </a:lnTo>
                <a:lnTo>
                  <a:pt x="356298" y="61685"/>
                </a:lnTo>
                <a:lnTo>
                  <a:pt x="407246" y="47864"/>
                </a:lnTo>
                <a:lnTo>
                  <a:pt x="460643" y="35634"/>
                </a:lnTo>
                <a:lnTo>
                  <a:pt x="516305" y="25070"/>
                </a:lnTo>
                <a:lnTo>
                  <a:pt x="574050" y="16253"/>
                </a:lnTo>
                <a:lnTo>
                  <a:pt x="633695" y="9259"/>
                </a:lnTo>
                <a:lnTo>
                  <a:pt x="695056" y="4167"/>
                </a:lnTo>
                <a:lnTo>
                  <a:pt x="757951" y="1054"/>
                </a:lnTo>
                <a:lnTo>
                  <a:pt x="822198" y="0"/>
                </a:lnTo>
                <a:lnTo>
                  <a:pt x="886444" y="1054"/>
                </a:lnTo>
                <a:lnTo>
                  <a:pt x="949339" y="4167"/>
                </a:lnTo>
                <a:lnTo>
                  <a:pt x="1010700" y="9259"/>
                </a:lnTo>
                <a:lnTo>
                  <a:pt x="1070345" y="16253"/>
                </a:lnTo>
                <a:lnTo>
                  <a:pt x="1128090" y="25070"/>
                </a:lnTo>
                <a:lnTo>
                  <a:pt x="1183752" y="35634"/>
                </a:lnTo>
                <a:lnTo>
                  <a:pt x="1237149" y="47864"/>
                </a:lnTo>
                <a:lnTo>
                  <a:pt x="1288097" y="61685"/>
                </a:lnTo>
                <a:lnTo>
                  <a:pt x="1336414" y="77017"/>
                </a:lnTo>
                <a:lnTo>
                  <a:pt x="1381917" y="93783"/>
                </a:lnTo>
                <a:lnTo>
                  <a:pt x="1424423" y="111904"/>
                </a:lnTo>
                <a:lnTo>
                  <a:pt x="1463748" y="131303"/>
                </a:lnTo>
                <a:lnTo>
                  <a:pt x="1499711" y="151902"/>
                </a:lnTo>
                <a:lnTo>
                  <a:pt x="1532127" y="173623"/>
                </a:lnTo>
                <a:lnTo>
                  <a:pt x="1585592" y="220116"/>
                </a:lnTo>
                <a:lnTo>
                  <a:pt x="1622677" y="270161"/>
                </a:lnTo>
                <a:lnTo>
                  <a:pt x="1641921" y="323132"/>
                </a:lnTo>
                <a:lnTo>
                  <a:pt x="1644395" y="350520"/>
                </a:lnTo>
                <a:lnTo>
                  <a:pt x="1641921" y="377907"/>
                </a:lnTo>
                <a:lnTo>
                  <a:pt x="1622677" y="430878"/>
                </a:lnTo>
                <a:lnTo>
                  <a:pt x="1585592" y="480923"/>
                </a:lnTo>
                <a:lnTo>
                  <a:pt x="1532128" y="527416"/>
                </a:lnTo>
                <a:lnTo>
                  <a:pt x="1499711" y="549137"/>
                </a:lnTo>
                <a:lnTo>
                  <a:pt x="1463748" y="569736"/>
                </a:lnTo>
                <a:lnTo>
                  <a:pt x="1424423" y="589135"/>
                </a:lnTo>
                <a:lnTo>
                  <a:pt x="1381917" y="607256"/>
                </a:lnTo>
                <a:lnTo>
                  <a:pt x="1336414" y="624022"/>
                </a:lnTo>
                <a:lnTo>
                  <a:pt x="1288097" y="639354"/>
                </a:lnTo>
                <a:lnTo>
                  <a:pt x="1237149" y="653175"/>
                </a:lnTo>
                <a:lnTo>
                  <a:pt x="1183752" y="665405"/>
                </a:lnTo>
                <a:lnTo>
                  <a:pt x="1128090" y="675969"/>
                </a:lnTo>
                <a:lnTo>
                  <a:pt x="1070345" y="684786"/>
                </a:lnTo>
                <a:lnTo>
                  <a:pt x="1010700" y="691780"/>
                </a:lnTo>
                <a:lnTo>
                  <a:pt x="949339" y="696872"/>
                </a:lnTo>
                <a:lnTo>
                  <a:pt x="886444" y="699985"/>
                </a:lnTo>
                <a:lnTo>
                  <a:pt x="822198" y="701040"/>
                </a:lnTo>
                <a:lnTo>
                  <a:pt x="757951" y="699985"/>
                </a:lnTo>
                <a:lnTo>
                  <a:pt x="695056" y="696872"/>
                </a:lnTo>
                <a:lnTo>
                  <a:pt x="633695" y="691780"/>
                </a:lnTo>
                <a:lnTo>
                  <a:pt x="574050" y="684786"/>
                </a:lnTo>
                <a:lnTo>
                  <a:pt x="516305" y="675969"/>
                </a:lnTo>
                <a:lnTo>
                  <a:pt x="460643" y="665405"/>
                </a:lnTo>
                <a:lnTo>
                  <a:pt x="407246" y="653175"/>
                </a:lnTo>
                <a:lnTo>
                  <a:pt x="356298" y="639354"/>
                </a:lnTo>
                <a:lnTo>
                  <a:pt x="307981" y="624022"/>
                </a:lnTo>
                <a:lnTo>
                  <a:pt x="262478" y="607256"/>
                </a:lnTo>
                <a:lnTo>
                  <a:pt x="219972" y="589135"/>
                </a:lnTo>
                <a:lnTo>
                  <a:pt x="180647" y="569736"/>
                </a:lnTo>
                <a:lnTo>
                  <a:pt x="144684" y="549137"/>
                </a:lnTo>
                <a:lnTo>
                  <a:pt x="112268" y="527416"/>
                </a:lnTo>
                <a:lnTo>
                  <a:pt x="58803" y="480923"/>
                </a:lnTo>
                <a:lnTo>
                  <a:pt x="21718" y="430878"/>
                </a:lnTo>
                <a:lnTo>
                  <a:pt x="2474" y="377907"/>
                </a:lnTo>
                <a:lnTo>
                  <a:pt x="0" y="3505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61895" y="5430139"/>
            <a:ext cx="1623695" cy="927100"/>
          </a:xfrm>
          <a:custGeom>
            <a:avLst/>
            <a:gdLst/>
            <a:ahLst/>
            <a:cxnLst/>
            <a:rect l="l" t="t" r="r" b="b"/>
            <a:pathLst>
              <a:path w="1623695" h="927100">
                <a:moveTo>
                  <a:pt x="1571454" y="907312"/>
                </a:moveTo>
                <a:lnTo>
                  <a:pt x="1518412" y="907923"/>
                </a:lnTo>
                <a:lnTo>
                  <a:pt x="1513205" y="908050"/>
                </a:lnTo>
                <a:lnTo>
                  <a:pt x="1509014" y="912368"/>
                </a:lnTo>
                <a:lnTo>
                  <a:pt x="1509141" y="922909"/>
                </a:lnTo>
                <a:lnTo>
                  <a:pt x="1513458" y="927100"/>
                </a:lnTo>
                <a:lnTo>
                  <a:pt x="1518666" y="926973"/>
                </a:lnTo>
                <a:lnTo>
                  <a:pt x="1623187" y="925702"/>
                </a:lnTo>
                <a:lnTo>
                  <a:pt x="1622595" y="924687"/>
                </a:lnTo>
                <a:lnTo>
                  <a:pt x="1602105" y="924687"/>
                </a:lnTo>
                <a:lnTo>
                  <a:pt x="1571454" y="907312"/>
                </a:lnTo>
                <a:close/>
              </a:path>
              <a:path w="1623695" h="927100">
                <a:moveTo>
                  <a:pt x="1590383" y="907094"/>
                </a:moveTo>
                <a:lnTo>
                  <a:pt x="1571454" y="907312"/>
                </a:lnTo>
                <a:lnTo>
                  <a:pt x="1602105" y="924687"/>
                </a:lnTo>
                <a:lnTo>
                  <a:pt x="1604129" y="921131"/>
                </a:lnTo>
                <a:lnTo>
                  <a:pt x="1598549" y="921131"/>
                </a:lnTo>
                <a:lnTo>
                  <a:pt x="1590383" y="907094"/>
                </a:lnTo>
                <a:close/>
              </a:path>
              <a:path w="1623695" h="927100">
                <a:moveTo>
                  <a:pt x="1562227" y="829310"/>
                </a:moveTo>
                <a:lnTo>
                  <a:pt x="1557655" y="831976"/>
                </a:lnTo>
                <a:lnTo>
                  <a:pt x="1553083" y="834516"/>
                </a:lnTo>
                <a:lnTo>
                  <a:pt x="1551558" y="840359"/>
                </a:lnTo>
                <a:lnTo>
                  <a:pt x="1580930" y="890846"/>
                </a:lnTo>
                <a:lnTo>
                  <a:pt x="1611503" y="908176"/>
                </a:lnTo>
                <a:lnTo>
                  <a:pt x="1602105" y="924687"/>
                </a:lnTo>
                <a:lnTo>
                  <a:pt x="1622595" y="924687"/>
                </a:lnTo>
                <a:lnTo>
                  <a:pt x="1567942" y="830834"/>
                </a:lnTo>
                <a:lnTo>
                  <a:pt x="1562227" y="829310"/>
                </a:lnTo>
                <a:close/>
              </a:path>
              <a:path w="1623695" h="927100">
                <a:moveTo>
                  <a:pt x="1606677" y="906907"/>
                </a:moveTo>
                <a:lnTo>
                  <a:pt x="1590383" y="907094"/>
                </a:lnTo>
                <a:lnTo>
                  <a:pt x="1598549" y="921131"/>
                </a:lnTo>
                <a:lnTo>
                  <a:pt x="1606677" y="906907"/>
                </a:lnTo>
                <a:close/>
              </a:path>
              <a:path w="1623695" h="927100">
                <a:moveTo>
                  <a:pt x="1609262" y="906907"/>
                </a:moveTo>
                <a:lnTo>
                  <a:pt x="1606677" y="906907"/>
                </a:lnTo>
                <a:lnTo>
                  <a:pt x="1598549" y="921131"/>
                </a:lnTo>
                <a:lnTo>
                  <a:pt x="1604129" y="921131"/>
                </a:lnTo>
                <a:lnTo>
                  <a:pt x="1611503" y="908176"/>
                </a:lnTo>
                <a:lnTo>
                  <a:pt x="1609262" y="906907"/>
                </a:lnTo>
                <a:close/>
              </a:path>
              <a:path w="1623695" h="927100">
                <a:moveTo>
                  <a:pt x="9398" y="0"/>
                </a:moveTo>
                <a:lnTo>
                  <a:pt x="0" y="16510"/>
                </a:lnTo>
                <a:lnTo>
                  <a:pt x="1571454" y="907312"/>
                </a:lnTo>
                <a:lnTo>
                  <a:pt x="1590383" y="907094"/>
                </a:lnTo>
                <a:lnTo>
                  <a:pt x="1580930" y="890846"/>
                </a:lnTo>
                <a:lnTo>
                  <a:pt x="9398" y="0"/>
                </a:lnTo>
                <a:close/>
              </a:path>
              <a:path w="1623695" h="927100">
                <a:moveTo>
                  <a:pt x="1580930" y="890846"/>
                </a:moveTo>
                <a:lnTo>
                  <a:pt x="1590383" y="907094"/>
                </a:lnTo>
                <a:lnTo>
                  <a:pt x="1606677" y="906907"/>
                </a:lnTo>
                <a:lnTo>
                  <a:pt x="1609262" y="906907"/>
                </a:lnTo>
                <a:lnTo>
                  <a:pt x="1580930" y="890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85468" y="5864479"/>
            <a:ext cx="218376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dirty="0">
                <a:latin typeface="Courier New"/>
                <a:cs typeface="Courier New"/>
              </a:rPr>
              <a:t>&lt;&lt;includes&gt;&gt;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90422" y="8071866"/>
            <a:ext cx="1644650" cy="701040"/>
          </a:xfrm>
          <a:custGeom>
            <a:avLst/>
            <a:gdLst/>
            <a:ahLst/>
            <a:cxnLst/>
            <a:rect l="l" t="t" r="r" b="b"/>
            <a:pathLst>
              <a:path w="1644650" h="701040">
                <a:moveTo>
                  <a:pt x="0" y="350519"/>
                </a:moveTo>
                <a:lnTo>
                  <a:pt x="9774" y="296319"/>
                </a:lnTo>
                <a:lnTo>
                  <a:pt x="38122" y="244734"/>
                </a:lnTo>
                <a:lnTo>
                  <a:pt x="83580" y="196387"/>
                </a:lnTo>
                <a:lnTo>
                  <a:pt x="144684" y="151902"/>
                </a:lnTo>
                <a:lnTo>
                  <a:pt x="180647" y="131303"/>
                </a:lnTo>
                <a:lnTo>
                  <a:pt x="219972" y="111904"/>
                </a:lnTo>
                <a:lnTo>
                  <a:pt x="262478" y="93783"/>
                </a:lnTo>
                <a:lnTo>
                  <a:pt x="307981" y="77017"/>
                </a:lnTo>
                <a:lnTo>
                  <a:pt x="356298" y="61685"/>
                </a:lnTo>
                <a:lnTo>
                  <a:pt x="407246" y="47864"/>
                </a:lnTo>
                <a:lnTo>
                  <a:pt x="460643" y="35634"/>
                </a:lnTo>
                <a:lnTo>
                  <a:pt x="516305" y="25070"/>
                </a:lnTo>
                <a:lnTo>
                  <a:pt x="574050" y="16253"/>
                </a:lnTo>
                <a:lnTo>
                  <a:pt x="633695" y="9259"/>
                </a:lnTo>
                <a:lnTo>
                  <a:pt x="695056" y="4167"/>
                </a:lnTo>
                <a:lnTo>
                  <a:pt x="757951" y="1054"/>
                </a:lnTo>
                <a:lnTo>
                  <a:pt x="822197" y="0"/>
                </a:lnTo>
                <a:lnTo>
                  <a:pt x="886444" y="1054"/>
                </a:lnTo>
                <a:lnTo>
                  <a:pt x="949339" y="4167"/>
                </a:lnTo>
                <a:lnTo>
                  <a:pt x="1010700" y="9259"/>
                </a:lnTo>
                <a:lnTo>
                  <a:pt x="1070345" y="16253"/>
                </a:lnTo>
                <a:lnTo>
                  <a:pt x="1128090" y="25070"/>
                </a:lnTo>
                <a:lnTo>
                  <a:pt x="1183752" y="35634"/>
                </a:lnTo>
                <a:lnTo>
                  <a:pt x="1237149" y="47864"/>
                </a:lnTo>
                <a:lnTo>
                  <a:pt x="1288097" y="61685"/>
                </a:lnTo>
                <a:lnTo>
                  <a:pt x="1336414" y="77017"/>
                </a:lnTo>
                <a:lnTo>
                  <a:pt x="1381917" y="93783"/>
                </a:lnTo>
                <a:lnTo>
                  <a:pt x="1424423" y="111904"/>
                </a:lnTo>
                <a:lnTo>
                  <a:pt x="1463748" y="131303"/>
                </a:lnTo>
                <a:lnTo>
                  <a:pt x="1499711" y="151902"/>
                </a:lnTo>
                <a:lnTo>
                  <a:pt x="1532128" y="173623"/>
                </a:lnTo>
                <a:lnTo>
                  <a:pt x="1585592" y="220116"/>
                </a:lnTo>
                <a:lnTo>
                  <a:pt x="1622677" y="270161"/>
                </a:lnTo>
                <a:lnTo>
                  <a:pt x="1641921" y="323132"/>
                </a:lnTo>
                <a:lnTo>
                  <a:pt x="1644396" y="350519"/>
                </a:lnTo>
                <a:lnTo>
                  <a:pt x="1641921" y="377907"/>
                </a:lnTo>
                <a:lnTo>
                  <a:pt x="1622677" y="430878"/>
                </a:lnTo>
                <a:lnTo>
                  <a:pt x="1585592" y="480923"/>
                </a:lnTo>
                <a:lnTo>
                  <a:pt x="1532128" y="527416"/>
                </a:lnTo>
                <a:lnTo>
                  <a:pt x="1499711" y="549137"/>
                </a:lnTo>
                <a:lnTo>
                  <a:pt x="1463748" y="569736"/>
                </a:lnTo>
                <a:lnTo>
                  <a:pt x="1424423" y="589135"/>
                </a:lnTo>
                <a:lnTo>
                  <a:pt x="1381917" y="607256"/>
                </a:lnTo>
                <a:lnTo>
                  <a:pt x="1336414" y="624022"/>
                </a:lnTo>
                <a:lnTo>
                  <a:pt x="1288097" y="639354"/>
                </a:lnTo>
                <a:lnTo>
                  <a:pt x="1237149" y="653175"/>
                </a:lnTo>
                <a:lnTo>
                  <a:pt x="1183752" y="665405"/>
                </a:lnTo>
                <a:lnTo>
                  <a:pt x="1128090" y="675969"/>
                </a:lnTo>
                <a:lnTo>
                  <a:pt x="1070345" y="684786"/>
                </a:lnTo>
                <a:lnTo>
                  <a:pt x="1010700" y="691780"/>
                </a:lnTo>
                <a:lnTo>
                  <a:pt x="949339" y="696872"/>
                </a:lnTo>
                <a:lnTo>
                  <a:pt x="886444" y="699985"/>
                </a:lnTo>
                <a:lnTo>
                  <a:pt x="822197" y="701039"/>
                </a:lnTo>
                <a:lnTo>
                  <a:pt x="757951" y="699985"/>
                </a:lnTo>
                <a:lnTo>
                  <a:pt x="695056" y="696872"/>
                </a:lnTo>
                <a:lnTo>
                  <a:pt x="633695" y="691780"/>
                </a:lnTo>
                <a:lnTo>
                  <a:pt x="574050" y="684786"/>
                </a:lnTo>
                <a:lnTo>
                  <a:pt x="516305" y="675969"/>
                </a:lnTo>
                <a:lnTo>
                  <a:pt x="460643" y="665405"/>
                </a:lnTo>
                <a:lnTo>
                  <a:pt x="407246" y="653175"/>
                </a:lnTo>
                <a:lnTo>
                  <a:pt x="356298" y="639354"/>
                </a:lnTo>
                <a:lnTo>
                  <a:pt x="307981" y="624022"/>
                </a:lnTo>
                <a:lnTo>
                  <a:pt x="262478" y="607256"/>
                </a:lnTo>
                <a:lnTo>
                  <a:pt x="219972" y="589135"/>
                </a:lnTo>
                <a:lnTo>
                  <a:pt x="180647" y="569736"/>
                </a:lnTo>
                <a:lnTo>
                  <a:pt x="144684" y="549137"/>
                </a:lnTo>
                <a:lnTo>
                  <a:pt x="112267" y="527416"/>
                </a:lnTo>
                <a:lnTo>
                  <a:pt x="58803" y="480923"/>
                </a:lnTo>
                <a:lnTo>
                  <a:pt x="21718" y="430878"/>
                </a:lnTo>
                <a:lnTo>
                  <a:pt x="2474" y="377907"/>
                </a:lnTo>
                <a:lnTo>
                  <a:pt x="0" y="3505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96162" y="8768892"/>
            <a:ext cx="16351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Courier New"/>
                <a:cs typeface="Courier New"/>
              </a:rPr>
              <a:t>NoChange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54250" y="7466838"/>
            <a:ext cx="715645" cy="461009"/>
          </a:xfrm>
          <a:custGeom>
            <a:avLst/>
            <a:gdLst/>
            <a:ahLst/>
            <a:cxnLst/>
            <a:rect l="l" t="t" r="r" b="b"/>
            <a:pathLst>
              <a:path w="715644" h="461009">
                <a:moveTo>
                  <a:pt x="683363" y="20323"/>
                </a:moveTo>
                <a:lnTo>
                  <a:pt x="664535" y="21055"/>
                </a:lnTo>
                <a:lnTo>
                  <a:pt x="0" y="444626"/>
                </a:lnTo>
                <a:lnTo>
                  <a:pt x="10160" y="460628"/>
                </a:lnTo>
                <a:lnTo>
                  <a:pt x="674723" y="37117"/>
                </a:lnTo>
                <a:lnTo>
                  <a:pt x="683363" y="20323"/>
                </a:lnTo>
                <a:close/>
              </a:path>
              <a:path w="715644" h="461009">
                <a:moveTo>
                  <a:pt x="714155" y="2158"/>
                </a:moveTo>
                <a:lnTo>
                  <a:pt x="694182" y="2158"/>
                </a:lnTo>
                <a:lnTo>
                  <a:pt x="704469" y="18160"/>
                </a:lnTo>
                <a:lnTo>
                  <a:pt x="674723" y="37117"/>
                </a:lnTo>
                <a:lnTo>
                  <a:pt x="648081" y="88899"/>
                </a:lnTo>
                <a:lnTo>
                  <a:pt x="649986" y="94614"/>
                </a:lnTo>
                <a:lnTo>
                  <a:pt x="654685" y="97027"/>
                </a:lnTo>
                <a:lnTo>
                  <a:pt x="659257" y="99440"/>
                </a:lnTo>
                <a:lnTo>
                  <a:pt x="665099" y="97662"/>
                </a:lnTo>
                <a:lnTo>
                  <a:pt x="714155" y="2158"/>
                </a:lnTo>
                <a:close/>
              </a:path>
              <a:path w="715644" h="461009">
                <a:moveTo>
                  <a:pt x="696467" y="5714"/>
                </a:moveTo>
                <a:lnTo>
                  <a:pt x="690880" y="5714"/>
                </a:lnTo>
                <a:lnTo>
                  <a:pt x="699769" y="19684"/>
                </a:lnTo>
                <a:lnTo>
                  <a:pt x="683363" y="20323"/>
                </a:lnTo>
                <a:lnTo>
                  <a:pt x="674723" y="37117"/>
                </a:lnTo>
                <a:lnTo>
                  <a:pt x="704469" y="18160"/>
                </a:lnTo>
                <a:lnTo>
                  <a:pt x="696467" y="5714"/>
                </a:lnTo>
                <a:close/>
              </a:path>
              <a:path w="715644" h="461009">
                <a:moveTo>
                  <a:pt x="715263" y="0"/>
                </a:moveTo>
                <a:lnTo>
                  <a:pt x="605536" y="4317"/>
                </a:lnTo>
                <a:lnTo>
                  <a:pt x="601472" y="8762"/>
                </a:lnTo>
                <a:lnTo>
                  <a:pt x="601726" y="13969"/>
                </a:lnTo>
                <a:lnTo>
                  <a:pt x="601852" y="19176"/>
                </a:lnTo>
                <a:lnTo>
                  <a:pt x="606298" y="23367"/>
                </a:lnTo>
                <a:lnTo>
                  <a:pt x="664535" y="21055"/>
                </a:lnTo>
                <a:lnTo>
                  <a:pt x="694182" y="2158"/>
                </a:lnTo>
                <a:lnTo>
                  <a:pt x="714155" y="2158"/>
                </a:lnTo>
                <a:lnTo>
                  <a:pt x="715263" y="0"/>
                </a:lnTo>
                <a:close/>
              </a:path>
              <a:path w="715644" h="461009">
                <a:moveTo>
                  <a:pt x="694182" y="2158"/>
                </a:moveTo>
                <a:lnTo>
                  <a:pt x="664535" y="21055"/>
                </a:lnTo>
                <a:lnTo>
                  <a:pt x="683363" y="20323"/>
                </a:lnTo>
                <a:lnTo>
                  <a:pt x="690880" y="5714"/>
                </a:lnTo>
                <a:lnTo>
                  <a:pt x="696467" y="5714"/>
                </a:lnTo>
                <a:lnTo>
                  <a:pt x="694182" y="2158"/>
                </a:lnTo>
                <a:close/>
              </a:path>
              <a:path w="715644" h="461009">
                <a:moveTo>
                  <a:pt x="690880" y="5714"/>
                </a:moveTo>
                <a:lnTo>
                  <a:pt x="683363" y="20323"/>
                </a:lnTo>
                <a:lnTo>
                  <a:pt x="699769" y="19684"/>
                </a:lnTo>
                <a:lnTo>
                  <a:pt x="690880" y="5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7016" y="7370826"/>
            <a:ext cx="200406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dirty="0">
                <a:latin typeface="Courier New"/>
                <a:cs typeface="Courier New"/>
              </a:rPr>
              <a:t>&lt;&lt;extends&gt;&gt;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85153" y="8071866"/>
            <a:ext cx="1644650" cy="701040"/>
          </a:xfrm>
          <a:custGeom>
            <a:avLst/>
            <a:gdLst/>
            <a:ahLst/>
            <a:cxnLst/>
            <a:rect l="l" t="t" r="r" b="b"/>
            <a:pathLst>
              <a:path w="1644650" h="701040">
                <a:moveTo>
                  <a:pt x="0" y="350519"/>
                </a:moveTo>
                <a:lnTo>
                  <a:pt x="9774" y="296319"/>
                </a:lnTo>
                <a:lnTo>
                  <a:pt x="38122" y="244734"/>
                </a:lnTo>
                <a:lnTo>
                  <a:pt x="83580" y="196387"/>
                </a:lnTo>
                <a:lnTo>
                  <a:pt x="144684" y="151902"/>
                </a:lnTo>
                <a:lnTo>
                  <a:pt x="180647" y="131303"/>
                </a:lnTo>
                <a:lnTo>
                  <a:pt x="219972" y="111904"/>
                </a:lnTo>
                <a:lnTo>
                  <a:pt x="262478" y="93783"/>
                </a:lnTo>
                <a:lnTo>
                  <a:pt x="307981" y="77017"/>
                </a:lnTo>
                <a:lnTo>
                  <a:pt x="356298" y="61685"/>
                </a:lnTo>
                <a:lnTo>
                  <a:pt x="407246" y="47864"/>
                </a:lnTo>
                <a:lnTo>
                  <a:pt x="460643" y="35634"/>
                </a:lnTo>
                <a:lnTo>
                  <a:pt x="516305" y="25070"/>
                </a:lnTo>
                <a:lnTo>
                  <a:pt x="574050" y="16253"/>
                </a:lnTo>
                <a:lnTo>
                  <a:pt x="633695" y="9259"/>
                </a:lnTo>
                <a:lnTo>
                  <a:pt x="695056" y="4167"/>
                </a:lnTo>
                <a:lnTo>
                  <a:pt x="757951" y="1054"/>
                </a:lnTo>
                <a:lnTo>
                  <a:pt x="822198" y="0"/>
                </a:lnTo>
                <a:lnTo>
                  <a:pt x="886444" y="1054"/>
                </a:lnTo>
                <a:lnTo>
                  <a:pt x="949339" y="4167"/>
                </a:lnTo>
                <a:lnTo>
                  <a:pt x="1010700" y="9259"/>
                </a:lnTo>
                <a:lnTo>
                  <a:pt x="1070345" y="16253"/>
                </a:lnTo>
                <a:lnTo>
                  <a:pt x="1128090" y="25070"/>
                </a:lnTo>
                <a:lnTo>
                  <a:pt x="1183752" y="35634"/>
                </a:lnTo>
                <a:lnTo>
                  <a:pt x="1237149" y="47864"/>
                </a:lnTo>
                <a:lnTo>
                  <a:pt x="1288097" y="61685"/>
                </a:lnTo>
                <a:lnTo>
                  <a:pt x="1336414" y="77017"/>
                </a:lnTo>
                <a:lnTo>
                  <a:pt x="1381917" y="93783"/>
                </a:lnTo>
                <a:lnTo>
                  <a:pt x="1424423" y="111904"/>
                </a:lnTo>
                <a:lnTo>
                  <a:pt x="1463748" y="131303"/>
                </a:lnTo>
                <a:lnTo>
                  <a:pt x="1499711" y="151902"/>
                </a:lnTo>
                <a:lnTo>
                  <a:pt x="1532127" y="173623"/>
                </a:lnTo>
                <a:lnTo>
                  <a:pt x="1585592" y="220116"/>
                </a:lnTo>
                <a:lnTo>
                  <a:pt x="1622677" y="270161"/>
                </a:lnTo>
                <a:lnTo>
                  <a:pt x="1641921" y="323132"/>
                </a:lnTo>
                <a:lnTo>
                  <a:pt x="1644396" y="350519"/>
                </a:lnTo>
                <a:lnTo>
                  <a:pt x="1641921" y="377907"/>
                </a:lnTo>
                <a:lnTo>
                  <a:pt x="1622677" y="430878"/>
                </a:lnTo>
                <a:lnTo>
                  <a:pt x="1585592" y="480923"/>
                </a:lnTo>
                <a:lnTo>
                  <a:pt x="1532127" y="527416"/>
                </a:lnTo>
                <a:lnTo>
                  <a:pt x="1499711" y="549137"/>
                </a:lnTo>
                <a:lnTo>
                  <a:pt x="1463748" y="569736"/>
                </a:lnTo>
                <a:lnTo>
                  <a:pt x="1424423" y="589135"/>
                </a:lnTo>
                <a:lnTo>
                  <a:pt x="1381917" y="607256"/>
                </a:lnTo>
                <a:lnTo>
                  <a:pt x="1336414" y="624022"/>
                </a:lnTo>
                <a:lnTo>
                  <a:pt x="1288097" y="639354"/>
                </a:lnTo>
                <a:lnTo>
                  <a:pt x="1237149" y="653175"/>
                </a:lnTo>
                <a:lnTo>
                  <a:pt x="1183752" y="665405"/>
                </a:lnTo>
                <a:lnTo>
                  <a:pt x="1128090" y="675969"/>
                </a:lnTo>
                <a:lnTo>
                  <a:pt x="1070345" y="684786"/>
                </a:lnTo>
                <a:lnTo>
                  <a:pt x="1010700" y="691780"/>
                </a:lnTo>
                <a:lnTo>
                  <a:pt x="949339" y="696872"/>
                </a:lnTo>
                <a:lnTo>
                  <a:pt x="886444" y="699985"/>
                </a:lnTo>
                <a:lnTo>
                  <a:pt x="822198" y="701039"/>
                </a:lnTo>
                <a:lnTo>
                  <a:pt x="757951" y="699985"/>
                </a:lnTo>
                <a:lnTo>
                  <a:pt x="695056" y="696872"/>
                </a:lnTo>
                <a:lnTo>
                  <a:pt x="633695" y="691780"/>
                </a:lnTo>
                <a:lnTo>
                  <a:pt x="574050" y="684786"/>
                </a:lnTo>
                <a:lnTo>
                  <a:pt x="516305" y="675969"/>
                </a:lnTo>
                <a:lnTo>
                  <a:pt x="460643" y="665405"/>
                </a:lnTo>
                <a:lnTo>
                  <a:pt x="407246" y="653175"/>
                </a:lnTo>
                <a:lnTo>
                  <a:pt x="356298" y="639354"/>
                </a:lnTo>
                <a:lnTo>
                  <a:pt x="307981" y="624022"/>
                </a:lnTo>
                <a:lnTo>
                  <a:pt x="262478" y="607256"/>
                </a:lnTo>
                <a:lnTo>
                  <a:pt x="219972" y="589135"/>
                </a:lnTo>
                <a:lnTo>
                  <a:pt x="180647" y="569736"/>
                </a:lnTo>
                <a:lnTo>
                  <a:pt x="144684" y="549137"/>
                </a:lnTo>
                <a:lnTo>
                  <a:pt x="112268" y="527416"/>
                </a:lnTo>
                <a:lnTo>
                  <a:pt x="58803" y="480923"/>
                </a:lnTo>
                <a:lnTo>
                  <a:pt x="21718" y="430878"/>
                </a:lnTo>
                <a:lnTo>
                  <a:pt x="2474" y="377907"/>
                </a:lnTo>
                <a:lnTo>
                  <a:pt x="0" y="3505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91198" y="8768892"/>
            <a:ext cx="123253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Courier New"/>
                <a:cs typeface="Courier New"/>
              </a:rPr>
              <a:t>Cancel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82461" y="7541514"/>
            <a:ext cx="674370" cy="441325"/>
          </a:xfrm>
          <a:custGeom>
            <a:avLst/>
            <a:gdLst/>
            <a:ahLst/>
            <a:cxnLst/>
            <a:rect l="l" t="t" r="r" b="b"/>
            <a:pathLst>
              <a:path w="674370" h="441325">
                <a:moveTo>
                  <a:pt x="31753" y="20567"/>
                </a:moveTo>
                <a:lnTo>
                  <a:pt x="40270" y="37437"/>
                </a:lnTo>
                <a:lnTo>
                  <a:pt x="663829" y="440817"/>
                </a:lnTo>
                <a:lnTo>
                  <a:pt x="674242" y="424815"/>
                </a:lnTo>
                <a:lnTo>
                  <a:pt x="50561" y="21434"/>
                </a:lnTo>
                <a:lnTo>
                  <a:pt x="31753" y="20567"/>
                </a:lnTo>
                <a:close/>
              </a:path>
              <a:path w="674370" h="441325">
                <a:moveTo>
                  <a:pt x="0" y="0"/>
                </a:moveTo>
                <a:lnTo>
                  <a:pt x="47116" y="93218"/>
                </a:lnTo>
                <a:lnTo>
                  <a:pt x="49529" y="97917"/>
                </a:lnTo>
                <a:lnTo>
                  <a:pt x="55245" y="99822"/>
                </a:lnTo>
                <a:lnTo>
                  <a:pt x="59943" y="97409"/>
                </a:lnTo>
                <a:lnTo>
                  <a:pt x="64642" y="95123"/>
                </a:lnTo>
                <a:lnTo>
                  <a:pt x="66548" y="89408"/>
                </a:lnTo>
                <a:lnTo>
                  <a:pt x="64135" y="84709"/>
                </a:lnTo>
                <a:lnTo>
                  <a:pt x="40270" y="37437"/>
                </a:lnTo>
                <a:lnTo>
                  <a:pt x="10667" y="18288"/>
                </a:lnTo>
                <a:lnTo>
                  <a:pt x="20954" y="2286"/>
                </a:lnTo>
                <a:lnTo>
                  <a:pt x="49320" y="2286"/>
                </a:lnTo>
                <a:lnTo>
                  <a:pt x="0" y="0"/>
                </a:lnTo>
                <a:close/>
              </a:path>
              <a:path w="674370" h="441325">
                <a:moveTo>
                  <a:pt x="20954" y="2286"/>
                </a:moveTo>
                <a:lnTo>
                  <a:pt x="10667" y="18288"/>
                </a:lnTo>
                <a:lnTo>
                  <a:pt x="40270" y="37437"/>
                </a:lnTo>
                <a:lnTo>
                  <a:pt x="31753" y="20567"/>
                </a:lnTo>
                <a:lnTo>
                  <a:pt x="15366" y="19812"/>
                </a:lnTo>
                <a:lnTo>
                  <a:pt x="24384" y="5969"/>
                </a:lnTo>
                <a:lnTo>
                  <a:pt x="26649" y="5969"/>
                </a:lnTo>
                <a:lnTo>
                  <a:pt x="20954" y="2286"/>
                </a:lnTo>
                <a:close/>
              </a:path>
              <a:path w="674370" h="441325">
                <a:moveTo>
                  <a:pt x="49320" y="2286"/>
                </a:moveTo>
                <a:lnTo>
                  <a:pt x="20954" y="2286"/>
                </a:lnTo>
                <a:lnTo>
                  <a:pt x="50561" y="21434"/>
                </a:lnTo>
                <a:lnTo>
                  <a:pt x="108712" y="24130"/>
                </a:lnTo>
                <a:lnTo>
                  <a:pt x="113284" y="20066"/>
                </a:lnTo>
                <a:lnTo>
                  <a:pt x="113411" y="14732"/>
                </a:lnTo>
                <a:lnTo>
                  <a:pt x="113664" y="9525"/>
                </a:lnTo>
                <a:lnTo>
                  <a:pt x="109600" y="5080"/>
                </a:lnTo>
                <a:lnTo>
                  <a:pt x="49320" y="2286"/>
                </a:lnTo>
                <a:close/>
              </a:path>
              <a:path w="674370" h="441325">
                <a:moveTo>
                  <a:pt x="26649" y="5969"/>
                </a:moveTo>
                <a:lnTo>
                  <a:pt x="24384" y="5969"/>
                </a:lnTo>
                <a:lnTo>
                  <a:pt x="31753" y="20567"/>
                </a:lnTo>
                <a:lnTo>
                  <a:pt x="50561" y="21434"/>
                </a:lnTo>
                <a:lnTo>
                  <a:pt x="26649" y="5969"/>
                </a:lnTo>
                <a:close/>
              </a:path>
              <a:path w="674370" h="441325">
                <a:moveTo>
                  <a:pt x="24384" y="5969"/>
                </a:moveTo>
                <a:lnTo>
                  <a:pt x="15366" y="19812"/>
                </a:lnTo>
                <a:lnTo>
                  <a:pt x="31753" y="20567"/>
                </a:lnTo>
                <a:lnTo>
                  <a:pt x="24384" y="5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17640" y="7464044"/>
            <a:ext cx="200406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dirty="0">
                <a:latin typeface="Courier New"/>
                <a:cs typeface="Courier New"/>
              </a:rPr>
              <a:t>&lt;&lt;extends&gt;&gt;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80053" y="8234933"/>
            <a:ext cx="1643380" cy="701040"/>
          </a:xfrm>
          <a:custGeom>
            <a:avLst/>
            <a:gdLst/>
            <a:ahLst/>
            <a:cxnLst/>
            <a:rect l="l" t="t" r="r" b="b"/>
            <a:pathLst>
              <a:path w="1643379" h="701040">
                <a:moveTo>
                  <a:pt x="0" y="350520"/>
                </a:moveTo>
                <a:lnTo>
                  <a:pt x="9764" y="296319"/>
                </a:lnTo>
                <a:lnTo>
                  <a:pt x="38083" y="244734"/>
                </a:lnTo>
                <a:lnTo>
                  <a:pt x="83495" y="196387"/>
                </a:lnTo>
                <a:lnTo>
                  <a:pt x="144539" y="151902"/>
                </a:lnTo>
                <a:lnTo>
                  <a:pt x="180467" y="131303"/>
                </a:lnTo>
                <a:lnTo>
                  <a:pt x="219754" y="111904"/>
                </a:lnTo>
                <a:lnTo>
                  <a:pt x="262219" y="93783"/>
                </a:lnTo>
                <a:lnTo>
                  <a:pt x="307679" y="77017"/>
                </a:lnTo>
                <a:lnTo>
                  <a:pt x="355950" y="61685"/>
                </a:lnTo>
                <a:lnTo>
                  <a:pt x="406851" y="47864"/>
                </a:lnTo>
                <a:lnTo>
                  <a:pt x="460199" y="35634"/>
                </a:lnTo>
                <a:lnTo>
                  <a:pt x="515810" y="25070"/>
                </a:lnTo>
                <a:lnTo>
                  <a:pt x="573503" y="16253"/>
                </a:lnTo>
                <a:lnTo>
                  <a:pt x="633095" y="9259"/>
                </a:lnTo>
                <a:lnTo>
                  <a:pt x="694403" y="4167"/>
                </a:lnTo>
                <a:lnTo>
                  <a:pt x="757244" y="1054"/>
                </a:lnTo>
                <a:lnTo>
                  <a:pt x="821436" y="0"/>
                </a:lnTo>
                <a:lnTo>
                  <a:pt x="885627" y="1054"/>
                </a:lnTo>
                <a:lnTo>
                  <a:pt x="948468" y="4167"/>
                </a:lnTo>
                <a:lnTo>
                  <a:pt x="1009776" y="9259"/>
                </a:lnTo>
                <a:lnTo>
                  <a:pt x="1069368" y="16253"/>
                </a:lnTo>
                <a:lnTo>
                  <a:pt x="1127061" y="25070"/>
                </a:lnTo>
                <a:lnTo>
                  <a:pt x="1182672" y="35634"/>
                </a:lnTo>
                <a:lnTo>
                  <a:pt x="1236020" y="47864"/>
                </a:lnTo>
                <a:lnTo>
                  <a:pt x="1286921" y="61685"/>
                </a:lnTo>
                <a:lnTo>
                  <a:pt x="1335192" y="77017"/>
                </a:lnTo>
                <a:lnTo>
                  <a:pt x="1380652" y="93783"/>
                </a:lnTo>
                <a:lnTo>
                  <a:pt x="1423117" y="111904"/>
                </a:lnTo>
                <a:lnTo>
                  <a:pt x="1462404" y="131303"/>
                </a:lnTo>
                <a:lnTo>
                  <a:pt x="1498332" y="151902"/>
                </a:lnTo>
                <a:lnTo>
                  <a:pt x="1530716" y="173623"/>
                </a:lnTo>
                <a:lnTo>
                  <a:pt x="1584127" y="220116"/>
                </a:lnTo>
                <a:lnTo>
                  <a:pt x="1621176" y="270161"/>
                </a:lnTo>
                <a:lnTo>
                  <a:pt x="1640400" y="323132"/>
                </a:lnTo>
                <a:lnTo>
                  <a:pt x="1642872" y="350520"/>
                </a:lnTo>
                <a:lnTo>
                  <a:pt x="1640400" y="377907"/>
                </a:lnTo>
                <a:lnTo>
                  <a:pt x="1621176" y="430878"/>
                </a:lnTo>
                <a:lnTo>
                  <a:pt x="1584127" y="480923"/>
                </a:lnTo>
                <a:lnTo>
                  <a:pt x="1530716" y="527416"/>
                </a:lnTo>
                <a:lnTo>
                  <a:pt x="1498332" y="549137"/>
                </a:lnTo>
                <a:lnTo>
                  <a:pt x="1462404" y="569736"/>
                </a:lnTo>
                <a:lnTo>
                  <a:pt x="1423117" y="589135"/>
                </a:lnTo>
                <a:lnTo>
                  <a:pt x="1380652" y="607256"/>
                </a:lnTo>
                <a:lnTo>
                  <a:pt x="1335192" y="624022"/>
                </a:lnTo>
                <a:lnTo>
                  <a:pt x="1286921" y="639354"/>
                </a:lnTo>
                <a:lnTo>
                  <a:pt x="1236020" y="653175"/>
                </a:lnTo>
                <a:lnTo>
                  <a:pt x="1182672" y="665405"/>
                </a:lnTo>
                <a:lnTo>
                  <a:pt x="1127061" y="675969"/>
                </a:lnTo>
                <a:lnTo>
                  <a:pt x="1069368" y="684786"/>
                </a:lnTo>
                <a:lnTo>
                  <a:pt x="1009776" y="691780"/>
                </a:lnTo>
                <a:lnTo>
                  <a:pt x="948468" y="696872"/>
                </a:lnTo>
                <a:lnTo>
                  <a:pt x="885627" y="699985"/>
                </a:lnTo>
                <a:lnTo>
                  <a:pt x="821436" y="701040"/>
                </a:lnTo>
                <a:lnTo>
                  <a:pt x="757244" y="699985"/>
                </a:lnTo>
                <a:lnTo>
                  <a:pt x="694403" y="696872"/>
                </a:lnTo>
                <a:lnTo>
                  <a:pt x="633095" y="691780"/>
                </a:lnTo>
                <a:lnTo>
                  <a:pt x="573503" y="684786"/>
                </a:lnTo>
                <a:lnTo>
                  <a:pt x="515810" y="675969"/>
                </a:lnTo>
                <a:lnTo>
                  <a:pt x="460199" y="665405"/>
                </a:lnTo>
                <a:lnTo>
                  <a:pt x="406851" y="653175"/>
                </a:lnTo>
                <a:lnTo>
                  <a:pt x="355950" y="639354"/>
                </a:lnTo>
                <a:lnTo>
                  <a:pt x="307679" y="624022"/>
                </a:lnTo>
                <a:lnTo>
                  <a:pt x="262219" y="607256"/>
                </a:lnTo>
                <a:lnTo>
                  <a:pt x="219754" y="589135"/>
                </a:lnTo>
                <a:lnTo>
                  <a:pt x="180467" y="569736"/>
                </a:lnTo>
                <a:lnTo>
                  <a:pt x="144539" y="549137"/>
                </a:lnTo>
                <a:lnTo>
                  <a:pt x="112155" y="527416"/>
                </a:lnTo>
                <a:lnTo>
                  <a:pt x="58744" y="480923"/>
                </a:lnTo>
                <a:lnTo>
                  <a:pt x="21695" y="430878"/>
                </a:lnTo>
                <a:lnTo>
                  <a:pt x="2471" y="377907"/>
                </a:lnTo>
                <a:lnTo>
                  <a:pt x="0" y="3505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85464" y="8931961"/>
            <a:ext cx="123253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Courier New"/>
                <a:cs typeface="Courier New"/>
              </a:rPr>
              <a:t>Cancel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38778" y="7538466"/>
            <a:ext cx="233045" cy="662940"/>
          </a:xfrm>
          <a:custGeom>
            <a:avLst/>
            <a:gdLst/>
            <a:ahLst/>
            <a:cxnLst/>
            <a:rect l="l" t="t" r="r" b="b"/>
            <a:pathLst>
              <a:path w="233045" h="662940">
                <a:moveTo>
                  <a:pt x="196358" y="36164"/>
                </a:moveTo>
                <a:lnTo>
                  <a:pt x="182535" y="49087"/>
                </a:lnTo>
                <a:lnTo>
                  <a:pt x="0" y="657097"/>
                </a:lnTo>
                <a:lnTo>
                  <a:pt x="18287" y="662685"/>
                </a:lnTo>
                <a:lnTo>
                  <a:pt x="200810" y="54600"/>
                </a:lnTo>
                <a:lnTo>
                  <a:pt x="196358" y="36164"/>
                </a:lnTo>
                <a:close/>
              </a:path>
              <a:path w="233045" h="662940">
                <a:moveTo>
                  <a:pt x="210971" y="15366"/>
                </a:moveTo>
                <a:lnTo>
                  <a:pt x="192659" y="15366"/>
                </a:lnTo>
                <a:lnTo>
                  <a:pt x="210947" y="20827"/>
                </a:lnTo>
                <a:lnTo>
                  <a:pt x="200810" y="54600"/>
                </a:lnTo>
                <a:lnTo>
                  <a:pt x="213233" y="106044"/>
                </a:lnTo>
                <a:lnTo>
                  <a:pt x="214502" y="111124"/>
                </a:lnTo>
                <a:lnTo>
                  <a:pt x="219583" y="114299"/>
                </a:lnTo>
                <a:lnTo>
                  <a:pt x="224789" y="113029"/>
                </a:lnTo>
                <a:lnTo>
                  <a:pt x="229870" y="111886"/>
                </a:lnTo>
                <a:lnTo>
                  <a:pt x="233045" y="106679"/>
                </a:lnTo>
                <a:lnTo>
                  <a:pt x="231775" y="101599"/>
                </a:lnTo>
                <a:lnTo>
                  <a:pt x="210971" y="15366"/>
                </a:lnTo>
                <a:close/>
              </a:path>
              <a:path w="233045" h="662940">
                <a:moveTo>
                  <a:pt x="207263" y="0"/>
                </a:moveTo>
                <a:lnTo>
                  <a:pt x="130810" y="71246"/>
                </a:lnTo>
                <a:lnTo>
                  <a:pt x="127000" y="74929"/>
                </a:lnTo>
                <a:lnTo>
                  <a:pt x="126746" y="80898"/>
                </a:lnTo>
                <a:lnTo>
                  <a:pt x="130429" y="84708"/>
                </a:lnTo>
                <a:lnTo>
                  <a:pt x="133985" y="88645"/>
                </a:lnTo>
                <a:lnTo>
                  <a:pt x="139954" y="88772"/>
                </a:lnTo>
                <a:lnTo>
                  <a:pt x="143891" y="85216"/>
                </a:lnTo>
                <a:lnTo>
                  <a:pt x="182535" y="49087"/>
                </a:lnTo>
                <a:lnTo>
                  <a:pt x="192659" y="15366"/>
                </a:lnTo>
                <a:lnTo>
                  <a:pt x="210971" y="15366"/>
                </a:lnTo>
                <a:lnTo>
                  <a:pt x="207263" y="0"/>
                </a:lnTo>
                <a:close/>
              </a:path>
              <a:path w="233045" h="662940">
                <a:moveTo>
                  <a:pt x="209245" y="20319"/>
                </a:moveTo>
                <a:lnTo>
                  <a:pt x="192532" y="20319"/>
                </a:lnTo>
                <a:lnTo>
                  <a:pt x="208280" y="25018"/>
                </a:lnTo>
                <a:lnTo>
                  <a:pt x="196358" y="36164"/>
                </a:lnTo>
                <a:lnTo>
                  <a:pt x="200810" y="54600"/>
                </a:lnTo>
                <a:lnTo>
                  <a:pt x="210947" y="20827"/>
                </a:lnTo>
                <a:lnTo>
                  <a:pt x="209245" y="20319"/>
                </a:lnTo>
                <a:close/>
              </a:path>
              <a:path w="233045" h="662940">
                <a:moveTo>
                  <a:pt x="192659" y="15366"/>
                </a:moveTo>
                <a:lnTo>
                  <a:pt x="182535" y="49087"/>
                </a:lnTo>
                <a:lnTo>
                  <a:pt x="196358" y="36164"/>
                </a:lnTo>
                <a:lnTo>
                  <a:pt x="192532" y="20319"/>
                </a:lnTo>
                <a:lnTo>
                  <a:pt x="209245" y="20319"/>
                </a:lnTo>
                <a:lnTo>
                  <a:pt x="192659" y="15366"/>
                </a:lnTo>
                <a:close/>
              </a:path>
              <a:path w="233045" h="662940">
                <a:moveTo>
                  <a:pt x="192532" y="20319"/>
                </a:moveTo>
                <a:lnTo>
                  <a:pt x="196358" y="36164"/>
                </a:lnTo>
                <a:lnTo>
                  <a:pt x="208280" y="25018"/>
                </a:lnTo>
                <a:lnTo>
                  <a:pt x="192532" y="20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11829" y="6986246"/>
            <a:ext cx="2962275" cy="105791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650" b="1" spc="-15" dirty="0">
                <a:latin typeface="Courier New"/>
                <a:cs typeface="Courier New"/>
              </a:rPr>
              <a:t>CollectMoney</a:t>
            </a:r>
            <a:endParaRPr sz="2650">
              <a:latin typeface="Courier New"/>
              <a:cs typeface="Courier New"/>
            </a:endParaRPr>
          </a:p>
          <a:p>
            <a:pPr marL="970915">
              <a:lnSpc>
                <a:spcPct val="100000"/>
              </a:lnSpc>
              <a:spcBef>
                <a:spcPts val="1005"/>
              </a:spcBef>
            </a:pPr>
            <a:r>
              <a:rPr sz="2350" b="1" dirty="0">
                <a:latin typeface="Courier New"/>
                <a:cs typeface="Courier New"/>
              </a:rPr>
              <a:t>&lt;&lt;extends&gt;&gt;</a:t>
            </a:r>
            <a:endParaRPr sz="2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577913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</a:t>
            </a:r>
            <a:r>
              <a:rPr spc="-50" dirty="0"/>
              <a:t> </a:t>
            </a:r>
            <a:r>
              <a:rPr spc="-5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239" y="1718366"/>
            <a:ext cx="10567670" cy="388620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  <a:tabLst>
                <a:tab pos="515620" algn="l"/>
              </a:tabLst>
            </a:pPr>
            <a:r>
              <a:rPr sz="2350" spc="409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Class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diagrams represent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structure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of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the</a:t>
            </a:r>
            <a:r>
              <a:rPr sz="2900" spc="9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system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15620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Used</a:t>
            </a:r>
            <a:endParaRPr sz="2900">
              <a:latin typeface="URW Gothic"/>
              <a:cs typeface="URW Gothic"/>
            </a:endParaRPr>
          </a:p>
          <a:p>
            <a:pPr marL="1102360" marR="5080" indent="-419100">
              <a:lnSpc>
                <a:spcPts val="3170"/>
              </a:lnSpc>
              <a:spcBef>
                <a:spcPts val="1625"/>
              </a:spcBef>
              <a:tabLst>
                <a:tab pos="1102360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during requirements analysis to model application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domain 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concepts</a:t>
            </a:r>
            <a:endParaRPr sz="265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380"/>
              </a:spcBef>
              <a:tabLst>
                <a:tab pos="1102360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during system design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to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model</a:t>
            </a:r>
            <a:r>
              <a:rPr sz="2650" spc="-4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subsystems</a:t>
            </a:r>
            <a:endParaRPr sz="2650">
              <a:latin typeface="URW Gothic"/>
              <a:cs typeface="URW Gothic"/>
            </a:endParaRPr>
          </a:p>
          <a:p>
            <a:pPr marL="1102360" marR="47625" indent="-419100">
              <a:lnSpc>
                <a:spcPts val="3170"/>
              </a:lnSpc>
              <a:spcBef>
                <a:spcPts val="1605"/>
              </a:spcBef>
              <a:tabLst>
                <a:tab pos="1102360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during object design to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specify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the detailed behavior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and 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attributes of</a:t>
            </a:r>
            <a:r>
              <a:rPr sz="2650" spc="-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classes.</a:t>
            </a:r>
            <a:endParaRPr sz="2650">
              <a:latin typeface="URW Gothic"/>
              <a:cs typeface="URW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955" y="6624828"/>
            <a:ext cx="4895215" cy="657225"/>
          </a:xfrm>
          <a:custGeom>
            <a:avLst/>
            <a:gdLst/>
            <a:ahLst/>
            <a:cxnLst/>
            <a:rect l="l" t="t" r="r" b="b"/>
            <a:pathLst>
              <a:path w="4895215" h="657225">
                <a:moveTo>
                  <a:pt x="0" y="656844"/>
                </a:moveTo>
                <a:lnTo>
                  <a:pt x="4895088" y="656844"/>
                </a:lnTo>
                <a:lnTo>
                  <a:pt x="4895088" y="0"/>
                </a:lnTo>
                <a:lnTo>
                  <a:pt x="0" y="0"/>
                </a:lnTo>
                <a:lnTo>
                  <a:pt x="0" y="656844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852" y="6792214"/>
            <a:ext cx="4457065" cy="16230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941069">
              <a:lnSpc>
                <a:spcPct val="98600"/>
              </a:lnSpc>
              <a:spcBef>
                <a:spcPts val="135"/>
              </a:spcBef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TarifSchedule  Table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zone2price  </a:t>
            </a: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Enumeration getZones()  Price</a:t>
            </a:r>
            <a:r>
              <a:rPr sz="265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getPrice(Zone)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9431" y="7287768"/>
            <a:ext cx="4897120" cy="1252855"/>
          </a:xfrm>
          <a:custGeom>
            <a:avLst/>
            <a:gdLst/>
            <a:ahLst/>
            <a:cxnLst/>
            <a:rect l="l" t="t" r="r" b="b"/>
            <a:pathLst>
              <a:path w="4897120" h="1252854">
                <a:moveTo>
                  <a:pt x="0" y="377951"/>
                </a:moveTo>
                <a:lnTo>
                  <a:pt x="4896612" y="377951"/>
                </a:lnTo>
                <a:lnTo>
                  <a:pt x="4896612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  <a:path w="4897120" h="1252854">
                <a:moveTo>
                  <a:pt x="0" y="1252727"/>
                </a:moveTo>
                <a:lnTo>
                  <a:pt x="4892040" y="1252727"/>
                </a:lnTo>
                <a:lnTo>
                  <a:pt x="4892040" y="391667"/>
                </a:lnTo>
                <a:lnTo>
                  <a:pt x="0" y="391667"/>
                </a:lnTo>
                <a:lnTo>
                  <a:pt x="0" y="1252727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1732" y="7803642"/>
            <a:ext cx="193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73311" y="6778752"/>
            <a:ext cx="3842385" cy="655320"/>
          </a:xfrm>
          <a:custGeom>
            <a:avLst/>
            <a:gdLst/>
            <a:ahLst/>
            <a:cxnLst/>
            <a:rect l="l" t="t" r="r" b="b"/>
            <a:pathLst>
              <a:path w="3842384" h="655320">
                <a:moveTo>
                  <a:pt x="0" y="655320"/>
                </a:moveTo>
                <a:lnTo>
                  <a:pt x="3842004" y="655320"/>
                </a:lnTo>
                <a:lnTo>
                  <a:pt x="3842004" y="0"/>
                </a:lnTo>
                <a:lnTo>
                  <a:pt x="0" y="0"/>
                </a:lnTo>
                <a:lnTo>
                  <a:pt x="0" y="65532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79785" y="6945883"/>
            <a:ext cx="8305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Trip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73311" y="7432547"/>
            <a:ext cx="3840479" cy="1274445"/>
          </a:xfrm>
          <a:custGeom>
            <a:avLst/>
            <a:gdLst/>
            <a:ahLst/>
            <a:cxnLst/>
            <a:rect l="l" t="t" r="r" b="b"/>
            <a:pathLst>
              <a:path w="3840479" h="1274445">
                <a:moveTo>
                  <a:pt x="0" y="842771"/>
                </a:moveTo>
                <a:lnTo>
                  <a:pt x="3840479" y="842771"/>
                </a:lnTo>
                <a:lnTo>
                  <a:pt x="3840479" y="0"/>
                </a:lnTo>
                <a:lnTo>
                  <a:pt x="0" y="0"/>
                </a:lnTo>
                <a:lnTo>
                  <a:pt x="0" y="842771"/>
                </a:lnTo>
                <a:close/>
              </a:path>
              <a:path w="3840479" h="1274445">
                <a:moveTo>
                  <a:pt x="0" y="1274064"/>
                </a:moveTo>
                <a:lnTo>
                  <a:pt x="3840479" y="1274064"/>
                </a:lnTo>
                <a:lnTo>
                  <a:pt x="3840479" y="839724"/>
                </a:lnTo>
                <a:lnTo>
                  <a:pt x="0" y="839724"/>
                </a:lnTo>
                <a:lnTo>
                  <a:pt x="0" y="1274064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43371" y="7374128"/>
            <a:ext cx="53873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527425" algn="l"/>
              </a:tabLst>
            </a:pPr>
            <a:r>
              <a:rPr sz="3975" b="1" u="sng" spc="-15" baseline="3144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	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zone:Zone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9188" y="7776718"/>
            <a:ext cx="56622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32785" algn="l"/>
              </a:tabLst>
            </a:pPr>
            <a:r>
              <a:rPr sz="3975" spc="-7" baseline="2096" dirty="0">
                <a:solidFill>
                  <a:srgbClr val="FFFFFF"/>
                </a:solidFill>
                <a:latin typeface="Times New Roman"/>
                <a:cs typeface="Times New Roman"/>
              </a:rPr>
              <a:t>*	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265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Price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16" y="341451"/>
            <a:ext cx="2771775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02626" y="2312035"/>
            <a:ext cx="4457700" cy="8305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3170"/>
              </a:lnSpc>
              <a:spcBef>
                <a:spcPts val="200"/>
              </a:spcBef>
            </a:pPr>
            <a:r>
              <a:rPr sz="2650" b="1" spc="-15" dirty="0">
                <a:solidFill>
                  <a:srgbClr val="2DFF2C"/>
                </a:solidFill>
                <a:latin typeface="Courier New"/>
                <a:cs typeface="Courier New"/>
              </a:rPr>
              <a:t>Enumeration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getZones</a:t>
            </a:r>
            <a:r>
              <a:rPr sz="2650" b="1" spc="-15" dirty="0">
                <a:latin typeface="Courier New"/>
                <a:cs typeface="Courier New"/>
              </a:rPr>
              <a:t>()  </a:t>
            </a:r>
            <a:r>
              <a:rPr sz="2650" b="1" spc="-10" dirty="0">
                <a:solidFill>
                  <a:srgbClr val="2DFF2C"/>
                </a:solidFill>
                <a:latin typeface="Courier New"/>
                <a:cs typeface="Courier New"/>
              </a:rPr>
              <a:t>Price</a:t>
            </a:r>
            <a:r>
              <a:rPr sz="2650" b="1" spc="-15" dirty="0">
                <a:solidFill>
                  <a:srgbClr val="2DFF2C"/>
                </a:solidFill>
                <a:latin typeface="Courier New"/>
                <a:cs typeface="Courier New"/>
              </a:rPr>
              <a:t> </a:t>
            </a: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getPrice</a:t>
            </a:r>
            <a:r>
              <a:rPr sz="2650" b="1" spc="-10" dirty="0">
                <a:latin typeface="Courier New"/>
                <a:cs typeface="Courier New"/>
              </a:rPr>
              <a:t>(</a:t>
            </a:r>
            <a:r>
              <a:rPr sz="2650" b="1" spc="-10" dirty="0">
                <a:solidFill>
                  <a:srgbClr val="2DFF2C"/>
                </a:solidFill>
                <a:latin typeface="Courier New"/>
                <a:cs typeface="Courier New"/>
              </a:rPr>
              <a:t>Zone</a:t>
            </a:r>
            <a:r>
              <a:rPr sz="2650" b="1" spc="-10" dirty="0">
                <a:latin typeface="Courier New"/>
                <a:cs typeface="Courier New"/>
              </a:rPr>
              <a:t>)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09331" y="1353311"/>
            <a:ext cx="5248910" cy="655320"/>
          </a:xfrm>
          <a:custGeom>
            <a:avLst/>
            <a:gdLst/>
            <a:ahLst/>
            <a:cxnLst/>
            <a:rect l="l" t="t" r="r" b="b"/>
            <a:pathLst>
              <a:path w="5248909" h="655319">
                <a:moveTo>
                  <a:pt x="0" y="655320"/>
                </a:moveTo>
                <a:lnTo>
                  <a:pt x="5248656" y="655320"/>
                </a:lnTo>
                <a:lnTo>
                  <a:pt x="5248656" y="0"/>
                </a:lnTo>
                <a:lnTo>
                  <a:pt x="0" y="0"/>
                </a:lnTo>
                <a:lnTo>
                  <a:pt x="0" y="65532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02626" y="1518869"/>
            <a:ext cx="3750945" cy="8191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1109980">
              <a:lnSpc>
                <a:spcPts val="3080"/>
              </a:lnSpc>
              <a:spcBef>
                <a:spcPts val="275"/>
              </a:spcBef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TarifSchedule  </a:t>
            </a:r>
            <a:r>
              <a:rPr sz="2650" b="1" spc="-10" dirty="0">
                <a:solidFill>
                  <a:srgbClr val="2DFF2C"/>
                </a:solidFill>
                <a:latin typeface="Courier New"/>
                <a:cs typeface="Courier New"/>
              </a:rPr>
              <a:t>Table</a:t>
            </a:r>
            <a:r>
              <a:rPr sz="2650" b="1" spc="-5" dirty="0">
                <a:solidFill>
                  <a:srgbClr val="2DFF2C"/>
                </a:solidFill>
                <a:latin typeface="Courier New"/>
                <a:cs typeface="Courier New"/>
              </a:rPr>
              <a:t>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zone2price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0827" y="3290315"/>
            <a:ext cx="3235960" cy="657225"/>
          </a:xfrm>
          <a:custGeom>
            <a:avLst/>
            <a:gdLst/>
            <a:ahLst/>
            <a:cxnLst/>
            <a:rect l="l" t="t" r="r" b="b"/>
            <a:pathLst>
              <a:path w="3235960" h="657225">
                <a:moveTo>
                  <a:pt x="0" y="656843"/>
                </a:moveTo>
                <a:lnTo>
                  <a:pt x="3235452" y="656843"/>
                </a:lnTo>
                <a:lnTo>
                  <a:pt x="3235452" y="0"/>
                </a:lnTo>
                <a:lnTo>
                  <a:pt x="0" y="0"/>
                </a:lnTo>
                <a:lnTo>
                  <a:pt x="0" y="656843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605966" y="2008314"/>
            <a:ext cx="5269230" cy="2486660"/>
            <a:chOff x="7605966" y="2008314"/>
            <a:chExt cx="5269230" cy="2486660"/>
          </a:xfrm>
        </p:grpSpPr>
        <p:sp>
          <p:nvSpPr>
            <p:cNvPr id="8" name="object 8"/>
            <p:cNvSpPr/>
            <p:nvPr/>
          </p:nvSpPr>
          <p:spPr>
            <a:xfrm>
              <a:off x="7613904" y="2016251"/>
              <a:ext cx="5253355" cy="1252855"/>
            </a:xfrm>
            <a:custGeom>
              <a:avLst/>
              <a:gdLst/>
              <a:ahLst/>
              <a:cxnLst/>
              <a:rect l="l" t="t" r="r" b="b"/>
              <a:pathLst>
                <a:path w="5253355" h="1252854">
                  <a:moveTo>
                    <a:pt x="0" y="376427"/>
                  </a:moveTo>
                  <a:lnTo>
                    <a:pt x="5241036" y="376427"/>
                  </a:lnTo>
                  <a:lnTo>
                    <a:pt x="5241036" y="0"/>
                  </a:lnTo>
                  <a:lnTo>
                    <a:pt x="0" y="0"/>
                  </a:lnTo>
                  <a:lnTo>
                    <a:pt x="0" y="376427"/>
                  </a:lnTo>
                  <a:close/>
                </a:path>
                <a:path w="5253355" h="1252854">
                  <a:moveTo>
                    <a:pt x="10668" y="1252727"/>
                  </a:moveTo>
                  <a:lnTo>
                    <a:pt x="5253228" y="1252727"/>
                  </a:lnTo>
                  <a:lnTo>
                    <a:pt x="5253228" y="391668"/>
                  </a:lnTo>
                  <a:lnTo>
                    <a:pt x="10668" y="391668"/>
                  </a:lnTo>
                  <a:lnTo>
                    <a:pt x="10668" y="1252727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03793" y="3196716"/>
              <a:ext cx="3081655" cy="1293495"/>
            </a:xfrm>
            <a:custGeom>
              <a:avLst/>
              <a:gdLst/>
              <a:ahLst/>
              <a:cxnLst/>
              <a:rect l="l" t="t" r="r" b="b"/>
              <a:pathLst>
                <a:path w="3081654" h="1293495">
                  <a:moveTo>
                    <a:pt x="2932556" y="398398"/>
                  </a:moveTo>
                  <a:lnTo>
                    <a:pt x="754252" y="398398"/>
                  </a:lnTo>
                  <a:lnTo>
                    <a:pt x="707145" y="406004"/>
                  </a:lnTo>
                  <a:lnTo>
                    <a:pt x="666218" y="427180"/>
                  </a:lnTo>
                  <a:lnTo>
                    <a:pt x="633936" y="459462"/>
                  </a:lnTo>
                  <a:lnTo>
                    <a:pt x="612760" y="500389"/>
                  </a:lnTo>
                  <a:lnTo>
                    <a:pt x="605154" y="547496"/>
                  </a:lnTo>
                  <a:lnTo>
                    <a:pt x="605154" y="1143888"/>
                  </a:lnTo>
                  <a:lnTo>
                    <a:pt x="612760" y="1190996"/>
                  </a:lnTo>
                  <a:lnTo>
                    <a:pt x="633936" y="1231923"/>
                  </a:lnTo>
                  <a:lnTo>
                    <a:pt x="666218" y="1264205"/>
                  </a:lnTo>
                  <a:lnTo>
                    <a:pt x="707145" y="1285381"/>
                  </a:lnTo>
                  <a:lnTo>
                    <a:pt x="754252" y="1292986"/>
                  </a:lnTo>
                  <a:lnTo>
                    <a:pt x="2932556" y="1292986"/>
                  </a:lnTo>
                  <a:lnTo>
                    <a:pt x="2979664" y="1285381"/>
                  </a:lnTo>
                  <a:lnTo>
                    <a:pt x="3020591" y="1264205"/>
                  </a:lnTo>
                  <a:lnTo>
                    <a:pt x="3052873" y="1231923"/>
                  </a:lnTo>
                  <a:lnTo>
                    <a:pt x="3074049" y="1190996"/>
                  </a:lnTo>
                  <a:lnTo>
                    <a:pt x="3081654" y="1143888"/>
                  </a:lnTo>
                  <a:lnTo>
                    <a:pt x="3081654" y="547496"/>
                  </a:lnTo>
                  <a:lnTo>
                    <a:pt x="3074049" y="500389"/>
                  </a:lnTo>
                  <a:lnTo>
                    <a:pt x="3052873" y="459462"/>
                  </a:lnTo>
                  <a:lnTo>
                    <a:pt x="3020591" y="427180"/>
                  </a:lnTo>
                  <a:lnTo>
                    <a:pt x="2979664" y="406004"/>
                  </a:lnTo>
                  <a:lnTo>
                    <a:pt x="2932556" y="398398"/>
                  </a:lnTo>
                  <a:close/>
                </a:path>
                <a:path w="3081654" h="1293495">
                  <a:moveTo>
                    <a:pt x="0" y="0"/>
                  </a:moveTo>
                  <a:lnTo>
                    <a:pt x="1017904" y="398398"/>
                  </a:lnTo>
                  <a:lnTo>
                    <a:pt x="1637029" y="398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03793" y="3196716"/>
              <a:ext cx="3081655" cy="1293495"/>
            </a:xfrm>
            <a:custGeom>
              <a:avLst/>
              <a:gdLst/>
              <a:ahLst/>
              <a:cxnLst/>
              <a:rect l="l" t="t" r="r" b="b"/>
              <a:pathLst>
                <a:path w="3081654" h="1293495">
                  <a:moveTo>
                    <a:pt x="605154" y="547496"/>
                  </a:moveTo>
                  <a:lnTo>
                    <a:pt x="612760" y="500389"/>
                  </a:lnTo>
                  <a:lnTo>
                    <a:pt x="633936" y="459462"/>
                  </a:lnTo>
                  <a:lnTo>
                    <a:pt x="666218" y="427180"/>
                  </a:lnTo>
                  <a:lnTo>
                    <a:pt x="707145" y="406004"/>
                  </a:lnTo>
                  <a:lnTo>
                    <a:pt x="754252" y="398398"/>
                  </a:lnTo>
                  <a:lnTo>
                    <a:pt x="1017904" y="398398"/>
                  </a:lnTo>
                  <a:lnTo>
                    <a:pt x="0" y="0"/>
                  </a:lnTo>
                  <a:lnTo>
                    <a:pt x="1637029" y="398398"/>
                  </a:lnTo>
                  <a:lnTo>
                    <a:pt x="2932556" y="398398"/>
                  </a:lnTo>
                  <a:lnTo>
                    <a:pt x="2979664" y="406004"/>
                  </a:lnTo>
                  <a:lnTo>
                    <a:pt x="3020591" y="427180"/>
                  </a:lnTo>
                  <a:lnTo>
                    <a:pt x="3052873" y="459462"/>
                  </a:lnTo>
                  <a:lnTo>
                    <a:pt x="3074049" y="500389"/>
                  </a:lnTo>
                  <a:lnTo>
                    <a:pt x="3081654" y="547496"/>
                  </a:lnTo>
                  <a:lnTo>
                    <a:pt x="3081654" y="771143"/>
                  </a:lnTo>
                  <a:lnTo>
                    <a:pt x="3081654" y="1143888"/>
                  </a:lnTo>
                  <a:lnTo>
                    <a:pt x="3074049" y="1190996"/>
                  </a:lnTo>
                  <a:lnTo>
                    <a:pt x="3052873" y="1231923"/>
                  </a:lnTo>
                  <a:lnTo>
                    <a:pt x="3020591" y="1264205"/>
                  </a:lnTo>
                  <a:lnTo>
                    <a:pt x="2979664" y="1285381"/>
                  </a:lnTo>
                  <a:lnTo>
                    <a:pt x="2932556" y="1292986"/>
                  </a:lnTo>
                  <a:lnTo>
                    <a:pt x="1637029" y="1292986"/>
                  </a:lnTo>
                  <a:lnTo>
                    <a:pt x="1017904" y="1292986"/>
                  </a:lnTo>
                  <a:lnTo>
                    <a:pt x="754252" y="1292986"/>
                  </a:lnTo>
                  <a:lnTo>
                    <a:pt x="707145" y="1285381"/>
                  </a:lnTo>
                  <a:lnTo>
                    <a:pt x="666218" y="1264205"/>
                  </a:lnTo>
                  <a:lnTo>
                    <a:pt x="633936" y="1231923"/>
                  </a:lnTo>
                  <a:lnTo>
                    <a:pt x="612760" y="1190996"/>
                  </a:lnTo>
                  <a:lnTo>
                    <a:pt x="605154" y="1143888"/>
                  </a:lnTo>
                  <a:lnTo>
                    <a:pt x="605154" y="771143"/>
                  </a:lnTo>
                  <a:lnTo>
                    <a:pt x="605154" y="54749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39036" y="3457194"/>
            <a:ext cx="2789555" cy="16230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47955">
              <a:lnSpc>
                <a:spcPct val="98600"/>
              </a:lnSpc>
              <a:spcBef>
                <a:spcPts val="135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TarifSchedule  zone2price  getZones()  getPrice()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23498" y="2454973"/>
            <a:ext cx="2590165" cy="1230630"/>
            <a:chOff x="4623498" y="2454973"/>
            <a:chExt cx="2590165" cy="1230630"/>
          </a:xfrm>
        </p:grpSpPr>
        <p:sp>
          <p:nvSpPr>
            <p:cNvPr id="13" name="object 13"/>
            <p:cNvSpPr/>
            <p:nvPr/>
          </p:nvSpPr>
          <p:spPr>
            <a:xfrm>
              <a:off x="4628260" y="2459735"/>
              <a:ext cx="2580640" cy="1221105"/>
            </a:xfrm>
            <a:custGeom>
              <a:avLst/>
              <a:gdLst/>
              <a:ahLst/>
              <a:cxnLst/>
              <a:rect l="l" t="t" r="r" b="b"/>
              <a:pathLst>
                <a:path w="2580640" h="1221104">
                  <a:moveTo>
                    <a:pt x="2431415" y="0"/>
                  </a:moveTo>
                  <a:lnTo>
                    <a:pt x="903351" y="0"/>
                  </a:lnTo>
                  <a:lnTo>
                    <a:pt x="856318" y="7591"/>
                  </a:lnTo>
                  <a:lnTo>
                    <a:pt x="815460" y="28728"/>
                  </a:lnTo>
                  <a:lnTo>
                    <a:pt x="783235" y="60953"/>
                  </a:lnTo>
                  <a:lnTo>
                    <a:pt x="762098" y="101811"/>
                  </a:lnTo>
                  <a:lnTo>
                    <a:pt x="754506" y="148844"/>
                  </a:lnTo>
                  <a:lnTo>
                    <a:pt x="754506" y="520954"/>
                  </a:lnTo>
                  <a:lnTo>
                    <a:pt x="0" y="1220978"/>
                  </a:lnTo>
                  <a:lnTo>
                    <a:pt x="754506" y="744220"/>
                  </a:lnTo>
                  <a:lnTo>
                    <a:pt x="2580259" y="744220"/>
                  </a:lnTo>
                  <a:lnTo>
                    <a:pt x="2580259" y="148844"/>
                  </a:lnTo>
                  <a:lnTo>
                    <a:pt x="2572667" y="101811"/>
                  </a:lnTo>
                  <a:lnTo>
                    <a:pt x="2551530" y="60953"/>
                  </a:lnTo>
                  <a:lnTo>
                    <a:pt x="2519305" y="28728"/>
                  </a:lnTo>
                  <a:lnTo>
                    <a:pt x="2478447" y="7591"/>
                  </a:lnTo>
                  <a:lnTo>
                    <a:pt x="2431415" y="0"/>
                  </a:lnTo>
                  <a:close/>
                </a:path>
                <a:path w="2580640" h="1221104">
                  <a:moveTo>
                    <a:pt x="2580259" y="744220"/>
                  </a:moveTo>
                  <a:lnTo>
                    <a:pt x="754506" y="744220"/>
                  </a:lnTo>
                  <a:lnTo>
                    <a:pt x="762098" y="791252"/>
                  </a:lnTo>
                  <a:lnTo>
                    <a:pt x="783235" y="832110"/>
                  </a:lnTo>
                  <a:lnTo>
                    <a:pt x="815460" y="864335"/>
                  </a:lnTo>
                  <a:lnTo>
                    <a:pt x="856318" y="885472"/>
                  </a:lnTo>
                  <a:lnTo>
                    <a:pt x="903351" y="893064"/>
                  </a:lnTo>
                  <a:lnTo>
                    <a:pt x="2431415" y="893064"/>
                  </a:lnTo>
                  <a:lnTo>
                    <a:pt x="2478447" y="885472"/>
                  </a:lnTo>
                  <a:lnTo>
                    <a:pt x="2519305" y="864335"/>
                  </a:lnTo>
                  <a:lnTo>
                    <a:pt x="2551530" y="832110"/>
                  </a:lnTo>
                  <a:lnTo>
                    <a:pt x="2572667" y="791252"/>
                  </a:lnTo>
                  <a:lnTo>
                    <a:pt x="2580259" y="744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28260" y="2459735"/>
              <a:ext cx="2580640" cy="1221105"/>
            </a:xfrm>
            <a:custGeom>
              <a:avLst/>
              <a:gdLst/>
              <a:ahLst/>
              <a:cxnLst/>
              <a:rect l="l" t="t" r="r" b="b"/>
              <a:pathLst>
                <a:path w="2580640" h="1221104">
                  <a:moveTo>
                    <a:pt x="754506" y="148844"/>
                  </a:moveTo>
                  <a:lnTo>
                    <a:pt x="762098" y="101811"/>
                  </a:lnTo>
                  <a:lnTo>
                    <a:pt x="783235" y="60953"/>
                  </a:lnTo>
                  <a:lnTo>
                    <a:pt x="815460" y="28728"/>
                  </a:lnTo>
                  <a:lnTo>
                    <a:pt x="856318" y="7591"/>
                  </a:lnTo>
                  <a:lnTo>
                    <a:pt x="903351" y="0"/>
                  </a:lnTo>
                  <a:lnTo>
                    <a:pt x="1058799" y="0"/>
                  </a:lnTo>
                  <a:lnTo>
                    <a:pt x="1515237" y="0"/>
                  </a:lnTo>
                  <a:lnTo>
                    <a:pt x="2431415" y="0"/>
                  </a:lnTo>
                  <a:lnTo>
                    <a:pt x="2478447" y="7591"/>
                  </a:lnTo>
                  <a:lnTo>
                    <a:pt x="2519305" y="28728"/>
                  </a:lnTo>
                  <a:lnTo>
                    <a:pt x="2551530" y="60953"/>
                  </a:lnTo>
                  <a:lnTo>
                    <a:pt x="2572667" y="101811"/>
                  </a:lnTo>
                  <a:lnTo>
                    <a:pt x="2580259" y="148844"/>
                  </a:lnTo>
                  <a:lnTo>
                    <a:pt x="2580259" y="520954"/>
                  </a:lnTo>
                  <a:lnTo>
                    <a:pt x="2580259" y="744220"/>
                  </a:lnTo>
                  <a:lnTo>
                    <a:pt x="2572667" y="791252"/>
                  </a:lnTo>
                  <a:lnTo>
                    <a:pt x="2551530" y="832110"/>
                  </a:lnTo>
                  <a:lnTo>
                    <a:pt x="2519305" y="864335"/>
                  </a:lnTo>
                  <a:lnTo>
                    <a:pt x="2478447" y="885472"/>
                  </a:lnTo>
                  <a:lnTo>
                    <a:pt x="2431415" y="893064"/>
                  </a:lnTo>
                  <a:lnTo>
                    <a:pt x="1515237" y="893064"/>
                  </a:lnTo>
                  <a:lnTo>
                    <a:pt x="1058799" y="893064"/>
                  </a:lnTo>
                  <a:lnTo>
                    <a:pt x="903351" y="893064"/>
                  </a:lnTo>
                  <a:lnTo>
                    <a:pt x="856318" y="885472"/>
                  </a:lnTo>
                  <a:lnTo>
                    <a:pt x="815460" y="864335"/>
                  </a:lnTo>
                  <a:lnTo>
                    <a:pt x="783235" y="832110"/>
                  </a:lnTo>
                  <a:lnTo>
                    <a:pt x="762098" y="791252"/>
                  </a:lnTo>
                  <a:lnTo>
                    <a:pt x="754506" y="744220"/>
                  </a:lnTo>
                  <a:lnTo>
                    <a:pt x="0" y="1220978"/>
                  </a:lnTo>
                  <a:lnTo>
                    <a:pt x="754506" y="520954"/>
                  </a:lnTo>
                  <a:lnTo>
                    <a:pt x="754506" y="14884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273746" y="3945318"/>
            <a:ext cx="6311900" cy="1778000"/>
            <a:chOff x="1273746" y="3945318"/>
            <a:chExt cx="6311900" cy="1778000"/>
          </a:xfrm>
        </p:grpSpPr>
        <p:sp>
          <p:nvSpPr>
            <p:cNvPr id="16" name="object 16"/>
            <p:cNvSpPr/>
            <p:nvPr/>
          </p:nvSpPr>
          <p:spPr>
            <a:xfrm>
              <a:off x="1281683" y="3953255"/>
              <a:ext cx="3249295" cy="1252855"/>
            </a:xfrm>
            <a:custGeom>
              <a:avLst/>
              <a:gdLst/>
              <a:ahLst/>
              <a:cxnLst/>
              <a:rect l="l" t="t" r="r" b="b"/>
              <a:pathLst>
                <a:path w="3249295" h="1252854">
                  <a:moveTo>
                    <a:pt x="0" y="377951"/>
                  </a:moveTo>
                  <a:lnTo>
                    <a:pt x="3244595" y="377951"/>
                  </a:lnTo>
                  <a:lnTo>
                    <a:pt x="3244595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  <a:path w="3249295" h="1252854">
                  <a:moveTo>
                    <a:pt x="6096" y="1252727"/>
                  </a:moveTo>
                  <a:lnTo>
                    <a:pt x="3249167" y="1252727"/>
                  </a:lnTo>
                  <a:lnTo>
                    <a:pt x="3249167" y="391667"/>
                  </a:lnTo>
                  <a:lnTo>
                    <a:pt x="6096" y="391667"/>
                  </a:lnTo>
                  <a:lnTo>
                    <a:pt x="6096" y="1252727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5931" y="4743576"/>
              <a:ext cx="3044825" cy="974725"/>
            </a:xfrm>
            <a:custGeom>
              <a:avLst/>
              <a:gdLst/>
              <a:ahLst/>
              <a:cxnLst/>
              <a:rect l="l" t="t" r="r" b="b"/>
              <a:pathLst>
                <a:path w="3044825" h="974725">
                  <a:moveTo>
                    <a:pt x="0" y="0"/>
                  </a:moveTo>
                  <a:lnTo>
                    <a:pt x="567943" y="453517"/>
                  </a:lnTo>
                  <a:lnTo>
                    <a:pt x="567943" y="825626"/>
                  </a:lnTo>
                  <a:lnTo>
                    <a:pt x="575535" y="872659"/>
                  </a:lnTo>
                  <a:lnTo>
                    <a:pt x="596672" y="913517"/>
                  </a:lnTo>
                  <a:lnTo>
                    <a:pt x="628897" y="945742"/>
                  </a:lnTo>
                  <a:lnTo>
                    <a:pt x="669755" y="966879"/>
                  </a:lnTo>
                  <a:lnTo>
                    <a:pt x="716788" y="974471"/>
                  </a:lnTo>
                  <a:lnTo>
                    <a:pt x="2895599" y="974471"/>
                  </a:lnTo>
                  <a:lnTo>
                    <a:pt x="2942632" y="966879"/>
                  </a:lnTo>
                  <a:lnTo>
                    <a:pt x="2983490" y="945742"/>
                  </a:lnTo>
                  <a:lnTo>
                    <a:pt x="3015715" y="913517"/>
                  </a:lnTo>
                  <a:lnTo>
                    <a:pt x="3036852" y="872659"/>
                  </a:lnTo>
                  <a:lnTo>
                    <a:pt x="3044443" y="825626"/>
                  </a:lnTo>
                  <a:lnTo>
                    <a:pt x="3044443" y="230250"/>
                  </a:lnTo>
                  <a:lnTo>
                    <a:pt x="567943" y="230250"/>
                  </a:lnTo>
                  <a:lnTo>
                    <a:pt x="0" y="0"/>
                  </a:lnTo>
                  <a:close/>
                </a:path>
                <a:path w="3044825" h="974725">
                  <a:moveTo>
                    <a:pt x="2895599" y="81407"/>
                  </a:moveTo>
                  <a:lnTo>
                    <a:pt x="716788" y="81407"/>
                  </a:lnTo>
                  <a:lnTo>
                    <a:pt x="669755" y="88998"/>
                  </a:lnTo>
                  <a:lnTo>
                    <a:pt x="628897" y="110135"/>
                  </a:lnTo>
                  <a:lnTo>
                    <a:pt x="596672" y="142360"/>
                  </a:lnTo>
                  <a:lnTo>
                    <a:pt x="575535" y="183218"/>
                  </a:lnTo>
                  <a:lnTo>
                    <a:pt x="567943" y="230250"/>
                  </a:lnTo>
                  <a:lnTo>
                    <a:pt x="3044443" y="230250"/>
                  </a:lnTo>
                  <a:lnTo>
                    <a:pt x="3036852" y="183218"/>
                  </a:lnTo>
                  <a:lnTo>
                    <a:pt x="3015715" y="142360"/>
                  </a:lnTo>
                  <a:lnTo>
                    <a:pt x="2983490" y="110135"/>
                  </a:lnTo>
                  <a:lnTo>
                    <a:pt x="2942632" y="88998"/>
                  </a:lnTo>
                  <a:lnTo>
                    <a:pt x="2895599" y="814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5931" y="4743576"/>
              <a:ext cx="3044825" cy="974725"/>
            </a:xfrm>
            <a:custGeom>
              <a:avLst/>
              <a:gdLst/>
              <a:ahLst/>
              <a:cxnLst/>
              <a:rect l="l" t="t" r="r" b="b"/>
              <a:pathLst>
                <a:path w="3044825" h="974725">
                  <a:moveTo>
                    <a:pt x="567943" y="230250"/>
                  </a:moveTo>
                  <a:lnTo>
                    <a:pt x="575535" y="183218"/>
                  </a:lnTo>
                  <a:lnTo>
                    <a:pt x="596672" y="142360"/>
                  </a:lnTo>
                  <a:lnTo>
                    <a:pt x="628897" y="110135"/>
                  </a:lnTo>
                  <a:lnTo>
                    <a:pt x="669755" y="88998"/>
                  </a:lnTo>
                  <a:lnTo>
                    <a:pt x="716788" y="81407"/>
                  </a:lnTo>
                  <a:lnTo>
                    <a:pt x="980693" y="81407"/>
                  </a:lnTo>
                  <a:lnTo>
                    <a:pt x="1599818" y="81407"/>
                  </a:lnTo>
                  <a:lnTo>
                    <a:pt x="2895599" y="81407"/>
                  </a:lnTo>
                  <a:lnTo>
                    <a:pt x="2942632" y="88998"/>
                  </a:lnTo>
                  <a:lnTo>
                    <a:pt x="2983490" y="110135"/>
                  </a:lnTo>
                  <a:lnTo>
                    <a:pt x="3015715" y="142360"/>
                  </a:lnTo>
                  <a:lnTo>
                    <a:pt x="3036852" y="183218"/>
                  </a:lnTo>
                  <a:lnTo>
                    <a:pt x="3044443" y="230250"/>
                  </a:lnTo>
                  <a:lnTo>
                    <a:pt x="3044443" y="453517"/>
                  </a:lnTo>
                  <a:lnTo>
                    <a:pt x="3044443" y="825626"/>
                  </a:lnTo>
                  <a:lnTo>
                    <a:pt x="3036852" y="872659"/>
                  </a:lnTo>
                  <a:lnTo>
                    <a:pt x="3015715" y="913517"/>
                  </a:lnTo>
                  <a:lnTo>
                    <a:pt x="2983490" y="945742"/>
                  </a:lnTo>
                  <a:lnTo>
                    <a:pt x="2942632" y="966879"/>
                  </a:lnTo>
                  <a:lnTo>
                    <a:pt x="2895599" y="974471"/>
                  </a:lnTo>
                  <a:lnTo>
                    <a:pt x="1599818" y="974471"/>
                  </a:lnTo>
                  <a:lnTo>
                    <a:pt x="980693" y="974471"/>
                  </a:lnTo>
                  <a:lnTo>
                    <a:pt x="716788" y="974471"/>
                  </a:lnTo>
                  <a:lnTo>
                    <a:pt x="669755" y="966879"/>
                  </a:lnTo>
                  <a:lnTo>
                    <a:pt x="628897" y="945742"/>
                  </a:lnTo>
                  <a:lnTo>
                    <a:pt x="596672" y="913517"/>
                  </a:lnTo>
                  <a:lnTo>
                    <a:pt x="575535" y="872659"/>
                  </a:lnTo>
                  <a:lnTo>
                    <a:pt x="567943" y="825626"/>
                  </a:lnTo>
                  <a:lnTo>
                    <a:pt x="567943" y="453517"/>
                  </a:lnTo>
                  <a:lnTo>
                    <a:pt x="0" y="0"/>
                  </a:lnTo>
                  <a:lnTo>
                    <a:pt x="567943" y="2302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05703" y="2680462"/>
            <a:ext cx="82613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5" dirty="0">
                <a:solidFill>
                  <a:schemeClr val="bg1"/>
                </a:solidFill>
                <a:latin typeface="Times New Roman"/>
                <a:cs typeface="Times New Roman"/>
              </a:rPr>
              <a:t>Name</a:t>
            </a:r>
            <a:endParaRPr sz="265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86541" y="3646741"/>
            <a:ext cx="2942590" cy="902969"/>
            <a:chOff x="4586541" y="3646741"/>
            <a:chExt cx="2942590" cy="902969"/>
          </a:xfrm>
        </p:grpSpPr>
        <p:sp>
          <p:nvSpPr>
            <p:cNvPr id="21" name="object 21"/>
            <p:cNvSpPr/>
            <p:nvPr/>
          </p:nvSpPr>
          <p:spPr>
            <a:xfrm>
              <a:off x="4591303" y="3651503"/>
              <a:ext cx="2933065" cy="893444"/>
            </a:xfrm>
            <a:custGeom>
              <a:avLst/>
              <a:gdLst/>
              <a:ahLst/>
              <a:cxnLst/>
              <a:rect l="l" t="t" r="r" b="b"/>
              <a:pathLst>
                <a:path w="2933065" h="893445">
                  <a:moveTo>
                    <a:pt x="2783840" y="0"/>
                  </a:moveTo>
                  <a:lnTo>
                    <a:pt x="605028" y="0"/>
                  </a:lnTo>
                  <a:lnTo>
                    <a:pt x="557995" y="7591"/>
                  </a:lnTo>
                  <a:lnTo>
                    <a:pt x="517137" y="28728"/>
                  </a:lnTo>
                  <a:lnTo>
                    <a:pt x="484912" y="60953"/>
                  </a:lnTo>
                  <a:lnTo>
                    <a:pt x="463775" y="101811"/>
                  </a:lnTo>
                  <a:lnTo>
                    <a:pt x="456184" y="148844"/>
                  </a:lnTo>
                  <a:lnTo>
                    <a:pt x="456184" y="520954"/>
                  </a:lnTo>
                  <a:lnTo>
                    <a:pt x="0" y="532511"/>
                  </a:lnTo>
                  <a:lnTo>
                    <a:pt x="456184" y="744220"/>
                  </a:lnTo>
                  <a:lnTo>
                    <a:pt x="463775" y="791252"/>
                  </a:lnTo>
                  <a:lnTo>
                    <a:pt x="484912" y="832110"/>
                  </a:lnTo>
                  <a:lnTo>
                    <a:pt x="517137" y="864335"/>
                  </a:lnTo>
                  <a:lnTo>
                    <a:pt x="557995" y="885472"/>
                  </a:lnTo>
                  <a:lnTo>
                    <a:pt x="605028" y="893063"/>
                  </a:lnTo>
                  <a:lnTo>
                    <a:pt x="2783840" y="893063"/>
                  </a:lnTo>
                  <a:lnTo>
                    <a:pt x="2830872" y="885472"/>
                  </a:lnTo>
                  <a:lnTo>
                    <a:pt x="2871730" y="864335"/>
                  </a:lnTo>
                  <a:lnTo>
                    <a:pt x="2903955" y="832110"/>
                  </a:lnTo>
                  <a:lnTo>
                    <a:pt x="2925092" y="791252"/>
                  </a:lnTo>
                  <a:lnTo>
                    <a:pt x="2932684" y="744220"/>
                  </a:lnTo>
                  <a:lnTo>
                    <a:pt x="2932684" y="148844"/>
                  </a:lnTo>
                  <a:lnTo>
                    <a:pt x="2925092" y="101811"/>
                  </a:lnTo>
                  <a:lnTo>
                    <a:pt x="2903955" y="60953"/>
                  </a:lnTo>
                  <a:lnTo>
                    <a:pt x="2871730" y="28728"/>
                  </a:lnTo>
                  <a:lnTo>
                    <a:pt x="2830872" y="7591"/>
                  </a:lnTo>
                  <a:lnTo>
                    <a:pt x="2783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91303" y="3651503"/>
              <a:ext cx="2933065" cy="893444"/>
            </a:xfrm>
            <a:custGeom>
              <a:avLst/>
              <a:gdLst/>
              <a:ahLst/>
              <a:cxnLst/>
              <a:rect l="l" t="t" r="r" b="b"/>
              <a:pathLst>
                <a:path w="2933065" h="893445">
                  <a:moveTo>
                    <a:pt x="456184" y="148844"/>
                  </a:moveTo>
                  <a:lnTo>
                    <a:pt x="463775" y="101811"/>
                  </a:lnTo>
                  <a:lnTo>
                    <a:pt x="484912" y="60953"/>
                  </a:lnTo>
                  <a:lnTo>
                    <a:pt x="517137" y="28728"/>
                  </a:lnTo>
                  <a:lnTo>
                    <a:pt x="557995" y="7591"/>
                  </a:lnTo>
                  <a:lnTo>
                    <a:pt x="605028" y="0"/>
                  </a:lnTo>
                  <a:lnTo>
                    <a:pt x="868934" y="0"/>
                  </a:lnTo>
                  <a:lnTo>
                    <a:pt x="1488059" y="0"/>
                  </a:lnTo>
                  <a:lnTo>
                    <a:pt x="2783840" y="0"/>
                  </a:lnTo>
                  <a:lnTo>
                    <a:pt x="2830872" y="7591"/>
                  </a:lnTo>
                  <a:lnTo>
                    <a:pt x="2871730" y="28728"/>
                  </a:lnTo>
                  <a:lnTo>
                    <a:pt x="2903955" y="60953"/>
                  </a:lnTo>
                  <a:lnTo>
                    <a:pt x="2925092" y="101811"/>
                  </a:lnTo>
                  <a:lnTo>
                    <a:pt x="2932684" y="148844"/>
                  </a:lnTo>
                  <a:lnTo>
                    <a:pt x="2932684" y="520954"/>
                  </a:lnTo>
                  <a:lnTo>
                    <a:pt x="2932684" y="744220"/>
                  </a:lnTo>
                  <a:lnTo>
                    <a:pt x="2925092" y="791252"/>
                  </a:lnTo>
                  <a:lnTo>
                    <a:pt x="2903955" y="832110"/>
                  </a:lnTo>
                  <a:lnTo>
                    <a:pt x="2871730" y="864335"/>
                  </a:lnTo>
                  <a:lnTo>
                    <a:pt x="2830872" y="885472"/>
                  </a:lnTo>
                  <a:lnTo>
                    <a:pt x="2783840" y="893063"/>
                  </a:lnTo>
                  <a:lnTo>
                    <a:pt x="1488059" y="893063"/>
                  </a:lnTo>
                  <a:lnTo>
                    <a:pt x="868934" y="893063"/>
                  </a:lnTo>
                  <a:lnTo>
                    <a:pt x="605028" y="893063"/>
                  </a:lnTo>
                  <a:lnTo>
                    <a:pt x="557995" y="885472"/>
                  </a:lnTo>
                  <a:lnTo>
                    <a:pt x="517137" y="864335"/>
                  </a:lnTo>
                  <a:lnTo>
                    <a:pt x="484912" y="832110"/>
                  </a:lnTo>
                  <a:lnTo>
                    <a:pt x="463775" y="791252"/>
                  </a:lnTo>
                  <a:lnTo>
                    <a:pt x="456184" y="744220"/>
                  </a:lnTo>
                  <a:lnTo>
                    <a:pt x="0" y="532511"/>
                  </a:lnTo>
                  <a:lnTo>
                    <a:pt x="456184" y="520954"/>
                  </a:lnTo>
                  <a:lnTo>
                    <a:pt x="456184" y="14884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70423" y="3872610"/>
            <a:ext cx="13652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chemeClr val="bg1"/>
                </a:solidFill>
                <a:latin typeface="Times New Roman"/>
                <a:cs typeface="Times New Roman"/>
              </a:rPr>
              <a:t>Attributes</a:t>
            </a:r>
            <a:endParaRPr sz="265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26558" y="5046091"/>
            <a:ext cx="1496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chemeClr val="bg1"/>
                </a:solidFill>
                <a:latin typeface="Times New Roman"/>
                <a:cs typeface="Times New Roman"/>
              </a:rPr>
              <a:t>Operations</a:t>
            </a:r>
            <a:endParaRPr sz="265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32518" y="3817111"/>
            <a:ext cx="131000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chemeClr val="bg1"/>
                </a:solidFill>
                <a:latin typeface="Times New Roman"/>
                <a:cs typeface="Times New Roman"/>
              </a:rPr>
              <a:t>Signature</a:t>
            </a:r>
            <a:endParaRPr sz="265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61347" y="4853940"/>
            <a:ext cx="3237230" cy="658495"/>
          </a:xfrm>
          <a:custGeom>
            <a:avLst/>
            <a:gdLst/>
            <a:ahLst/>
            <a:cxnLst/>
            <a:rect l="l" t="t" r="r" b="b"/>
            <a:pathLst>
              <a:path w="3237229" h="658495">
                <a:moveTo>
                  <a:pt x="0" y="658367"/>
                </a:moveTo>
                <a:lnTo>
                  <a:pt x="3236976" y="658367"/>
                </a:lnTo>
                <a:lnTo>
                  <a:pt x="3236976" y="0"/>
                </a:lnTo>
                <a:lnTo>
                  <a:pt x="0" y="0"/>
                </a:lnTo>
                <a:lnTo>
                  <a:pt x="0" y="658367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559543" y="5021960"/>
            <a:ext cx="26409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Courier New"/>
                <a:cs typeface="Courier New"/>
              </a:rPr>
              <a:t>TarifSchedule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1466" y="6158865"/>
            <a:ext cx="11283950" cy="318706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2700" b="1" i="1" spc="-204" dirty="0">
                <a:solidFill>
                  <a:srgbClr val="FFFFFF"/>
                </a:solidFill>
                <a:latin typeface="Verdana"/>
                <a:cs typeface="Verdana"/>
              </a:rPr>
              <a:t>class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represents </a:t>
            </a: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a</a:t>
            </a:r>
            <a:r>
              <a:rPr sz="2700" spc="4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concept</a:t>
            </a:r>
            <a:endParaRPr sz="27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class encapsulates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state </a:t>
            </a:r>
            <a:r>
              <a:rPr sz="2700" b="1" i="1" spc="-320" dirty="0">
                <a:solidFill>
                  <a:srgbClr val="FFFFFF"/>
                </a:solidFill>
                <a:latin typeface="Verdana"/>
                <a:cs typeface="Verdana"/>
              </a:rPr>
              <a:t>(attributes)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and behavior</a:t>
            </a:r>
            <a:r>
              <a:rPr sz="2700" spc="16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b="1" i="1" spc="-270" dirty="0">
                <a:solidFill>
                  <a:srgbClr val="FFFFFF"/>
                </a:solidFill>
                <a:latin typeface="Verdana"/>
                <a:cs typeface="Verdana"/>
              </a:rPr>
              <a:t>(operations)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Verdana"/>
              <a:cs typeface="Verdana"/>
            </a:endParaRPr>
          </a:p>
          <a:p>
            <a:pPr marL="1076325">
              <a:lnSpc>
                <a:spcPts val="3470"/>
              </a:lnSpc>
            </a:pP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Each attribute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has a</a:t>
            </a:r>
            <a:r>
              <a:rPr sz="2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i="1" spc="1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endParaRPr sz="2900">
              <a:latin typeface="Verdana"/>
              <a:cs typeface="Verdana"/>
            </a:endParaRPr>
          </a:p>
          <a:p>
            <a:pPr marL="1076325">
              <a:lnSpc>
                <a:spcPts val="3470"/>
              </a:lnSpc>
            </a:pP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operation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9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i="1" spc="10" dirty="0">
                <a:solidFill>
                  <a:srgbClr val="FFFFFF"/>
                </a:solidFill>
                <a:latin typeface="Verdana"/>
                <a:cs typeface="Verdana"/>
              </a:rPr>
              <a:t>signature</a:t>
            </a:r>
            <a:endParaRPr sz="29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2580"/>
              </a:spcBef>
              <a:tabLst>
                <a:tab pos="3509010" algn="l"/>
              </a:tabLst>
            </a:pP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29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name	</a:t>
            </a:r>
            <a:r>
              <a:rPr sz="290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the only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mandatory</a:t>
            </a:r>
            <a:r>
              <a:rPr sz="29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484941" y="588073"/>
            <a:ext cx="3328670" cy="1584325"/>
            <a:chOff x="4484941" y="588073"/>
            <a:chExt cx="3328670" cy="1584325"/>
          </a:xfrm>
        </p:grpSpPr>
        <p:sp>
          <p:nvSpPr>
            <p:cNvPr id="30" name="object 30"/>
            <p:cNvSpPr/>
            <p:nvPr/>
          </p:nvSpPr>
          <p:spPr>
            <a:xfrm>
              <a:off x="4489703" y="592836"/>
              <a:ext cx="3319145" cy="1574800"/>
            </a:xfrm>
            <a:custGeom>
              <a:avLst/>
              <a:gdLst/>
              <a:ahLst/>
              <a:cxnLst/>
              <a:rect l="l" t="t" r="r" b="b"/>
              <a:pathLst>
                <a:path w="3319145" h="1574800">
                  <a:moveTo>
                    <a:pt x="2063750" y="893064"/>
                  </a:moveTo>
                  <a:lnTo>
                    <a:pt x="1444625" y="893064"/>
                  </a:lnTo>
                  <a:lnTo>
                    <a:pt x="3319018" y="1574419"/>
                  </a:lnTo>
                  <a:lnTo>
                    <a:pt x="2063750" y="893064"/>
                  </a:lnTo>
                  <a:close/>
                </a:path>
                <a:path w="3319145" h="1574800">
                  <a:moveTo>
                    <a:pt x="2327655" y="0"/>
                  </a:moveTo>
                  <a:lnTo>
                    <a:pt x="148844" y="0"/>
                  </a:lnTo>
                  <a:lnTo>
                    <a:pt x="101811" y="7591"/>
                  </a:lnTo>
                  <a:lnTo>
                    <a:pt x="60953" y="28728"/>
                  </a:lnTo>
                  <a:lnTo>
                    <a:pt x="28728" y="60953"/>
                  </a:lnTo>
                  <a:lnTo>
                    <a:pt x="7591" y="101811"/>
                  </a:lnTo>
                  <a:lnTo>
                    <a:pt x="0" y="148844"/>
                  </a:lnTo>
                  <a:lnTo>
                    <a:pt x="0" y="744220"/>
                  </a:lnTo>
                  <a:lnTo>
                    <a:pt x="7591" y="791252"/>
                  </a:lnTo>
                  <a:lnTo>
                    <a:pt x="28728" y="832110"/>
                  </a:lnTo>
                  <a:lnTo>
                    <a:pt x="60953" y="864335"/>
                  </a:lnTo>
                  <a:lnTo>
                    <a:pt x="101811" y="885472"/>
                  </a:lnTo>
                  <a:lnTo>
                    <a:pt x="148844" y="893064"/>
                  </a:lnTo>
                  <a:lnTo>
                    <a:pt x="2327655" y="893064"/>
                  </a:lnTo>
                  <a:lnTo>
                    <a:pt x="2374688" y="885472"/>
                  </a:lnTo>
                  <a:lnTo>
                    <a:pt x="2415546" y="864335"/>
                  </a:lnTo>
                  <a:lnTo>
                    <a:pt x="2447771" y="832110"/>
                  </a:lnTo>
                  <a:lnTo>
                    <a:pt x="2468908" y="791252"/>
                  </a:lnTo>
                  <a:lnTo>
                    <a:pt x="2476500" y="744220"/>
                  </a:lnTo>
                  <a:lnTo>
                    <a:pt x="2476500" y="148844"/>
                  </a:lnTo>
                  <a:lnTo>
                    <a:pt x="2468908" y="101811"/>
                  </a:lnTo>
                  <a:lnTo>
                    <a:pt x="2447771" y="60953"/>
                  </a:lnTo>
                  <a:lnTo>
                    <a:pt x="2415546" y="28728"/>
                  </a:lnTo>
                  <a:lnTo>
                    <a:pt x="2374688" y="7591"/>
                  </a:lnTo>
                  <a:lnTo>
                    <a:pt x="2327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489703" y="592836"/>
              <a:ext cx="3319145" cy="1574800"/>
            </a:xfrm>
            <a:custGeom>
              <a:avLst/>
              <a:gdLst/>
              <a:ahLst/>
              <a:cxnLst/>
              <a:rect l="l" t="t" r="r" b="b"/>
              <a:pathLst>
                <a:path w="3319145" h="1574800">
                  <a:moveTo>
                    <a:pt x="0" y="148844"/>
                  </a:moveTo>
                  <a:lnTo>
                    <a:pt x="7591" y="101811"/>
                  </a:lnTo>
                  <a:lnTo>
                    <a:pt x="28728" y="60953"/>
                  </a:lnTo>
                  <a:lnTo>
                    <a:pt x="60953" y="28728"/>
                  </a:lnTo>
                  <a:lnTo>
                    <a:pt x="101811" y="7591"/>
                  </a:lnTo>
                  <a:lnTo>
                    <a:pt x="148844" y="0"/>
                  </a:lnTo>
                  <a:lnTo>
                    <a:pt x="1444625" y="0"/>
                  </a:lnTo>
                  <a:lnTo>
                    <a:pt x="2063750" y="0"/>
                  </a:lnTo>
                  <a:lnTo>
                    <a:pt x="2327655" y="0"/>
                  </a:lnTo>
                  <a:lnTo>
                    <a:pt x="2374688" y="7591"/>
                  </a:lnTo>
                  <a:lnTo>
                    <a:pt x="2415546" y="28728"/>
                  </a:lnTo>
                  <a:lnTo>
                    <a:pt x="2447771" y="60953"/>
                  </a:lnTo>
                  <a:lnTo>
                    <a:pt x="2468908" y="101811"/>
                  </a:lnTo>
                  <a:lnTo>
                    <a:pt x="2476500" y="148844"/>
                  </a:lnTo>
                  <a:lnTo>
                    <a:pt x="2476500" y="520954"/>
                  </a:lnTo>
                  <a:lnTo>
                    <a:pt x="2476500" y="744220"/>
                  </a:lnTo>
                  <a:lnTo>
                    <a:pt x="2468908" y="791252"/>
                  </a:lnTo>
                  <a:lnTo>
                    <a:pt x="2447771" y="832110"/>
                  </a:lnTo>
                  <a:lnTo>
                    <a:pt x="2415546" y="864335"/>
                  </a:lnTo>
                  <a:lnTo>
                    <a:pt x="2374688" y="885472"/>
                  </a:lnTo>
                  <a:lnTo>
                    <a:pt x="2327655" y="893064"/>
                  </a:lnTo>
                  <a:lnTo>
                    <a:pt x="2063750" y="893064"/>
                  </a:lnTo>
                  <a:lnTo>
                    <a:pt x="3319018" y="1574419"/>
                  </a:lnTo>
                  <a:lnTo>
                    <a:pt x="1444625" y="893064"/>
                  </a:lnTo>
                  <a:lnTo>
                    <a:pt x="148844" y="893064"/>
                  </a:lnTo>
                  <a:lnTo>
                    <a:pt x="101811" y="885472"/>
                  </a:lnTo>
                  <a:lnTo>
                    <a:pt x="60953" y="864335"/>
                  </a:lnTo>
                  <a:lnTo>
                    <a:pt x="28728" y="832110"/>
                  </a:lnTo>
                  <a:lnTo>
                    <a:pt x="7591" y="791252"/>
                  </a:lnTo>
                  <a:lnTo>
                    <a:pt x="0" y="744220"/>
                  </a:lnTo>
                  <a:lnTo>
                    <a:pt x="0" y="520954"/>
                  </a:lnTo>
                  <a:lnTo>
                    <a:pt x="0" y="14884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612385" y="812748"/>
            <a:ext cx="69151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95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chemeClr val="bg1"/>
                </a:solidFill>
                <a:latin typeface="Times New Roman"/>
                <a:cs typeface="Times New Roman"/>
              </a:rPr>
              <a:t>ype</a:t>
            </a:r>
            <a:endParaRPr sz="265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411200" cy="10058400"/>
            <a:chOff x="0" y="0"/>
            <a:chExt cx="13411200" cy="10058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3411199" cy="100583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38488" y="2458211"/>
              <a:ext cx="4136135" cy="4136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45423" y="0"/>
              <a:ext cx="2346959" cy="1676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38488" y="8941307"/>
              <a:ext cx="1453895" cy="11170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24297"/>
              <a:ext cx="5920740" cy="6134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247388"/>
              <a:ext cx="2232660" cy="34640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20271" y="0"/>
              <a:ext cx="1082052" cy="16733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3408152" cy="100583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119878" y="2683001"/>
            <a:ext cx="0" cy="4692650"/>
          </a:xfrm>
          <a:custGeom>
            <a:avLst/>
            <a:gdLst/>
            <a:ahLst/>
            <a:cxnLst/>
            <a:rect l="l" t="t" r="r" b="b"/>
            <a:pathLst>
              <a:path h="4692650">
                <a:moveTo>
                  <a:pt x="0" y="0"/>
                </a:moveTo>
                <a:lnTo>
                  <a:pt x="0" y="4692650"/>
                </a:lnTo>
              </a:path>
            </a:pathLst>
          </a:custGeom>
          <a:ln w="19050">
            <a:solidFill>
              <a:srgbClr val="50B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-1523" y="0"/>
            <a:ext cx="13411200" cy="10058400"/>
            <a:chOff x="-1523" y="0"/>
            <a:chExt cx="13411200" cy="10058400"/>
          </a:xfrm>
        </p:grpSpPr>
        <p:sp>
          <p:nvSpPr>
            <p:cNvPr id="13" name="object 13"/>
            <p:cNvSpPr/>
            <p:nvPr/>
          </p:nvSpPr>
          <p:spPr>
            <a:xfrm>
              <a:off x="9465564" y="9134856"/>
              <a:ext cx="1094231" cy="9235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524" y="0"/>
              <a:ext cx="13411200" cy="10057130"/>
            </a:xfrm>
            <a:custGeom>
              <a:avLst/>
              <a:gdLst/>
              <a:ahLst/>
              <a:cxnLst/>
              <a:rect l="l" t="t" r="r" b="b"/>
              <a:pathLst>
                <a:path w="13411200" h="10057130">
                  <a:moveTo>
                    <a:pt x="13411200" y="0"/>
                  </a:moveTo>
                  <a:lnTo>
                    <a:pt x="0" y="0"/>
                  </a:lnTo>
                  <a:lnTo>
                    <a:pt x="0" y="689610"/>
                  </a:lnTo>
                  <a:lnTo>
                    <a:pt x="0" y="9358630"/>
                  </a:lnTo>
                  <a:lnTo>
                    <a:pt x="0" y="10057130"/>
                  </a:lnTo>
                  <a:lnTo>
                    <a:pt x="13411200" y="10057130"/>
                  </a:lnTo>
                  <a:lnTo>
                    <a:pt x="13411200" y="9358630"/>
                  </a:lnTo>
                  <a:lnTo>
                    <a:pt x="524014" y="9358630"/>
                  </a:lnTo>
                  <a:lnTo>
                    <a:pt x="524014" y="689610"/>
                  </a:lnTo>
                  <a:lnTo>
                    <a:pt x="12880213" y="689610"/>
                  </a:lnTo>
                  <a:lnTo>
                    <a:pt x="12880213" y="9358325"/>
                  </a:lnTo>
                  <a:lnTo>
                    <a:pt x="13411200" y="9358338"/>
                  </a:lnTo>
                  <a:lnTo>
                    <a:pt x="13411200" y="689610"/>
                  </a:lnTo>
                  <a:lnTo>
                    <a:pt x="13411200" y="689229"/>
                  </a:lnTo>
                  <a:lnTo>
                    <a:pt x="1341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41603" y="3698875"/>
            <a:ext cx="3561079" cy="263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 algn="just">
              <a:lnSpc>
                <a:spcPct val="100000"/>
              </a:lnSpc>
              <a:spcBef>
                <a:spcPts val="100"/>
              </a:spcBef>
            </a:pPr>
            <a:r>
              <a:rPr sz="5700" spc="-5" dirty="0"/>
              <a:t>Overview:  </a:t>
            </a:r>
            <a:r>
              <a:rPr sz="5700" dirty="0"/>
              <a:t>modeling  </a:t>
            </a:r>
            <a:r>
              <a:rPr sz="5700" spc="-5" dirty="0"/>
              <a:t>with</a:t>
            </a:r>
            <a:r>
              <a:rPr sz="5700" spc="-40" dirty="0"/>
              <a:t> </a:t>
            </a:r>
            <a:r>
              <a:rPr sz="5700" spc="-5" dirty="0"/>
              <a:t>UML</a:t>
            </a:r>
            <a:endParaRPr sz="5700"/>
          </a:p>
        </p:txBody>
      </p:sp>
      <p:sp>
        <p:nvSpPr>
          <p:cNvPr id="16" name="object 16"/>
          <p:cNvSpPr txBox="1"/>
          <p:nvPr/>
        </p:nvSpPr>
        <p:spPr>
          <a:xfrm>
            <a:off x="5552947" y="3001467"/>
            <a:ext cx="4183379" cy="38512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515620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What is</a:t>
            </a:r>
            <a:r>
              <a:rPr sz="2900" spc="2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modeling?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515620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What is</a:t>
            </a:r>
            <a:r>
              <a:rPr sz="2900" spc="4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UML?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  <a:tabLst>
                <a:tab pos="515620" algn="l"/>
              </a:tabLst>
            </a:pPr>
            <a:r>
              <a:rPr sz="2350" spc="409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Use case</a:t>
            </a:r>
            <a:r>
              <a:rPr sz="2900" spc="-3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diagrams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515620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Class</a:t>
            </a:r>
            <a:r>
              <a:rPr sz="290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diagrams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515620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Sequence</a:t>
            </a:r>
            <a:r>
              <a:rPr sz="2900" spc="-6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diagrams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  <a:tabLst>
                <a:tab pos="515620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Activity</a:t>
            </a:r>
            <a:r>
              <a:rPr sz="2900" spc="3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diagrams</a:t>
            </a:r>
            <a:endParaRPr sz="29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16" y="341451"/>
            <a:ext cx="3576954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Instances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1466" y="5742178"/>
            <a:ext cx="11094720" cy="15563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514984" algn="l"/>
              </a:tabLst>
            </a:pPr>
            <a:r>
              <a:rPr sz="1650" spc="31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100" spc="-15" dirty="0">
                <a:solidFill>
                  <a:srgbClr val="FFFFFF"/>
                </a:solidFill>
                <a:latin typeface="URW Gothic"/>
                <a:cs typeface="URW Gothic"/>
              </a:rPr>
              <a:t>An </a:t>
            </a:r>
            <a:r>
              <a:rPr sz="2100" b="1" i="1" spc="-165" dirty="0">
                <a:solidFill>
                  <a:srgbClr val="FFFFFF"/>
                </a:solidFill>
                <a:latin typeface="Verdana"/>
                <a:cs typeface="Verdana"/>
              </a:rPr>
              <a:t>instance </a:t>
            </a:r>
            <a:r>
              <a:rPr sz="2100" spc="-5" dirty="0">
                <a:solidFill>
                  <a:srgbClr val="FFFFFF"/>
                </a:solidFill>
                <a:latin typeface="URW Gothic"/>
                <a:cs typeface="URW Gothic"/>
              </a:rPr>
              <a:t>represents </a:t>
            </a:r>
            <a:r>
              <a:rPr sz="2100" dirty="0">
                <a:solidFill>
                  <a:srgbClr val="FFFFFF"/>
                </a:solidFill>
                <a:latin typeface="URW Gothic"/>
                <a:cs typeface="URW Gothic"/>
              </a:rPr>
              <a:t>a</a:t>
            </a:r>
            <a:r>
              <a:rPr sz="2100" spc="6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URW Gothic"/>
                <a:cs typeface="URW Gothic"/>
              </a:rPr>
              <a:t>phenomenon</a:t>
            </a:r>
            <a:endParaRPr sz="21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514984" algn="l"/>
              </a:tabLst>
            </a:pPr>
            <a:r>
              <a:rPr sz="1650" spc="31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100" dirty="0">
                <a:solidFill>
                  <a:srgbClr val="FFFFFF"/>
                </a:solidFill>
                <a:latin typeface="URW Gothic"/>
                <a:cs typeface="URW Gothic"/>
              </a:rPr>
              <a:t>The attributes </a:t>
            </a:r>
            <a:r>
              <a:rPr sz="2100" spc="-5" dirty="0">
                <a:solidFill>
                  <a:srgbClr val="FFFFFF"/>
                </a:solidFill>
                <a:latin typeface="URW Gothic"/>
                <a:cs typeface="URW Gothic"/>
              </a:rPr>
              <a:t>are represented with </a:t>
            </a:r>
            <a:r>
              <a:rPr sz="2100" dirty="0">
                <a:solidFill>
                  <a:srgbClr val="FFFFFF"/>
                </a:solidFill>
                <a:latin typeface="URW Gothic"/>
                <a:cs typeface="URW Gothic"/>
              </a:rPr>
              <a:t>their</a:t>
            </a:r>
            <a:r>
              <a:rPr sz="2100" spc="1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100" b="1" i="1" spc="-180" dirty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514984" algn="l"/>
              </a:tabLst>
            </a:pPr>
            <a:r>
              <a:rPr sz="1650" spc="31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100" dirty="0">
                <a:solidFill>
                  <a:srgbClr val="FFFFFF"/>
                </a:solidFill>
                <a:latin typeface="URW Gothic"/>
                <a:cs typeface="URW Gothic"/>
              </a:rPr>
              <a:t>The name </a:t>
            </a:r>
            <a:r>
              <a:rPr sz="2100" spc="-5" dirty="0">
                <a:solidFill>
                  <a:srgbClr val="FFFFFF"/>
                </a:solidFill>
                <a:latin typeface="URW Gothic"/>
                <a:cs typeface="URW Gothic"/>
              </a:rPr>
              <a:t>of </a:t>
            </a:r>
            <a:r>
              <a:rPr sz="2100" dirty="0">
                <a:solidFill>
                  <a:srgbClr val="FFFFFF"/>
                </a:solidFill>
                <a:latin typeface="URW Gothic"/>
                <a:cs typeface="URW Gothic"/>
              </a:rPr>
              <a:t>an </a:t>
            </a:r>
            <a:r>
              <a:rPr sz="2100" spc="-5" dirty="0">
                <a:solidFill>
                  <a:srgbClr val="FFFFFF"/>
                </a:solidFill>
                <a:latin typeface="URW Gothic"/>
                <a:cs typeface="URW Gothic"/>
              </a:rPr>
              <a:t>instance is</a:t>
            </a:r>
            <a:r>
              <a:rPr sz="2100" spc="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1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RW Gothic"/>
                <a:cs typeface="URW Gothic"/>
              </a:rPr>
              <a:t>underlined</a:t>
            </a:r>
            <a:endParaRPr sz="21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514984" algn="l"/>
              </a:tabLst>
            </a:pPr>
            <a:r>
              <a:rPr sz="1650" spc="31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100" dirty="0">
                <a:solidFill>
                  <a:srgbClr val="FFFFFF"/>
                </a:solidFill>
                <a:latin typeface="URW Gothic"/>
                <a:cs typeface="URW Gothic"/>
              </a:rPr>
              <a:t>The name </a:t>
            </a:r>
            <a:r>
              <a:rPr sz="2100" spc="-5" dirty="0">
                <a:solidFill>
                  <a:srgbClr val="FFFFFF"/>
                </a:solidFill>
                <a:latin typeface="URW Gothic"/>
                <a:cs typeface="URW Gothic"/>
              </a:rPr>
              <a:t>can contain </a:t>
            </a:r>
            <a:r>
              <a:rPr sz="2100" dirty="0">
                <a:solidFill>
                  <a:srgbClr val="FFFFFF"/>
                </a:solidFill>
                <a:latin typeface="URW Gothic"/>
                <a:cs typeface="URW Gothic"/>
              </a:rPr>
              <a:t>only </a:t>
            </a:r>
            <a:r>
              <a:rPr sz="2100" spc="-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100" dirty="0">
                <a:solidFill>
                  <a:srgbClr val="FFFFFF"/>
                </a:solidFill>
                <a:latin typeface="URW Gothic"/>
                <a:cs typeface="URW Gothic"/>
              </a:rPr>
              <a:t>class name </a:t>
            </a:r>
            <a:r>
              <a:rPr sz="2100" spc="-5" dirty="0">
                <a:solidFill>
                  <a:srgbClr val="FFFFFF"/>
                </a:solidFill>
                <a:latin typeface="URW Gothic"/>
                <a:cs typeface="URW Gothic"/>
              </a:rPr>
              <a:t>of </a:t>
            </a:r>
            <a:r>
              <a:rPr sz="2100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100" spc="-5" dirty="0">
                <a:solidFill>
                  <a:srgbClr val="FFFFFF"/>
                </a:solidFill>
                <a:latin typeface="URW Gothic"/>
                <a:cs typeface="URW Gothic"/>
              </a:rPr>
              <a:t>instance (anonymous</a:t>
            </a:r>
            <a:r>
              <a:rPr sz="2100" spc="-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100" dirty="0">
                <a:solidFill>
                  <a:srgbClr val="FFFFFF"/>
                </a:solidFill>
                <a:latin typeface="URW Gothic"/>
                <a:cs typeface="URW Gothic"/>
              </a:rPr>
              <a:t>instance)</a:t>
            </a:r>
            <a:endParaRPr sz="2100">
              <a:latin typeface="URW Gothic"/>
              <a:cs typeface="URW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4291" y="2042160"/>
            <a:ext cx="5131435" cy="655320"/>
          </a:xfrm>
          <a:custGeom>
            <a:avLst/>
            <a:gdLst/>
            <a:ahLst/>
            <a:cxnLst/>
            <a:rect l="l" t="t" r="r" b="b"/>
            <a:pathLst>
              <a:path w="5131434" h="655319">
                <a:moveTo>
                  <a:pt x="0" y="655320"/>
                </a:moveTo>
                <a:lnTo>
                  <a:pt x="5131308" y="655320"/>
                </a:lnTo>
                <a:lnTo>
                  <a:pt x="5131308" y="0"/>
                </a:lnTo>
                <a:lnTo>
                  <a:pt x="0" y="0"/>
                </a:lnTo>
                <a:lnTo>
                  <a:pt x="0" y="65532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64538" y="2208402"/>
            <a:ext cx="4703445" cy="202565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47625">
              <a:lnSpc>
                <a:spcPts val="3070"/>
              </a:lnSpc>
              <a:spcBef>
                <a:spcPts val="284"/>
              </a:spcBef>
            </a:pPr>
            <a:r>
              <a:rPr sz="265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tarif2006:TarifSc</a:t>
            </a:r>
            <a:r>
              <a:rPr sz="265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h</a:t>
            </a:r>
            <a:r>
              <a:rPr sz="265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edu</a:t>
            </a:r>
            <a:r>
              <a:rPr sz="265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l</a:t>
            </a:r>
            <a:r>
              <a:rPr sz="265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e </a:t>
            </a: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zone2price </a:t>
            </a: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650" b="1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ts val="3080"/>
              </a:lnSpc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{‘1’,</a:t>
            </a:r>
            <a:r>
              <a:rPr sz="265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0.20},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ts val="3170"/>
              </a:lnSpc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{‘2’,</a:t>
            </a:r>
            <a:r>
              <a:rPr sz="265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0.40},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ts val="3175"/>
              </a:lnSpc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{‘3’,</a:t>
            </a:r>
            <a:r>
              <a:rPr sz="265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0.60}}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1244" y="2692907"/>
            <a:ext cx="5140960" cy="1719580"/>
          </a:xfrm>
          <a:custGeom>
            <a:avLst/>
            <a:gdLst/>
            <a:ahLst/>
            <a:cxnLst/>
            <a:rect l="l" t="t" r="r" b="b"/>
            <a:pathLst>
              <a:path w="5140959" h="1719579">
                <a:moveTo>
                  <a:pt x="0" y="1719072"/>
                </a:moveTo>
                <a:lnTo>
                  <a:pt x="5140452" y="1719072"/>
                </a:lnTo>
                <a:lnTo>
                  <a:pt x="514045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4700" y="2066544"/>
            <a:ext cx="5131435" cy="657225"/>
          </a:xfrm>
          <a:custGeom>
            <a:avLst/>
            <a:gdLst/>
            <a:ahLst/>
            <a:cxnLst/>
            <a:rect l="l" t="t" r="r" b="b"/>
            <a:pathLst>
              <a:path w="5131434" h="657225">
                <a:moveTo>
                  <a:pt x="0" y="656844"/>
                </a:moveTo>
                <a:lnTo>
                  <a:pt x="5131308" y="656844"/>
                </a:lnTo>
                <a:lnTo>
                  <a:pt x="5131308" y="0"/>
                </a:lnTo>
                <a:lnTo>
                  <a:pt x="0" y="0"/>
                </a:lnTo>
                <a:lnTo>
                  <a:pt x="0" y="656844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6851" y="2233929"/>
            <a:ext cx="3794125" cy="202565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951865">
              <a:lnSpc>
                <a:spcPts val="3070"/>
              </a:lnSpc>
              <a:spcBef>
                <a:spcPts val="284"/>
              </a:spcBef>
            </a:pPr>
            <a:r>
              <a:rPr sz="265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:TarifSchedule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 zone2price </a:t>
            </a: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650" b="1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ts val="3080"/>
              </a:lnSpc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{‘1’,</a:t>
            </a:r>
            <a:r>
              <a:rPr sz="265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0.20},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ts val="3170"/>
              </a:lnSpc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{‘2’,</a:t>
            </a:r>
            <a:r>
              <a:rPr sz="265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0.40},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ts val="3175"/>
              </a:lnSpc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{‘3’,</a:t>
            </a:r>
            <a:r>
              <a:rPr sz="265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0.60}}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23176" y="2718816"/>
            <a:ext cx="5140960" cy="1717675"/>
          </a:xfrm>
          <a:custGeom>
            <a:avLst/>
            <a:gdLst/>
            <a:ahLst/>
            <a:cxnLst/>
            <a:rect l="l" t="t" r="r" b="b"/>
            <a:pathLst>
              <a:path w="5140959" h="1717675">
                <a:moveTo>
                  <a:pt x="0" y="1717548"/>
                </a:moveTo>
                <a:lnTo>
                  <a:pt x="5140452" y="1717548"/>
                </a:lnTo>
                <a:lnTo>
                  <a:pt x="5140452" y="0"/>
                </a:lnTo>
                <a:lnTo>
                  <a:pt x="0" y="0"/>
                </a:lnTo>
                <a:lnTo>
                  <a:pt x="0" y="1717548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904557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Actor vs Class vs</a:t>
            </a:r>
            <a:r>
              <a:rPr spc="-55" dirty="0"/>
              <a:t> </a:t>
            </a:r>
            <a:r>
              <a:rPr spc="-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791" y="2547589"/>
            <a:ext cx="9527540" cy="554545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  <a:tabLst>
                <a:tab pos="514984" algn="l"/>
              </a:tabLst>
            </a:pPr>
            <a:r>
              <a:rPr sz="2150" spc="38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b="1" spc="-5" dirty="0">
                <a:solidFill>
                  <a:srgbClr val="00AF50"/>
                </a:solidFill>
                <a:latin typeface="Gothic Uralic"/>
                <a:cs typeface="Gothic Uralic"/>
              </a:rPr>
              <a:t>Actor</a:t>
            </a:r>
            <a:endParaRPr sz="2700">
              <a:latin typeface="Gothic Uralic"/>
              <a:cs typeface="Gothic Uralic"/>
            </a:endParaRPr>
          </a:p>
          <a:p>
            <a:pPr marL="683260">
              <a:lnSpc>
                <a:spcPct val="100000"/>
              </a:lnSpc>
              <a:spcBef>
                <a:spcPts val="1500"/>
              </a:spcBef>
              <a:tabLst>
                <a:tab pos="1101725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An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entity outside the system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to be modeled,</a:t>
            </a:r>
            <a:r>
              <a:rPr sz="2400" spc="-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interacting</a:t>
            </a:r>
            <a:endParaRPr sz="2400">
              <a:latin typeface="URW Gothic"/>
              <a:cs typeface="URW Gothic"/>
            </a:endParaRPr>
          </a:p>
          <a:p>
            <a:pPr marL="110236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with the system</a:t>
            </a:r>
            <a:r>
              <a:rPr sz="2400" spc="-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(“Passenger”)</a:t>
            </a:r>
            <a:endParaRPr sz="24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b="1" spc="-5" dirty="0">
                <a:solidFill>
                  <a:srgbClr val="00AF50"/>
                </a:solidFill>
                <a:latin typeface="Gothic Uralic"/>
                <a:cs typeface="Gothic Uralic"/>
              </a:rPr>
              <a:t>Class</a:t>
            </a:r>
            <a:endParaRPr sz="2700">
              <a:latin typeface="Gothic Uralic"/>
              <a:cs typeface="Gothic Uralic"/>
            </a:endParaRPr>
          </a:p>
          <a:p>
            <a:pPr marL="683260">
              <a:lnSpc>
                <a:spcPct val="100000"/>
              </a:lnSpc>
              <a:spcBef>
                <a:spcPts val="1500"/>
              </a:spcBef>
              <a:tabLst>
                <a:tab pos="1101725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An abstraction modeling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an </a:t>
            </a:r>
            <a:r>
              <a:rPr sz="2400" spc="5" dirty="0">
                <a:solidFill>
                  <a:srgbClr val="FFFFFF"/>
                </a:solidFill>
                <a:latin typeface="URW Gothic"/>
                <a:cs typeface="URW Gothic"/>
              </a:rPr>
              <a:t>entity </a:t>
            </a:r>
            <a:r>
              <a:rPr sz="2400" spc="10" dirty="0">
                <a:solidFill>
                  <a:srgbClr val="FFFFFF"/>
                </a:solidFill>
                <a:latin typeface="URW Gothic"/>
                <a:cs typeface="URW Gothic"/>
              </a:rPr>
              <a:t>in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the application</a:t>
            </a:r>
            <a:r>
              <a:rPr sz="2400" spc="-21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or</a:t>
            </a:r>
            <a:endParaRPr sz="2400">
              <a:latin typeface="URW Gothic"/>
              <a:cs typeface="URW Gothic"/>
            </a:endParaRPr>
          </a:p>
          <a:p>
            <a:pPr marL="110236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solution</a:t>
            </a:r>
            <a:r>
              <a:rPr sz="2400" spc="-4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domain</a:t>
            </a:r>
            <a:endParaRPr sz="2400">
              <a:latin typeface="URW Gothic"/>
              <a:cs typeface="URW Gothic"/>
            </a:endParaRPr>
          </a:p>
          <a:p>
            <a:pPr marL="1102360" marR="815975" indent="-419100">
              <a:lnSpc>
                <a:spcPct val="100000"/>
              </a:lnSpc>
              <a:spcBef>
                <a:spcPts val="1500"/>
              </a:spcBef>
              <a:tabLst>
                <a:tab pos="1101725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class </a:t>
            </a:r>
            <a:r>
              <a:rPr sz="2400" spc="10" dirty="0">
                <a:solidFill>
                  <a:srgbClr val="FFFFFF"/>
                </a:solidFill>
                <a:latin typeface="URW Gothic"/>
                <a:cs typeface="URW Gothic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part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of the system model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(“User”,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“Ticket  distributor”,</a:t>
            </a:r>
            <a:r>
              <a:rPr sz="2400" spc="-3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“Server”)</a:t>
            </a:r>
            <a:endParaRPr sz="24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b="1" dirty="0">
                <a:solidFill>
                  <a:srgbClr val="00AF50"/>
                </a:solidFill>
                <a:latin typeface="Gothic Uralic"/>
                <a:cs typeface="Gothic Uralic"/>
              </a:rPr>
              <a:t>Object</a:t>
            </a:r>
            <a:endParaRPr sz="2700">
              <a:latin typeface="Gothic Uralic"/>
              <a:cs typeface="Gothic Uralic"/>
            </a:endParaRPr>
          </a:p>
          <a:p>
            <a:pPr marL="1102360" marR="5080" indent="-419100">
              <a:lnSpc>
                <a:spcPct val="100000"/>
              </a:lnSpc>
              <a:spcBef>
                <a:spcPts val="1500"/>
              </a:spcBef>
              <a:tabLst>
                <a:tab pos="1101725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specific instance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of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a class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(“Joe,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the passenger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who </a:t>
            </a:r>
            <a:r>
              <a:rPr sz="2400" spc="10" dirty="0">
                <a:solidFill>
                  <a:srgbClr val="FFFFFF"/>
                </a:solidFill>
                <a:latin typeface="URW Gothic"/>
                <a:cs typeface="URW Gothic"/>
              </a:rPr>
              <a:t>is 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purchasing a ticket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from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the ticket</a:t>
            </a:r>
            <a:r>
              <a:rPr sz="2400" spc="-9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distributor”).</a:t>
            </a:r>
            <a:endParaRPr sz="24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16" y="341451"/>
            <a:ext cx="4637405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Associations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31573" y="3561270"/>
            <a:ext cx="6579870" cy="915035"/>
            <a:chOff x="5731573" y="3561270"/>
            <a:chExt cx="6579870" cy="915035"/>
          </a:xfrm>
        </p:grpSpPr>
        <p:sp>
          <p:nvSpPr>
            <p:cNvPr id="4" name="object 4"/>
            <p:cNvSpPr/>
            <p:nvPr/>
          </p:nvSpPr>
          <p:spPr>
            <a:xfrm>
              <a:off x="5736335" y="3744468"/>
              <a:ext cx="3298190" cy="0"/>
            </a:xfrm>
            <a:custGeom>
              <a:avLst/>
              <a:gdLst/>
              <a:ahLst/>
              <a:cxnLst/>
              <a:rect l="l" t="t" r="r" b="b"/>
              <a:pathLst>
                <a:path w="3298190">
                  <a:moveTo>
                    <a:pt x="0" y="0"/>
                  </a:moveTo>
                  <a:lnTo>
                    <a:pt x="3297936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6276" y="3569208"/>
              <a:ext cx="3237230" cy="899160"/>
            </a:xfrm>
            <a:custGeom>
              <a:avLst/>
              <a:gdLst/>
              <a:ahLst/>
              <a:cxnLst/>
              <a:rect l="l" t="t" r="r" b="b"/>
              <a:pathLst>
                <a:path w="3237229" h="899160">
                  <a:moveTo>
                    <a:pt x="0" y="899160"/>
                  </a:moveTo>
                  <a:lnTo>
                    <a:pt x="3236976" y="899160"/>
                  </a:lnTo>
                  <a:lnTo>
                    <a:pt x="3236976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70414" y="3650741"/>
            <a:ext cx="1031240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Price  Zone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935" y="3747261"/>
            <a:ext cx="4458335" cy="8305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3170"/>
              </a:lnSpc>
              <a:spcBef>
                <a:spcPts val="200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Enumeration getZones()  </a:t>
            </a: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Price</a:t>
            </a:r>
            <a:r>
              <a:rPr sz="2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getPrice(Zone)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7344" y="2787395"/>
            <a:ext cx="4895215" cy="657225"/>
          </a:xfrm>
          <a:custGeom>
            <a:avLst/>
            <a:gdLst/>
            <a:ahLst/>
            <a:cxnLst/>
            <a:rect l="l" t="t" r="r" b="b"/>
            <a:pathLst>
              <a:path w="4895215" h="657225">
                <a:moveTo>
                  <a:pt x="0" y="656844"/>
                </a:moveTo>
                <a:lnTo>
                  <a:pt x="4895087" y="656844"/>
                </a:lnTo>
                <a:lnTo>
                  <a:pt x="4895087" y="0"/>
                </a:lnTo>
                <a:lnTo>
                  <a:pt x="0" y="0"/>
                </a:lnTo>
                <a:lnTo>
                  <a:pt x="0" y="656844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72182" y="2954527"/>
            <a:ext cx="26409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TarifSchedule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3627" y="2918460"/>
            <a:ext cx="11470005" cy="1784985"/>
          </a:xfrm>
          <a:custGeom>
            <a:avLst/>
            <a:gdLst/>
            <a:ahLst/>
            <a:cxnLst/>
            <a:rect l="l" t="t" r="r" b="b"/>
            <a:pathLst>
              <a:path w="11470005" h="1784985">
                <a:moveTo>
                  <a:pt x="0" y="909828"/>
                </a:moveTo>
                <a:lnTo>
                  <a:pt x="4896612" y="909828"/>
                </a:lnTo>
                <a:lnTo>
                  <a:pt x="4896612" y="533400"/>
                </a:lnTo>
                <a:lnTo>
                  <a:pt x="0" y="533400"/>
                </a:lnTo>
                <a:lnTo>
                  <a:pt x="0" y="909828"/>
                </a:lnTo>
                <a:close/>
              </a:path>
              <a:path w="11470005" h="1784985">
                <a:moveTo>
                  <a:pt x="12191" y="1784604"/>
                </a:moveTo>
                <a:lnTo>
                  <a:pt x="4902708" y="1784604"/>
                </a:lnTo>
                <a:lnTo>
                  <a:pt x="4902708" y="923544"/>
                </a:lnTo>
                <a:lnTo>
                  <a:pt x="12191" y="923544"/>
                </a:lnTo>
                <a:lnTo>
                  <a:pt x="12191" y="1784604"/>
                </a:lnTo>
                <a:close/>
              </a:path>
              <a:path w="11470005" h="1784985">
                <a:moveTo>
                  <a:pt x="8232648" y="655320"/>
                </a:moveTo>
                <a:lnTo>
                  <a:pt x="11469624" y="655320"/>
                </a:lnTo>
                <a:lnTo>
                  <a:pt x="11469624" y="0"/>
                </a:lnTo>
                <a:lnTo>
                  <a:pt x="8232648" y="0"/>
                </a:lnTo>
                <a:lnTo>
                  <a:pt x="8232648" y="65532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70134" y="3084957"/>
            <a:ext cx="143383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TripLeg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66276" y="4466844"/>
            <a:ext cx="3237230" cy="414655"/>
          </a:xfrm>
          <a:custGeom>
            <a:avLst/>
            <a:gdLst/>
            <a:ahLst/>
            <a:cxnLst/>
            <a:rect l="l" t="t" r="r" b="b"/>
            <a:pathLst>
              <a:path w="3237229" h="414654">
                <a:moveTo>
                  <a:pt x="0" y="414527"/>
                </a:moveTo>
                <a:lnTo>
                  <a:pt x="3236976" y="414527"/>
                </a:lnTo>
                <a:lnTo>
                  <a:pt x="32369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6398" y="3928617"/>
            <a:ext cx="193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26957" y="4059173"/>
            <a:ext cx="193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992" y="5788914"/>
            <a:ext cx="10808335" cy="1675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Associations denote relationships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between</a:t>
            </a:r>
            <a:r>
              <a:rPr sz="2900" spc="2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classes</a:t>
            </a:r>
            <a:endParaRPr sz="2900">
              <a:latin typeface="URW Gothic"/>
              <a:cs typeface="URW Gothic"/>
            </a:endParaRPr>
          </a:p>
          <a:p>
            <a:pPr marL="43815" marR="5080">
              <a:lnSpc>
                <a:spcPct val="101000"/>
              </a:lnSpc>
              <a:spcBef>
                <a:spcPts val="2445"/>
              </a:spcBef>
            </a:pP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multiplicity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association end denotes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many  objects the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instance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class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legitimately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reference.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270509"/>
            <a:ext cx="113023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45350" algn="l"/>
              </a:tabLst>
            </a:pPr>
            <a:r>
              <a:rPr sz="5400" spc="-5" dirty="0"/>
              <a:t>1-</a:t>
            </a:r>
            <a:r>
              <a:rPr sz="5400" spc="-15" dirty="0"/>
              <a:t>t</a:t>
            </a:r>
            <a:r>
              <a:rPr sz="5400" spc="-5" dirty="0"/>
              <a:t>o-</a:t>
            </a:r>
            <a:r>
              <a:rPr sz="5400" dirty="0"/>
              <a:t>1</a:t>
            </a:r>
            <a:r>
              <a:rPr sz="5400" spc="-5" dirty="0"/>
              <a:t> an</a:t>
            </a:r>
            <a:r>
              <a:rPr sz="5400" dirty="0"/>
              <a:t>d</a:t>
            </a:r>
            <a:r>
              <a:rPr sz="5400" spc="-5" dirty="0"/>
              <a:t> </a:t>
            </a:r>
            <a:r>
              <a:rPr sz="5400" spc="-10" dirty="0"/>
              <a:t>1</a:t>
            </a:r>
            <a:r>
              <a:rPr sz="5400" spc="-5" dirty="0"/>
              <a:t>-</a:t>
            </a:r>
            <a:r>
              <a:rPr sz="5400" spc="-15" dirty="0"/>
              <a:t>t</a:t>
            </a:r>
            <a:r>
              <a:rPr sz="5400" spc="-5" dirty="0"/>
              <a:t>o-</a:t>
            </a:r>
            <a:r>
              <a:rPr sz="5400" dirty="0"/>
              <a:t>many	Associations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581271" y="4146296"/>
            <a:ext cx="251333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1-to-1</a:t>
            </a:r>
            <a:r>
              <a:rPr sz="265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association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2497" y="8299831"/>
            <a:ext cx="314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1-to-many</a:t>
            </a:r>
            <a:r>
              <a:rPr sz="265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association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9967" y="5271515"/>
            <a:ext cx="1602105" cy="2459990"/>
          </a:xfrm>
          <a:custGeom>
            <a:avLst/>
            <a:gdLst/>
            <a:ahLst/>
            <a:cxnLst/>
            <a:rect l="l" t="t" r="r" b="b"/>
            <a:pathLst>
              <a:path w="1602104" h="2459990">
                <a:moveTo>
                  <a:pt x="0" y="2459736"/>
                </a:moveTo>
                <a:lnTo>
                  <a:pt x="1601724" y="2459736"/>
                </a:lnTo>
                <a:lnTo>
                  <a:pt x="1601724" y="0"/>
                </a:lnTo>
                <a:lnTo>
                  <a:pt x="0" y="0"/>
                </a:lnTo>
                <a:lnTo>
                  <a:pt x="0" y="24597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2001" y="5767832"/>
            <a:ext cx="105473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dirty="0">
                <a:solidFill>
                  <a:srgbClr val="FFFFFF"/>
                </a:solidFill>
                <a:latin typeface="Times New Roman"/>
                <a:cs typeface="Times New Roman"/>
              </a:rPr>
              <a:t>Polygon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8557" y="7109586"/>
            <a:ext cx="82169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solidFill>
                  <a:srgbClr val="FFFFFF"/>
                </a:solidFill>
                <a:latin typeface="Times New Roman"/>
                <a:cs typeface="Times New Roman"/>
              </a:rPr>
              <a:t>draw()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94876" y="4861559"/>
            <a:ext cx="1826260" cy="3055620"/>
          </a:xfrm>
          <a:custGeom>
            <a:avLst/>
            <a:gdLst/>
            <a:ahLst/>
            <a:cxnLst/>
            <a:rect l="l" t="t" r="r" b="b"/>
            <a:pathLst>
              <a:path w="1826259" h="3055620">
                <a:moveTo>
                  <a:pt x="0" y="3055620"/>
                </a:moveTo>
                <a:lnTo>
                  <a:pt x="1825752" y="3055620"/>
                </a:lnTo>
                <a:lnTo>
                  <a:pt x="1825752" y="0"/>
                </a:lnTo>
                <a:lnTo>
                  <a:pt x="0" y="0"/>
                </a:lnTo>
                <a:lnTo>
                  <a:pt x="0" y="30556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70185" y="5338648"/>
            <a:ext cx="70612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solidFill>
                  <a:srgbClr val="FFFFFF"/>
                </a:solidFill>
                <a:latin typeface="Times New Roman"/>
                <a:cs typeface="Times New Roman"/>
              </a:rPr>
              <a:t>Poi</a:t>
            </a:r>
            <a:r>
              <a:rPr sz="23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35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3973" y="6308217"/>
            <a:ext cx="117729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solidFill>
                  <a:srgbClr val="FFFFFF"/>
                </a:solidFill>
                <a:latin typeface="Times New Roman"/>
                <a:cs typeface="Times New Roman"/>
              </a:rPr>
              <a:t>x:</a:t>
            </a:r>
            <a:r>
              <a:rPr sz="235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Times New Roman"/>
                <a:cs typeface="Times New Roman"/>
              </a:rPr>
              <a:t>Integer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3973" y="6923278"/>
            <a:ext cx="117665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solidFill>
                  <a:srgbClr val="FFFFFF"/>
                </a:solidFill>
                <a:latin typeface="Times New Roman"/>
                <a:cs typeface="Times New Roman"/>
              </a:rPr>
              <a:t>y:</a:t>
            </a:r>
            <a:r>
              <a:rPr sz="235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Times New Roman"/>
                <a:cs typeface="Times New Roman"/>
              </a:rPr>
              <a:t>Integer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49779" y="6230111"/>
            <a:ext cx="1602105" cy="559435"/>
          </a:xfrm>
          <a:custGeom>
            <a:avLst/>
            <a:gdLst/>
            <a:ahLst/>
            <a:cxnLst/>
            <a:rect l="l" t="t" r="r" b="b"/>
            <a:pathLst>
              <a:path w="1602104" h="559434">
                <a:moveTo>
                  <a:pt x="0" y="0"/>
                </a:moveTo>
                <a:lnTo>
                  <a:pt x="1572768" y="0"/>
                </a:lnTo>
              </a:path>
              <a:path w="1602104" h="559434">
                <a:moveTo>
                  <a:pt x="0" y="559308"/>
                </a:moveTo>
                <a:lnTo>
                  <a:pt x="1601723" y="5593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85731" y="5923788"/>
            <a:ext cx="1826260" cy="1536700"/>
          </a:xfrm>
          <a:custGeom>
            <a:avLst/>
            <a:gdLst/>
            <a:ahLst/>
            <a:cxnLst/>
            <a:rect l="l" t="t" r="r" b="b"/>
            <a:pathLst>
              <a:path w="1826259" h="1536700">
                <a:moveTo>
                  <a:pt x="0" y="0"/>
                </a:moveTo>
                <a:lnTo>
                  <a:pt x="1825752" y="0"/>
                </a:lnTo>
              </a:path>
              <a:path w="1826259" h="1536700">
                <a:moveTo>
                  <a:pt x="0" y="1536192"/>
                </a:moveTo>
                <a:lnTo>
                  <a:pt x="1825752" y="153619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47947" y="5596509"/>
            <a:ext cx="5652135" cy="920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963160" algn="l"/>
                <a:tab pos="5638800" algn="l"/>
              </a:tabLst>
            </a:pPr>
            <a:r>
              <a:rPr sz="5850" b="1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5850" b="1" strike="sngStrike" spc="5" dirty="0">
                <a:solidFill>
                  <a:srgbClr val="FFFFFF"/>
                </a:solidFill>
                <a:latin typeface="Times New Roman"/>
                <a:cs typeface="Times New Roman"/>
              </a:rPr>
              <a:t>*	</a:t>
            </a:r>
            <a:endParaRPr sz="5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79420" y="1805939"/>
            <a:ext cx="1751330" cy="1995170"/>
          </a:xfrm>
          <a:custGeom>
            <a:avLst/>
            <a:gdLst/>
            <a:ahLst/>
            <a:cxnLst/>
            <a:rect l="l" t="t" r="r" b="b"/>
            <a:pathLst>
              <a:path w="1751329" h="1995170">
                <a:moveTo>
                  <a:pt x="0" y="1994916"/>
                </a:moveTo>
                <a:lnTo>
                  <a:pt x="1751076" y="1994916"/>
                </a:lnTo>
                <a:lnTo>
                  <a:pt x="1751076" y="0"/>
                </a:lnTo>
                <a:lnTo>
                  <a:pt x="0" y="0"/>
                </a:lnTo>
                <a:lnTo>
                  <a:pt x="0" y="19949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62959" y="2172157"/>
            <a:ext cx="110490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Country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6927" y="2955416"/>
            <a:ext cx="147955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solidFill>
                  <a:srgbClr val="FFFFFF"/>
                </a:solidFill>
                <a:latin typeface="Times New Roman"/>
                <a:cs typeface="Times New Roman"/>
              </a:rPr>
              <a:t>na</a:t>
            </a:r>
            <a:r>
              <a:rPr sz="2350" spc="-3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350" dirty="0">
                <a:solidFill>
                  <a:srgbClr val="FFFFFF"/>
                </a:solidFill>
                <a:latin typeface="Times New Roman"/>
                <a:cs typeface="Times New Roman"/>
              </a:rPr>
              <a:t>e:S</a:t>
            </a:r>
            <a:r>
              <a:rPr sz="2350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3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35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350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56676" y="1805939"/>
            <a:ext cx="1750060" cy="1995170"/>
          </a:xfrm>
          <a:custGeom>
            <a:avLst/>
            <a:gdLst/>
            <a:ahLst/>
            <a:cxnLst/>
            <a:rect l="l" t="t" r="r" b="b"/>
            <a:pathLst>
              <a:path w="1750059" h="1995170">
                <a:moveTo>
                  <a:pt x="0" y="1994916"/>
                </a:moveTo>
                <a:lnTo>
                  <a:pt x="1749552" y="1994916"/>
                </a:lnTo>
                <a:lnTo>
                  <a:pt x="1749552" y="0"/>
                </a:lnTo>
                <a:lnTo>
                  <a:pt x="0" y="0"/>
                </a:lnTo>
                <a:lnTo>
                  <a:pt x="0" y="19949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62264" y="2172157"/>
            <a:ext cx="179514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5000" algn="l"/>
                <a:tab pos="1781810" algn="l"/>
              </a:tabLst>
            </a:pPr>
            <a:r>
              <a:rPr sz="235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35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City	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76818" y="2955416"/>
            <a:ext cx="147955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solidFill>
                  <a:srgbClr val="FFFFFF"/>
                </a:solidFill>
                <a:latin typeface="Times New Roman"/>
                <a:cs typeface="Times New Roman"/>
              </a:rPr>
              <a:t>na</a:t>
            </a:r>
            <a:r>
              <a:rPr sz="2350" spc="-3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350" dirty="0">
                <a:solidFill>
                  <a:srgbClr val="FFFFFF"/>
                </a:solidFill>
                <a:latin typeface="Times New Roman"/>
                <a:cs typeface="Times New Roman"/>
              </a:rPr>
              <a:t>e:S</a:t>
            </a:r>
            <a:r>
              <a:rPr sz="2350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3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35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350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70276" y="2598420"/>
            <a:ext cx="7246620" cy="867410"/>
          </a:xfrm>
          <a:custGeom>
            <a:avLst/>
            <a:gdLst/>
            <a:ahLst/>
            <a:cxnLst/>
            <a:rect l="l" t="t" r="r" b="b"/>
            <a:pathLst>
              <a:path w="7246620" h="867410">
                <a:moveTo>
                  <a:pt x="0" y="0"/>
                </a:moveTo>
                <a:lnTo>
                  <a:pt x="1769364" y="0"/>
                </a:lnTo>
              </a:path>
              <a:path w="7246620" h="867410">
                <a:moveTo>
                  <a:pt x="0" y="867155"/>
                </a:moveTo>
                <a:lnTo>
                  <a:pt x="1796796" y="867155"/>
                </a:lnTo>
              </a:path>
              <a:path w="7246620" h="867410">
                <a:moveTo>
                  <a:pt x="1787652" y="224027"/>
                </a:moveTo>
                <a:lnTo>
                  <a:pt x="5487924" y="224027"/>
                </a:lnTo>
              </a:path>
              <a:path w="7246620" h="867410">
                <a:moveTo>
                  <a:pt x="5475732" y="810768"/>
                </a:moveTo>
                <a:lnTo>
                  <a:pt x="7246620" y="81076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13318" y="2132533"/>
            <a:ext cx="17526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67478" y="2269947"/>
            <a:ext cx="17526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5617845" cy="1902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dirty="0"/>
              <a:t>Man</a:t>
            </a:r>
            <a:r>
              <a:rPr spc="-10" dirty="0"/>
              <a:t>y</a:t>
            </a:r>
            <a:r>
              <a:rPr spc="-5" dirty="0"/>
              <a:t>-</a:t>
            </a:r>
            <a:r>
              <a:rPr dirty="0"/>
              <a:t>to</a:t>
            </a:r>
            <a:r>
              <a:rPr spc="-5" dirty="0"/>
              <a:t>-</a:t>
            </a:r>
            <a:r>
              <a:rPr dirty="0"/>
              <a:t>Many  Associations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005839" y="2959607"/>
            <a:ext cx="3435350" cy="2644140"/>
          </a:xfrm>
          <a:custGeom>
            <a:avLst/>
            <a:gdLst/>
            <a:ahLst/>
            <a:cxnLst/>
            <a:rect l="l" t="t" r="r" b="b"/>
            <a:pathLst>
              <a:path w="3435350" h="2644140">
                <a:moveTo>
                  <a:pt x="0" y="2644140"/>
                </a:moveTo>
                <a:lnTo>
                  <a:pt x="3435096" y="2644140"/>
                </a:lnTo>
                <a:lnTo>
                  <a:pt x="3435096" y="0"/>
                </a:lnTo>
                <a:lnTo>
                  <a:pt x="0" y="0"/>
                </a:lnTo>
                <a:lnTo>
                  <a:pt x="0" y="26441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8918" y="3423920"/>
            <a:ext cx="22193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Stoc</a:t>
            </a:r>
            <a:r>
              <a:rPr sz="26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Exchange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47759" y="2115311"/>
            <a:ext cx="2952115" cy="3514725"/>
          </a:xfrm>
          <a:custGeom>
            <a:avLst/>
            <a:gdLst/>
            <a:ahLst/>
            <a:cxnLst/>
            <a:rect l="l" t="t" r="r" b="b"/>
            <a:pathLst>
              <a:path w="2952115" h="3514725">
                <a:moveTo>
                  <a:pt x="0" y="3514344"/>
                </a:moveTo>
                <a:lnTo>
                  <a:pt x="2951988" y="3514344"/>
                </a:lnTo>
                <a:lnTo>
                  <a:pt x="2951988" y="0"/>
                </a:lnTo>
                <a:lnTo>
                  <a:pt x="0" y="0"/>
                </a:lnTo>
                <a:lnTo>
                  <a:pt x="0" y="35143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87382" y="2275408"/>
            <a:ext cx="142240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Com</a:t>
            </a:r>
            <a:r>
              <a:rPr sz="26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7356" y="3358641"/>
            <a:ext cx="19405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tickerSymbol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5839" y="3144011"/>
            <a:ext cx="10683240" cy="1984375"/>
          </a:xfrm>
          <a:custGeom>
            <a:avLst/>
            <a:gdLst/>
            <a:ahLst/>
            <a:cxnLst/>
            <a:rect l="l" t="t" r="r" b="b"/>
            <a:pathLst>
              <a:path w="10683240" h="1984375">
                <a:moveTo>
                  <a:pt x="0" y="1060704"/>
                </a:moveTo>
                <a:lnTo>
                  <a:pt x="3419856" y="1060704"/>
                </a:lnTo>
              </a:path>
              <a:path w="10683240" h="1984375">
                <a:moveTo>
                  <a:pt x="0" y="1984248"/>
                </a:moveTo>
                <a:lnTo>
                  <a:pt x="3459480" y="1984248"/>
                </a:lnTo>
              </a:path>
              <a:path w="10683240" h="1984375">
                <a:moveTo>
                  <a:pt x="7754111" y="0"/>
                </a:moveTo>
                <a:lnTo>
                  <a:pt x="10683240" y="0"/>
                </a:lnTo>
              </a:path>
              <a:path w="10683240" h="1984375">
                <a:moveTo>
                  <a:pt x="7754111" y="1306068"/>
                </a:moveTo>
                <a:lnTo>
                  <a:pt x="10683240" y="1306068"/>
                </a:lnTo>
              </a:path>
              <a:path w="10683240" h="1984375">
                <a:moveTo>
                  <a:pt x="3454908" y="676656"/>
                </a:moveTo>
                <a:lnTo>
                  <a:pt x="7735824" y="67665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77530" y="2966669"/>
            <a:ext cx="398780" cy="920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8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5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9696" y="2896946"/>
            <a:ext cx="398780" cy="920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8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5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9406255" cy="1902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  <a:tabLst>
                <a:tab pos="1291590" algn="l"/>
              </a:tabLst>
            </a:pPr>
            <a:r>
              <a:rPr dirty="0">
                <a:solidFill>
                  <a:srgbClr val="FFFFFF"/>
                </a:solidFill>
              </a:rPr>
              <a:t>From Problem </a:t>
            </a:r>
            <a:r>
              <a:rPr spc="-5" dirty="0">
                <a:solidFill>
                  <a:srgbClr val="FFFFFF"/>
                </a:solidFill>
              </a:rPr>
              <a:t>Statement  </a:t>
            </a:r>
            <a:r>
              <a:rPr dirty="0">
                <a:solidFill>
                  <a:srgbClr val="FFFFFF"/>
                </a:solidFill>
              </a:rPr>
              <a:t>To	Object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011679" y="6333744"/>
            <a:ext cx="3106420" cy="1805939"/>
          </a:xfrm>
          <a:custGeom>
            <a:avLst/>
            <a:gdLst/>
            <a:ahLst/>
            <a:cxnLst/>
            <a:rect l="l" t="t" r="r" b="b"/>
            <a:pathLst>
              <a:path w="3106420" h="1805940">
                <a:moveTo>
                  <a:pt x="0" y="1805939"/>
                </a:moveTo>
                <a:lnTo>
                  <a:pt x="3105912" y="1805939"/>
                </a:lnTo>
                <a:lnTo>
                  <a:pt x="3105912" y="0"/>
                </a:lnTo>
                <a:lnTo>
                  <a:pt x="0" y="0"/>
                </a:lnTo>
                <a:lnTo>
                  <a:pt x="0" y="1805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4511" y="6509384"/>
            <a:ext cx="22193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Stoc</a:t>
            </a:r>
            <a:r>
              <a:rPr sz="26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Exchange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44711" y="6193535"/>
            <a:ext cx="2766060" cy="2403475"/>
          </a:xfrm>
          <a:custGeom>
            <a:avLst/>
            <a:gdLst/>
            <a:ahLst/>
            <a:cxnLst/>
            <a:rect l="l" t="t" r="r" b="b"/>
            <a:pathLst>
              <a:path w="2766059" h="2403475">
                <a:moveTo>
                  <a:pt x="0" y="2403348"/>
                </a:moveTo>
                <a:lnTo>
                  <a:pt x="2766059" y="2403348"/>
                </a:lnTo>
                <a:lnTo>
                  <a:pt x="2766059" y="0"/>
                </a:lnTo>
                <a:lnTo>
                  <a:pt x="0" y="0"/>
                </a:lnTo>
                <a:lnTo>
                  <a:pt x="0" y="240334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61450" y="6369811"/>
            <a:ext cx="14217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2451" y="6975093"/>
            <a:ext cx="4376420" cy="805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075"/>
              </a:lnSpc>
              <a:spcBef>
                <a:spcPts val="90"/>
              </a:spcBef>
            </a:pPr>
            <a:r>
              <a:rPr sz="265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Lists</a:t>
            </a:r>
            <a:endParaRPr sz="2650">
              <a:latin typeface="Times New Roman"/>
              <a:cs typeface="Times New Roman"/>
            </a:endParaRPr>
          </a:p>
          <a:p>
            <a:pPr marL="2447925">
              <a:lnSpc>
                <a:spcPts val="3075"/>
              </a:lnSpc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tickerSymbol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1679" y="6922007"/>
            <a:ext cx="9499600" cy="1315720"/>
          </a:xfrm>
          <a:custGeom>
            <a:avLst/>
            <a:gdLst/>
            <a:ahLst/>
            <a:cxnLst/>
            <a:rect l="l" t="t" r="r" b="b"/>
            <a:pathLst>
              <a:path w="9499600" h="1315720">
                <a:moveTo>
                  <a:pt x="0" y="263652"/>
                </a:moveTo>
                <a:lnTo>
                  <a:pt x="3093720" y="263652"/>
                </a:lnTo>
              </a:path>
              <a:path w="9499600" h="1315720">
                <a:moveTo>
                  <a:pt x="0" y="900684"/>
                </a:moveTo>
                <a:lnTo>
                  <a:pt x="3127247" y="894588"/>
                </a:lnTo>
              </a:path>
              <a:path w="9499600" h="1315720">
                <a:moveTo>
                  <a:pt x="6745224" y="419100"/>
                </a:moveTo>
                <a:lnTo>
                  <a:pt x="9499092" y="419100"/>
                </a:lnTo>
              </a:path>
              <a:path w="9499600" h="1315720">
                <a:moveTo>
                  <a:pt x="6745224" y="1315212"/>
                </a:moveTo>
                <a:lnTo>
                  <a:pt x="9499092" y="1315212"/>
                </a:lnTo>
              </a:path>
              <a:path w="9499600" h="1315720">
                <a:moveTo>
                  <a:pt x="3115056" y="0"/>
                </a:moveTo>
                <a:lnTo>
                  <a:pt x="67238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14106" y="6448500"/>
            <a:ext cx="19367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4347" y="6448500"/>
            <a:ext cx="19367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2491" y="3383736"/>
            <a:ext cx="10719435" cy="2018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9550" marR="5080">
              <a:lnSpc>
                <a:spcPct val="100000"/>
              </a:lnSpc>
              <a:spcBef>
                <a:spcPts val="90"/>
              </a:spcBef>
            </a:pPr>
            <a:r>
              <a:rPr sz="265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Problem </a:t>
            </a:r>
            <a:r>
              <a:rPr sz="26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Statement: A </a:t>
            </a:r>
            <a:r>
              <a:rPr sz="26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stock </a:t>
            </a:r>
            <a:r>
              <a:rPr sz="26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exchange lists </a:t>
            </a:r>
            <a:r>
              <a:rPr sz="26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many </a:t>
            </a:r>
            <a:r>
              <a:rPr sz="26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companies. Each company is  uniquely identified by a ticker</a:t>
            </a:r>
            <a:r>
              <a:rPr sz="265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symbol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29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29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Diagram: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03707"/>
            <a:ext cx="9992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96809" algn="l"/>
              </a:tabLst>
            </a:pPr>
            <a:r>
              <a:rPr sz="4800" spc="-5" dirty="0">
                <a:solidFill>
                  <a:srgbClr val="FFFFFF"/>
                </a:solidFill>
              </a:rPr>
              <a:t>From</a:t>
            </a:r>
            <a:r>
              <a:rPr sz="4800" spc="25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Problem</a:t>
            </a:r>
            <a:r>
              <a:rPr sz="4800" spc="25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Statement	to</a:t>
            </a:r>
            <a:r>
              <a:rPr sz="4800" spc="-10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Code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02867" y="1698371"/>
            <a:ext cx="9190355" cy="99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  <a:tabLst>
                <a:tab pos="3460750" algn="l"/>
                <a:tab pos="4054475" algn="l"/>
              </a:tabLst>
            </a:pPr>
            <a:r>
              <a:rPr sz="26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</a:t>
            </a:r>
            <a:r>
              <a:rPr sz="2650" i="1" spc="-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oblem</a:t>
            </a:r>
            <a:r>
              <a:rPr sz="265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	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65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A	stock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exchange lists </a:t>
            </a: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many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companies.  Each </a:t>
            </a: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company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is identified by a ticker</a:t>
            </a:r>
            <a:r>
              <a:rPr sz="26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symbol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7257" y="5638622"/>
            <a:ext cx="6365240" cy="2515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765"/>
              </a:lnSpc>
              <a:spcBef>
                <a:spcPts val="90"/>
              </a:spcBef>
            </a:pPr>
            <a:r>
              <a:rPr sz="26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26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StockExchange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</a:pP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265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  <a:spcBef>
                <a:spcPts val="160"/>
              </a:spcBef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private </a:t>
            </a:r>
            <a:r>
              <a:rPr sz="26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Vector 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m_Company = new</a:t>
            </a:r>
            <a:r>
              <a:rPr sz="265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Vector();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};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  <a:spcBef>
                <a:spcPts val="1510"/>
              </a:spcBef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26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</a:pP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7257" y="8148955"/>
            <a:ext cx="7165340" cy="1196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ts val="2885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int</a:t>
            </a:r>
            <a:r>
              <a:rPr sz="26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m_tickerSymbol;</a:t>
            </a:r>
            <a:endParaRPr sz="2650">
              <a:latin typeface="Times New Roman"/>
              <a:cs typeface="Times New Roman"/>
            </a:endParaRPr>
          </a:p>
          <a:p>
            <a:pPr marL="97155">
              <a:lnSpc>
                <a:spcPts val="2885"/>
              </a:lnSpc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private </a:t>
            </a:r>
            <a:r>
              <a:rPr sz="26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Vector 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m_StockExchange = new</a:t>
            </a:r>
            <a:r>
              <a:rPr sz="26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Vector();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};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716" y="5206746"/>
            <a:ext cx="162623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r>
              <a:rPr sz="2900" b="1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03107" y="3781044"/>
            <a:ext cx="2179320" cy="1268095"/>
          </a:xfrm>
          <a:custGeom>
            <a:avLst/>
            <a:gdLst/>
            <a:ahLst/>
            <a:cxnLst/>
            <a:rect l="l" t="t" r="r" b="b"/>
            <a:pathLst>
              <a:path w="2179320" h="1268095">
                <a:moveTo>
                  <a:pt x="0" y="1267967"/>
                </a:moveTo>
                <a:lnTo>
                  <a:pt x="2179320" y="1267967"/>
                </a:lnTo>
                <a:lnTo>
                  <a:pt x="2179320" y="0"/>
                </a:lnTo>
                <a:lnTo>
                  <a:pt x="0" y="0"/>
                </a:lnTo>
                <a:lnTo>
                  <a:pt x="0" y="126796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378710" y="3849370"/>
            <a:ext cx="2545715" cy="962660"/>
            <a:chOff x="2378710" y="3849370"/>
            <a:chExt cx="2545715" cy="962660"/>
          </a:xfrm>
        </p:grpSpPr>
        <p:sp>
          <p:nvSpPr>
            <p:cNvPr id="9" name="object 9"/>
            <p:cNvSpPr/>
            <p:nvPr/>
          </p:nvSpPr>
          <p:spPr>
            <a:xfrm>
              <a:off x="2385060" y="3855720"/>
              <a:ext cx="2533015" cy="949960"/>
            </a:xfrm>
            <a:custGeom>
              <a:avLst/>
              <a:gdLst/>
              <a:ahLst/>
              <a:cxnLst/>
              <a:rect l="l" t="t" r="r" b="b"/>
              <a:pathLst>
                <a:path w="2533015" h="949960">
                  <a:moveTo>
                    <a:pt x="0" y="949451"/>
                  </a:moveTo>
                  <a:lnTo>
                    <a:pt x="2532888" y="949451"/>
                  </a:lnTo>
                  <a:lnTo>
                    <a:pt x="2532888" y="0"/>
                  </a:lnTo>
                  <a:lnTo>
                    <a:pt x="0" y="0"/>
                  </a:lnTo>
                  <a:lnTo>
                    <a:pt x="0" y="949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85060" y="4639056"/>
              <a:ext cx="2524125" cy="0"/>
            </a:xfrm>
            <a:custGeom>
              <a:avLst/>
              <a:gdLst/>
              <a:ahLst/>
              <a:cxnLst/>
              <a:rect l="l" t="t" r="r" b="b"/>
              <a:pathLst>
                <a:path w="2524125">
                  <a:moveTo>
                    <a:pt x="0" y="0"/>
                  </a:moveTo>
                  <a:lnTo>
                    <a:pt x="2523743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98154" y="3925316"/>
            <a:ext cx="111125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8030" y="4446270"/>
            <a:ext cx="151701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tickerSym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ol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3676" y="4246245"/>
            <a:ext cx="6781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Lists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12252" y="4386071"/>
            <a:ext cx="2161540" cy="475615"/>
          </a:xfrm>
          <a:custGeom>
            <a:avLst/>
            <a:gdLst/>
            <a:ahLst/>
            <a:cxnLst/>
            <a:rect l="l" t="t" r="r" b="b"/>
            <a:pathLst>
              <a:path w="2161540" h="475614">
                <a:moveTo>
                  <a:pt x="0" y="0"/>
                </a:moveTo>
                <a:lnTo>
                  <a:pt x="2161031" y="0"/>
                </a:lnTo>
              </a:path>
              <a:path w="2161540" h="475614">
                <a:moveTo>
                  <a:pt x="0" y="475488"/>
                </a:moveTo>
                <a:lnTo>
                  <a:pt x="2161031" y="47548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98194" y="3221840"/>
            <a:ext cx="7026275" cy="11315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90"/>
              </a:spcBef>
            </a:pPr>
            <a:r>
              <a:rPr sz="290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2900" b="1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Diagram:</a:t>
            </a:r>
            <a:endParaRPr sz="2900">
              <a:latin typeface="Times New Roman"/>
              <a:cs typeface="Times New Roman"/>
            </a:endParaRPr>
          </a:p>
          <a:p>
            <a:pPr marL="1286510">
              <a:lnSpc>
                <a:spcPct val="100000"/>
              </a:lnSpc>
              <a:spcBef>
                <a:spcPts val="960"/>
              </a:spcBef>
              <a:tabLst>
                <a:tab pos="1607820" algn="l"/>
                <a:tab pos="3810000" algn="l"/>
                <a:tab pos="6618605" algn="l"/>
                <a:tab pos="6987540" algn="l"/>
              </a:tabLst>
            </a:pPr>
            <a:r>
              <a:rPr sz="205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5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StockExchange	</a:t>
            </a:r>
            <a:r>
              <a:rPr sz="3975" b="1" u="sng" spc="-7" baseline="2515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*	</a:t>
            </a:r>
            <a:r>
              <a:rPr sz="3975" b="1" u="sng" spc="-7" baseline="2410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*	</a:t>
            </a:r>
            <a:endParaRPr sz="3975" baseline="2410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75632" y="3445764"/>
            <a:ext cx="893444" cy="949960"/>
          </a:xfrm>
          <a:custGeom>
            <a:avLst/>
            <a:gdLst/>
            <a:ahLst/>
            <a:cxnLst/>
            <a:rect l="l" t="t" r="r" b="b"/>
            <a:pathLst>
              <a:path w="893445" h="949960">
                <a:moveTo>
                  <a:pt x="0" y="474725"/>
                </a:moveTo>
                <a:lnTo>
                  <a:pt x="2305" y="426197"/>
                </a:lnTo>
                <a:lnTo>
                  <a:pt x="9071" y="379068"/>
                </a:lnTo>
                <a:lnTo>
                  <a:pt x="20073" y="333577"/>
                </a:lnTo>
                <a:lnTo>
                  <a:pt x="35087" y="289964"/>
                </a:lnTo>
                <a:lnTo>
                  <a:pt x="53889" y="248468"/>
                </a:lnTo>
                <a:lnTo>
                  <a:pt x="76255" y="209326"/>
                </a:lnTo>
                <a:lnTo>
                  <a:pt x="101959" y="172779"/>
                </a:lnTo>
                <a:lnTo>
                  <a:pt x="130778" y="139064"/>
                </a:lnTo>
                <a:lnTo>
                  <a:pt x="162487" y="108422"/>
                </a:lnTo>
                <a:lnTo>
                  <a:pt x="196862" y="81090"/>
                </a:lnTo>
                <a:lnTo>
                  <a:pt x="233678" y="57308"/>
                </a:lnTo>
                <a:lnTo>
                  <a:pt x="272712" y="37314"/>
                </a:lnTo>
                <a:lnTo>
                  <a:pt x="313739" y="21347"/>
                </a:lnTo>
                <a:lnTo>
                  <a:pt x="356534" y="9647"/>
                </a:lnTo>
                <a:lnTo>
                  <a:pt x="400873" y="2451"/>
                </a:lnTo>
                <a:lnTo>
                  <a:pt x="446531" y="0"/>
                </a:lnTo>
                <a:lnTo>
                  <a:pt x="492190" y="2451"/>
                </a:lnTo>
                <a:lnTo>
                  <a:pt x="536529" y="9647"/>
                </a:lnTo>
                <a:lnTo>
                  <a:pt x="579324" y="21347"/>
                </a:lnTo>
                <a:lnTo>
                  <a:pt x="620351" y="37314"/>
                </a:lnTo>
                <a:lnTo>
                  <a:pt x="659385" y="57308"/>
                </a:lnTo>
                <a:lnTo>
                  <a:pt x="696201" y="81090"/>
                </a:lnTo>
                <a:lnTo>
                  <a:pt x="730576" y="108422"/>
                </a:lnTo>
                <a:lnTo>
                  <a:pt x="762285" y="139065"/>
                </a:lnTo>
                <a:lnTo>
                  <a:pt x="791104" y="172779"/>
                </a:lnTo>
                <a:lnTo>
                  <a:pt x="816808" y="209326"/>
                </a:lnTo>
                <a:lnTo>
                  <a:pt x="839174" y="248468"/>
                </a:lnTo>
                <a:lnTo>
                  <a:pt x="857976" y="289964"/>
                </a:lnTo>
                <a:lnTo>
                  <a:pt x="872990" y="333577"/>
                </a:lnTo>
                <a:lnTo>
                  <a:pt x="883992" y="379068"/>
                </a:lnTo>
                <a:lnTo>
                  <a:pt x="890758" y="426197"/>
                </a:lnTo>
                <a:lnTo>
                  <a:pt x="893063" y="474725"/>
                </a:lnTo>
                <a:lnTo>
                  <a:pt x="890758" y="523254"/>
                </a:lnTo>
                <a:lnTo>
                  <a:pt x="883992" y="570383"/>
                </a:lnTo>
                <a:lnTo>
                  <a:pt x="872990" y="615874"/>
                </a:lnTo>
                <a:lnTo>
                  <a:pt x="857976" y="659487"/>
                </a:lnTo>
                <a:lnTo>
                  <a:pt x="839174" y="700983"/>
                </a:lnTo>
                <a:lnTo>
                  <a:pt x="816808" y="740125"/>
                </a:lnTo>
                <a:lnTo>
                  <a:pt x="791104" y="776672"/>
                </a:lnTo>
                <a:lnTo>
                  <a:pt x="762285" y="810386"/>
                </a:lnTo>
                <a:lnTo>
                  <a:pt x="730576" y="841029"/>
                </a:lnTo>
                <a:lnTo>
                  <a:pt x="696201" y="868361"/>
                </a:lnTo>
                <a:lnTo>
                  <a:pt x="659385" y="892143"/>
                </a:lnTo>
                <a:lnTo>
                  <a:pt x="620351" y="912137"/>
                </a:lnTo>
                <a:lnTo>
                  <a:pt x="579324" y="928104"/>
                </a:lnTo>
                <a:lnTo>
                  <a:pt x="536529" y="939804"/>
                </a:lnTo>
                <a:lnTo>
                  <a:pt x="492190" y="947000"/>
                </a:lnTo>
                <a:lnTo>
                  <a:pt x="446531" y="949451"/>
                </a:lnTo>
                <a:lnTo>
                  <a:pt x="400873" y="947000"/>
                </a:lnTo>
                <a:lnTo>
                  <a:pt x="356534" y="939804"/>
                </a:lnTo>
                <a:lnTo>
                  <a:pt x="313739" y="928104"/>
                </a:lnTo>
                <a:lnTo>
                  <a:pt x="272712" y="912137"/>
                </a:lnTo>
                <a:lnTo>
                  <a:pt x="233678" y="892143"/>
                </a:lnTo>
                <a:lnTo>
                  <a:pt x="196862" y="868361"/>
                </a:lnTo>
                <a:lnTo>
                  <a:pt x="162487" y="841029"/>
                </a:lnTo>
                <a:lnTo>
                  <a:pt x="130778" y="810386"/>
                </a:lnTo>
                <a:lnTo>
                  <a:pt x="101959" y="776672"/>
                </a:lnTo>
                <a:lnTo>
                  <a:pt x="76255" y="740125"/>
                </a:lnTo>
                <a:lnTo>
                  <a:pt x="53889" y="700983"/>
                </a:lnTo>
                <a:lnTo>
                  <a:pt x="35087" y="659487"/>
                </a:lnTo>
                <a:lnTo>
                  <a:pt x="20073" y="615874"/>
                </a:lnTo>
                <a:lnTo>
                  <a:pt x="9071" y="570383"/>
                </a:lnTo>
                <a:lnTo>
                  <a:pt x="2305" y="523254"/>
                </a:lnTo>
                <a:lnTo>
                  <a:pt x="0" y="4747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0644" y="8328659"/>
            <a:ext cx="1117600" cy="798830"/>
          </a:xfrm>
          <a:custGeom>
            <a:avLst/>
            <a:gdLst/>
            <a:ahLst/>
            <a:cxnLst/>
            <a:rect l="l" t="t" r="r" b="b"/>
            <a:pathLst>
              <a:path w="1117600" h="798829">
                <a:moveTo>
                  <a:pt x="0" y="399288"/>
                </a:moveTo>
                <a:lnTo>
                  <a:pt x="2883" y="358471"/>
                </a:lnTo>
                <a:lnTo>
                  <a:pt x="11347" y="318831"/>
                </a:lnTo>
                <a:lnTo>
                  <a:pt x="25110" y="280570"/>
                </a:lnTo>
                <a:lnTo>
                  <a:pt x="43892" y="243887"/>
                </a:lnTo>
                <a:lnTo>
                  <a:pt x="67412" y="208985"/>
                </a:lnTo>
                <a:lnTo>
                  <a:pt x="95389" y="176063"/>
                </a:lnTo>
                <a:lnTo>
                  <a:pt x="127542" y="145323"/>
                </a:lnTo>
                <a:lnTo>
                  <a:pt x="163591" y="116967"/>
                </a:lnTo>
                <a:lnTo>
                  <a:pt x="203256" y="91193"/>
                </a:lnTo>
                <a:lnTo>
                  <a:pt x="246254" y="68204"/>
                </a:lnTo>
                <a:lnTo>
                  <a:pt x="292306" y="48201"/>
                </a:lnTo>
                <a:lnTo>
                  <a:pt x="341131" y="31384"/>
                </a:lnTo>
                <a:lnTo>
                  <a:pt x="392449" y="17955"/>
                </a:lnTo>
                <a:lnTo>
                  <a:pt x="445977" y="8114"/>
                </a:lnTo>
                <a:lnTo>
                  <a:pt x="501436" y="2062"/>
                </a:lnTo>
                <a:lnTo>
                  <a:pt x="558545" y="0"/>
                </a:lnTo>
                <a:lnTo>
                  <a:pt x="615655" y="2062"/>
                </a:lnTo>
                <a:lnTo>
                  <a:pt x="671114" y="8114"/>
                </a:lnTo>
                <a:lnTo>
                  <a:pt x="724642" y="17955"/>
                </a:lnTo>
                <a:lnTo>
                  <a:pt x="775960" y="31384"/>
                </a:lnTo>
                <a:lnTo>
                  <a:pt x="824785" y="48201"/>
                </a:lnTo>
                <a:lnTo>
                  <a:pt x="870837" y="68204"/>
                </a:lnTo>
                <a:lnTo>
                  <a:pt x="913835" y="91193"/>
                </a:lnTo>
                <a:lnTo>
                  <a:pt x="953500" y="116967"/>
                </a:lnTo>
                <a:lnTo>
                  <a:pt x="989549" y="145323"/>
                </a:lnTo>
                <a:lnTo>
                  <a:pt x="1021702" y="176063"/>
                </a:lnTo>
                <a:lnTo>
                  <a:pt x="1049679" y="208985"/>
                </a:lnTo>
                <a:lnTo>
                  <a:pt x="1073199" y="243887"/>
                </a:lnTo>
                <a:lnTo>
                  <a:pt x="1091981" y="280570"/>
                </a:lnTo>
                <a:lnTo>
                  <a:pt x="1105744" y="318831"/>
                </a:lnTo>
                <a:lnTo>
                  <a:pt x="1114208" y="358471"/>
                </a:lnTo>
                <a:lnTo>
                  <a:pt x="1117091" y="399288"/>
                </a:lnTo>
                <a:lnTo>
                  <a:pt x="1114208" y="440113"/>
                </a:lnTo>
                <a:lnTo>
                  <a:pt x="1105744" y="479759"/>
                </a:lnTo>
                <a:lnTo>
                  <a:pt x="1091981" y="518024"/>
                </a:lnTo>
                <a:lnTo>
                  <a:pt x="1073199" y="554709"/>
                </a:lnTo>
                <a:lnTo>
                  <a:pt x="1049679" y="589613"/>
                </a:lnTo>
                <a:lnTo>
                  <a:pt x="1021702" y="622534"/>
                </a:lnTo>
                <a:lnTo>
                  <a:pt x="989549" y="653273"/>
                </a:lnTo>
                <a:lnTo>
                  <a:pt x="953500" y="681628"/>
                </a:lnTo>
                <a:lnTo>
                  <a:pt x="913835" y="707398"/>
                </a:lnTo>
                <a:lnTo>
                  <a:pt x="870837" y="730384"/>
                </a:lnTo>
                <a:lnTo>
                  <a:pt x="824785" y="750384"/>
                </a:lnTo>
                <a:lnTo>
                  <a:pt x="775960" y="767198"/>
                </a:lnTo>
                <a:lnTo>
                  <a:pt x="724642" y="780624"/>
                </a:lnTo>
                <a:lnTo>
                  <a:pt x="671114" y="790463"/>
                </a:lnTo>
                <a:lnTo>
                  <a:pt x="615655" y="796514"/>
                </a:lnTo>
                <a:lnTo>
                  <a:pt x="558545" y="798576"/>
                </a:lnTo>
                <a:lnTo>
                  <a:pt x="501436" y="796514"/>
                </a:lnTo>
                <a:lnTo>
                  <a:pt x="445977" y="790463"/>
                </a:lnTo>
                <a:lnTo>
                  <a:pt x="392449" y="780624"/>
                </a:lnTo>
                <a:lnTo>
                  <a:pt x="341131" y="767198"/>
                </a:lnTo>
                <a:lnTo>
                  <a:pt x="292306" y="750384"/>
                </a:lnTo>
                <a:lnTo>
                  <a:pt x="246254" y="730384"/>
                </a:lnTo>
                <a:lnTo>
                  <a:pt x="203256" y="707398"/>
                </a:lnTo>
                <a:lnTo>
                  <a:pt x="163591" y="681628"/>
                </a:lnTo>
                <a:lnTo>
                  <a:pt x="127542" y="653273"/>
                </a:lnTo>
                <a:lnTo>
                  <a:pt x="95389" y="622534"/>
                </a:lnTo>
                <a:lnTo>
                  <a:pt x="67412" y="589613"/>
                </a:lnTo>
                <a:lnTo>
                  <a:pt x="43892" y="554709"/>
                </a:lnTo>
                <a:lnTo>
                  <a:pt x="25110" y="518024"/>
                </a:lnTo>
                <a:lnTo>
                  <a:pt x="11347" y="479759"/>
                </a:lnTo>
                <a:lnTo>
                  <a:pt x="2883" y="440113"/>
                </a:lnTo>
                <a:lnTo>
                  <a:pt x="0" y="399288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45095" y="3547871"/>
            <a:ext cx="894715" cy="951230"/>
          </a:xfrm>
          <a:custGeom>
            <a:avLst/>
            <a:gdLst/>
            <a:ahLst/>
            <a:cxnLst/>
            <a:rect l="l" t="t" r="r" b="b"/>
            <a:pathLst>
              <a:path w="894715" h="951229">
                <a:moveTo>
                  <a:pt x="0" y="475488"/>
                </a:moveTo>
                <a:lnTo>
                  <a:pt x="2309" y="426866"/>
                </a:lnTo>
                <a:lnTo>
                  <a:pt x="9088" y="379651"/>
                </a:lnTo>
                <a:lnTo>
                  <a:pt x="20111" y="334080"/>
                </a:lnTo>
                <a:lnTo>
                  <a:pt x="35153" y="290393"/>
                </a:lnTo>
                <a:lnTo>
                  <a:pt x="53989" y="248828"/>
                </a:lnTo>
                <a:lnTo>
                  <a:pt x="76395" y="209624"/>
                </a:lnTo>
                <a:lnTo>
                  <a:pt x="102146" y="173020"/>
                </a:lnTo>
                <a:lnTo>
                  <a:pt x="131016" y="139255"/>
                </a:lnTo>
                <a:lnTo>
                  <a:pt x="162781" y="108568"/>
                </a:lnTo>
                <a:lnTo>
                  <a:pt x="197215" y="81197"/>
                </a:lnTo>
                <a:lnTo>
                  <a:pt x="234095" y="57382"/>
                </a:lnTo>
                <a:lnTo>
                  <a:pt x="273194" y="37361"/>
                </a:lnTo>
                <a:lnTo>
                  <a:pt x="314289" y="21374"/>
                </a:lnTo>
                <a:lnTo>
                  <a:pt x="357154" y="9658"/>
                </a:lnTo>
                <a:lnTo>
                  <a:pt x="401563" y="2454"/>
                </a:lnTo>
                <a:lnTo>
                  <a:pt x="447294" y="0"/>
                </a:lnTo>
                <a:lnTo>
                  <a:pt x="493024" y="2454"/>
                </a:lnTo>
                <a:lnTo>
                  <a:pt x="537433" y="9658"/>
                </a:lnTo>
                <a:lnTo>
                  <a:pt x="580298" y="21374"/>
                </a:lnTo>
                <a:lnTo>
                  <a:pt x="621393" y="37361"/>
                </a:lnTo>
                <a:lnTo>
                  <a:pt x="660492" y="57382"/>
                </a:lnTo>
                <a:lnTo>
                  <a:pt x="697372" y="81197"/>
                </a:lnTo>
                <a:lnTo>
                  <a:pt x="731806" y="108568"/>
                </a:lnTo>
                <a:lnTo>
                  <a:pt x="763571" y="139255"/>
                </a:lnTo>
                <a:lnTo>
                  <a:pt x="792441" y="173020"/>
                </a:lnTo>
                <a:lnTo>
                  <a:pt x="818192" y="209624"/>
                </a:lnTo>
                <a:lnTo>
                  <a:pt x="840598" y="248828"/>
                </a:lnTo>
                <a:lnTo>
                  <a:pt x="859434" y="290393"/>
                </a:lnTo>
                <a:lnTo>
                  <a:pt x="874476" y="334080"/>
                </a:lnTo>
                <a:lnTo>
                  <a:pt x="885499" y="379651"/>
                </a:lnTo>
                <a:lnTo>
                  <a:pt x="892278" y="426866"/>
                </a:lnTo>
                <a:lnTo>
                  <a:pt x="894587" y="475488"/>
                </a:lnTo>
                <a:lnTo>
                  <a:pt x="892278" y="524109"/>
                </a:lnTo>
                <a:lnTo>
                  <a:pt x="885499" y="571324"/>
                </a:lnTo>
                <a:lnTo>
                  <a:pt x="874476" y="616895"/>
                </a:lnTo>
                <a:lnTo>
                  <a:pt x="859434" y="660582"/>
                </a:lnTo>
                <a:lnTo>
                  <a:pt x="840598" y="702147"/>
                </a:lnTo>
                <a:lnTo>
                  <a:pt x="818192" y="741351"/>
                </a:lnTo>
                <a:lnTo>
                  <a:pt x="792441" y="777955"/>
                </a:lnTo>
                <a:lnTo>
                  <a:pt x="763571" y="811720"/>
                </a:lnTo>
                <a:lnTo>
                  <a:pt x="731806" y="842407"/>
                </a:lnTo>
                <a:lnTo>
                  <a:pt x="697372" y="869778"/>
                </a:lnTo>
                <a:lnTo>
                  <a:pt x="660492" y="893593"/>
                </a:lnTo>
                <a:lnTo>
                  <a:pt x="621393" y="913614"/>
                </a:lnTo>
                <a:lnTo>
                  <a:pt x="580298" y="929601"/>
                </a:lnTo>
                <a:lnTo>
                  <a:pt x="537433" y="941317"/>
                </a:lnTo>
                <a:lnTo>
                  <a:pt x="493024" y="948521"/>
                </a:lnTo>
                <a:lnTo>
                  <a:pt x="447294" y="950976"/>
                </a:lnTo>
                <a:lnTo>
                  <a:pt x="401563" y="948521"/>
                </a:lnTo>
                <a:lnTo>
                  <a:pt x="357154" y="941317"/>
                </a:lnTo>
                <a:lnTo>
                  <a:pt x="314289" y="929601"/>
                </a:lnTo>
                <a:lnTo>
                  <a:pt x="273194" y="913614"/>
                </a:lnTo>
                <a:lnTo>
                  <a:pt x="234095" y="893593"/>
                </a:lnTo>
                <a:lnTo>
                  <a:pt x="197215" y="869778"/>
                </a:lnTo>
                <a:lnTo>
                  <a:pt x="162781" y="842407"/>
                </a:lnTo>
                <a:lnTo>
                  <a:pt x="131016" y="811720"/>
                </a:lnTo>
                <a:lnTo>
                  <a:pt x="102146" y="777955"/>
                </a:lnTo>
                <a:lnTo>
                  <a:pt x="76395" y="741351"/>
                </a:lnTo>
                <a:lnTo>
                  <a:pt x="53989" y="702147"/>
                </a:lnTo>
                <a:lnTo>
                  <a:pt x="35153" y="660582"/>
                </a:lnTo>
                <a:lnTo>
                  <a:pt x="20111" y="616895"/>
                </a:lnTo>
                <a:lnTo>
                  <a:pt x="9088" y="571324"/>
                </a:lnTo>
                <a:lnTo>
                  <a:pt x="2309" y="524109"/>
                </a:lnTo>
                <a:lnTo>
                  <a:pt x="0" y="475488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72355" y="6192011"/>
            <a:ext cx="1115695" cy="797560"/>
          </a:xfrm>
          <a:custGeom>
            <a:avLst/>
            <a:gdLst/>
            <a:ahLst/>
            <a:cxnLst/>
            <a:rect l="l" t="t" r="r" b="b"/>
            <a:pathLst>
              <a:path w="1115695" h="797559">
                <a:moveTo>
                  <a:pt x="0" y="398525"/>
                </a:moveTo>
                <a:lnTo>
                  <a:pt x="2879" y="357780"/>
                </a:lnTo>
                <a:lnTo>
                  <a:pt x="11330" y="318211"/>
                </a:lnTo>
                <a:lnTo>
                  <a:pt x="25072" y="280019"/>
                </a:lnTo>
                <a:lnTo>
                  <a:pt x="43826" y="243405"/>
                </a:lnTo>
                <a:lnTo>
                  <a:pt x="67312" y="208568"/>
                </a:lnTo>
                <a:lnTo>
                  <a:pt x="95248" y="175710"/>
                </a:lnTo>
                <a:lnTo>
                  <a:pt x="127355" y="145030"/>
                </a:lnTo>
                <a:lnTo>
                  <a:pt x="163353" y="116728"/>
                </a:lnTo>
                <a:lnTo>
                  <a:pt x="202962" y="91006"/>
                </a:lnTo>
                <a:lnTo>
                  <a:pt x="245901" y="68064"/>
                </a:lnTo>
                <a:lnTo>
                  <a:pt x="291890" y="48101"/>
                </a:lnTo>
                <a:lnTo>
                  <a:pt x="340649" y="31319"/>
                </a:lnTo>
                <a:lnTo>
                  <a:pt x="391898" y="17917"/>
                </a:lnTo>
                <a:lnTo>
                  <a:pt x="445357" y="8096"/>
                </a:lnTo>
                <a:lnTo>
                  <a:pt x="500746" y="2057"/>
                </a:lnTo>
                <a:lnTo>
                  <a:pt x="557784" y="0"/>
                </a:lnTo>
                <a:lnTo>
                  <a:pt x="614821" y="2057"/>
                </a:lnTo>
                <a:lnTo>
                  <a:pt x="670210" y="8096"/>
                </a:lnTo>
                <a:lnTo>
                  <a:pt x="723669" y="17917"/>
                </a:lnTo>
                <a:lnTo>
                  <a:pt x="774918" y="31319"/>
                </a:lnTo>
                <a:lnTo>
                  <a:pt x="823677" y="48101"/>
                </a:lnTo>
                <a:lnTo>
                  <a:pt x="869666" y="68064"/>
                </a:lnTo>
                <a:lnTo>
                  <a:pt x="912605" y="91006"/>
                </a:lnTo>
                <a:lnTo>
                  <a:pt x="952214" y="116728"/>
                </a:lnTo>
                <a:lnTo>
                  <a:pt x="988212" y="145030"/>
                </a:lnTo>
                <a:lnTo>
                  <a:pt x="1020319" y="175710"/>
                </a:lnTo>
                <a:lnTo>
                  <a:pt x="1048255" y="208568"/>
                </a:lnTo>
                <a:lnTo>
                  <a:pt x="1071741" y="243405"/>
                </a:lnTo>
                <a:lnTo>
                  <a:pt x="1090495" y="280019"/>
                </a:lnTo>
                <a:lnTo>
                  <a:pt x="1104237" y="318211"/>
                </a:lnTo>
                <a:lnTo>
                  <a:pt x="1112688" y="357780"/>
                </a:lnTo>
                <a:lnTo>
                  <a:pt x="1115568" y="398525"/>
                </a:lnTo>
                <a:lnTo>
                  <a:pt x="1112688" y="439271"/>
                </a:lnTo>
                <a:lnTo>
                  <a:pt x="1104237" y="478840"/>
                </a:lnTo>
                <a:lnTo>
                  <a:pt x="1090495" y="517032"/>
                </a:lnTo>
                <a:lnTo>
                  <a:pt x="1071741" y="553646"/>
                </a:lnTo>
                <a:lnTo>
                  <a:pt x="1048255" y="588483"/>
                </a:lnTo>
                <a:lnTo>
                  <a:pt x="1020319" y="621341"/>
                </a:lnTo>
                <a:lnTo>
                  <a:pt x="988212" y="652021"/>
                </a:lnTo>
                <a:lnTo>
                  <a:pt x="952214" y="680323"/>
                </a:lnTo>
                <a:lnTo>
                  <a:pt x="912605" y="706045"/>
                </a:lnTo>
                <a:lnTo>
                  <a:pt x="869666" y="728987"/>
                </a:lnTo>
                <a:lnTo>
                  <a:pt x="823677" y="748950"/>
                </a:lnTo>
                <a:lnTo>
                  <a:pt x="774918" y="765732"/>
                </a:lnTo>
                <a:lnTo>
                  <a:pt x="723669" y="779134"/>
                </a:lnTo>
                <a:lnTo>
                  <a:pt x="670210" y="788955"/>
                </a:lnTo>
                <a:lnTo>
                  <a:pt x="614821" y="794994"/>
                </a:lnTo>
                <a:lnTo>
                  <a:pt x="557784" y="797051"/>
                </a:lnTo>
                <a:lnTo>
                  <a:pt x="500746" y="794994"/>
                </a:lnTo>
                <a:lnTo>
                  <a:pt x="445357" y="788955"/>
                </a:lnTo>
                <a:lnTo>
                  <a:pt x="391898" y="779134"/>
                </a:lnTo>
                <a:lnTo>
                  <a:pt x="340649" y="765732"/>
                </a:lnTo>
                <a:lnTo>
                  <a:pt x="291890" y="748950"/>
                </a:lnTo>
                <a:lnTo>
                  <a:pt x="245901" y="728987"/>
                </a:lnTo>
                <a:lnTo>
                  <a:pt x="202962" y="706045"/>
                </a:lnTo>
                <a:lnTo>
                  <a:pt x="163353" y="680323"/>
                </a:lnTo>
                <a:lnTo>
                  <a:pt x="127355" y="652021"/>
                </a:lnTo>
                <a:lnTo>
                  <a:pt x="95248" y="621341"/>
                </a:lnTo>
                <a:lnTo>
                  <a:pt x="67312" y="588483"/>
                </a:lnTo>
                <a:lnTo>
                  <a:pt x="43826" y="553646"/>
                </a:lnTo>
                <a:lnTo>
                  <a:pt x="25072" y="517032"/>
                </a:lnTo>
                <a:lnTo>
                  <a:pt x="11330" y="478840"/>
                </a:lnTo>
                <a:lnTo>
                  <a:pt x="2879" y="439271"/>
                </a:lnTo>
                <a:lnTo>
                  <a:pt x="0" y="398525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739630" y="6695693"/>
            <a:ext cx="208724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0"/>
              </a:spcBef>
            </a:pP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Associations  </a:t>
            </a:r>
            <a:r>
              <a:rPr sz="26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mapped</a:t>
            </a:r>
            <a:r>
              <a:rPr sz="265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Attributes!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142" y="407034"/>
            <a:ext cx="486791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</a:rPr>
              <a:t>Aggr</a:t>
            </a:r>
            <a:r>
              <a:rPr spc="-2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3943" y="1438401"/>
            <a:ext cx="1117854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An </a:t>
            </a:r>
            <a:r>
              <a:rPr sz="2900" i="1" spc="10" dirty="0">
                <a:solidFill>
                  <a:srgbClr val="FFFFFF"/>
                </a:solidFill>
                <a:latin typeface="URW Gothic"/>
                <a:cs typeface="URW Gothic"/>
              </a:rPr>
              <a:t>aggregation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special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case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of association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denoting</a:t>
            </a:r>
            <a:r>
              <a:rPr sz="2900" spc="5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</a:t>
            </a:r>
            <a:endParaRPr sz="2900">
              <a:latin typeface="URW Gothic"/>
              <a:cs typeface="URW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943" y="1691822"/>
            <a:ext cx="7839709" cy="175069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645"/>
              </a:spcBef>
            </a:pP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“consists-of”</a:t>
            </a:r>
            <a:r>
              <a:rPr sz="2900" spc="4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hierarchy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900" i="1" spc="10" dirty="0">
                <a:solidFill>
                  <a:srgbClr val="FFFFFF"/>
                </a:solidFill>
                <a:latin typeface="URW Gothic"/>
                <a:cs typeface="URW Gothic"/>
              </a:rPr>
              <a:t>aggregate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is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the parent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class,</a:t>
            </a:r>
            <a:endParaRPr sz="2900">
              <a:latin typeface="URW Gothic"/>
              <a:cs typeface="URW Gothic"/>
            </a:endParaRPr>
          </a:p>
          <a:p>
            <a:pPr marL="515620">
              <a:lnSpc>
                <a:spcPct val="100000"/>
              </a:lnSpc>
              <a:spcBef>
                <a:spcPts val="35"/>
              </a:spcBef>
            </a:pP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components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are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children classes</a:t>
            </a:r>
            <a:endParaRPr sz="2900">
              <a:latin typeface="URW Gothic"/>
              <a:cs typeface="URW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15043" y="1985772"/>
            <a:ext cx="2708275" cy="920750"/>
          </a:xfrm>
          <a:custGeom>
            <a:avLst/>
            <a:gdLst/>
            <a:ahLst/>
            <a:cxnLst/>
            <a:rect l="l" t="t" r="r" b="b"/>
            <a:pathLst>
              <a:path w="2708275" h="920750">
                <a:moveTo>
                  <a:pt x="0" y="920496"/>
                </a:moveTo>
                <a:lnTo>
                  <a:pt x="2708148" y="920496"/>
                </a:lnTo>
                <a:lnTo>
                  <a:pt x="2708148" y="0"/>
                </a:lnTo>
                <a:lnTo>
                  <a:pt x="0" y="0"/>
                </a:lnTo>
                <a:lnTo>
                  <a:pt x="0" y="9204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3671" y="4117847"/>
            <a:ext cx="1489075" cy="1211580"/>
          </a:xfrm>
          <a:custGeom>
            <a:avLst/>
            <a:gdLst/>
            <a:ahLst/>
            <a:cxnLst/>
            <a:rect l="l" t="t" r="r" b="b"/>
            <a:pathLst>
              <a:path w="1489075" h="1211579">
                <a:moveTo>
                  <a:pt x="0" y="1211579"/>
                </a:moveTo>
                <a:lnTo>
                  <a:pt x="1488948" y="1211579"/>
                </a:lnTo>
                <a:lnTo>
                  <a:pt x="1488948" y="0"/>
                </a:lnTo>
                <a:lnTo>
                  <a:pt x="0" y="0"/>
                </a:lnTo>
                <a:lnTo>
                  <a:pt x="0" y="12115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17583" y="2149220"/>
            <a:ext cx="27184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05100" algn="l"/>
              </a:tabLst>
            </a:pPr>
            <a:r>
              <a:rPr sz="25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Exhaust</a:t>
            </a:r>
            <a:r>
              <a:rPr sz="2500" b="1" u="sng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system	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0154" y="4177713"/>
            <a:ext cx="1469390" cy="9944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1456055" algn="l"/>
              </a:tabLst>
            </a:pPr>
            <a:r>
              <a:rPr sz="25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sng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Muffler	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500" spc="-10" dirty="0">
                <a:solidFill>
                  <a:srgbClr val="FFFFFF"/>
                </a:solidFill>
                <a:latin typeface="Times New Roman"/>
                <a:cs typeface="Times New Roman"/>
              </a:rPr>
              <a:t>diameter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60607" y="4142232"/>
            <a:ext cx="1458595" cy="1211580"/>
          </a:xfrm>
          <a:custGeom>
            <a:avLst/>
            <a:gdLst/>
            <a:ahLst/>
            <a:cxnLst/>
            <a:rect l="l" t="t" r="r" b="b"/>
            <a:pathLst>
              <a:path w="1458595" h="1211579">
                <a:moveTo>
                  <a:pt x="0" y="1211580"/>
                </a:moveTo>
                <a:lnTo>
                  <a:pt x="1458468" y="1211580"/>
                </a:lnTo>
                <a:lnTo>
                  <a:pt x="1458468" y="0"/>
                </a:lnTo>
                <a:lnTo>
                  <a:pt x="0" y="0"/>
                </a:lnTo>
                <a:lnTo>
                  <a:pt x="0" y="121158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947907" y="4201185"/>
            <a:ext cx="1468755" cy="99504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1455420" algn="l"/>
              </a:tabLst>
            </a:pPr>
            <a:r>
              <a:rPr sz="25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sng" spc="-3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Tailpipe	</a:t>
            </a:r>
            <a:endParaRPr sz="25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  <a:spcBef>
                <a:spcPts val="815"/>
              </a:spcBef>
            </a:pP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diameter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30283" y="2737104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4">
                <a:moveTo>
                  <a:pt x="0" y="0"/>
                </a:moveTo>
                <a:lnTo>
                  <a:pt x="269290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0954257" y="2960877"/>
            <a:ext cx="1449705" cy="2252980"/>
            <a:chOff x="10954257" y="2960877"/>
            <a:chExt cx="1449705" cy="2252980"/>
          </a:xfrm>
        </p:grpSpPr>
        <p:sp>
          <p:nvSpPr>
            <p:cNvPr id="13" name="object 13"/>
            <p:cNvSpPr/>
            <p:nvPr/>
          </p:nvSpPr>
          <p:spPr>
            <a:xfrm>
              <a:off x="10960607" y="5207507"/>
              <a:ext cx="1443355" cy="0"/>
            </a:xfrm>
            <a:custGeom>
              <a:avLst/>
              <a:gdLst/>
              <a:ahLst/>
              <a:cxnLst/>
              <a:rect l="l" t="t" r="r" b="b"/>
              <a:pathLst>
                <a:path w="1443354">
                  <a:moveTo>
                    <a:pt x="0" y="0"/>
                  </a:moveTo>
                  <a:lnTo>
                    <a:pt x="144322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60607" y="2967227"/>
              <a:ext cx="283845" cy="193675"/>
            </a:xfrm>
            <a:custGeom>
              <a:avLst/>
              <a:gdLst/>
              <a:ahLst/>
              <a:cxnLst/>
              <a:rect l="l" t="t" r="r" b="b"/>
              <a:pathLst>
                <a:path w="283845" h="193675">
                  <a:moveTo>
                    <a:pt x="141732" y="0"/>
                  </a:moveTo>
                  <a:lnTo>
                    <a:pt x="0" y="96774"/>
                  </a:lnTo>
                  <a:lnTo>
                    <a:pt x="141732" y="193548"/>
                  </a:lnTo>
                  <a:lnTo>
                    <a:pt x="283464" y="96774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60607" y="2967227"/>
              <a:ext cx="283845" cy="193675"/>
            </a:xfrm>
            <a:custGeom>
              <a:avLst/>
              <a:gdLst/>
              <a:ahLst/>
              <a:cxnLst/>
              <a:rect l="l" t="t" r="r" b="b"/>
              <a:pathLst>
                <a:path w="283845" h="193675">
                  <a:moveTo>
                    <a:pt x="0" y="96774"/>
                  </a:moveTo>
                  <a:lnTo>
                    <a:pt x="141732" y="0"/>
                  </a:lnTo>
                  <a:lnTo>
                    <a:pt x="283464" y="96774"/>
                  </a:lnTo>
                  <a:lnTo>
                    <a:pt x="141732" y="193548"/>
                  </a:lnTo>
                  <a:lnTo>
                    <a:pt x="0" y="967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123675" y="3148583"/>
              <a:ext cx="0" cy="944880"/>
            </a:xfrm>
            <a:custGeom>
              <a:avLst/>
              <a:gdLst/>
              <a:ahLst/>
              <a:cxnLst/>
              <a:rect l="l" t="t" r="r" b="b"/>
              <a:pathLst>
                <a:path h="944879">
                  <a:moveTo>
                    <a:pt x="0" y="0"/>
                  </a:moveTo>
                  <a:lnTo>
                    <a:pt x="0" y="9448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058911" y="2960877"/>
            <a:ext cx="1539875" cy="2252980"/>
            <a:chOff x="8058911" y="2960877"/>
            <a:chExt cx="1539875" cy="2252980"/>
          </a:xfrm>
        </p:grpSpPr>
        <p:sp>
          <p:nvSpPr>
            <p:cNvPr id="18" name="object 18"/>
            <p:cNvSpPr/>
            <p:nvPr/>
          </p:nvSpPr>
          <p:spPr>
            <a:xfrm>
              <a:off x="8058911" y="5207507"/>
              <a:ext cx="1533525" cy="0"/>
            </a:xfrm>
            <a:custGeom>
              <a:avLst/>
              <a:gdLst/>
              <a:ahLst/>
              <a:cxnLst/>
              <a:rect l="l" t="t" r="r" b="b"/>
              <a:pathLst>
                <a:path w="1533525">
                  <a:moveTo>
                    <a:pt x="0" y="0"/>
                  </a:moveTo>
                  <a:lnTo>
                    <a:pt x="153314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08591" y="2967227"/>
              <a:ext cx="283845" cy="193675"/>
            </a:xfrm>
            <a:custGeom>
              <a:avLst/>
              <a:gdLst/>
              <a:ahLst/>
              <a:cxnLst/>
              <a:rect l="l" t="t" r="r" b="b"/>
              <a:pathLst>
                <a:path w="283845" h="193675">
                  <a:moveTo>
                    <a:pt x="141731" y="0"/>
                  </a:moveTo>
                  <a:lnTo>
                    <a:pt x="0" y="96774"/>
                  </a:lnTo>
                  <a:lnTo>
                    <a:pt x="141731" y="193548"/>
                  </a:lnTo>
                  <a:lnTo>
                    <a:pt x="283463" y="96774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08591" y="2967227"/>
              <a:ext cx="283845" cy="193675"/>
            </a:xfrm>
            <a:custGeom>
              <a:avLst/>
              <a:gdLst/>
              <a:ahLst/>
              <a:cxnLst/>
              <a:rect l="l" t="t" r="r" b="b"/>
              <a:pathLst>
                <a:path w="283845" h="193675">
                  <a:moveTo>
                    <a:pt x="0" y="96774"/>
                  </a:moveTo>
                  <a:lnTo>
                    <a:pt x="141731" y="0"/>
                  </a:lnTo>
                  <a:lnTo>
                    <a:pt x="283463" y="96774"/>
                  </a:lnTo>
                  <a:lnTo>
                    <a:pt x="141731" y="193548"/>
                  </a:lnTo>
                  <a:lnTo>
                    <a:pt x="0" y="967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71659" y="3148583"/>
              <a:ext cx="0" cy="944880"/>
            </a:xfrm>
            <a:custGeom>
              <a:avLst/>
              <a:gdLst/>
              <a:ahLst/>
              <a:cxnLst/>
              <a:rect l="l" t="t" r="r" b="b"/>
              <a:pathLst>
                <a:path h="944879">
                  <a:moveTo>
                    <a:pt x="0" y="0"/>
                  </a:moveTo>
                  <a:lnTo>
                    <a:pt x="0" y="9448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55811" y="3555873"/>
            <a:ext cx="193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45342" y="3507485"/>
            <a:ext cx="5283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0..2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59835" y="7214616"/>
            <a:ext cx="3235960" cy="657225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025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TicketMachine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18476" y="8583168"/>
            <a:ext cx="3237230" cy="657225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405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ZoneButton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07445" y="7865173"/>
            <a:ext cx="2916555" cy="1051560"/>
            <a:chOff x="4707445" y="7865173"/>
            <a:chExt cx="2916555" cy="1051560"/>
          </a:xfrm>
        </p:grpSpPr>
        <p:sp>
          <p:nvSpPr>
            <p:cNvPr id="27" name="object 27"/>
            <p:cNvSpPr/>
            <p:nvPr/>
          </p:nvSpPr>
          <p:spPr>
            <a:xfrm>
              <a:off x="4878324" y="7872983"/>
              <a:ext cx="2741295" cy="1038860"/>
            </a:xfrm>
            <a:custGeom>
              <a:avLst/>
              <a:gdLst/>
              <a:ahLst/>
              <a:cxnLst/>
              <a:rect l="l" t="t" r="r" b="b"/>
              <a:pathLst>
                <a:path w="2741295" h="1038859">
                  <a:moveTo>
                    <a:pt x="0" y="0"/>
                  </a:moveTo>
                  <a:lnTo>
                    <a:pt x="0" y="1038821"/>
                  </a:lnTo>
                  <a:lnTo>
                    <a:pt x="2740914" y="1038821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12208" y="7869935"/>
              <a:ext cx="352425" cy="411480"/>
            </a:xfrm>
            <a:custGeom>
              <a:avLst/>
              <a:gdLst/>
              <a:ahLst/>
              <a:cxnLst/>
              <a:rect l="l" t="t" r="r" b="b"/>
              <a:pathLst>
                <a:path w="352425" h="411479">
                  <a:moveTo>
                    <a:pt x="176021" y="0"/>
                  </a:moveTo>
                  <a:lnTo>
                    <a:pt x="0" y="205739"/>
                  </a:lnTo>
                  <a:lnTo>
                    <a:pt x="176021" y="411479"/>
                  </a:lnTo>
                  <a:lnTo>
                    <a:pt x="352043" y="205739"/>
                  </a:lnTo>
                  <a:lnTo>
                    <a:pt x="176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12208" y="7869935"/>
              <a:ext cx="352425" cy="411480"/>
            </a:xfrm>
            <a:custGeom>
              <a:avLst/>
              <a:gdLst/>
              <a:ahLst/>
              <a:cxnLst/>
              <a:rect l="l" t="t" r="r" b="b"/>
              <a:pathLst>
                <a:path w="352425" h="411479">
                  <a:moveTo>
                    <a:pt x="0" y="205739"/>
                  </a:moveTo>
                  <a:lnTo>
                    <a:pt x="176021" y="0"/>
                  </a:lnTo>
                  <a:lnTo>
                    <a:pt x="352043" y="205739"/>
                  </a:lnTo>
                  <a:lnTo>
                    <a:pt x="176021" y="411479"/>
                  </a:lnTo>
                  <a:lnTo>
                    <a:pt x="0" y="20573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101967" y="8305875"/>
            <a:ext cx="19367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8664" y="5411215"/>
            <a:ext cx="11210290" cy="18135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solid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diamond denotes </a:t>
            </a:r>
            <a:r>
              <a:rPr sz="2900" i="1" spc="10" dirty="0">
                <a:solidFill>
                  <a:srgbClr val="FFFFFF"/>
                </a:solidFill>
                <a:latin typeface="Verdana"/>
                <a:cs typeface="Verdana"/>
              </a:rPr>
              <a:t>composition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strong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form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aggregation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where the </a:t>
            </a:r>
            <a:r>
              <a:rPr sz="2900" i="1" spc="5" dirty="0">
                <a:solidFill>
                  <a:srgbClr val="FFFFFF"/>
                </a:solidFill>
                <a:latin typeface="Verdana"/>
                <a:cs typeface="Verdana"/>
              </a:rPr>
              <a:t>life </a:t>
            </a:r>
            <a:r>
              <a:rPr sz="2900" i="1" spc="10" dirty="0">
                <a:solidFill>
                  <a:srgbClr val="FFFFFF"/>
                </a:solidFill>
                <a:latin typeface="Verdana"/>
                <a:cs typeface="Verdana"/>
              </a:rPr>
              <a:t>time of the component instances  </a:t>
            </a:r>
            <a:r>
              <a:rPr sz="290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controlled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by the aggregate. That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is, the parts </a:t>
            </a:r>
            <a:r>
              <a:rPr sz="2900" spc="20" dirty="0">
                <a:solidFill>
                  <a:srgbClr val="FFFFFF"/>
                </a:solidFill>
                <a:latin typeface="Verdana"/>
                <a:cs typeface="Verdana"/>
              </a:rPr>
              <a:t>don’t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exist 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won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(“the whole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controls/destroys </a:t>
            </a:r>
            <a:r>
              <a:rPr sz="29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parts”)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16" y="341451"/>
            <a:ext cx="3478529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Qualifiers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167" y="6563614"/>
            <a:ext cx="10213340" cy="9188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5620" marR="5080" indent="-503555">
              <a:lnSpc>
                <a:spcPct val="101000"/>
              </a:lnSpc>
              <a:spcBef>
                <a:spcPts val="9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Qualifiers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can be used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to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reduce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multiplicity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of an  association</a:t>
            </a:r>
            <a:endParaRPr sz="2900">
              <a:latin typeface="URW Gothic"/>
              <a:cs typeface="URW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161" y="2710433"/>
            <a:ext cx="3632200" cy="759460"/>
          </a:xfrm>
          <a:custGeom>
            <a:avLst/>
            <a:gdLst/>
            <a:ahLst/>
            <a:cxnLst/>
            <a:rect l="l" t="t" r="r" b="b"/>
            <a:pathLst>
              <a:path w="3632200" h="759460">
                <a:moveTo>
                  <a:pt x="0" y="758951"/>
                </a:moveTo>
                <a:lnTo>
                  <a:pt x="3631691" y="758951"/>
                </a:lnTo>
                <a:lnTo>
                  <a:pt x="3631691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8066" y="2906979"/>
            <a:ext cx="203581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Directory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0502" y="2315717"/>
            <a:ext cx="3633470" cy="1522730"/>
          </a:xfrm>
          <a:custGeom>
            <a:avLst/>
            <a:gdLst/>
            <a:ahLst/>
            <a:cxnLst/>
            <a:rect l="l" t="t" r="r" b="b"/>
            <a:pathLst>
              <a:path w="3633470" h="1522729">
                <a:moveTo>
                  <a:pt x="0" y="758951"/>
                </a:moveTo>
                <a:lnTo>
                  <a:pt x="3633215" y="758951"/>
                </a:lnTo>
                <a:lnTo>
                  <a:pt x="3633215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  <a:path w="3633470" h="1522729">
                <a:moveTo>
                  <a:pt x="0" y="1522476"/>
                </a:moveTo>
                <a:lnTo>
                  <a:pt x="3633215" y="1522476"/>
                </a:lnTo>
                <a:lnTo>
                  <a:pt x="3633215" y="763524"/>
                </a:lnTo>
                <a:lnTo>
                  <a:pt x="0" y="763524"/>
                </a:lnTo>
                <a:lnTo>
                  <a:pt x="0" y="1522476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46817" y="2331541"/>
            <a:ext cx="1809114" cy="1278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7040">
              <a:lnSpc>
                <a:spcPct val="141700"/>
              </a:lnSpc>
              <a:spcBef>
                <a:spcPts val="95"/>
              </a:spcBef>
            </a:pPr>
            <a:r>
              <a:rPr sz="2900" b="1" spc="5" dirty="0">
                <a:solidFill>
                  <a:srgbClr val="FFFFFF"/>
                </a:solidFill>
                <a:latin typeface="Courier New"/>
                <a:cs typeface="Courier New"/>
              </a:rPr>
              <a:t>File  </a:t>
            </a: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2900" b="1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900" b="1" spc="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na</a:t>
            </a:r>
            <a:r>
              <a:rPr sz="2900" b="1" spc="2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2900" b="1" spc="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775" y="1874012"/>
            <a:ext cx="34861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26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Verdana"/>
                <a:cs typeface="Verdana"/>
              </a:rPr>
              <a:t>qualification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4753" y="2593086"/>
            <a:ext cx="484505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08830" algn="l"/>
              </a:tabLst>
            </a:pPr>
            <a:r>
              <a:rPr sz="2900" b="1" u="heavy" spc="5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900" b="1" u="heavy" spc="1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r>
              <a:rPr sz="2900" b="1" u="heavy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sz="2900" b="1" u="heavy" spc="1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*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549" y="3993641"/>
            <a:ext cx="29400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6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Verdana"/>
                <a:cs typeface="Verdana"/>
              </a:rPr>
              <a:t>qualification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6666" y="4763261"/>
            <a:ext cx="915669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5" dirty="0">
                <a:solidFill>
                  <a:srgbClr val="FFFFFF"/>
                </a:solidFill>
                <a:latin typeface="Courier New"/>
                <a:cs typeface="Courier New"/>
              </a:rPr>
              <a:t>0..1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5161" y="4927853"/>
            <a:ext cx="3632200" cy="759460"/>
          </a:xfrm>
          <a:custGeom>
            <a:avLst/>
            <a:gdLst/>
            <a:ahLst/>
            <a:cxnLst/>
            <a:rect l="l" t="t" r="r" b="b"/>
            <a:pathLst>
              <a:path w="3632200" h="759460">
                <a:moveTo>
                  <a:pt x="0" y="758951"/>
                </a:moveTo>
                <a:lnTo>
                  <a:pt x="3631691" y="758951"/>
                </a:lnTo>
                <a:lnTo>
                  <a:pt x="3631691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98447" y="5126482"/>
            <a:ext cx="203200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Directory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01733" y="4927853"/>
            <a:ext cx="3632200" cy="759460"/>
          </a:xfrm>
          <a:custGeom>
            <a:avLst/>
            <a:gdLst/>
            <a:ahLst/>
            <a:cxnLst/>
            <a:rect l="l" t="t" r="r" b="b"/>
            <a:pathLst>
              <a:path w="3632200" h="759460">
                <a:moveTo>
                  <a:pt x="0" y="758951"/>
                </a:moveTo>
                <a:lnTo>
                  <a:pt x="3631691" y="758951"/>
                </a:lnTo>
                <a:lnTo>
                  <a:pt x="3631691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744961" y="5126482"/>
            <a:ext cx="915669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5" dirty="0">
                <a:solidFill>
                  <a:srgbClr val="FFFFFF"/>
                </a:solidFill>
                <a:latin typeface="Courier New"/>
                <a:cs typeface="Courier New"/>
              </a:rPr>
              <a:t>File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55002" y="5258561"/>
            <a:ext cx="2014855" cy="1905"/>
          </a:xfrm>
          <a:custGeom>
            <a:avLst/>
            <a:gdLst/>
            <a:ahLst/>
            <a:cxnLst/>
            <a:rect l="l" t="t" r="r" b="b"/>
            <a:pathLst>
              <a:path w="2014854" h="1904">
                <a:moveTo>
                  <a:pt x="0" y="0"/>
                </a:moveTo>
                <a:lnTo>
                  <a:pt x="2014727" y="1524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82331" y="4828159"/>
            <a:ext cx="24892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1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9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44885" y="5145341"/>
            <a:ext cx="2799080" cy="517525"/>
            <a:chOff x="4544885" y="5145341"/>
            <a:chExt cx="2799080" cy="517525"/>
          </a:xfrm>
        </p:grpSpPr>
        <p:sp>
          <p:nvSpPr>
            <p:cNvPr id="19" name="object 19"/>
            <p:cNvSpPr/>
            <p:nvPr/>
          </p:nvSpPr>
          <p:spPr>
            <a:xfrm>
              <a:off x="4555997" y="5156453"/>
              <a:ext cx="2776855" cy="495300"/>
            </a:xfrm>
            <a:custGeom>
              <a:avLst/>
              <a:gdLst/>
              <a:ahLst/>
              <a:cxnLst/>
              <a:rect l="l" t="t" r="r" b="b"/>
              <a:pathLst>
                <a:path w="2776854" h="495300">
                  <a:moveTo>
                    <a:pt x="2776728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2776728" y="495300"/>
                  </a:lnTo>
                  <a:lnTo>
                    <a:pt x="27767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5997" y="5156453"/>
              <a:ext cx="2776855" cy="495300"/>
            </a:xfrm>
            <a:custGeom>
              <a:avLst/>
              <a:gdLst/>
              <a:ahLst/>
              <a:cxnLst/>
              <a:rect l="l" t="t" r="r" b="b"/>
              <a:pathLst>
                <a:path w="2776854" h="495300">
                  <a:moveTo>
                    <a:pt x="0" y="495300"/>
                  </a:moveTo>
                  <a:lnTo>
                    <a:pt x="2776728" y="495300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00320" y="5126482"/>
            <a:ext cx="1809114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filename</a:t>
            </a:r>
            <a:endParaRPr sz="2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837374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Qualification: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Another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143" y="1618564"/>
            <a:ext cx="3286125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50" dirty="0">
                <a:solidFill>
                  <a:srgbClr val="FFFFFF"/>
                </a:solidFill>
                <a:latin typeface="URW Gothic"/>
                <a:cs typeface="URW Gothic"/>
              </a:rPr>
              <a:t>Example</a:t>
            </a:r>
            <a:endParaRPr sz="6150">
              <a:latin typeface="URW Gothic"/>
              <a:cs typeface="URW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4859" y="6350882"/>
            <a:ext cx="372745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400"/>
              </a:lnSpc>
            </a:pPr>
            <a:r>
              <a:rPr sz="58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5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8344" y="6233159"/>
            <a:ext cx="3413760" cy="2322830"/>
          </a:xfrm>
          <a:custGeom>
            <a:avLst/>
            <a:gdLst/>
            <a:ahLst/>
            <a:cxnLst/>
            <a:rect l="l" t="t" r="r" b="b"/>
            <a:pathLst>
              <a:path w="3413760" h="2322829">
                <a:moveTo>
                  <a:pt x="0" y="2322576"/>
                </a:moveTo>
                <a:lnTo>
                  <a:pt x="3413759" y="2322576"/>
                </a:lnTo>
                <a:lnTo>
                  <a:pt x="3413759" y="0"/>
                </a:lnTo>
                <a:lnTo>
                  <a:pt x="0" y="0"/>
                </a:lnTo>
                <a:lnTo>
                  <a:pt x="0" y="23225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6014" y="6646926"/>
            <a:ext cx="22193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Stoc</a:t>
            </a:r>
            <a:r>
              <a:rPr sz="26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Exchange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24543" y="6056376"/>
            <a:ext cx="2933700" cy="3084830"/>
          </a:xfrm>
          <a:custGeom>
            <a:avLst/>
            <a:gdLst/>
            <a:ahLst/>
            <a:cxnLst/>
            <a:rect l="l" t="t" r="r" b="b"/>
            <a:pathLst>
              <a:path w="2933700" h="3084829">
                <a:moveTo>
                  <a:pt x="0" y="3084576"/>
                </a:moveTo>
                <a:lnTo>
                  <a:pt x="2933700" y="3084576"/>
                </a:lnTo>
                <a:lnTo>
                  <a:pt x="2933700" y="0"/>
                </a:lnTo>
                <a:lnTo>
                  <a:pt x="0" y="0"/>
                </a:lnTo>
                <a:lnTo>
                  <a:pt x="0" y="30845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82150" y="6293358"/>
            <a:ext cx="14217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9033" y="6076569"/>
            <a:ext cx="6781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Lists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21994" y="6809549"/>
            <a:ext cx="10632440" cy="1873250"/>
            <a:chOff x="1221994" y="6809549"/>
            <a:chExt cx="10632440" cy="1873250"/>
          </a:xfrm>
        </p:grpSpPr>
        <p:sp>
          <p:nvSpPr>
            <p:cNvPr id="11" name="object 11"/>
            <p:cNvSpPr/>
            <p:nvPr/>
          </p:nvSpPr>
          <p:spPr>
            <a:xfrm>
              <a:off x="1228344" y="7327391"/>
              <a:ext cx="3439795" cy="809625"/>
            </a:xfrm>
            <a:custGeom>
              <a:avLst/>
              <a:gdLst/>
              <a:ahLst/>
              <a:cxnLst/>
              <a:rect l="l" t="t" r="r" b="b"/>
              <a:pathLst>
                <a:path w="3439795" h="809625">
                  <a:moveTo>
                    <a:pt x="0" y="0"/>
                  </a:moveTo>
                  <a:lnTo>
                    <a:pt x="3400044" y="0"/>
                  </a:lnTo>
                </a:path>
                <a:path w="3439795" h="809625">
                  <a:moveTo>
                    <a:pt x="0" y="809243"/>
                  </a:moveTo>
                  <a:lnTo>
                    <a:pt x="3439668" y="80924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64202" y="68105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7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35212" y="7530083"/>
              <a:ext cx="2912745" cy="1146175"/>
            </a:xfrm>
            <a:custGeom>
              <a:avLst/>
              <a:gdLst/>
              <a:ahLst/>
              <a:cxnLst/>
              <a:rect l="l" t="t" r="r" b="b"/>
              <a:pathLst>
                <a:path w="2912745" h="1146175">
                  <a:moveTo>
                    <a:pt x="0" y="0"/>
                  </a:moveTo>
                  <a:lnTo>
                    <a:pt x="2912364" y="0"/>
                  </a:lnTo>
                </a:path>
                <a:path w="2912745" h="1146175">
                  <a:moveTo>
                    <a:pt x="0" y="1146048"/>
                  </a:moveTo>
                  <a:lnTo>
                    <a:pt x="2912364" y="114604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53784" y="6816851"/>
              <a:ext cx="2268220" cy="0"/>
            </a:xfrm>
            <a:custGeom>
              <a:avLst/>
              <a:gdLst/>
              <a:ahLst/>
              <a:cxnLst/>
              <a:rect l="l" t="t" r="r" b="b"/>
              <a:pathLst>
                <a:path w="2268220">
                  <a:moveTo>
                    <a:pt x="0" y="0"/>
                  </a:moveTo>
                  <a:lnTo>
                    <a:pt x="2267712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81753" y="6009259"/>
            <a:ext cx="398145" cy="920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8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58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58614" y="6548373"/>
            <a:ext cx="2001520" cy="505459"/>
            <a:chOff x="4658614" y="6548373"/>
            <a:chExt cx="2001520" cy="505459"/>
          </a:xfrm>
        </p:grpSpPr>
        <p:sp>
          <p:nvSpPr>
            <p:cNvPr id="17" name="object 17"/>
            <p:cNvSpPr/>
            <p:nvPr/>
          </p:nvSpPr>
          <p:spPr>
            <a:xfrm>
              <a:off x="4664964" y="6554723"/>
              <a:ext cx="1988820" cy="492759"/>
            </a:xfrm>
            <a:custGeom>
              <a:avLst/>
              <a:gdLst/>
              <a:ahLst/>
              <a:cxnLst/>
              <a:rect l="l" t="t" r="r" b="b"/>
              <a:pathLst>
                <a:path w="1988820" h="492759">
                  <a:moveTo>
                    <a:pt x="1988819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988819" y="492251"/>
                  </a:lnTo>
                  <a:lnTo>
                    <a:pt x="1988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64964" y="6554723"/>
              <a:ext cx="1988820" cy="492759"/>
            </a:xfrm>
            <a:custGeom>
              <a:avLst/>
              <a:gdLst/>
              <a:ahLst/>
              <a:cxnLst/>
              <a:rect l="l" t="t" r="r" b="b"/>
              <a:pathLst>
                <a:path w="1988820" h="492759">
                  <a:moveTo>
                    <a:pt x="0" y="492251"/>
                  </a:moveTo>
                  <a:lnTo>
                    <a:pt x="1988819" y="492251"/>
                  </a:lnTo>
                  <a:lnTo>
                    <a:pt x="1988819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86121" y="6597522"/>
            <a:ext cx="173418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3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350" b="1" dirty="0">
                <a:solidFill>
                  <a:srgbClr val="FFFFFF"/>
                </a:solidFill>
                <a:latin typeface="Times New Roman"/>
                <a:cs typeface="Times New Roman"/>
              </a:rPr>
              <a:t>ckerSymbol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78368" y="6225540"/>
            <a:ext cx="439420" cy="5397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334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420"/>
              </a:spcBef>
            </a:pP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05839" y="2839211"/>
            <a:ext cx="3435350" cy="2644140"/>
          </a:xfrm>
          <a:custGeom>
            <a:avLst/>
            <a:gdLst/>
            <a:ahLst/>
            <a:cxnLst/>
            <a:rect l="l" t="t" r="r" b="b"/>
            <a:pathLst>
              <a:path w="3435350" h="2644140">
                <a:moveTo>
                  <a:pt x="0" y="2644140"/>
                </a:moveTo>
                <a:lnTo>
                  <a:pt x="3435096" y="2644140"/>
                </a:lnTo>
                <a:lnTo>
                  <a:pt x="3435096" y="0"/>
                </a:lnTo>
                <a:lnTo>
                  <a:pt x="0" y="0"/>
                </a:lnTo>
                <a:lnTo>
                  <a:pt x="0" y="26441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12189" y="3303270"/>
            <a:ext cx="34226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StockExchange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747759" y="1991867"/>
            <a:ext cx="2952115" cy="3517900"/>
          </a:xfrm>
          <a:custGeom>
            <a:avLst/>
            <a:gdLst/>
            <a:ahLst/>
            <a:cxnLst/>
            <a:rect l="l" t="t" r="r" b="b"/>
            <a:pathLst>
              <a:path w="2952115" h="3517900">
                <a:moveTo>
                  <a:pt x="0" y="3517391"/>
                </a:moveTo>
                <a:lnTo>
                  <a:pt x="2951988" y="3517391"/>
                </a:lnTo>
                <a:lnTo>
                  <a:pt x="2951988" y="0"/>
                </a:lnTo>
                <a:lnTo>
                  <a:pt x="0" y="0"/>
                </a:lnTo>
                <a:lnTo>
                  <a:pt x="0" y="35173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754109" y="2155316"/>
            <a:ext cx="293941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54109" y="3237991"/>
            <a:ext cx="293941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tickerSymbol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65926" y="2864865"/>
            <a:ext cx="6781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Lists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5839" y="3022092"/>
            <a:ext cx="10683240" cy="1983105"/>
          </a:xfrm>
          <a:custGeom>
            <a:avLst/>
            <a:gdLst/>
            <a:ahLst/>
            <a:cxnLst/>
            <a:rect l="l" t="t" r="r" b="b"/>
            <a:pathLst>
              <a:path w="10683240" h="1983104">
                <a:moveTo>
                  <a:pt x="0" y="1062227"/>
                </a:moveTo>
                <a:lnTo>
                  <a:pt x="3419856" y="1062227"/>
                </a:lnTo>
              </a:path>
              <a:path w="10683240" h="1983104">
                <a:moveTo>
                  <a:pt x="0" y="1982723"/>
                </a:moveTo>
                <a:lnTo>
                  <a:pt x="3459480" y="1982723"/>
                </a:lnTo>
              </a:path>
              <a:path w="10683240" h="1983104">
                <a:moveTo>
                  <a:pt x="7754111" y="0"/>
                </a:moveTo>
                <a:lnTo>
                  <a:pt x="10683240" y="0"/>
                </a:lnTo>
              </a:path>
              <a:path w="10683240" h="1983104">
                <a:moveTo>
                  <a:pt x="7754111" y="1307591"/>
                </a:moveTo>
                <a:lnTo>
                  <a:pt x="10683240" y="1307591"/>
                </a:lnTo>
              </a:path>
              <a:path w="10683240" h="1983104">
                <a:moveTo>
                  <a:pt x="3454908" y="678179"/>
                </a:moveTo>
                <a:lnTo>
                  <a:pt x="7735824" y="6781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177530" y="2846578"/>
            <a:ext cx="398145" cy="920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8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5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9696" y="2776169"/>
            <a:ext cx="398780" cy="920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8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5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701357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</a:t>
            </a:r>
            <a:r>
              <a:rPr spc="5" dirty="0"/>
              <a:t>is</a:t>
            </a:r>
            <a:r>
              <a:rPr spc="-55" dirty="0"/>
              <a:t> </a:t>
            </a:r>
            <a:r>
              <a:rPr dirty="0"/>
              <a:t>modeling?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17192" y="3526535"/>
            <a:ext cx="1600200" cy="1602105"/>
            <a:chOff x="1917192" y="3526535"/>
            <a:chExt cx="1600200" cy="1602105"/>
          </a:xfrm>
        </p:grpSpPr>
        <p:sp>
          <p:nvSpPr>
            <p:cNvPr id="4" name="object 4"/>
            <p:cNvSpPr/>
            <p:nvPr/>
          </p:nvSpPr>
          <p:spPr>
            <a:xfrm>
              <a:off x="1917192" y="3526535"/>
              <a:ext cx="1600200" cy="16017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6816" y="3540251"/>
              <a:ext cx="1525524" cy="15270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6759" y="5630417"/>
            <a:ext cx="3148965" cy="10636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065" marR="5080" indent="-3175" algn="ctr">
              <a:lnSpc>
                <a:spcPct val="91900"/>
              </a:lnSpc>
              <a:spcBef>
                <a:spcPts val="330"/>
              </a:spcBef>
            </a:pP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Modeling consists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of 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building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an  abstraction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of</a:t>
            </a:r>
            <a:r>
              <a:rPr sz="2400" spc="-7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reality.</a:t>
            </a:r>
            <a:endParaRPr sz="2400">
              <a:latin typeface="URW Gothic"/>
              <a:cs typeface="URW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02452" y="3526535"/>
            <a:ext cx="1602105" cy="1602105"/>
            <a:chOff x="5902452" y="3526535"/>
            <a:chExt cx="1602105" cy="1602105"/>
          </a:xfrm>
        </p:grpSpPr>
        <p:sp>
          <p:nvSpPr>
            <p:cNvPr id="8" name="object 8"/>
            <p:cNvSpPr/>
            <p:nvPr/>
          </p:nvSpPr>
          <p:spPr>
            <a:xfrm>
              <a:off x="5902452" y="3526535"/>
              <a:ext cx="1601724" cy="1601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2076" y="3540251"/>
              <a:ext cx="1527048" cy="15270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31078" y="5630417"/>
            <a:ext cx="2748280" cy="198056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72720" marR="161290" algn="ctr">
              <a:lnSpc>
                <a:spcPts val="2640"/>
              </a:lnSpc>
              <a:spcBef>
                <a:spcPts val="385"/>
              </a:spcBef>
            </a:pP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Abstractions</a:t>
            </a:r>
            <a:r>
              <a:rPr sz="2400" spc="-7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are  simplifications</a:t>
            </a:r>
            <a:endParaRPr sz="2400">
              <a:latin typeface="URW Gothic"/>
              <a:cs typeface="URW Gothic"/>
            </a:endParaRPr>
          </a:p>
          <a:p>
            <a:pPr marL="12700" marR="5080" indent="3175" algn="ctr">
              <a:lnSpc>
                <a:spcPct val="91900"/>
              </a:lnSpc>
              <a:spcBef>
                <a:spcPts val="1005"/>
              </a:spcBef>
            </a:pPr>
            <a:r>
              <a:rPr sz="2000" dirty="0">
                <a:solidFill>
                  <a:srgbClr val="FFFFFF"/>
                </a:solidFill>
                <a:latin typeface="URW Gothic"/>
                <a:cs typeface="URW Gothic"/>
              </a:rPr>
              <a:t>They </a:t>
            </a:r>
            <a:r>
              <a:rPr sz="2000" spc="-5" dirty="0">
                <a:solidFill>
                  <a:srgbClr val="FFFFFF"/>
                </a:solidFill>
                <a:latin typeface="URW Gothic"/>
                <a:cs typeface="URW Gothic"/>
              </a:rPr>
              <a:t>ignore </a:t>
            </a:r>
            <a:r>
              <a:rPr sz="2000" dirty="0">
                <a:solidFill>
                  <a:srgbClr val="FFFFFF"/>
                </a:solidFill>
                <a:latin typeface="URW Gothic"/>
                <a:cs typeface="URW Gothic"/>
              </a:rPr>
              <a:t>irrelevant  details </a:t>
            </a:r>
            <a:r>
              <a:rPr sz="2000" spc="-5" dirty="0">
                <a:solidFill>
                  <a:srgbClr val="FFFFFF"/>
                </a:solidFill>
                <a:latin typeface="URW Gothic"/>
                <a:cs typeface="URW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URW Gothic"/>
                <a:cs typeface="URW Gothic"/>
              </a:rPr>
              <a:t>They only  represent </a:t>
            </a:r>
            <a:r>
              <a:rPr sz="2000" spc="5" dirty="0">
                <a:solidFill>
                  <a:srgbClr val="FFFFFF"/>
                </a:solidFill>
                <a:latin typeface="URW Gothic"/>
                <a:cs typeface="URW Gothic"/>
              </a:rPr>
              <a:t>the</a:t>
            </a:r>
            <a:r>
              <a:rPr sz="2000" spc="-1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URW Gothic"/>
                <a:cs typeface="URW Gothic"/>
              </a:rPr>
              <a:t>relevant  </a:t>
            </a:r>
            <a:r>
              <a:rPr sz="2000" spc="-5" dirty="0">
                <a:solidFill>
                  <a:srgbClr val="FFFFFF"/>
                </a:solidFill>
                <a:latin typeface="URW Gothic"/>
                <a:cs typeface="URW Gothic"/>
              </a:rPr>
              <a:t>details.</a:t>
            </a:r>
            <a:endParaRPr sz="2000">
              <a:latin typeface="URW Gothic"/>
              <a:cs typeface="URW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889235" y="3526535"/>
            <a:ext cx="1600200" cy="1602105"/>
            <a:chOff x="9889235" y="3526535"/>
            <a:chExt cx="1600200" cy="1602105"/>
          </a:xfrm>
        </p:grpSpPr>
        <p:sp>
          <p:nvSpPr>
            <p:cNvPr id="12" name="object 12"/>
            <p:cNvSpPr/>
            <p:nvPr/>
          </p:nvSpPr>
          <p:spPr>
            <a:xfrm>
              <a:off x="9889235" y="3526535"/>
              <a:ext cx="1600200" cy="16017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28859" y="3540251"/>
              <a:ext cx="1525524" cy="15270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55100" y="5630417"/>
            <a:ext cx="3274060" cy="14008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30"/>
              </a:spcBef>
            </a:pPr>
            <a:r>
              <a:rPr sz="2400" spc="-15" dirty="0">
                <a:solidFill>
                  <a:srgbClr val="FFFFFF"/>
                </a:solidFill>
                <a:latin typeface="URW Gothic"/>
                <a:cs typeface="URW Gothic"/>
              </a:rPr>
              <a:t>What </a:t>
            </a:r>
            <a:r>
              <a:rPr sz="2400" spc="10" dirty="0">
                <a:solidFill>
                  <a:srgbClr val="FFFFFF"/>
                </a:solidFill>
                <a:latin typeface="URW Gothic"/>
                <a:cs typeface="URW Gothic"/>
              </a:rPr>
              <a:t>is </a:t>
            </a:r>
            <a:r>
              <a:rPr sz="2400" i="1" spc="-5" dirty="0">
                <a:solidFill>
                  <a:srgbClr val="FFFFFF"/>
                </a:solidFill>
                <a:latin typeface="URW Gothic"/>
                <a:cs typeface="URW Gothic"/>
              </a:rPr>
              <a:t>relevant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or  </a:t>
            </a:r>
            <a:r>
              <a:rPr sz="2400" i="1" spc="-5" dirty="0">
                <a:solidFill>
                  <a:srgbClr val="FFFFFF"/>
                </a:solidFill>
                <a:latin typeface="URW Gothic"/>
                <a:cs typeface="URW Gothic"/>
              </a:rPr>
              <a:t>irrelevant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depends</a:t>
            </a:r>
            <a:r>
              <a:rPr sz="2400" spc="-5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on 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purpose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of the 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model.</a:t>
            </a:r>
            <a:endParaRPr sz="24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434467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1466" y="5799785"/>
            <a:ext cx="11140440" cy="2865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30"/>
              </a:spcBef>
              <a:tabLst>
                <a:tab pos="514984" algn="l"/>
              </a:tabLst>
            </a:pPr>
            <a:r>
              <a:rPr sz="2350" spc="409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i="1" spc="15" dirty="0">
                <a:solidFill>
                  <a:srgbClr val="1615B0"/>
                </a:solidFill>
                <a:latin typeface="URW Gothic"/>
                <a:cs typeface="URW Gothic"/>
              </a:rPr>
              <a:t>Inheritance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is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another special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case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of </a:t>
            </a:r>
            <a:r>
              <a:rPr sz="2900" spc="20" dirty="0">
                <a:solidFill>
                  <a:srgbClr val="FFFFFF"/>
                </a:solidFill>
                <a:latin typeface="URW Gothic"/>
                <a:cs typeface="URW Gothic"/>
              </a:rPr>
              <a:t>an</a:t>
            </a:r>
            <a:r>
              <a:rPr sz="2900" spc="-4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association</a:t>
            </a:r>
            <a:endParaRPr sz="2900">
              <a:latin typeface="URW Gothic"/>
              <a:cs typeface="URW Gothic"/>
            </a:endParaRPr>
          </a:p>
          <a:p>
            <a:pPr marL="514984">
              <a:lnSpc>
                <a:spcPts val="3325"/>
              </a:lnSpc>
            </a:pP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denoting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“kind-of”</a:t>
            </a:r>
            <a:r>
              <a:rPr sz="2900" spc="5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hierarchy</a:t>
            </a:r>
            <a:endParaRPr sz="2900">
              <a:latin typeface="URW Gothic"/>
              <a:cs typeface="URW Gothic"/>
            </a:endParaRPr>
          </a:p>
          <a:p>
            <a:pPr marL="514984" marR="387985" indent="-502920">
              <a:lnSpc>
                <a:spcPts val="3170"/>
              </a:lnSpc>
              <a:spcBef>
                <a:spcPts val="155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Inheritance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simplifies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the analysis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model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by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introducing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  taxonomy</a:t>
            </a:r>
            <a:endParaRPr sz="2900">
              <a:latin typeface="URW Gothic"/>
              <a:cs typeface="URW Gothic"/>
            </a:endParaRPr>
          </a:p>
          <a:p>
            <a:pPr marL="514984" marR="5080" indent="-502920">
              <a:lnSpc>
                <a:spcPts val="3170"/>
              </a:lnSpc>
              <a:spcBef>
                <a:spcPts val="149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900" b="1" spc="10" dirty="0">
                <a:solidFill>
                  <a:srgbClr val="FFFFFF"/>
                </a:solidFill>
                <a:latin typeface="Gothic Uralic"/>
                <a:cs typeface="Gothic Uralic"/>
              </a:rPr>
              <a:t>children classes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inherit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attributes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and operations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of  the </a:t>
            </a:r>
            <a:r>
              <a:rPr sz="2900" b="1" spc="10" dirty="0">
                <a:solidFill>
                  <a:srgbClr val="FFFFFF"/>
                </a:solidFill>
                <a:latin typeface="Gothic Uralic"/>
                <a:cs typeface="Gothic Uralic"/>
              </a:rPr>
              <a:t>parent</a:t>
            </a:r>
            <a:r>
              <a:rPr sz="2900" b="1" spc="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900" b="1" spc="5" dirty="0">
                <a:solidFill>
                  <a:srgbClr val="FFFFFF"/>
                </a:solidFill>
                <a:latin typeface="Gothic Uralic"/>
                <a:cs typeface="Gothic Uralic"/>
              </a:rPr>
              <a:t>class.</a:t>
            </a:r>
            <a:endParaRPr sz="29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2311" y="2375916"/>
            <a:ext cx="3237230" cy="657225"/>
          </a:xfrm>
          <a:custGeom>
            <a:avLst/>
            <a:gdLst/>
            <a:ahLst/>
            <a:cxnLst/>
            <a:rect l="l" t="t" r="r" b="b"/>
            <a:pathLst>
              <a:path w="3237229" h="657225">
                <a:moveTo>
                  <a:pt x="0" y="656844"/>
                </a:moveTo>
                <a:lnTo>
                  <a:pt x="3236976" y="656844"/>
                </a:lnTo>
                <a:lnTo>
                  <a:pt x="3236976" y="0"/>
                </a:lnTo>
                <a:lnTo>
                  <a:pt x="0" y="0"/>
                </a:lnTo>
                <a:lnTo>
                  <a:pt x="0" y="656844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85865" y="2543683"/>
            <a:ext cx="123253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Button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59140" y="4500371"/>
            <a:ext cx="3235960" cy="657225"/>
          </a:xfrm>
          <a:custGeom>
            <a:avLst/>
            <a:gdLst/>
            <a:ahLst/>
            <a:cxnLst/>
            <a:rect l="l" t="t" r="r" b="b"/>
            <a:pathLst>
              <a:path w="3235959" h="657225">
                <a:moveTo>
                  <a:pt x="0" y="656843"/>
                </a:moveTo>
                <a:lnTo>
                  <a:pt x="3235452" y="656843"/>
                </a:lnTo>
                <a:lnTo>
                  <a:pt x="3235452" y="0"/>
                </a:lnTo>
                <a:lnTo>
                  <a:pt x="0" y="0"/>
                </a:lnTo>
                <a:lnTo>
                  <a:pt x="0" y="656843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59342" y="4667834"/>
            <a:ext cx="204025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solidFill>
                  <a:srgbClr val="FFFFFF"/>
                </a:solidFill>
                <a:latin typeface="Courier New"/>
                <a:cs typeface="Courier New"/>
              </a:rPr>
              <a:t>ZoneButton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23098" y="3040189"/>
            <a:ext cx="6929120" cy="2125345"/>
            <a:chOff x="1423098" y="3040189"/>
            <a:chExt cx="6929120" cy="2125345"/>
          </a:xfrm>
        </p:grpSpPr>
        <p:sp>
          <p:nvSpPr>
            <p:cNvPr id="9" name="object 9"/>
            <p:cNvSpPr/>
            <p:nvPr/>
          </p:nvSpPr>
          <p:spPr>
            <a:xfrm>
              <a:off x="6400800" y="3044951"/>
              <a:ext cx="1946910" cy="1784350"/>
            </a:xfrm>
            <a:custGeom>
              <a:avLst/>
              <a:gdLst/>
              <a:ahLst/>
              <a:cxnLst/>
              <a:rect l="l" t="t" r="r" b="b"/>
              <a:pathLst>
                <a:path w="1946909" h="1784350">
                  <a:moveTo>
                    <a:pt x="0" y="0"/>
                  </a:moveTo>
                  <a:lnTo>
                    <a:pt x="0" y="1784350"/>
                  </a:lnTo>
                  <a:lnTo>
                    <a:pt x="1946402" y="178435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1036" y="4500371"/>
              <a:ext cx="3235960" cy="657225"/>
            </a:xfrm>
            <a:custGeom>
              <a:avLst/>
              <a:gdLst/>
              <a:ahLst/>
              <a:cxnLst/>
              <a:rect l="l" t="t" r="r" b="b"/>
              <a:pathLst>
                <a:path w="3235960" h="657225">
                  <a:moveTo>
                    <a:pt x="0" y="656843"/>
                  </a:moveTo>
                  <a:lnTo>
                    <a:pt x="3235452" y="656843"/>
                  </a:lnTo>
                  <a:lnTo>
                    <a:pt x="3235452" y="0"/>
                  </a:lnTo>
                  <a:lnTo>
                    <a:pt x="0" y="0"/>
                  </a:lnTo>
                  <a:lnTo>
                    <a:pt x="0" y="656843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29816" y="4667834"/>
            <a:ext cx="243967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Courier New"/>
                <a:cs typeface="Courier New"/>
              </a:rPr>
              <a:t>CancelButton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73917" y="3040189"/>
            <a:ext cx="2070100" cy="1793875"/>
            <a:chOff x="4673917" y="3040189"/>
            <a:chExt cx="2070100" cy="1793875"/>
          </a:xfrm>
        </p:grpSpPr>
        <p:sp>
          <p:nvSpPr>
            <p:cNvPr id="13" name="object 13"/>
            <p:cNvSpPr/>
            <p:nvPr/>
          </p:nvSpPr>
          <p:spPr>
            <a:xfrm>
              <a:off x="4678679" y="3044951"/>
              <a:ext cx="1723389" cy="1784350"/>
            </a:xfrm>
            <a:custGeom>
              <a:avLst/>
              <a:gdLst/>
              <a:ahLst/>
              <a:cxnLst/>
              <a:rect l="l" t="t" r="r" b="b"/>
              <a:pathLst>
                <a:path w="1723389" h="1784350">
                  <a:moveTo>
                    <a:pt x="0" y="1784350"/>
                  </a:moveTo>
                  <a:lnTo>
                    <a:pt x="1722882" y="1784350"/>
                  </a:lnTo>
                  <a:lnTo>
                    <a:pt x="1722882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1427" y="3072383"/>
              <a:ext cx="647700" cy="559435"/>
            </a:xfrm>
            <a:custGeom>
              <a:avLst/>
              <a:gdLst/>
              <a:ahLst/>
              <a:cxnLst/>
              <a:rect l="l" t="t" r="r" b="b"/>
              <a:pathLst>
                <a:path w="647700" h="559435">
                  <a:moveTo>
                    <a:pt x="323850" y="0"/>
                  </a:moveTo>
                  <a:lnTo>
                    <a:pt x="0" y="559308"/>
                  </a:lnTo>
                  <a:lnTo>
                    <a:pt x="647700" y="559308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1427" y="3072383"/>
              <a:ext cx="647700" cy="559435"/>
            </a:xfrm>
            <a:custGeom>
              <a:avLst/>
              <a:gdLst/>
              <a:ahLst/>
              <a:cxnLst/>
              <a:rect l="l" t="t" r="r" b="b"/>
              <a:pathLst>
                <a:path w="647700" h="559435">
                  <a:moveTo>
                    <a:pt x="0" y="559308"/>
                  </a:moveTo>
                  <a:lnTo>
                    <a:pt x="323850" y="0"/>
                  </a:lnTo>
                  <a:lnTo>
                    <a:pt x="647700" y="559308"/>
                  </a:lnTo>
                  <a:lnTo>
                    <a:pt x="0" y="55930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379349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</a:rPr>
              <a:t>Packages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5620" marR="203200" indent="-503555">
              <a:lnSpc>
                <a:spcPct val="101000"/>
              </a:lnSpc>
              <a:spcBef>
                <a:spcPts val="90"/>
              </a:spcBef>
              <a:tabLst>
                <a:tab pos="514984" algn="l"/>
                <a:tab pos="3415029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pc="15" dirty="0"/>
              <a:t>Packages</a:t>
            </a:r>
            <a:r>
              <a:rPr spc="40" dirty="0"/>
              <a:t> </a:t>
            </a:r>
            <a:r>
              <a:rPr spc="15" dirty="0"/>
              <a:t>help	you </a:t>
            </a:r>
            <a:r>
              <a:rPr spc="10" dirty="0"/>
              <a:t>to organize </a:t>
            </a:r>
            <a:r>
              <a:rPr spc="15" dirty="0"/>
              <a:t>UML models </a:t>
            </a:r>
            <a:r>
              <a:rPr spc="10" dirty="0"/>
              <a:t>to increase their  readability</a:t>
            </a:r>
            <a:endParaRPr sz="2350">
              <a:latin typeface="Arial"/>
              <a:cs typeface="Arial"/>
            </a:endParaRPr>
          </a:p>
          <a:p>
            <a:pPr marL="515620" marR="5080" indent="-503555">
              <a:lnSpc>
                <a:spcPct val="101000"/>
              </a:lnSpc>
              <a:spcBef>
                <a:spcPts val="151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pc="-5" dirty="0"/>
              <a:t>We </a:t>
            </a:r>
            <a:r>
              <a:rPr spc="15" dirty="0"/>
              <a:t>can use </a:t>
            </a:r>
            <a:r>
              <a:rPr spc="10" dirty="0"/>
              <a:t>the </a:t>
            </a:r>
            <a:r>
              <a:rPr spc="15" dirty="0"/>
              <a:t>UML </a:t>
            </a:r>
            <a:r>
              <a:rPr spc="10" dirty="0"/>
              <a:t>package </a:t>
            </a:r>
            <a:r>
              <a:rPr spc="15" dirty="0"/>
              <a:t>mechanism </a:t>
            </a:r>
            <a:r>
              <a:rPr spc="10" dirty="0"/>
              <a:t>to </a:t>
            </a:r>
            <a:r>
              <a:rPr spc="15" dirty="0"/>
              <a:t>organize </a:t>
            </a:r>
            <a:r>
              <a:rPr spc="10" dirty="0"/>
              <a:t>classes  </a:t>
            </a:r>
            <a:r>
              <a:rPr spc="5" dirty="0"/>
              <a:t>into </a:t>
            </a:r>
            <a:r>
              <a:rPr spc="10" dirty="0"/>
              <a:t>subsystems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/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750"/>
          </a:p>
          <a:p>
            <a:pPr marL="7019290">
              <a:lnSpc>
                <a:spcPct val="100000"/>
              </a:lnSpc>
            </a:pPr>
            <a:r>
              <a:rPr b="1" spc="10" dirty="0">
                <a:latin typeface="Courier New"/>
                <a:cs typeface="Courier New"/>
              </a:rPr>
              <a:t>Account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817" y="7682610"/>
            <a:ext cx="11181080" cy="918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5620" marR="5080" indent="-503555">
              <a:lnSpc>
                <a:spcPct val="101000"/>
              </a:lnSpc>
              <a:spcBef>
                <a:spcPts val="9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Any complex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system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can be decomposed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into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subsystems, 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where each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subsystem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modeled as a</a:t>
            </a:r>
            <a:r>
              <a:rPr sz="2900" spc="-2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package.</a:t>
            </a:r>
            <a:endParaRPr sz="2900">
              <a:latin typeface="URW Gothic"/>
              <a:cs typeface="URW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3076" y="4297679"/>
            <a:ext cx="4857115" cy="1590040"/>
          </a:xfrm>
          <a:custGeom>
            <a:avLst/>
            <a:gdLst/>
            <a:ahLst/>
            <a:cxnLst/>
            <a:rect l="l" t="t" r="r" b="b"/>
            <a:pathLst>
              <a:path w="4857115" h="1590039">
                <a:moveTo>
                  <a:pt x="0" y="1589532"/>
                </a:moveTo>
                <a:lnTo>
                  <a:pt x="4856987" y="1589532"/>
                </a:lnTo>
                <a:lnTo>
                  <a:pt x="4856987" y="0"/>
                </a:lnTo>
                <a:lnTo>
                  <a:pt x="0" y="0"/>
                </a:lnTo>
                <a:lnTo>
                  <a:pt x="0" y="15895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69423" y="5184647"/>
          <a:ext cx="410209" cy="647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431780" y="5184647"/>
          <a:ext cx="410209" cy="647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6335014" y="3919473"/>
            <a:ext cx="4513580" cy="1919605"/>
            <a:chOff x="6335014" y="3919473"/>
            <a:chExt cx="4513580" cy="1919605"/>
          </a:xfrm>
        </p:grpSpPr>
        <p:sp>
          <p:nvSpPr>
            <p:cNvPr id="9" name="object 9"/>
            <p:cNvSpPr/>
            <p:nvPr/>
          </p:nvSpPr>
          <p:spPr>
            <a:xfrm>
              <a:off x="6341364" y="3925823"/>
              <a:ext cx="913130" cy="372110"/>
            </a:xfrm>
            <a:custGeom>
              <a:avLst/>
              <a:gdLst/>
              <a:ahLst/>
              <a:cxnLst/>
              <a:rect l="l" t="t" r="r" b="b"/>
              <a:pathLst>
                <a:path w="913129" h="372110">
                  <a:moveTo>
                    <a:pt x="0" y="371855"/>
                  </a:moveTo>
                  <a:lnTo>
                    <a:pt x="167639" y="0"/>
                  </a:lnTo>
                  <a:lnTo>
                    <a:pt x="745236" y="0"/>
                  </a:lnTo>
                  <a:lnTo>
                    <a:pt x="912876" y="371855"/>
                  </a:lnTo>
                  <a:lnTo>
                    <a:pt x="0" y="3718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4500" y="5181599"/>
              <a:ext cx="410209" cy="647700"/>
            </a:xfrm>
            <a:custGeom>
              <a:avLst/>
              <a:gdLst/>
              <a:ahLst/>
              <a:cxnLst/>
              <a:rect l="l" t="t" r="r" b="b"/>
              <a:pathLst>
                <a:path w="410209" h="647700">
                  <a:moveTo>
                    <a:pt x="409955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409955" y="647700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34500" y="5181599"/>
              <a:ext cx="410209" cy="647700"/>
            </a:xfrm>
            <a:custGeom>
              <a:avLst/>
              <a:gdLst/>
              <a:ahLst/>
              <a:cxnLst/>
              <a:rect l="l" t="t" r="r" b="b"/>
              <a:pathLst>
                <a:path w="410209" h="647700">
                  <a:moveTo>
                    <a:pt x="0" y="647700"/>
                  </a:moveTo>
                  <a:lnTo>
                    <a:pt x="409955" y="647700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34500" y="5371845"/>
              <a:ext cx="410209" cy="240029"/>
            </a:xfrm>
            <a:custGeom>
              <a:avLst/>
              <a:gdLst/>
              <a:ahLst/>
              <a:cxnLst/>
              <a:rect l="l" t="t" r="r" b="b"/>
              <a:pathLst>
                <a:path w="410209" h="240029">
                  <a:moveTo>
                    <a:pt x="409956" y="227076"/>
                  </a:moveTo>
                  <a:lnTo>
                    <a:pt x="0" y="227076"/>
                  </a:lnTo>
                  <a:lnTo>
                    <a:pt x="0" y="239776"/>
                  </a:lnTo>
                  <a:lnTo>
                    <a:pt x="409956" y="239776"/>
                  </a:lnTo>
                  <a:lnTo>
                    <a:pt x="409956" y="227076"/>
                  </a:lnTo>
                  <a:close/>
                </a:path>
                <a:path w="410209" h="240029">
                  <a:moveTo>
                    <a:pt x="409956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409956" y="12700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58184" y="4964620"/>
              <a:ext cx="98171" cy="980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34144" y="5023103"/>
              <a:ext cx="361315" cy="161925"/>
            </a:xfrm>
            <a:custGeom>
              <a:avLst/>
              <a:gdLst/>
              <a:ahLst/>
              <a:cxnLst/>
              <a:rect l="l" t="t" r="r" b="b"/>
              <a:pathLst>
                <a:path w="361315" h="161925">
                  <a:moveTo>
                    <a:pt x="0" y="161544"/>
                  </a:moveTo>
                  <a:lnTo>
                    <a:pt x="36118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69423" y="5184647"/>
              <a:ext cx="410209" cy="647700"/>
            </a:xfrm>
            <a:custGeom>
              <a:avLst/>
              <a:gdLst/>
              <a:ahLst/>
              <a:cxnLst/>
              <a:rect l="l" t="t" r="r" b="b"/>
              <a:pathLst>
                <a:path w="410209" h="647700">
                  <a:moveTo>
                    <a:pt x="0" y="647700"/>
                  </a:moveTo>
                  <a:lnTo>
                    <a:pt x="409955" y="647700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09441" y="4952936"/>
              <a:ext cx="101726" cy="234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159174" y="4963731"/>
              <a:ext cx="100838" cy="92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31779" y="5184647"/>
              <a:ext cx="410209" cy="647700"/>
            </a:xfrm>
            <a:custGeom>
              <a:avLst/>
              <a:gdLst/>
              <a:ahLst/>
              <a:cxnLst/>
              <a:rect l="l" t="t" r="r" b="b"/>
              <a:pathLst>
                <a:path w="410209" h="647700">
                  <a:moveTo>
                    <a:pt x="0" y="647700"/>
                  </a:moveTo>
                  <a:lnTo>
                    <a:pt x="409955" y="647700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24516" y="5010911"/>
              <a:ext cx="408940" cy="173990"/>
            </a:xfrm>
            <a:custGeom>
              <a:avLst/>
              <a:gdLst/>
              <a:ahLst/>
              <a:cxnLst/>
              <a:rect l="l" t="t" r="r" b="b"/>
              <a:pathLst>
                <a:path w="408940" h="173989">
                  <a:moveTo>
                    <a:pt x="0" y="0"/>
                  </a:moveTo>
                  <a:lnTo>
                    <a:pt x="408431" y="1737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9873995" y="4325111"/>
            <a:ext cx="410209" cy="647700"/>
          </a:xfrm>
          <a:custGeom>
            <a:avLst/>
            <a:gdLst/>
            <a:ahLst/>
            <a:cxnLst/>
            <a:rect l="l" t="t" r="r" b="b"/>
            <a:pathLst>
              <a:path w="410209" h="647700">
                <a:moveTo>
                  <a:pt x="0" y="647700"/>
                </a:moveTo>
                <a:lnTo>
                  <a:pt x="409955" y="647700"/>
                </a:lnTo>
                <a:lnTo>
                  <a:pt x="40995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873995" y="4325111"/>
          <a:ext cx="410209" cy="647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7144511" y="6388608"/>
            <a:ext cx="4224655" cy="1191895"/>
          </a:xfrm>
          <a:custGeom>
            <a:avLst/>
            <a:gdLst/>
            <a:ahLst/>
            <a:cxnLst/>
            <a:rect l="l" t="t" r="r" b="b"/>
            <a:pathLst>
              <a:path w="4224655" h="1191895">
                <a:moveTo>
                  <a:pt x="0" y="1191768"/>
                </a:moveTo>
                <a:lnTo>
                  <a:pt x="4224528" y="1191768"/>
                </a:lnTo>
                <a:lnTo>
                  <a:pt x="4224528" y="0"/>
                </a:lnTo>
                <a:lnTo>
                  <a:pt x="0" y="0"/>
                </a:lnTo>
                <a:lnTo>
                  <a:pt x="0" y="11917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96096" y="6723329"/>
            <a:ext cx="1809114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900" b="1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900" b="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omer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44511" y="6016752"/>
            <a:ext cx="911860" cy="372110"/>
          </a:xfrm>
          <a:custGeom>
            <a:avLst/>
            <a:gdLst/>
            <a:ahLst/>
            <a:cxnLst/>
            <a:rect l="l" t="t" r="r" b="b"/>
            <a:pathLst>
              <a:path w="911859" h="372110">
                <a:moveTo>
                  <a:pt x="0" y="371856"/>
                </a:moveTo>
                <a:lnTo>
                  <a:pt x="167386" y="0"/>
                </a:lnTo>
                <a:lnTo>
                  <a:pt x="743966" y="0"/>
                </a:lnTo>
                <a:lnTo>
                  <a:pt x="911352" y="371856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89692" y="6652259"/>
            <a:ext cx="410209" cy="646430"/>
          </a:xfrm>
          <a:custGeom>
            <a:avLst/>
            <a:gdLst/>
            <a:ahLst/>
            <a:cxnLst/>
            <a:rect l="l" t="t" r="r" b="b"/>
            <a:pathLst>
              <a:path w="410209" h="646429">
                <a:moveTo>
                  <a:pt x="0" y="646176"/>
                </a:moveTo>
                <a:lnTo>
                  <a:pt x="409955" y="646176"/>
                </a:lnTo>
                <a:lnTo>
                  <a:pt x="409955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0489692" y="6652259"/>
          <a:ext cx="410209" cy="646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2642361" y="5915914"/>
            <a:ext cx="3710304" cy="1687830"/>
            <a:chOff x="2642361" y="5915914"/>
            <a:chExt cx="3710304" cy="1687830"/>
          </a:xfrm>
        </p:grpSpPr>
        <p:sp>
          <p:nvSpPr>
            <p:cNvPr id="28" name="object 28"/>
            <p:cNvSpPr/>
            <p:nvPr/>
          </p:nvSpPr>
          <p:spPr>
            <a:xfrm>
              <a:off x="2648711" y="6295644"/>
              <a:ext cx="3697604" cy="1301750"/>
            </a:xfrm>
            <a:custGeom>
              <a:avLst/>
              <a:gdLst/>
              <a:ahLst/>
              <a:cxnLst/>
              <a:rect l="l" t="t" r="r" b="b"/>
              <a:pathLst>
                <a:path w="3697604" h="1301750">
                  <a:moveTo>
                    <a:pt x="0" y="1301496"/>
                  </a:moveTo>
                  <a:lnTo>
                    <a:pt x="3697224" y="1301496"/>
                  </a:lnTo>
                  <a:lnTo>
                    <a:pt x="3697224" y="0"/>
                  </a:lnTo>
                  <a:lnTo>
                    <a:pt x="0" y="0"/>
                  </a:lnTo>
                  <a:lnTo>
                    <a:pt x="0" y="13014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92907" y="5922264"/>
              <a:ext cx="911860" cy="373380"/>
            </a:xfrm>
            <a:custGeom>
              <a:avLst/>
              <a:gdLst/>
              <a:ahLst/>
              <a:cxnLst/>
              <a:rect l="l" t="t" r="r" b="b"/>
              <a:pathLst>
                <a:path w="911860" h="373379">
                  <a:moveTo>
                    <a:pt x="0" y="373380"/>
                  </a:moveTo>
                  <a:lnTo>
                    <a:pt x="167386" y="0"/>
                  </a:lnTo>
                  <a:lnTo>
                    <a:pt x="743966" y="0"/>
                  </a:lnTo>
                  <a:lnTo>
                    <a:pt x="911352" y="373380"/>
                  </a:lnTo>
                  <a:lnTo>
                    <a:pt x="0" y="37338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86503" y="6672833"/>
            <a:ext cx="183388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820545" algn="l"/>
              </a:tabLst>
            </a:pPr>
            <a:r>
              <a:rPr sz="2900" b="1" spc="5" dirty="0">
                <a:solidFill>
                  <a:srgbClr val="FFFFFF"/>
                </a:solidFill>
                <a:latin typeface="Courier New"/>
                <a:cs typeface="Courier New"/>
              </a:rPr>
              <a:t>Bank</a:t>
            </a:r>
            <a:r>
              <a:rPr sz="2900" b="1" spc="5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b="1" u="sng" spc="1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900" b="1" u="sng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endParaRPr sz="29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475478" y="6655054"/>
            <a:ext cx="422909" cy="660400"/>
            <a:chOff x="5475478" y="6655054"/>
            <a:chExt cx="422909" cy="660400"/>
          </a:xfrm>
        </p:grpSpPr>
        <p:sp>
          <p:nvSpPr>
            <p:cNvPr id="32" name="object 32"/>
            <p:cNvSpPr/>
            <p:nvPr/>
          </p:nvSpPr>
          <p:spPr>
            <a:xfrm>
              <a:off x="5481828" y="6661404"/>
              <a:ext cx="410209" cy="647700"/>
            </a:xfrm>
            <a:custGeom>
              <a:avLst/>
              <a:gdLst/>
              <a:ahLst/>
              <a:cxnLst/>
              <a:rect l="l" t="t" r="r" b="b"/>
              <a:pathLst>
                <a:path w="410210" h="647700">
                  <a:moveTo>
                    <a:pt x="409955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409955" y="647700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81828" y="6661404"/>
              <a:ext cx="410209" cy="647700"/>
            </a:xfrm>
            <a:custGeom>
              <a:avLst/>
              <a:gdLst/>
              <a:ahLst/>
              <a:cxnLst/>
              <a:rect l="l" t="t" r="r" b="b"/>
              <a:pathLst>
                <a:path w="410210" h="647700">
                  <a:moveTo>
                    <a:pt x="0" y="647700"/>
                  </a:moveTo>
                  <a:lnTo>
                    <a:pt x="409955" y="647700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81828" y="6848602"/>
              <a:ext cx="410209" cy="12700"/>
            </a:xfrm>
            <a:custGeom>
              <a:avLst/>
              <a:gdLst/>
              <a:ahLst/>
              <a:cxnLst/>
              <a:rect l="l" t="t" r="r" b="b"/>
              <a:pathLst>
                <a:path w="410210" h="12700">
                  <a:moveTo>
                    <a:pt x="0" y="12700"/>
                  </a:moveTo>
                  <a:lnTo>
                    <a:pt x="409956" y="12700"/>
                  </a:lnTo>
                  <a:lnTo>
                    <a:pt x="409956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7820" algn="l"/>
              </a:tabLst>
            </a:pPr>
            <a:r>
              <a:rPr spc="-5" dirty="0"/>
              <a:t>Object	</a:t>
            </a:r>
            <a:r>
              <a:rPr dirty="0"/>
              <a:t>Modeling</a:t>
            </a:r>
            <a:r>
              <a:rPr spc="-35" dirty="0"/>
              <a:t> </a:t>
            </a:r>
            <a:r>
              <a:rPr spc="-5" dirty="0"/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143" y="1618564"/>
            <a:ext cx="3201035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50" dirty="0">
                <a:solidFill>
                  <a:srgbClr val="EBEBEB"/>
                </a:solidFill>
                <a:latin typeface="URW Gothic"/>
                <a:cs typeface="URW Gothic"/>
              </a:rPr>
              <a:t>Practice</a:t>
            </a:r>
            <a:endParaRPr sz="6150">
              <a:latin typeface="URW Gothic"/>
              <a:cs typeface="URW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067" y="7096301"/>
            <a:ext cx="12490450" cy="1264920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900" b="1" spc="15" dirty="0">
                <a:solidFill>
                  <a:srgbClr val="FFFFFF"/>
                </a:solidFill>
                <a:latin typeface="Verdana"/>
                <a:cs typeface="Verdana"/>
              </a:rPr>
              <a:t>Class </a:t>
            </a:r>
            <a:r>
              <a:rPr sz="2900" b="1" spc="10" dirty="0">
                <a:solidFill>
                  <a:srgbClr val="FFFFFF"/>
                </a:solidFill>
                <a:latin typeface="Verdana"/>
                <a:cs typeface="Verdana"/>
              </a:rPr>
              <a:t>Identification: </a:t>
            </a:r>
            <a:r>
              <a:rPr sz="2900" b="1" spc="20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2900" b="1" spc="15" dirty="0">
                <a:solidFill>
                  <a:srgbClr val="FFFFFF"/>
                </a:solidFill>
                <a:latin typeface="Verdana"/>
                <a:cs typeface="Verdana"/>
              </a:rPr>
              <a:t>of Class, </a:t>
            </a:r>
            <a:r>
              <a:rPr sz="2900" b="1" spc="10" dirty="0">
                <a:solidFill>
                  <a:srgbClr val="FFFFFF"/>
                </a:solidFill>
                <a:latin typeface="Verdana"/>
                <a:cs typeface="Verdana"/>
              </a:rPr>
              <a:t>Attributes </a:t>
            </a:r>
            <a:r>
              <a:rPr sz="2900" b="1" spc="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900" b="1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1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2900">
              <a:latin typeface="Verdana"/>
              <a:cs typeface="Verdana"/>
            </a:endParaRPr>
          </a:p>
          <a:p>
            <a:pPr marL="1010919">
              <a:lnSpc>
                <a:spcPct val="100000"/>
              </a:lnSpc>
              <a:spcBef>
                <a:spcPts val="1455"/>
              </a:spcBef>
            </a:pPr>
            <a:r>
              <a:rPr sz="2650" b="1" spc="-1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650" b="1" spc="-15" dirty="0">
                <a:solidFill>
                  <a:srgbClr val="3333FF"/>
                </a:solidFill>
                <a:latin typeface="Verdana"/>
                <a:cs typeface="Verdana"/>
              </a:rPr>
              <a:t>Foo </a:t>
            </a:r>
            <a:r>
              <a:rPr sz="2650" b="1" spc="-10" dirty="0">
                <a:solidFill>
                  <a:srgbClr val="FFFFFF"/>
                </a:solidFill>
                <a:latin typeface="Verdana"/>
                <a:cs typeface="Verdana"/>
              </a:rPr>
              <a:t>the right</a:t>
            </a:r>
            <a:r>
              <a:rPr sz="2650" b="1" spc="-15" dirty="0">
                <a:solidFill>
                  <a:srgbClr val="FFFFFF"/>
                </a:solidFill>
                <a:latin typeface="Verdana"/>
                <a:cs typeface="Verdana"/>
              </a:rPr>
              <a:t> name?</a:t>
            </a:r>
            <a:endParaRPr sz="265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46878" y="2005329"/>
          <a:ext cx="2122805" cy="3352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marL="137160"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650" b="1" spc="45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Foo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79">
                <a:tc>
                  <a:txBody>
                    <a:bodyPr/>
                    <a:lstStyle/>
                    <a:p>
                      <a:pPr marL="67945">
                        <a:lnSpc>
                          <a:spcPts val="3095"/>
                        </a:lnSpc>
                      </a:pPr>
                      <a:r>
                        <a:rPr sz="2650" b="1" spc="1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Amount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65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CustomerId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79">
                <a:tc>
                  <a:txBody>
                    <a:bodyPr/>
                    <a:lstStyle/>
                    <a:p>
                      <a:pPr marL="67945" marR="77470">
                        <a:lnSpc>
                          <a:spcPct val="83100"/>
                        </a:lnSpc>
                        <a:spcBef>
                          <a:spcPts val="895"/>
                        </a:spcBef>
                      </a:pPr>
                      <a:r>
                        <a:rPr sz="2650" b="1" spc="1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Deposit()  </a:t>
                      </a:r>
                      <a:r>
                        <a:rPr sz="265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Withdraw()  </a:t>
                      </a:r>
                      <a:r>
                        <a:rPr sz="26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Get</a:t>
                      </a:r>
                      <a:r>
                        <a:rPr sz="265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6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ala</a:t>
                      </a:r>
                      <a:r>
                        <a:rPr sz="26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ce()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136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491" y="341451"/>
            <a:ext cx="10944860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38084" algn="l"/>
              </a:tabLst>
            </a:pPr>
            <a:r>
              <a:rPr dirty="0"/>
              <a:t>Object</a:t>
            </a:r>
            <a:r>
              <a:rPr spc="10" dirty="0"/>
              <a:t> </a:t>
            </a:r>
            <a:r>
              <a:rPr spc="-5" dirty="0"/>
              <a:t>Modeling</a:t>
            </a:r>
            <a:r>
              <a:rPr spc="45" dirty="0"/>
              <a:t> </a:t>
            </a:r>
            <a:r>
              <a:rPr dirty="0"/>
              <a:t>in	Practice: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491" y="1280921"/>
            <a:ext cx="508063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50" spc="-5" dirty="0">
                <a:solidFill>
                  <a:srgbClr val="EBEBEB"/>
                </a:solidFill>
                <a:latin typeface="URW Gothic"/>
                <a:cs typeface="URW Gothic"/>
              </a:rPr>
              <a:t>Brainstorming</a:t>
            </a:r>
            <a:endParaRPr sz="6150">
              <a:latin typeface="URW Gothic"/>
              <a:cs typeface="URW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3228" y="2011679"/>
            <a:ext cx="2123440" cy="3352800"/>
          </a:xfrm>
          <a:custGeom>
            <a:avLst/>
            <a:gdLst/>
            <a:ahLst/>
            <a:cxnLst/>
            <a:rect l="l" t="t" r="r" b="b"/>
            <a:pathLst>
              <a:path w="2123440" h="3352800">
                <a:moveTo>
                  <a:pt x="2122931" y="0"/>
                </a:moveTo>
                <a:lnTo>
                  <a:pt x="0" y="0"/>
                </a:lnTo>
                <a:lnTo>
                  <a:pt x="0" y="3352800"/>
                </a:lnTo>
                <a:lnTo>
                  <a:pt x="2122931" y="3352800"/>
                </a:lnTo>
                <a:lnTo>
                  <a:pt x="2122931" y="0"/>
                </a:lnTo>
                <a:close/>
              </a:path>
            </a:pathLst>
          </a:custGeom>
          <a:solidFill>
            <a:srgbClr val="4675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53228" y="2011679"/>
            <a:ext cx="212344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137160" algn="ctr">
              <a:lnSpc>
                <a:spcPct val="100000"/>
              </a:lnSpc>
              <a:spcBef>
                <a:spcPts val="1675"/>
              </a:spcBef>
            </a:pPr>
            <a:r>
              <a:rPr sz="2650" b="1" spc="45" dirty="0">
                <a:solidFill>
                  <a:srgbClr val="3333FF"/>
                </a:solidFill>
                <a:latin typeface="Times New Roman"/>
                <a:cs typeface="Times New Roman"/>
              </a:rPr>
              <a:t>Foo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3228" y="3017520"/>
            <a:ext cx="212344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3095"/>
              </a:lnSpc>
            </a:pPr>
            <a:r>
              <a:rPr sz="265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endParaRPr sz="265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1220"/>
              </a:spcBef>
            </a:pPr>
            <a:r>
              <a:rPr sz="265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CustomerId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3228" y="4191000"/>
            <a:ext cx="212344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67945" marR="77470">
              <a:lnSpc>
                <a:spcPct val="83100"/>
              </a:lnSpc>
              <a:spcBef>
                <a:spcPts val="895"/>
              </a:spcBef>
            </a:pPr>
            <a:r>
              <a:rPr sz="265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Deposit()  </a:t>
            </a:r>
            <a:r>
              <a:rPr sz="265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Withdraw()  </a:t>
            </a:r>
            <a:r>
              <a:rPr sz="265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265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Bala</a:t>
            </a:r>
            <a:r>
              <a:rPr sz="265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ce()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9200" y="2011679"/>
            <a:ext cx="2794000" cy="1005840"/>
          </a:xfrm>
          <a:custGeom>
            <a:avLst/>
            <a:gdLst/>
            <a:ahLst/>
            <a:cxnLst/>
            <a:rect l="l" t="t" r="r" b="b"/>
            <a:pathLst>
              <a:path w="2794000" h="1005839">
                <a:moveTo>
                  <a:pt x="2682240" y="0"/>
                </a:moveTo>
                <a:lnTo>
                  <a:pt x="224027" y="949451"/>
                </a:lnTo>
              </a:path>
              <a:path w="2794000" h="1005839">
                <a:moveTo>
                  <a:pt x="0" y="0"/>
                </a:moveTo>
                <a:lnTo>
                  <a:pt x="2793492" y="1005840"/>
                </a:lnTo>
              </a:path>
            </a:pathLst>
          </a:custGeom>
          <a:ln w="57150">
            <a:solidFill>
              <a:srgbClr val="FB00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398509" y="5022850"/>
          <a:ext cx="2122805" cy="3352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839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sz="2650" b="1" spc="75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Account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45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80">
                <a:tc>
                  <a:txBody>
                    <a:bodyPr/>
                    <a:lstStyle/>
                    <a:p>
                      <a:pPr marL="69215">
                        <a:lnSpc>
                          <a:spcPts val="3100"/>
                        </a:lnSpc>
                      </a:pPr>
                      <a:r>
                        <a:rPr sz="2650" b="1" spc="1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Amount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65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CustomerId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80">
                <a:tc>
                  <a:txBody>
                    <a:bodyPr/>
                    <a:lstStyle/>
                    <a:p>
                      <a:pPr marL="69215" marR="75565">
                        <a:lnSpc>
                          <a:spcPts val="2640"/>
                        </a:lnSpc>
                        <a:spcBef>
                          <a:spcPts val="900"/>
                        </a:spcBef>
                      </a:pPr>
                      <a:r>
                        <a:rPr sz="265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Deposit()  </a:t>
                      </a:r>
                      <a:r>
                        <a:rPr sz="265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Withdraw()  </a:t>
                      </a:r>
                      <a:r>
                        <a:rPr sz="26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Ge</a:t>
                      </a:r>
                      <a:r>
                        <a:rPr sz="265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</a:t>
                      </a:r>
                      <a:r>
                        <a:rPr sz="26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6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ance</a:t>
                      </a:r>
                      <a:r>
                        <a:rPr sz="265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561591" y="7888351"/>
            <a:ext cx="43097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650" b="1" spc="-15" dirty="0">
                <a:solidFill>
                  <a:srgbClr val="3333FF"/>
                </a:solidFill>
                <a:latin typeface="Verdana"/>
                <a:cs typeface="Verdana"/>
              </a:rPr>
              <a:t>Foo </a:t>
            </a:r>
            <a:r>
              <a:rPr sz="2650" b="1" spc="-10" dirty="0">
                <a:solidFill>
                  <a:srgbClr val="FFFFFF"/>
                </a:solidFill>
                <a:latin typeface="Verdana"/>
                <a:cs typeface="Verdana"/>
              </a:rPr>
              <a:t>the right</a:t>
            </a:r>
            <a:r>
              <a:rPr sz="265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b="1" spc="-15" dirty="0">
                <a:solidFill>
                  <a:srgbClr val="FFFFFF"/>
                </a:solidFill>
                <a:latin typeface="Verdana"/>
                <a:cs typeface="Verdana"/>
              </a:rPr>
              <a:t>name?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89176" y="2011679"/>
            <a:ext cx="2123440" cy="3352800"/>
          </a:xfrm>
          <a:custGeom>
            <a:avLst/>
            <a:gdLst/>
            <a:ahLst/>
            <a:cxnLst/>
            <a:rect l="l" t="t" r="r" b="b"/>
            <a:pathLst>
              <a:path w="2123440" h="3352800">
                <a:moveTo>
                  <a:pt x="2122931" y="0"/>
                </a:moveTo>
                <a:lnTo>
                  <a:pt x="0" y="0"/>
                </a:lnTo>
                <a:lnTo>
                  <a:pt x="0" y="3352800"/>
                </a:lnTo>
                <a:lnTo>
                  <a:pt x="2122931" y="3352800"/>
                </a:lnTo>
                <a:lnTo>
                  <a:pt x="2122931" y="0"/>
                </a:lnTo>
                <a:close/>
              </a:path>
            </a:pathLst>
          </a:custGeom>
          <a:solidFill>
            <a:srgbClr val="4675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89176" y="2011679"/>
            <a:ext cx="2123440" cy="10058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245110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930"/>
              </a:spcBef>
            </a:pPr>
            <a:r>
              <a:rPr sz="2650" b="1" spc="65" dirty="0">
                <a:solidFill>
                  <a:srgbClr val="3333FF"/>
                </a:solidFill>
                <a:latin typeface="Times New Roman"/>
                <a:cs typeface="Times New Roman"/>
              </a:rPr>
              <a:t>“Dada”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9176" y="3017520"/>
            <a:ext cx="212344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3095"/>
              </a:lnSpc>
            </a:pPr>
            <a:r>
              <a:rPr sz="265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endParaRPr sz="265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1220"/>
              </a:spcBef>
            </a:pPr>
            <a:r>
              <a:rPr sz="265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CustomerId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9176" y="4191000"/>
            <a:ext cx="212344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67310" marR="78105">
              <a:lnSpc>
                <a:spcPct val="83100"/>
              </a:lnSpc>
              <a:spcBef>
                <a:spcPts val="895"/>
              </a:spcBef>
            </a:pPr>
            <a:r>
              <a:rPr sz="265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Deposit()  </a:t>
            </a:r>
            <a:r>
              <a:rPr sz="265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Withdraw()  </a:t>
            </a:r>
            <a:r>
              <a:rPr sz="265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265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Bala</a:t>
            </a:r>
            <a:r>
              <a:rPr sz="265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ce()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6968" y="1871852"/>
            <a:ext cx="3707765" cy="2734310"/>
            <a:chOff x="456968" y="1871852"/>
            <a:chExt cx="3707765" cy="2734310"/>
          </a:xfrm>
        </p:grpSpPr>
        <p:sp>
          <p:nvSpPr>
            <p:cNvPr id="16" name="object 16"/>
            <p:cNvSpPr/>
            <p:nvPr/>
          </p:nvSpPr>
          <p:spPr>
            <a:xfrm>
              <a:off x="456968" y="2575479"/>
              <a:ext cx="1247902" cy="20301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5148" y="1900427"/>
              <a:ext cx="2571115" cy="1117600"/>
            </a:xfrm>
            <a:custGeom>
              <a:avLst/>
              <a:gdLst/>
              <a:ahLst/>
              <a:cxnLst/>
              <a:rect l="l" t="t" r="r" b="b"/>
              <a:pathLst>
                <a:path w="2571115" h="1117600">
                  <a:moveTo>
                    <a:pt x="2465831" y="0"/>
                  </a:moveTo>
                  <a:lnTo>
                    <a:pt x="205740" y="1054607"/>
                  </a:lnTo>
                </a:path>
                <a:path w="2571115" h="1117600">
                  <a:moveTo>
                    <a:pt x="0" y="0"/>
                  </a:moveTo>
                  <a:lnTo>
                    <a:pt x="2570988" y="1117092"/>
                  </a:lnTo>
                </a:path>
              </a:pathLst>
            </a:custGeom>
            <a:ln w="57150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241" y="230885"/>
            <a:ext cx="8441055" cy="1902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  <a:tabLst>
                <a:tab pos="2877820" algn="l"/>
              </a:tabLst>
            </a:pPr>
            <a:r>
              <a:rPr spc="-5" dirty="0"/>
              <a:t>Object	</a:t>
            </a:r>
            <a:r>
              <a:rPr dirty="0"/>
              <a:t>Modeling </a:t>
            </a:r>
            <a:r>
              <a:rPr spc="-5" dirty="0"/>
              <a:t>in  </a:t>
            </a:r>
            <a:r>
              <a:rPr dirty="0"/>
              <a:t>Practice: More</a:t>
            </a:r>
            <a:r>
              <a:rPr spc="-60" dirty="0"/>
              <a:t> </a:t>
            </a:r>
            <a:r>
              <a:rPr dirty="0"/>
              <a:t>classes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074909" y="3171189"/>
          <a:ext cx="2122805" cy="3352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839"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sz="2650" b="1" spc="60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Customer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45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80">
                <a:tc>
                  <a:txBody>
                    <a:bodyPr/>
                    <a:lstStyle/>
                    <a:p>
                      <a:pPr marL="69850">
                        <a:lnSpc>
                          <a:spcPts val="3105"/>
                        </a:lnSpc>
                      </a:pPr>
                      <a:r>
                        <a:rPr sz="2650" b="1" spc="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80990" y="2278126"/>
          <a:ext cx="2122805" cy="3352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sz="2650" b="1" spc="75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Account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45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79">
                <a:tc>
                  <a:txBody>
                    <a:bodyPr/>
                    <a:lstStyle/>
                    <a:p>
                      <a:pPr marL="68580">
                        <a:lnSpc>
                          <a:spcPts val="3100"/>
                        </a:lnSpc>
                      </a:pPr>
                      <a:r>
                        <a:rPr sz="2650" b="1" spc="1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Amount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65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CustomerId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357630" y="3619246"/>
            <a:ext cx="2137410" cy="3365500"/>
            <a:chOff x="1357630" y="3619246"/>
            <a:chExt cx="2137410" cy="3365500"/>
          </a:xfrm>
        </p:grpSpPr>
        <p:sp>
          <p:nvSpPr>
            <p:cNvPr id="6" name="object 6"/>
            <p:cNvSpPr/>
            <p:nvPr/>
          </p:nvSpPr>
          <p:spPr>
            <a:xfrm>
              <a:off x="1363980" y="3625596"/>
              <a:ext cx="2124710" cy="3352800"/>
            </a:xfrm>
            <a:custGeom>
              <a:avLst/>
              <a:gdLst/>
              <a:ahLst/>
              <a:cxnLst/>
              <a:rect l="l" t="t" r="r" b="b"/>
              <a:pathLst>
                <a:path w="2124710" h="3352800">
                  <a:moveTo>
                    <a:pt x="2124456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2124456" y="3352800"/>
                  </a:lnTo>
                  <a:lnTo>
                    <a:pt x="2124456" y="0"/>
                  </a:lnTo>
                  <a:close/>
                </a:path>
              </a:pathLst>
            </a:custGeom>
            <a:solidFill>
              <a:srgbClr val="467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3980" y="3625596"/>
              <a:ext cx="2124710" cy="3352800"/>
            </a:xfrm>
            <a:custGeom>
              <a:avLst/>
              <a:gdLst/>
              <a:ahLst/>
              <a:cxnLst/>
              <a:rect l="l" t="t" r="r" b="b"/>
              <a:pathLst>
                <a:path w="2124710" h="3352800">
                  <a:moveTo>
                    <a:pt x="0" y="3352800"/>
                  </a:moveTo>
                  <a:lnTo>
                    <a:pt x="2124456" y="3352800"/>
                  </a:lnTo>
                  <a:lnTo>
                    <a:pt x="2124456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63980" y="3625596"/>
            <a:ext cx="212471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24574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935"/>
              </a:spcBef>
            </a:pPr>
            <a:r>
              <a:rPr sz="2650" b="1" spc="55" dirty="0">
                <a:solidFill>
                  <a:srgbClr val="3333FF"/>
                </a:solidFill>
                <a:latin typeface="Times New Roman"/>
                <a:cs typeface="Times New Roman"/>
              </a:rPr>
              <a:t>Bank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3980" y="4631435"/>
            <a:ext cx="212471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3100"/>
              </a:lnSpc>
            </a:pPr>
            <a:r>
              <a:rPr sz="265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0794" y="7056501"/>
            <a:ext cx="6521450" cy="1094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71750" indent="-363855">
              <a:lnSpc>
                <a:spcPct val="100000"/>
              </a:lnSpc>
              <a:spcBef>
                <a:spcPts val="90"/>
              </a:spcBef>
              <a:buAutoNum type="arabicParenR"/>
              <a:tabLst>
                <a:tab pos="2572385" algn="l"/>
              </a:tabLst>
            </a:pPr>
            <a:r>
              <a:rPr sz="26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Find </a:t>
            </a:r>
            <a:r>
              <a:rPr sz="2650" b="1" spc="235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265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Classes</a:t>
            </a:r>
            <a:endParaRPr sz="265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2070"/>
              </a:spcBef>
              <a:buAutoNum type="arabicParenR"/>
              <a:tabLst>
                <a:tab pos="376555" algn="l"/>
              </a:tabLst>
            </a:pPr>
            <a:r>
              <a:rPr sz="265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Review </a:t>
            </a:r>
            <a:r>
              <a:rPr sz="265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Names, </a:t>
            </a:r>
            <a:r>
              <a:rPr sz="26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Attributes </a:t>
            </a:r>
            <a:r>
              <a:rPr sz="265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65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241" y="230885"/>
            <a:ext cx="8441055" cy="1902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  <a:tabLst>
                <a:tab pos="2877820" algn="l"/>
              </a:tabLst>
            </a:pPr>
            <a:r>
              <a:rPr spc="-5" dirty="0"/>
              <a:t>Object	</a:t>
            </a:r>
            <a:r>
              <a:rPr dirty="0"/>
              <a:t>Modeling </a:t>
            </a:r>
            <a:r>
              <a:rPr spc="-5" dirty="0"/>
              <a:t>in  </a:t>
            </a:r>
            <a:r>
              <a:rPr dirty="0"/>
              <a:t>Practice: More</a:t>
            </a:r>
            <a:r>
              <a:rPr spc="-60" dirty="0"/>
              <a:t> </a:t>
            </a:r>
            <a:r>
              <a:rPr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5387340" y="2284476"/>
            <a:ext cx="2124710" cy="3352800"/>
          </a:xfrm>
          <a:custGeom>
            <a:avLst/>
            <a:gdLst/>
            <a:ahLst/>
            <a:cxnLst/>
            <a:rect l="l" t="t" r="r" b="b"/>
            <a:pathLst>
              <a:path w="2124709" h="3352800">
                <a:moveTo>
                  <a:pt x="2124456" y="0"/>
                </a:moveTo>
                <a:lnTo>
                  <a:pt x="0" y="0"/>
                </a:lnTo>
                <a:lnTo>
                  <a:pt x="0" y="3352800"/>
                </a:lnTo>
                <a:lnTo>
                  <a:pt x="2124456" y="3352800"/>
                </a:lnTo>
                <a:lnTo>
                  <a:pt x="2124456" y="0"/>
                </a:lnTo>
                <a:close/>
              </a:path>
            </a:pathLst>
          </a:custGeom>
          <a:solidFill>
            <a:srgbClr val="4675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87340" y="2284476"/>
            <a:ext cx="212471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245110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1930"/>
              </a:spcBef>
            </a:pPr>
            <a:r>
              <a:rPr sz="2650" b="1" spc="75" dirty="0">
                <a:solidFill>
                  <a:srgbClr val="3333FF"/>
                </a:solidFill>
                <a:latin typeface="Times New Roman"/>
                <a:cs typeface="Times New Roman"/>
              </a:rPr>
              <a:t>Account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7340" y="3290315"/>
            <a:ext cx="212471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3100"/>
              </a:lnSpc>
            </a:pPr>
            <a:r>
              <a:rPr sz="265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7340" y="4463796"/>
            <a:ext cx="212471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68580" marR="78105">
              <a:lnSpc>
                <a:spcPct val="83100"/>
              </a:lnSpc>
              <a:spcBef>
                <a:spcPts val="894"/>
              </a:spcBef>
            </a:pPr>
            <a:r>
              <a:rPr sz="265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Deposit()  </a:t>
            </a:r>
            <a:r>
              <a:rPr sz="265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Withdraw()  </a:t>
            </a:r>
            <a:r>
              <a:rPr sz="265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265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Bala</a:t>
            </a:r>
            <a:r>
              <a:rPr sz="265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65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074909" y="3171189"/>
          <a:ext cx="2122805" cy="3352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839"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sz="2650" b="1" spc="60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Customer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45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80">
                <a:tc>
                  <a:txBody>
                    <a:bodyPr/>
                    <a:lstStyle/>
                    <a:p>
                      <a:pPr marL="69850">
                        <a:lnSpc>
                          <a:spcPts val="3105"/>
                        </a:lnSpc>
                      </a:pPr>
                      <a:r>
                        <a:rPr sz="2650" b="1" spc="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650" b="1" spc="60" dirty="0">
                          <a:solidFill>
                            <a:srgbClr val="FB0028"/>
                          </a:solidFill>
                          <a:latin typeface="Times New Roman"/>
                          <a:cs typeface="Times New Roman"/>
                        </a:rPr>
                        <a:t>CustomerId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456230" y="3962996"/>
            <a:ext cx="24257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sz="26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8245" y="3962996"/>
            <a:ext cx="158369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sz="26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ustomer</a:t>
            </a:r>
            <a:r>
              <a:rPr sz="265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5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164" y="3785615"/>
            <a:ext cx="1803400" cy="623570"/>
          </a:xfrm>
          <a:prstGeom prst="rect">
            <a:avLst/>
          </a:prstGeom>
          <a:solidFill>
            <a:srgbClr val="AF1512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795"/>
              </a:lnSpc>
            </a:pPr>
            <a:r>
              <a:rPr sz="2650" b="1" spc="70" dirty="0">
                <a:solidFill>
                  <a:srgbClr val="FB0028"/>
                </a:solidFill>
                <a:latin typeface="Times New Roman"/>
                <a:cs typeface="Times New Roman"/>
              </a:rPr>
              <a:t>AccountId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57630" y="3619246"/>
            <a:ext cx="2137410" cy="3365500"/>
            <a:chOff x="1357630" y="3619246"/>
            <a:chExt cx="2137410" cy="3365500"/>
          </a:xfrm>
        </p:grpSpPr>
        <p:sp>
          <p:nvSpPr>
            <p:cNvPr id="12" name="object 12"/>
            <p:cNvSpPr/>
            <p:nvPr/>
          </p:nvSpPr>
          <p:spPr>
            <a:xfrm>
              <a:off x="1363980" y="3625596"/>
              <a:ext cx="2124710" cy="3352800"/>
            </a:xfrm>
            <a:custGeom>
              <a:avLst/>
              <a:gdLst/>
              <a:ahLst/>
              <a:cxnLst/>
              <a:rect l="l" t="t" r="r" b="b"/>
              <a:pathLst>
                <a:path w="2124710" h="3352800">
                  <a:moveTo>
                    <a:pt x="2124456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2124456" y="3352800"/>
                  </a:lnTo>
                  <a:lnTo>
                    <a:pt x="2124456" y="0"/>
                  </a:lnTo>
                  <a:close/>
                </a:path>
              </a:pathLst>
            </a:custGeom>
            <a:solidFill>
              <a:srgbClr val="467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3980" y="3625596"/>
              <a:ext cx="2124710" cy="3352800"/>
            </a:xfrm>
            <a:custGeom>
              <a:avLst/>
              <a:gdLst/>
              <a:ahLst/>
              <a:cxnLst/>
              <a:rect l="l" t="t" r="r" b="b"/>
              <a:pathLst>
                <a:path w="2124710" h="3352800">
                  <a:moveTo>
                    <a:pt x="0" y="3352800"/>
                  </a:moveTo>
                  <a:lnTo>
                    <a:pt x="2124456" y="3352800"/>
                  </a:lnTo>
                  <a:lnTo>
                    <a:pt x="2124456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63980" y="3625596"/>
            <a:ext cx="212471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24574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935"/>
              </a:spcBef>
            </a:pPr>
            <a:r>
              <a:rPr sz="2650" b="1" spc="55" dirty="0">
                <a:solidFill>
                  <a:srgbClr val="3333FF"/>
                </a:solidFill>
                <a:latin typeface="Times New Roman"/>
                <a:cs typeface="Times New Roman"/>
              </a:rPr>
              <a:t>Bank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3980" y="4631435"/>
            <a:ext cx="212471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3100"/>
              </a:lnSpc>
            </a:pPr>
            <a:r>
              <a:rPr sz="265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0794" y="7096759"/>
            <a:ext cx="6521450" cy="10547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122805" indent="-364490">
              <a:lnSpc>
                <a:spcPct val="100000"/>
              </a:lnSpc>
              <a:spcBef>
                <a:spcPts val="969"/>
              </a:spcBef>
              <a:buAutoNum type="arabicParenR"/>
              <a:tabLst>
                <a:tab pos="2123440" algn="l"/>
              </a:tabLst>
            </a:pPr>
            <a:r>
              <a:rPr sz="2650" b="1" spc="65" dirty="0">
                <a:solidFill>
                  <a:srgbClr val="3333FF"/>
                </a:solidFill>
                <a:latin typeface="Times New Roman"/>
                <a:cs typeface="Times New Roman"/>
              </a:rPr>
              <a:t>Find </a:t>
            </a:r>
            <a:r>
              <a:rPr sz="2650" b="1" spc="235" dirty="0">
                <a:solidFill>
                  <a:srgbClr val="3333FF"/>
                </a:solidFill>
                <a:latin typeface="Times New Roman"/>
                <a:cs typeface="Times New Roman"/>
              </a:rPr>
              <a:t>New</a:t>
            </a:r>
            <a:r>
              <a:rPr sz="2650" b="1" spc="-7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650" b="1" spc="90" dirty="0">
                <a:solidFill>
                  <a:srgbClr val="3333FF"/>
                </a:solidFill>
                <a:latin typeface="Times New Roman"/>
                <a:cs typeface="Times New Roman"/>
              </a:rPr>
              <a:t>Classes</a:t>
            </a:r>
            <a:endParaRPr sz="265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869"/>
              </a:spcBef>
              <a:buAutoNum type="arabicParenR"/>
              <a:tabLst>
                <a:tab pos="376555" algn="l"/>
              </a:tabLst>
            </a:pPr>
            <a:r>
              <a:rPr sz="2650" b="1" spc="135" dirty="0">
                <a:solidFill>
                  <a:srgbClr val="3333FF"/>
                </a:solidFill>
                <a:latin typeface="Times New Roman"/>
                <a:cs typeface="Times New Roman"/>
              </a:rPr>
              <a:t>Review </a:t>
            </a:r>
            <a:r>
              <a:rPr sz="2650" b="1" spc="114" dirty="0">
                <a:solidFill>
                  <a:srgbClr val="3333FF"/>
                </a:solidFill>
                <a:latin typeface="Times New Roman"/>
                <a:cs typeface="Times New Roman"/>
              </a:rPr>
              <a:t>Names, </a:t>
            </a:r>
            <a:r>
              <a:rPr sz="2650" b="1" spc="65" dirty="0">
                <a:solidFill>
                  <a:srgbClr val="3333FF"/>
                </a:solidFill>
                <a:latin typeface="Times New Roman"/>
                <a:cs typeface="Times New Roman"/>
              </a:rPr>
              <a:t>Attributes </a:t>
            </a:r>
            <a:r>
              <a:rPr sz="2650" b="1" spc="90" dirty="0">
                <a:solidFill>
                  <a:srgbClr val="3333FF"/>
                </a:solidFill>
                <a:latin typeface="Times New Roman"/>
                <a:cs typeface="Times New Roman"/>
              </a:rPr>
              <a:t>and</a:t>
            </a:r>
            <a:r>
              <a:rPr sz="2650" b="1" spc="-37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650" b="1" spc="114" dirty="0">
                <a:solidFill>
                  <a:srgbClr val="3333FF"/>
                </a:solidFill>
                <a:latin typeface="Times New Roman"/>
                <a:cs typeface="Times New Roman"/>
              </a:rPr>
              <a:t>Methods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7820" algn="l"/>
              </a:tabLst>
            </a:pPr>
            <a:r>
              <a:rPr spc="-5" dirty="0"/>
              <a:t>Object	</a:t>
            </a:r>
            <a:r>
              <a:rPr dirty="0"/>
              <a:t>Modeling</a:t>
            </a:r>
            <a:r>
              <a:rPr spc="-35" dirty="0"/>
              <a:t> </a:t>
            </a:r>
            <a:r>
              <a:rPr spc="-5" dirty="0"/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143" y="1618564"/>
            <a:ext cx="8247380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784340" algn="l"/>
              </a:tabLst>
            </a:pPr>
            <a:r>
              <a:rPr sz="6150" dirty="0">
                <a:solidFill>
                  <a:srgbClr val="EBEBEB"/>
                </a:solidFill>
                <a:latin typeface="URW Gothic"/>
                <a:cs typeface="URW Gothic"/>
              </a:rPr>
              <a:t>Practice: A	ions</a:t>
            </a:r>
            <a:endParaRPr sz="6150">
              <a:latin typeface="URW Gothic"/>
              <a:cs typeface="URW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1943" y="1626681"/>
            <a:ext cx="2583180" cy="9594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6150" dirty="0">
                <a:solidFill>
                  <a:srgbClr val="EBEBEB"/>
                </a:solidFill>
                <a:latin typeface="URW Gothic"/>
                <a:cs typeface="URW Gothic"/>
              </a:rPr>
              <a:t>ssociat</a:t>
            </a:r>
            <a:endParaRPr sz="6150">
              <a:latin typeface="URW Gothic"/>
              <a:cs typeface="URW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0764" y="1787651"/>
            <a:ext cx="2123440" cy="3352800"/>
          </a:xfrm>
          <a:custGeom>
            <a:avLst/>
            <a:gdLst/>
            <a:ahLst/>
            <a:cxnLst/>
            <a:rect l="l" t="t" r="r" b="b"/>
            <a:pathLst>
              <a:path w="2123440" h="3352800">
                <a:moveTo>
                  <a:pt x="2122932" y="0"/>
                </a:moveTo>
                <a:lnTo>
                  <a:pt x="0" y="0"/>
                </a:lnTo>
                <a:lnTo>
                  <a:pt x="0" y="3352800"/>
                </a:lnTo>
                <a:lnTo>
                  <a:pt x="2122932" y="3352800"/>
                </a:lnTo>
                <a:lnTo>
                  <a:pt x="2122932" y="0"/>
                </a:lnTo>
                <a:close/>
              </a:path>
            </a:pathLst>
          </a:custGeom>
          <a:solidFill>
            <a:srgbClr val="4675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0764" y="1787651"/>
            <a:ext cx="212344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24511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1930"/>
              </a:spcBef>
            </a:pPr>
            <a:r>
              <a:rPr sz="2650" b="1" spc="75" dirty="0">
                <a:solidFill>
                  <a:srgbClr val="3333FF"/>
                </a:solidFill>
                <a:latin typeface="Times New Roman"/>
                <a:cs typeface="Times New Roman"/>
              </a:rPr>
              <a:t>Account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0764" y="2793492"/>
            <a:ext cx="2123440" cy="117348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3095"/>
              </a:lnSpc>
            </a:pPr>
            <a:r>
              <a:rPr sz="265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0764" y="3966971"/>
            <a:ext cx="212344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67945" marR="77470">
              <a:lnSpc>
                <a:spcPts val="2640"/>
              </a:lnSpc>
              <a:spcBef>
                <a:spcPts val="894"/>
              </a:spcBef>
            </a:pPr>
            <a:r>
              <a:rPr sz="265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Deposit()  </a:t>
            </a:r>
            <a:r>
              <a:rPr sz="265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Withdraw()  </a:t>
            </a:r>
            <a:r>
              <a:rPr sz="265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265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Bala</a:t>
            </a:r>
            <a:r>
              <a:rPr sz="265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ce()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038333" y="2675889"/>
          <a:ext cx="2122805" cy="3352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839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650" b="1" spc="60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Customer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444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80">
                <a:tc>
                  <a:txBody>
                    <a:bodyPr/>
                    <a:lstStyle/>
                    <a:p>
                      <a:pPr marL="69215">
                        <a:lnSpc>
                          <a:spcPts val="3095"/>
                        </a:lnSpc>
                      </a:pPr>
                      <a:r>
                        <a:rPr sz="2650" b="1" spc="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65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CustomerId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661162" y="3465537"/>
            <a:ext cx="158369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sz="26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ustomer</a:t>
            </a:r>
            <a:r>
              <a:rPr sz="265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5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9146" y="3465537"/>
            <a:ext cx="174053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0"/>
              </a:lnSpc>
            </a:pPr>
            <a:r>
              <a:rPr sz="3975" b="1" spc="-1230" baseline="10482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650" b="1" spc="90" dirty="0">
                <a:latin typeface="Times New Roman"/>
                <a:cs typeface="Times New Roman"/>
              </a:rPr>
              <a:t>Accou</a:t>
            </a:r>
            <a:r>
              <a:rPr sz="2650" b="1" spc="85" dirty="0">
                <a:latin typeface="Times New Roman"/>
                <a:cs typeface="Times New Roman"/>
              </a:rPr>
              <a:t>n</a:t>
            </a:r>
            <a:r>
              <a:rPr sz="2650" b="1" spc="40" dirty="0">
                <a:latin typeface="Times New Roman"/>
                <a:cs typeface="Times New Roman"/>
              </a:rPr>
              <a:t>tId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6588" y="3288791"/>
            <a:ext cx="1873250" cy="624840"/>
          </a:xfrm>
          <a:prstGeom prst="rect">
            <a:avLst/>
          </a:prstGeom>
          <a:solidFill>
            <a:srgbClr val="AF1512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795"/>
              </a:lnSpc>
            </a:pPr>
            <a:r>
              <a:rPr sz="265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AccountId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9530" y="3122422"/>
            <a:ext cx="2137410" cy="3365500"/>
            <a:chOff x="1319530" y="3122422"/>
            <a:chExt cx="2137410" cy="3365500"/>
          </a:xfrm>
        </p:grpSpPr>
        <p:sp>
          <p:nvSpPr>
            <p:cNvPr id="14" name="object 14"/>
            <p:cNvSpPr/>
            <p:nvPr/>
          </p:nvSpPr>
          <p:spPr>
            <a:xfrm>
              <a:off x="1325880" y="3128772"/>
              <a:ext cx="2124710" cy="3352800"/>
            </a:xfrm>
            <a:custGeom>
              <a:avLst/>
              <a:gdLst/>
              <a:ahLst/>
              <a:cxnLst/>
              <a:rect l="l" t="t" r="r" b="b"/>
              <a:pathLst>
                <a:path w="2124710" h="3352800">
                  <a:moveTo>
                    <a:pt x="2124456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2124456" y="3352800"/>
                  </a:lnTo>
                  <a:lnTo>
                    <a:pt x="2124456" y="0"/>
                  </a:lnTo>
                  <a:close/>
                </a:path>
              </a:pathLst>
            </a:custGeom>
            <a:solidFill>
              <a:srgbClr val="467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5880" y="3128772"/>
              <a:ext cx="2124710" cy="3352800"/>
            </a:xfrm>
            <a:custGeom>
              <a:avLst/>
              <a:gdLst/>
              <a:ahLst/>
              <a:cxnLst/>
              <a:rect l="l" t="t" r="r" b="b"/>
              <a:pathLst>
                <a:path w="2124710" h="3352800">
                  <a:moveTo>
                    <a:pt x="0" y="3352800"/>
                  </a:moveTo>
                  <a:lnTo>
                    <a:pt x="2124456" y="3352800"/>
                  </a:lnTo>
                  <a:lnTo>
                    <a:pt x="2124456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25880" y="3128772"/>
            <a:ext cx="212471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24574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935"/>
              </a:spcBef>
            </a:pPr>
            <a:r>
              <a:rPr sz="2650" b="1" spc="55" dirty="0">
                <a:solidFill>
                  <a:srgbClr val="3333FF"/>
                </a:solidFill>
                <a:latin typeface="Times New Roman"/>
                <a:cs typeface="Times New Roman"/>
              </a:rPr>
              <a:t>Bank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5880" y="4134611"/>
            <a:ext cx="212471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3100"/>
              </a:lnSpc>
            </a:pPr>
            <a:r>
              <a:rPr sz="265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89697" y="3260597"/>
            <a:ext cx="2569845" cy="1229995"/>
          </a:xfrm>
          <a:custGeom>
            <a:avLst/>
            <a:gdLst/>
            <a:ahLst/>
            <a:cxnLst/>
            <a:rect l="l" t="t" r="r" b="b"/>
            <a:pathLst>
              <a:path w="2569845" h="1229995">
                <a:moveTo>
                  <a:pt x="0" y="0"/>
                </a:moveTo>
                <a:lnTo>
                  <a:pt x="2569463" y="1229867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01202" y="3273044"/>
            <a:ext cx="8432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ow</a:t>
            </a:r>
            <a:r>
              <a:rPr sz="2650" b="1" spc="16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5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8928" y="2899029"/>
            <a:ext cx="290195" cy="741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47681" y="3866769"/>
            <a:ext cx="193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9222" y="2711576"/>
            <a:ext cx="290195" cy="741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47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22650" y="3194304"/>
            <a:ext cx="1929764" cy="529590"/>
            <a:chOff x="3422650" y="3194304"/>
            <a:chExt cx="1929764" cy="529590"/>
          </a:xfrm>
        </p:grpSpPr>
        <p:sp>
          <p:nvSpPr>
            <p:cNvPr id="24" name="object 24"/>
            <p:cNvSpPr/>
            <p:nvPr/>
          </p:nvSpPr>
          <p:spPr>
            <a:xfrm>
              <a:off x="3557778" y="3213354"/>
              <a:ext cx="1775460" cy="335280"/>
            </a:xfrm>
            <a:custGeom>
              <a:avLst/>
              <a:gdLst/>
              <a:ahLst/>
              <a:cxnLst/>
              <a:rect l="l" t="t" r="r" b="b"/>
              <a:pathLst>
                <a:path w="1775460" h="335279">
                  <a:moveTo>
                    <a:pt x="1775460" y="0"/>
                  </a:moveTo>
                  <a:lnTo>
                    <a:pt x="0" y="33527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9000" y="3343656"/>
              <a:ext cx="352425" cy="373380"/>
            </a:xfrm>
            <a:custGeom>
              <a:avLst/>
              <a:gdLst/>
              <a:ahLst/>
              <a:cxnLst/>
              <a:rect l="l" t="t" r="r" b="b"/>
              <a:pathLst>
                <a:path w="352425" h="373379">
                  <a:moveTo>
                    <a:pt x="176022" y="0"/>
                  </a:moveTo>
                  <a:lnTo>
                    <a:pt x="0" y="186690"/>
                  </a:lnTo>
                  <a:lnTo>
                    <a:pt x="176022" y="373380"/>
                  </a:lnTo>
                  <a:lnTo>
                    <a:pt x="352044" y="186690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29000" y="3343656"/>
              <a:ext cx="352425" cy="373380"/>
            </a:xfrm>
            <a:custGeom>
              <a:avLst/>
              <a:gdLst/>
              <a:ahLst/>
              <a:cxnLst/>
              <a:rect l="l" t="t" r="r" b="b"/>
              <a:pathLst>
                <a:path w="352425" h="373379">
                  <a:moveTo>
                    <a:pt x="0" y="186690"/>
                  </a:moveTo>
                  <a:lnTo>
                    <a:pt x="176022" y="0"/>
                  </a:lnTo>
                  <a:lnTo>
                    <a:pt x="352044" y="186690"/>
                  </a:lnTo>
                  <a:lnTo>
                    <a:pt x="176022" y="373380"/>
                  </a:lnTo>
                  <a:lnTo>
                    <a:pt x="0" y="1866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97122" y="2871597"/>
            <a:ext cx="193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05147" y="3426967"/>
            <a:ext cx="5473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44520" y="5710173"/>
            <a:ext cx="7284084" cy="3594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9255" indent="-364490">
              <a:lnSpc>
                <a:spcPct val="100000"/>
              </a:lnSpc>
              <a:spcBef>
                <a:spcPts val="90"/>
              </a:spcBef>
              <a:buAutoNum type="arabicParenR"/>
              <a:tabLst>
                <a:tab pos="2929890" algn="l"/>
              </a:tabLst>
            </a:pPr>
            <a:r>
              <a:rPr sz="26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Find </a:t>
            </a:r>
            <a:r>
              <a:rPr sz="2650" b="1" spc="235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265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Classes</a:t>
            </a:r>
            <a:endParaRPr sz="2650">
              <a:latin typeface="Times New Roman"/>
              <a:cs typeface="Times New Roman"/>
            </a:endParaRPr>
          </a:p>
          <a:p>
            <a:pPr marL="363855" marR="483234" indent="-363855" algn="r">
              <a:lnSpc>
                <a:spcPct val="100000"/>
              </a:lnSpc>
              <a:spcBef>
                <a:spcPts val="2260"/>
              </a:spcBef>
              <a:buAutoNum type="arabicParenR"/>
              <a:tabLst>
                <a:tab pos="363855" algn="l"/>
              </a:tabLst>
            </a:pPr>
            <a:r>
              <a:rPr sz="265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Review </a:t>
            </a:r>
            <a:r>
              <a:rPr sz="265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Names, </a:t>
            </a:r>
            <a:r>
              <a:rPr sz="26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Attributes </a:t>
            </a:r>
            <a:r>
              <a:rPr sz="265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65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endParaRPr sz="2650">
              <a:latin typeface="Times New Roman"/>
              <a:cs typeface="Times New Roman"/>
            </a:endParaRPr>
          </a:p>
          <a:p>
            <a:pPr marL="363855" marR="525145" indent="-363855" algn="r">
              <a:lnSpc>
                <a:spcPct val="100000"/>
              </a:lnSpc>
              <a:spcBef>
                <a:spcPts val="2380"/>
              </a:spcBef>
              <a:buAutoNum type="arabicParenR"/>
              <a:tabLst>
                <a:tab pos="363855" algn="l"/>
              </a:tabLst>
            </a:pPr>
            <a:r>
              <a:rPr sz="26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Find </a:t>
            </a:r>
            <a:r>
              <a:rPr sz="265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Associations </a:t>
            </a:r>
            <a:r>
              <a:rPr sz="265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2650" b="1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Classes</a:t>
            </a:r>
            <a:endParaRPr sz="2650">
              <a:latin typeface="Times New Roman"/>
              <a:cs typeface="Times New Roman"/>
            </a:endParaRPr>
          </a:p>
          <a:p>
            <a:pPr marL="1787525" indent="-364490">
              <a:lnSpc>
                <a:spcPct val="100000"/>
              </a:lnSpc>
              <a:spcBef>
                <a:spcPts val="2260"/>
              </a:spcBef>
              <a:buAutoNum type="arabicParenR"/>
              <a:tabLst>
                <a:tab pos="1788160" algn="l"/>
              </a:tabLst>
            </a:pPr>
            <a:r>
              <a:rPr sz="265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Label </a:t>
            </a:r>
            <a:r>
              <a:rPr sz="265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5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generic</a:t>
            </a:r>
            <a:r>
              <a:rPr sz="265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assocations</a:t>
            </a:r>
            <a:endParaRPr sz="265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770"/>
              </a:spcBef>
              <a:buAutoNum type="arabicParenR"/>
              <a:tabLst>
                <a:tab pos="376555" algn="l"/>
              </a:tabLst>
            </a:pPr>
            <a:r>
              <a:rPr sz="265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Determine </a:t>
            </a:r>
            <a:r>
              <a:rPr sz="265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5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multiplicity </a:t>
            </a:r>
            <a:r>
              <a:rPr sz="265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5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50" b="1" spc="-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assocations</a:t>
            </a:r>
            <a:endParaRPr sz="2650">
              <a:latin typeface="Times New Roman"/>
              <a:cs typeface="Times New Roman"/>
            </a:endParaRPr>
          </a:p>
          <a:p>
            <a:pPr marL="1593850" indent="-364490">
              <a:lnSpc>
                <a:spcPct val="100000"/>
              </a:lnSpc>
              <a:spcBef>
                <a:spcPts val="1360"/>
              </a:spcBef>
              <a:buAutoNum type="arabicParenR"/>
              <a:tabLst>
                <a:tab pos="1594485" algn="l"/>
              </a:tabLst>
            </a:pPr>
            <a:r>
              <a:rPr sz="265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Review</a:t>
            </a: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associations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12058" y="3202685"/>
            <a:ext cx="1861185" cy="330835"/>
          </a:xfrm>
          <a:custGeom>
            <a:avLst/>
            <a:gdLst/>
            <a:ahLst/>
            <a:cxnLst/>
            <a:rect l="l" t="t" r="r" b="b"/>
            <a:pathLst>
              <a:path w="1861185" h="330835">
                <a:moveTo>
                  <a:pt x="0" y="330708"/>
                </a:moveTo>
                <a:lnTo>
                  <a:pt x="1860803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450082" y="3347973"/>
            <a:ext cx="363220" cy="366395"/>
            <a:chOff x="3450082" y="3347973"/>
            <a:chExt cx="363220" cy="366395"/>
          </a:xfrm>
        </p:grpSpPr>
        <p:sp>
          <p:nvSpPr>
            <p:cNvPr id="32" name="object 32"/>
            <p:cNvSpPr/>
            <p:nvPr/>
          </p:nvSpPr>
          <p:spPr>
            <a:xfrm>
              <a:off x="3456432" y="3354323"/>
              <a:ext cx="350520" cy="353695"/>
            </a:xfrm>
            <a:custGeom>
              <a:avLst/>
              <a:gdLst/>
              <a:ahLst/>
              <a:cxnLst/>
              <a:rect l="l" t="t" r="r" b="b"/>
              <a:pathLst>
                <a:path w="350520" h="353695">
                  <a:moveTo>
                    <a:pt x="175259" y="0"/>
                  </a:moveTo>
                  <a:lnTo>
                    <a:pt x="0" y="176783"/>
                  </a:lnTo>
                  <a:lnTo>
                    <a:pt x="175259" y="353567"/>
                  </a:lnTo>
                  <a:lnTo>
                    <a:pt x="350519" y="17678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56432" y="3354323"/>
              <a:ext cx="350520" cy="353695"/>
            </a:xfrm>
            <a:custGeom>
              <a:avLst/>
              <a:gdLst/>
              <a:ahLst/>
              <a:cxnLst/>
              <a:rect l="l" t="t" r="r" b="b"/>
              <a:pathLst>
                <a:path w="350520" h="353695">
                  <a:moveTo>
                    <a:pt x="0" y="176783"/>
                  </a:moveTo>
                  <a:lnTo>
                    <a:pt x="175259" y="0"/>
                  </a:lnTo>
                  <a:lnTo>
                    <a:pt x="350519" y="176783"/>
                  </a:lnTo>
                  <a:lnTo>
                    <a:pt x="175259" y="353567"/>
                  </a:lnTo>
                  <a:lnTo>
                    <a:pt x="0" y="1767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13" y="140334"/>
            <a:ext cx="1009586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72530" algn="l"/>
              </a:tabLst>
            </a:pPr>
            <a:r>
              <a:rPr dirty="0"/>
              <a:t>Practice</a:t>
            </a:r>
            <a:r>
              <a:rPr spc="45" dirty="0"/>
              <a:t> </a:t>
            </a:r>
            <a:r>
              <a:rPr spc="-5" dirty="0"/>
              <a:t>Object	</a:t>
            </a:r>
            <a:r>
              <a:rPr dirty="0"/>
              <a:t>Modeling: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713" y="1078814"/>
            <a:ext cx="6240780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50" dirty="0">
                <a:solidFill>
                  <a:srgbClr val="EBEBEB"/>
                </a:solidFill>
                <a:latin typeface="URW Gothic"/>
                <a:cs typeface="URW Gothic"/>
              </a:rPr>
              <a:t>Find</a:t>
            </a:r>
            <a:r>
              <a:rPr sz="6150" spc="-25" dirty="0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sz="6150" dirty="0">
                <a:solidFill>
                  <a:srgbClr val="EBEBEB"/>
                </a:solidFill>
                <a:latin typeface="URW Gothic"/>
                <a:cs typeface="URW Gothic"/>
              </a:rPr>
              <a:t>Taxonomies</a:t>
            </a:r>
            <a:endParaRPr sz="6150">
              <a:latin typeface="URW Gothic"/>
              <a:cs typeface="URW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87498" y="6394450"/>
          <a:ext cx="2122805" cy="3352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839">
                <a:tc>
                  <a:txBody>
                    <a:bodyPr/>
                    <a:lstStyle/>
                    <a:p>
                      <a:pPr marL="403225" marR="446405">
                        <a:lnSpc>
                          <a:spcPts val="3170"/>
                        </a:lnSpc>
                        <a:spcBef>
                          <a:spcPts val="1170"/>
                        </a:spcBef>
                      </a:pPr>
                      <a:r>
                        <a:rPr sz="2650" b="1" spc="114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Savings  </a:t>
                      </a:r>
                      <a:r>
                        <a:rPr sz="2650" b="1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Accou</a:t>
                      </a:r>
                      <a:r>
                        <a:rPr sz="2650" b="1" spc="-10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50" b="1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265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Withdraw()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625341" y="5283136"/>
            <a:ext cx="3870325" cy="4477385"/>
            <a:chOff x="3625341" y="5283136"/>
            <a:chExt cx="3870325" cy="4477385"/>
          </a:xfrm>
        </p:grpSpPr>
        <p:sp>
          <p:nvSpPr>
            <p:cNvPr id="6" name="object 6"/>
            <p:cNvSpPr/>
            <p:nvPr/>
          </p:nvSpPr>
          <p:spPr>
            <a:xfrm>
              <a:off x="5330824" y="5287898"/>
              <a:ext cx="458470" cy="457200"/>
            </a:xfrm>
            <a:custGeom>
              <a:avLst/>
              <a:gdLst/>
              <a:ahLst/>
              <a:cxnLst/>
              <a:rect l="l" t="t" r="r" b="b"/>
              <a:pathLst>
                <a:path w="458470" h="457200">
                  <a:moveTo>
                    <a:pt x="458470" y="0"/>
                  </a:moveTo>
                  <a:lnTo>
                    <a:pt x="0" y="118872"/>
                  </a:lnTo>
                  <a:lnTo>
                    <a:pt x="333628" y="456818"/>
                  </a:lnTo>
                  <a:lnTo>
                    <a:pt x="458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0824" y="5287898"/>
              <a:ext cx="458470" cy="457200"/>
            </a:xfrm>
            <a:custGeom>
              <a:avLst/>
              <a:gdLst/>
              <a:ahLst/>
              <a:cxnLst/>
              <a:rect l="l" t="t" r="r" b="b"/>
              <a:pathLst>
                <a:path w="458470" h="457200">
                  <a:moveTo>
                    <a:pt x="0" y="118872"/>
                  </a:moveTo>
                  <a:lnTo>
                    <a:pt x="458470" y="0"/>
                  </a:lnTo>
                  <a:lnTo>
                    <a:pt x="333628" y="456818"/>
                  </a:lnTo>
                  <a:lnTo>
                    <a:pt x="0" y="11887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1691" y="5562599"/>
              <a:ext cx="1862455" cy="838200"/>
            </a:xfrm>
            <a:custGeom>
              <a:avLst/>
              <a:gdLst/>
              <a:ahLst/>
              <a:cxnLst/>
              <a:rect l="l" t="t" r="r" b="b"/>
              <a:pathLst>
                <a:path w="1862454" h="838200">
                  <a:moveTo>
                    <a:pt x="0" y="838200"/>
                  </a:moveTo>
                  <a:lnTo>
                    <a:pt x="1862328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4479" y="6400799"/>
              <a:ext cx="2124710" cy="3352800"/>
            </a:xfrm>
            <a:custGeom>
              <a:avLst/>
              <a:gdLst/>
              <a:ahLst/>
              <a:cxnLst/>
              <a:rect l="l" t="t" r="r" b="b"/>
              <a:pathLst>
                <a:path w="2124709" h="3352800">
                  <a:moveTo>
                    <a:pt x="2124455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2124455" y="3352800"/>
                  </a:lnTo>
                  <a:lnTo>
                    <a:pt x="2124455" y="0"/>
                  </a:lnTo>
                  <a:close/>
                </a:path>
              </a:pathLst>
            </a:custGeom>
            <a:solidFill>
              <a:srgbClr val="467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64479" y="6400799"/>
              <a:ext cx="2124710" cy="3352800"/>
            </a:xfrm>
            <a:custGeom>
              <a:avLst/>
              <a:gdLst/>
              <a:ahLst/>
              <a:cxnLst/>
              <a:rect l="l" t="t" r="r" b="b"/>
              <a:pathLst>
                <a:path w="2124709" h="3352800">
                  <a:moveTo>
                    <a:pt x="0" y="3352800"/>
                  </a:moveTo>
                  <a:lnTo>
                    <a:pt x="2124455" y="3352800"/>
                  </a:lnTo>
                  <a:lnTo>
                    <a:pt x="2124455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64479" y="7400289"/>
              <a:ext cx="2124710" cy="12700"/>
            </a:xfrm>
            <a:custGeom>
              <a:avLst/>
              <a:gdLst/>
              <a:ahLst/>
              <a:cxnLst/>
              <a:rect l="l" t="t" r="r" b="b"/>
              <a:pathLst>
                <a:path w="2124709" h="12700">
                  <a:moveTo>
                    <a:pt x="0" y="12699"/>
                  </a:moveTo>
                  <a:lnTo>
                    <a:pt x="2124455" y="12699"/>
                  </a:lnTo>
                  <a:lnTo>
                    <a:pt x="2124455" y="0"/>
                  </a:lnTo>
                  <a:lnTo>
                    <a:pt x="0" y="0"/>
                  </a:lnTo>
                  <a:lnTo>
                    <a:pt x="0" y="1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64479" y="6400800"/>
            <a:ext cx="212471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404495" marR="243204">
              <a:lnSpc>
                <a:spcPts val="3170"/>
              </a:lnSpc>
              <a:spcBef>
                <a:spcPts val="1175"/>
              </a:spcBef>
            </a:pPr>
            <a:r>
              <a:rPr sz="2650" b="1" spc="90" dirty="0">
                <a:solidFill>
                  <a:srgbClr val="3333FF"/>
                </a:solidFill>
                <a:latin typeface="Times New Roman"/>
                <a:cs typeface="Times New Roman"/>
              </a:rPr>
              <a:t>Checking  </a:t>
            </a:r>
            <a:r>
              <a:rPr sz="2650" b="1" spc="75" dirty="0">
                <a:solidFill>
                  <a:srgbClr val="3333FF"/>
                </a:solidFill>
                <a:latin typeface="Times New Roman"/>
                <a:cs typeface="Times New Roman"/>
              </a:rPr>
              <a:t>Account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4479" y="8580119"/>
            <a:ext cx="212471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265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Withdraw()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10414" y="5222938"/>
            <a:ext cx="4290060" cy="4537075"/>
            <a:chOff x="6110414" y="5222938"/>
            <a:chExt cx="4290060" cy="4537075"/>
          </a:xfrm>
        </p:grpSpPr>
        <p:sp>
          <p:nvSpPr>
            <p:cNvPr id="15" name="object 15"/>
            <p:cNvSpPr/>
            <p:nvPr/>
          </p:nvSpPr>
          <p:spPr>
            <a:xfrm>
              <a:off x="6115177" y="5227701"/>
              <a:ext cx="474980" cy="410209"/>
            </a:xfrm>
            <a:custGeom>
              <a:avLst/>
              <a:gdLst/>
              <a:ahLst/>
              <a:cxnLst/>
              <a:rect l="l" t="t" r="r" b="b"/>
              <a:pathLst>
                <a:path w="474979" h="410210">
                  <a:moveTo>
                    <a:pt x="236727" y="0"/>
                  </a:moveTo>
                  <a:lnTo>
                    <a:pt x="0" y="410083"/>
                  </a:lnTo>
                  <a:lnTo>
                    <a:pt x="474852" y="409194"/>
                  </a:lnTo>
                  <a:lnTo>
                    <a:pt x="236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15177" y="5227701"/>
              <a:ext cx="474980" cy="410209"/>
            </a:xfrm>
            <a:custGeom>
              <a:avLst/>
              <a:gdLst/>
              <a:ahLst/>
              <a:cxnLst/>
              <a:rect l="l" t="t" r="r" b="b"/>
              <a:pathLst>
                <a:path w="474979" h="410210">
                  <a:moveTo>
                    <a:pt x="0" y="410083"/>
                  </a:moveTo>
                  <a:lnTo>
                    <a:pt x="236727" y="0"/>
                  </a:lnTo>
                  <a:lnTo>
                    <a:pt x="474852" y="409194"/>
                  </a:lnTo>
                  <a:lnTo>
                    <a:pt x="0" y="41008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90132" y="5637276"/>
              <a:ext cx="0" cy="782320"/>
            </a:xfrm>
            <a:custGeom>
              <a:avLst/>
              <a:gdLst/>
              <a:ahLst/>
              <a:cxnLst/>
              <a:rect l="l" t="t" r="r" b="b"/>
              <a:pathLst>
                <a:path h="782320">
                  <a:moveTo>
                    <a:pt x="0" y="0"/>
                  </a:moveTo>
                  <a:lnTo>
                    <a:pt x="0" y="7818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70748" y="6400800"/>
              <a:ext cx="2123440" cy="3352800"/>
            </a:xfrm>
            <a:custGeom>
              <a:avLst/>
              <a:gdLst/>
              <a:ahLst/>
              <a:cxnLst/>
              <a:rect l="l" t="t" r="r" b="b"/>
              <a:pathLst>
                <a:path w="2123440" h="3352800">
                  <a:moveTo>
                    <a:pt x="2122931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2122931" y="33528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467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70748" y="6400800"/>
              <a:ext cx="2123440" cy="3352800"/>
            </a:xfrm>
            <a:custGeom>
              <a:avLst/>
              <a:gdLst/>
              <a:ahLst/>
              <a:cxnLst/>
              <a:rect l="l" t="t" r="r" b="b"/>
              <a:pathLst>
                <a:path w="2123440" h="3352800">
                  <a:moveTo>
                    <a:pt x="0" y="3352800"/>
                  </a:moveTo>
                  <a:lnTo>
                    <a:pt x="2122931" y="3352800"/>
                  </a:lnTo>
                  <a:lnTo>
                    <a:pt x="2122931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70748" y="7400290"/>
              <a:ext cx="2123440" cy="12700"/>
            </a:xfrm>
            <a:custGeom>
              <a:avLst/>
              <a:gdLst/>
              <a:ahLst/>
              <a:cxnLst/>
              <a:rect l="l" t="t" r="r" b="b"/>
              <a:pathLst>
                <a:path w="2123440" h="12700">
                  <a:moveTo>
                    <a:pt x="0" y="12699"/>
                  </a:moveTo>
                  <a:lnTo>
                    <a:pt x="2122931" y="12699"/>
                  </a:lnTo>
                  <a:lnTo>
                    <a:pt x="2122931" y="0"/>
                  </a:lnTo>
                  <a:lnTo>
                    <a:pt x="0" y="0"/>
                  </a:lnTo>
                  <a:lnTo>
                    <a:pt x="0" y="1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270747" y="6400800"/>
            <a:ext cx="212344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403225" marR="240665">
              <a:lnSpc>
                <a:spcPts val="3170"/>
              </a:lnSpc>
              <a:spcBef>
                <a:spcPts val="1175"/>
              </a:spcBef>
            </a:pPr>
            <a:r>
              <a:rPr sz="2650" b="1" spc="55" dirty="0">
                <a:solidFill>
                  <a:srgbClr val="3333FF"/>
                </a:solidFill>
                <a:latin typeface="Times New Roman"/>
                <a:cs typeface="Times New Roman"/>
              </a:rPr>
              <a:t>Mortga</a:t>
            </a:r>
            <a:r>
              <a:rPr sz="2650" b="1" spc="35" dirty="0">
                <a:solidFill>
                  <a:srgbClr val="3333FF"/>
                </a:solidFill>
                <a:latin typeface="Times New Roman"/>
                <a:cs typeface="Times New Roman"/>
              </a:rPr>
              <a:t>g</a:t>
            </a:r>
            <a:r>
              <a:rPr sz="2650" b="1" spc="100" dirty="0">
                <a:solidFill>
                  <a:srgbClr val="3333FF"/>
                </a:solidFill>
                <a:latin typeface="Times New Roman"/>
                <a:cs typeface="Times New Roman"/>
              </a:rPr>
              <a:t>e  </a:t>
            </a:r>
            <a:r>
              <a:rPr sz="2650" b="1" spc="75" dirty="0">
                <a:solidFill>
                  <a:srgbClr val="3333FF"/>
                </a:solidFill>
                <a:latin typeface="Times New Roman"/>
                <a:cs typeface="Times New Roman"/>
              </a:rPr>
              <a:t>Account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70747" y="8580119"/>
            <a:ext cx="212344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5"/>
              </a:spcBef>
            </a:pPr>
            <a:r>
              <a:rPr sz="265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Withdraw()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87340" y="1946148"/>
            <a:ext cx="3932554" cy="4461510"/>
            <a:chOff x="5387340" y="1946148"/>
            <a:chExt cx="3932554" cy="4461510"/>
          </a:xfrm>
        </p:grpSpPr>
        <p:sp>
          <p:nvSpPr>
            <p:cNvPr id="24" name="object 24"/>
            <p:cNvSpPr/>
            <p:nvPr/>
          </p:nvSpPr>
          <p:spPr>
            <a:xfrm>
              <a:off x="6891020" y="5279008"/>
              <a:ext cx="472440" cy="427990"/>
            </a:xfrm>
            <a:custGeom>
              <a:avLst/>
              <a:gdLst/>
              <a:ahLst/>
              <a:cxnLst/>
              <a:rect l="l" t="t" r="r" b="b"/>
              <a:pathLst>
                <a:path w="472440" h="427989">
                  <a:moveTo>
                    <a:pt x="0" y="0"/>
                  </a:moveTo>
                  <a:lnTo>
                    <a:pt x="202564" y="427989"/>
                  </a:lnTo>
                  <a:lnTo>
                    <a:pt x="472185" y="37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91020" y="5279008"/>
              <a:ext cx="472440" cy="427990"/>
            </a:xfrm>
            <a:custGeom>
              <a:avLst/>
              <a:gdLst/>
              <a:ahLst/>
              <a:cxnLst/>
              <a:rect l="l" t="t" r="r" b="b"/>
              <a:pathLst>
                <a:path w="472440" h="427989">
                  <a:moveTo>
                    <a:pt x="202564" y="427989"/>
                  </a:moveTo>
                  <a:lnTo>
                    <a:pt x="0" y="0"/>
                  </a:lnTo>
                  <a:lnTo>
                    <a:pt x="472185" y="37083"/>
                  </a:lnTo>
                  <a:lnTo>
                    <a:pt x="202564" y="42798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08520" y="5507736"/>
              <a:ext cx="2105025" cy="893444"/>
            </a:xfrm>
            <a:custGeom>
              <a:avLst/>
              <a:gdLst/>
              <a:ahLst/>
              <a:cxnLst/>
              <a:rect l="l" t="t" r="r" b="b"/>
              <a:pathLst>
                <a:path w="2105025" h="893445">
                  <a:moveTo>
                    <a:pt x="0" y="0"/>
                  </a:moveTo>
                  <a:lnTo>
                    <a:pt x="2104644" y="8930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87340" y="1946148"/>
              <a:ext cx="2124710" cy="3352800"/>
            </a:xfrm>
            <a:custGeom>
              <a:avLst/>
              <a:gdLst/>
              <a:ahLst/>
              <a:cxnLst/>
              <a:rect l="l" t="t" r="r" b="b"/>
              <a:pathLst>
                <a:path w="2124709" h="3352800">
                  <a:moveTo>
                    <a:pt x="2124456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2124456" y="3352800"/>
                  </a:lnTo>
                  <a:lnTo>
                    <a:pt x="2124456" y="0"/>
                  </a:lnTo>
                  <a:close/>
                </a:path>
              </a:pathLst>
            </a:custGeom>
            <a:solidFill>
              <a:srgbClr val="467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87340" y="1946148"/>
            <a:ext cx="212471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245745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1935"/>
              </a:spcBef>
            </a:pPr>
            <a:r>
              <a:rPr sz="2650" b="1" spc="75" dirty="0">
                <a:solidFill>
                  <a:srgbClr val="3333FF"/>
                </a:solidFill>
                <a:latin typeface="Times New Roman"/>
                <a:cs typeface="Times New Roman"/>
              </a:rPr>
              <a:t>Account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87340" y="2951988"/>
            <a:ext cx="2124710" cy="117348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3100"/>
              </a:lnSpc>
            </a:pPr>
            <a:r>
              <a:rPr sz="265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87340" y="4125467"/>
            <a:ext cx="2124710" cy="117348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68580" marR="78105">
              <a:lnSpc>
                <a:spcPts val="2640"/>
              </a:lnSpc>
              <a:spcBef>
                <a:spcPts val="900"/>
              </a:spcBef>
            </a:pPr>
            <a:r>
              <a:rPr sz="265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Deposit()  </a:t>
            </a:r>
            <a:r>
              <a:rPr sz="265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Withdraw()  </a:t>
            </a:r>
            <a:r>
              <a:rPr sz="265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Ge</a:t>
            </a:r>
            <a:r>
              <a:rPr sz="265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tBa</a:t>
            </a:r>
            <a:r>
              <a:rPr sz="26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65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ance</a:t>
            </a:r>
            <a:r>
              <a:rPr sz="26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98245" y="3624287"/>
            <a:ext cx="158369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sz="26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ustomer</a:t>
            </a:r>
            <a:r>
              <a:rPr sz="265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5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56230" y="3624287"/>
            <a:ext cx="174117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5"/>
              </a:lnSpc>
            </a:pPr>
            <a:r>
              <a:rPr sz="3975" b="1" spc="-1222" baseline="10482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650" b="1" spc="90" dirty="0">
                <a:latin typeface="Times New Roman"/>
                <a:cs typeface="Times New Roman"/>
              </a:rPr>
              <a:t>Accou</a:t>
            </a:r>
            <a:r>
              <a:rPr sz="2650" b="1" spc="85" dirty="0">
                <a:latin typeface="Times New Roman"/>
                <a:cs typeface="Times New Roman"/>
              </a:rPr>
              <a:t>n</a:t>
            </a:r>
            <a:r>
              <a:rPr sz="2650" b="1" spc="40" dirty="0">
                <a:latin typeface="Times New Roman"/>
                <a:cs typeface="Times New Roman"/>
              </a:rPr>
              <a:t>tId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04688" y="3448811"/>
            <a:ext cx="1871980" cy="623570"/>
          </a:xfrm>
          <a:prstGeom prst="rect">
            <a:avLst/>
          </a:prstGeom>
          <a:solidFill>
            <a:srgbClr val="AF1512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785"/>
              </a:lnSpc>
            </a:pPr>
            <a:r>
              <a:rPr sz="265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AccountId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0077957" y="2275077"/>
          <a:ext cx="2289175" cy="3352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sz="2650" b="1" spc="60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Customer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45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79">
                <a:tc>
                  <a:txBody>
                    <a:bodyPr/>
                    <a:lstStyle/>
                    <a:p>
                      <a:pPr marL="66675">
                        <a:lnSpc>
                          <a:spcPts val="3095"/>
                        </a:lnSpc>
                      </a:pPr>
                      <a:r>
                        <a:rPr sz="2650" b="1" spc="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7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70"/>
                        </a:spcBef>
                      </a:pPr>
                      <a:r>
                        <a:rPr sz="265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CustomerId()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00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7489697" y="3176777"/>
            <a:ext cx="2569845" cy="1228725"/>
          </a:xfrm>
          <a:custGeom>
            <a:avLst/>
            <a:gdLst/>
            <a:ahLst/>
            <a:cxnLst/>
            <a:rect l="l" t="t" r="r" b="b"/>
            <a:pathLst>
              <a:path w="2569845" h="1228725">
                <a:moveTo>
                  <a:pt x="0" y="0"/>
                </a:moveTo>
                <a:lnTo>
                  <a:pt x="2569463" y="1228344"/>
                </a:lnTo>
              </a:path>
            </a:pathLst>
          </a:custGeom>
          <a:ln w="28575">
            <a:solidFill>
              <a:srgbClr val="FB00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1582" y="3206876"/>
            <a:ext cx="6216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79563" y="2833573"/>
            <a:ext cx="290195" cy="741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47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246377" y="2275077"/>
            <a:ext cx="2136140" cy="3365500"/>
            <a:chOff x="1246377" y="2275077"/>
            <a:chExt cx="2136140" cy="3365500"/>
          </a:xfrm>
        </p:grpSpPr>
        <p:sp>
          <p:nvSpPr>
            <p:cNvPr id="39" name="object 39"/>
            <p:cNvSpPr/>
            <p:nvPr/>
          </p:nvSpPr>
          <p:spPr>
            <a:xfrm>
              <a:off x="1252727" y="2281427"/>
              <a:ext cx="2123440" cy="3352800"/>
            </a:xfrm>
            <a:custGeom>
              <a:avLst/>
              <a:gdLst/>
              <a:ahLst/>
              <a:cxnLst/>
              <a:rect l="l" t="t" r="r" b="b"/>
              <a:pathLst>
                <a:path w="2123440" h="3352800">
                  <a:moveTo>
                    <a:pt x="2122932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2122932" y="3352800"/>
                  </a:lnTo>
                  <a:lnTo>
                    <a:pt x="2122932" y="0"/>
                  </a:lnTo>
                  <a:close/>
                </a:path>
              </a:pathLst>
            </a:custGeom>
            <a:solidFill>
              <a:srgbClr val="467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52727" y="2281427"/>
              <a:ext cx="2123440" cy="3352800"/>
            </a:xfrm>
            <a:custGeom>
              <a:avLst/>
              <a:gdLst/>
              <a:ahLst/>
              <a:cxnLst/>
              <a:rect l="l" t="t" r="r" b="b"/>
              <a:pathLst>
                <a:path w="2123440" h="3352800">
                  <a:moveTo>
                    <a:pt x="0" y="3352800"/>
                  </a:moveTo>
                  <a:lnTo>
                    <a:pt x="2122932" y="3352800"/>
                  </a:lnTo>
                  <a:lnTo>
                    <a:pt x="2122932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252727" y="2281427"/>
            <a:ext cx="212344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24511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930"/>
              </a:spcBef>
            </a:pPr>
            <a:r>
              <a:rPr sz="2650" b="1" spc="55" dirty="0">
                <a:solidFill>
                  <a:srgbClr val="3333FF"/>
                </a:solidFill>
                <a:latin typeface="Times New Roman"/>
                <a:cs typeface="Times New Roman"/>
              </a:rPr>
              <a:t>Bank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52727" y="3287267"/>
            <a:ext cx="212344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3095"/>
              </a:lnSpc>
            </a:pPr>
            <a:r>
              <a:rPr sz="265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84546" y="2722245"/>
            <a:ext cx="290195" cy="741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47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346450" y="3380485"/>
            <a:ext cx="2022475" cy="539750"/>
            <a:chOff x="3346450" y="3380485"/>
            <a:chExt cx="2022475" cy="539750"/>
          </a:xfrm>
        </p:grpSpPr>
        <p:sp>
          <p:nvSpPr>
            <p:cNvPr id="45" name="object 45"/>
            <p:cNvSpPr/>
            <p:nvPr/>
          </p:nvSpPr>
          <p:spPr>
            <a:xfrm>
              <a:off x="3408552" y="3380485"/>
              <a:ext cx="1960245" cy="410845"/>
            </a:xfrm>
            <a:custGeom>
              <a:avLst/>
              <a:gdLst/>
              <a:ahLst/>
              <a:cxnLst/>
              <a:rect l="l" t="t" r="r" b="b"/>
              <a:pathLst>
                <a:path w="1960245" h="410845">
                  <a:moveTo>
                    <a:pt x="46355" y="297815"/>
                  </a:moveTo>
                  <a:lnTo>
                    <a:pt x="0" y="363982"/>
                  </a:lnTo>
                  <a:lnTo>
                    <a:pt x="66167" y="410337"/>
                  </a:lnTo>
                  <a:lnTo>
                    <a:pt x="92414" y="372872"/>
                  </a:lnTo>
                  <a:lnTo>
                    <a:pt x="59562" y="372872"/>
                  </a:lnTo>
                  <a:lnTo>
                    <a:pt x="52959" y="335280"/>
                  </a:lnTo>
                  <a:lnTo>
                    <a:pt x="90403" y="328673"/>
                  </a:lnTo>
                  <a:lnTo>
                    <a:pt x="46355" y="297815"/>
                  </a:lnTo>
                  <a:close/>
                </a:path>
                <a:path w="1960245" h="410845">
                  <a:moveTo>
                    <a:pt x="90403" y="328673"/>
                  </a:moveTo>
                  <a:lnTo>
                    <a:pt x="52959" y="335280"/>
                  </a:lnTo>
                  <a:lnTo>
                    <a:pt x="59562" y="372872"/>
                  </a:lnTo>
                  <a:lnTo>
                    <a:pt x="97047" y="366258"/>
                  </a:lnTo>
                  <a:lnTo>
                    <a:pt x="112522" y="344170"/>
                  </a:lnTo>
                  <a:lnTo>
                    <a:pt x="90403" y="328673"/>
                  </a:lnTo>
                  <a:close/>
                </a:path>
                <a:path w="1960245" h="410845">
                  <a:moveTo>
                    <a:pt x="97047" y="366258"/>
                  </a:moveTo>
                  <a:lnTo>
                    <a:pt x="59562" y="372872"/>
                  </a:lnTo>
                  <a:lnTo>
                    <a:pt x="92414" y="372872"/>
                  </a:lnTo>
                  <a:lnTo>
                    <a:pt x="97047" y="366258"/>
                  </a:lnTo>
                  <a:close/>
                </a:path>
                <a:path w="1960245" h="410845">
                  <a:moveTo>
                    <a:pt x="1953387" y="0"/>
                  </a:moveTo>
                  <a:lnTo>
                    <a:pt x="90403" y="328673"/>
                  </a:lnTo>
                  <a:lnTo>
                    <a:pt x="112522" y="344170"/>
                  </a:lnTo>
                  <a:lnTo>
                    <a:pt x="97047" y="366258"/>
                  </a:lnTo>
                  <a:lnTo>
                    <a:pt x="1959991" y="37592"/>
                  </a:lnTo>
                  <a:lnTo>
                    <a:pt x="1953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52800" y="3540251"/>
              <a:ext cx="350520" cy="373380"/>
            </a:xfrm>
            <a:custGeom>
              <a:avLst/>
              <a:gdLst/>
              <a:ahLst/>
              <a:cxnLst/>
              <a:rect l="l" t="t" r="r" b="b"/>
              <a:pathLst>
                <a:path w="350520" h="373379">
                  <a:moveTo>
                    <a:pt x="175260" y="0"/>
                  </a:moveTo>
                  <a:lnTo>
                    <a:pt x="0" y="186689"/>
                  </a:lnTo>
                  <a:lnTo>
                    <a:pt x="175260" y="373380"/>
                  </a:lnTo>
                  <a:lnTo>
                    <a:pt x="350520" y="186689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52800" y="3540251"/>
              <a:ext cx="350520" cy="373380"/>
            </a:xfrm>
            <a:custGeom>
              <a:avLst/>
              <a:gdLst/>
              <a:ahLst/>
              <a:cxnLst/>
              <a:rect l="l" t="t" r="r" b="b"/>
              <a:pathLst>
                <a:path w="350520" h="373379">
                  <a:moveTo>
                    <a:pt x="0" y="186689"/>
                  </a:moveTo>
                  <a:lnTo>
                    <a:pt x="175260" y="0"/>
                  </a:lnTo>
                  <a:lnTo>
                    <a:pt x="350520" y="186689"/>
                  </a:lnTo>
                  <a:lnTo>
                    <a:pt x="175260" y="373380"/>
                  </a:lnTo>
                  <a:lnTo>
                    <a:pt x="0" y="1866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57372" y="3552443"/>
              <a:ext cx="350520" cy="355600"/>
            </a:xfrm>
            <a:custGeom>
              <a:avLst/>
              <a:gdLst/>
              <a:ahLst/>
              <a:cxnLst/>
              <a:rect l="l" t="t" r="r" b="b"/>
              <a:pathLst>
                <a:path w="350520" h="355600">
                  <a:moveTo>
                    <a:pt x="175260" y="0"/>
                  </a:moveTo>
                  <a:lnTo>
                    <a:pt x="0" y="177545"/>
                  </a:lnTo>
                  <a:lnTo>
                    <a:pt x="175260" y="355091"/>
                  </a:lnTo>
                  <a:lnTo>
                    <a:pt x="350519" y="177545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57372" y="3552443"/>
              <a:ext cx="350520" cy="355600"/>
            </a:xfrm>
            <a:custGeom>
              <a:avLst/>
              <a:gdLst/>
              <a:ahLst/>
              <a:cxnLst/>
              <a:rect l="l" t="t" r="r" b="b"/>
              <a:pathLst>
                <a:path w="350520" h="355600">
                  <a:moveTo>
                    <a:pt x="0" y="177545"/>
                  </a:moveTo>
                  <a:lnTo>
                    <a:pt x="175260" y="0"/>
                  </a:lnTo>
                  <a:lnTo>
                    <a:pt x="350519" y="177545"/>
                  </a:lnTo>
                  <a:lnTo>
                    <a:pt x="175260" y="355091"/>
                  </a:lnTo>
                  <a:lnTo>
                    <a:pt x="0" y="1775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16" y="344500"/>
            <a:ext cx="103835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Practice </a:t>
            </a:r>
            <a:r>
              <a:rPr sz="4800" spc="-5" dirty="0"/>
              <a:t>Object Modeling:</a:t>
            </a:r>
            <a:r>
              <a:rPr sz="4800" spc="-75" dirty="0"/>
              <a:t> </a:t>
            </a:r>
            <a:r>
              <a:rPr sz="4800" spc="-5" dirty="0"/>
              <a:t>Simplify,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3216" y="1076706"/>
            <a:ext cx="2713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EBEBEB"/>
                </a:solidFill>
                <a:latin typeface="URW Gothic"/>
                <a:cs typeface="URW Gothic"/>
              </a:rPr>
              <a:t>Organize</a:t>
            </a:r>
            <a:endParaRPr sz="4800">
              <a:latin typeface="URW Gothic"/>
              <a:cs typeface="URW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87498" y="5806185"/>
          <a:ext cx="2122805" cy="3352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839">
                <a:tc>
                  <a:txBody>
                    <a:bodyPr/>
                    <a:lstStyle/>
                    <a:p>
                      <a:pPr marL="402590" marR="445770">
                        <a:lnSpc>
                          <a:spcPts val="3170"/>
                        </a:lnSpc>
                        <a:spcBef>
                          <a:spcPts val="1160"/>
                        </a:spcBef>
                      </a:pPr>
                      <a:r>
                        <a:rPr sz="2650" b="1" spc="114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Savings  </a:t>
                      </a:r>
                      <a:r>
                        <a:rPr sz="2650" b="1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Acco</a:t>
                      </a:r>
                      <a:r>
                        <a:rPr sz="2650" b="1" spc="-15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650" b="1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nt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265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Withdraw()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625341" y="4693983"/>
            <a:ext cx="3870325" cy="4478020"/>
            <a:chOff x="3625341" y="4693983"/>
            <a:chExt cx="3870325" cy="4478020"/>
          </a:xfrm>
        </p:grpSpPr>
        <p:sp>
          <p:nvSpPr>
            <p:cNvPr id="6" name="object 6"/>
            <p:cNvSpPr/>
            <p:nvPr/>
          </p:nvSpPr>
          <p:spPr>
            <a:xfrm>
              <a:off x="5331078" y="4698746"/>
              <a:ext cx="458470" cy="457200"/>
            </a:xfrm>
            <a:custGeom>
              <a:avLst/>
              <a:gdLst/>
              <a:ahLst/>
              <a:cxnLst/>
              <a:rect l="l" t="t" r="r" b="b"/>
              <a:pathLst>
                <a:path w="458470" h="457200">
                  <a:moveTo>
                    <a:pt x="458216" y="0"/>
                  </a:moveTo>
                  <a:lnTo>
                    <a:pt x="0" y="118871"/>
                  </a:lnTo>
                  <a:lnTo>
                    <a:pt x="333501" y="456691"/>
                  </a:lnTo>
                  <a:lnTo>
                    <a:pt x="458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1078" y="4698746"/>
              <a:ext cx="458470" cy="457200"/>
            </a:xfrm>
            <a:custGeom>
              <a:avLst/>
              <a:gdLst/>
              <a:ahLst/>
              <a:cxnLst/>
              <a:rect l="l" t="t" r="r" b="b"/>
              <a:pathLst>
                <a:path w="458470" h="457200">
                  <a:moveTo>
                    <a:pt x="0" y="118871"/>
                  </a:moveTo>
                  <a:lnTo>
                    <a:pt x="458216" y="0"/>
                  </a:lnTo>
                  <a:lnTo>
                    <a:pt x="333501" y="456691"/>
                  </a:lnTo>
                  <a:lnTo>
                    <a:pt x="0" y="118871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1691" y="4974336"/>
              <a:ext cx="1862455" cy="838200"/>
            </a:xfrm>
            <a:custGeom>
              <a:avLst/>
              <a:gdLst/>
              <a:ahLst/>
              <a:cxnLst/>
              <a:rect l="l" t="t" r="r" b="b"/>
              <a:pathLst>
                <a:path w="1862454" h="838200">
                  <a:moveTo>
                    <a:pt x="0" y="838200"/>
                  </a:moveTo>
                  <a:lnTo>
                    <a:pt x="1862328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4479" y="5812536"/>
              <a:ext cx="2124710" cy="3352800"/>
            </a:xfrm>
            <a:custGeom>
              <a:avLst/>
              <a:gdLst/>
              <a:ahLst/>
              <a:cxnLst/>
              <a:rect l="l" t="t" r="r" b="b"/>
              <a:pathLst>
                <a:path w="2124709" h="3352800">
                  <a:moveTo>
                    <a:pt x="2124455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2124455" y="3352800"/>
                  </a:lnTo>
                  <a:lnTo>
                    <a:pt x="2124455" y="0"/>
                  </a:lnTo>
                  <a:close/>
                </a:path>
              </a:pathLst>
            </a:custGeom>
            <a:solidFill>
              <a:srgbClr val="467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64479" y="5812536"/>
              <a:ext cx="2124710" cy="3352800"/>
            </a:xfrm>
            <a:custGeom>
              <a:avLst/>
              <a:gdLst/>
              <a:ahLst/>
              <a:cxnLst/>
              <a:rect l="l" t="t" r="r" b="b"/>
              <a:pathLst>
                <a:path w="2124709" h="3352800">
                  <a:moveTo>
                    <a:pt x="0" y="3352800"/>
                  </a:moveTo>
                  <a:lnTo>
                    <a:pt x="2124455" y="3352800"/>
                  </a:lnTo>
                  <a:lnTo>
                    <a:pt x="2124455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64479" y="6812026"/>
              <a:ext cx="2124710" cy="12700"/>
            </a:xfrm>
            <a:custGeom>
              <a:avLst/>
              <a:gdLst/>
              <a:ahLst/>
              <a:cxnLst/>
              <a:rect l="l" t="t" r="r" b="b"/>
              <a:pathLst>
                <a:path w="2124709" h="12700">
                  <a:moveTo>
                    <a:pt x="0" y="12700"/>
                  </a:moveTo>
                  <a:lnTo>
                    <a:pt x="2124455" y="12700"/>
                  </a:lnTo>
                  <a:lnTo>
                    <a:pt x="212445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64479" y="5812535"/>
            <a:ext cx="212471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404495" marR="243204">
              <a:lnSpc>
                <a:spcPts val="3170"/>
              </a:lnSpc>
              <a:spcBef>
                <a:spcPts val="1160"/>
              </a:spcBef>
            </a:pPr>
            <a:r>
              <a:rPr sz="2650" b="1" spc="90" dirty="0">
                <a:solidFill>
                  <a:srgbClr val="3333FF"/>
                </a:solidFill>
                <a:latin typeface="Times New Roman"/>
                <a:cs typeface="Times New Roman"/>
              </a:rPr>
              <a:t>Checking  </a:t>
            </a:r>
            <a:r>
              <a:rPr sz="2650" b="1" spc="75" dirty="0">
                <a:solidFill>
                  <a:srgbClr val="3333FF"/>
                </a:solidFill>
                <a:latin typeface="Times New Roman"/>
                <a:cs typeface="Times New Roman"/>
              </a:rPr>
              <a:t>Account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4479" y="7991856"/>
            <a:ext cx="212471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</a:pPr>
            <a:r>
              <a:rPr sz="265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Withdraw()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09144" y="4633912"/>
            <a:ext cx="4291330" cy="4538345"/>
            <a:chOff x="6109144" y="4633912"/>
            <a:chExt cx="4291330" cy="4538345"/>
          </a:xfrm>
        </p:grpSpPr>
        <p:sp>
          <p:nvSpPr>
            <p:cNvPr id="15" name="object 15"/>
            <p:cNvSpPr/>
            <p:nvPr/>
          </p:nvSpPr>
          <p:spPr>
            <a:xfrm>
              <a:off x="6113907" y="4638675"/>
              <a:ext cx="476250" cy="410209"/>
            </a:xfrm>
            <a:custGeom>
              <a:avLst/>
              <a:gdLst/>
              <a:ahLst/>
              <a:cxnLst/>
              <a:rect l="l" t="t" r="r" b="b"/>
              <a:pathLst>
                <a:path w="476250" h="410210">
                  <a:moveTo>
                    <a:pt x="237235" y="0"/>
                  </a:moveTo>
                  <a:lnTo>
                    <a:pt x="0" y="409955"/>
                  </a:lnTo>
                  <a:lnTo>
                    <a:pt x="476249" y="409066"/>
                  </a:lnTo>
                  <a:lnTo>
                    <a:pt x="2372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13907" y="4638675"/>
              <a:ext cx="476250" cy="410209"/>
            </a:xfrm>
            <a:custGeom>
              <a:avLst/>
              <a:gdLst/>
              <a:ahLst/>
              <a:cxnLst/>
              <a:rect l="l" t="t" r="r" b="b"/>
              <a:pathLst>
                <a:path w="476250" h="410210">
                  <a:moveTo>
                    <a:pt x="0" y="409955"/>
                  </a:moveTo>
                  <a:lnTo>
                    <a:pt x="237235" y="0"/>
                  </a:lnTo>
                  <a:lnTo>
                    <a:pt x="476249" y="409066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90132" y="5049012"/>
              <a:ext cx="0" cy="782320"/>
            </a:xfrm>
            <a:custGeom>
              <a:avLst/>
              <a:gdLst/>
              <a:ahLst/>
              <a:cxnLst/>
              <a:rect l="l" t="t" r="r" b="b"/>
              <a:pathLst>
                <a:path h="782320">
                  <a:moveTo>
                    <a:pt x="0" y="0"/>
                  </a:moveTo>
                  <a:lnTo>
                    <a:pt x="0" y="7818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70748" y="5812536"/>
              <a:ext cx="2123440" cy="3352800"/>
            </a:xfrm>
            <a:custGeom>
              <a:avLst/>
              <a:gdLst/>
              <a:ahLst/>
              <a:cxnLst/>
              <a:rect l="l" t="t" r="r" b="b"/>
              <a:pathLst>
                <a:path w="2123440" h="3352800">
                  <a:moveTo>
                    <a:pt x="2122931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2122931" y="33528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467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70748" y="5812536"/>
              <a:ext cx="2123440" cy="3352800"/>
            </a:xfrm>
            <a:custGeom>
              <a:avLst/>
              <a:gdLst/>
              <a:ahLst/>
              <a:cxnLst/>
              <a:rect l="l" t="t" r="r" b="b"/>
              <a:pathLst>
                <a:path w="2123440" h="3352800">
                  <a:moveTo>
                    <a:pt x="0" y="3352800"/>
                  </a:moveTo>
                  <a:lnTo>
                    <a:pt x="2122931" y="3352800"/>
                  </a:lnTo>
                  <a:lnTo>
                    <a:pt x="2122931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70748" y="6812026"/>
              <a:ext cx="2123440" cy="12700"/>
            </a:xfrm>
            <a:custGeom>
              <a:avLst/>
              <a:gdLst/>
              <a:ahLst/>
              <a:cxnLst/>
              <a:rect l="l" t="t" r="r" b="b"/>
              <a:pathLst>
                <a:path w="2123440" h="12700">
                  <a:moveTo>
                    <a:pt x="0" y="12700"/>
                  </a:moveTo>
                  <a:lnTo>
                    <a:pt x="2122931" y="12700"/>
                  </a:lnTo>
                  <a:lnTo>
                    <a:pt x="2122931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270747" y="5812535"/>
            <a:ext cx="212344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403225" marR="240665">
              <a:lnSpc>
                <a:spcPts val="3170"/>
              </a:lnSpc>
              <a:spcBef>
                <a:spcPts val="1160"/>
              </a:spcBef>
            </a:pPr>
            <a:r>
              <a:rPr sz="2650" b="1" spc="55" dirty="0">
                <a:solidFill>
                  <a:srgbClr val="3333FF"/>
                </a:solidFill>
                <a:latin typeface="Times New Roman"/>
                <a:cs typeface="Times New Roman"/>
              </a:rPr>
              <a:t>Mortga</a:t>
            </a:r>
            <a:r>
              <a:rPr sz="2650" b="1" spc="35" dirty="0">
                <a:solidFill>
                  <a:srgbClr val="3333FF"/>
                </a:solidFill>
                <a:latin typeface="Times New Roman"/>
                <a:cs typeface="Times New Roman"/>
              </a:rPr>
              <a:t>g</a:t>
            </a:r>
            <a:r>
              <a:rPr sz="2650" b="1" spc="100" dirty="0">
                <a:solidFill>
                  <a:srgbClr val="3333FF"/>
                </a:solidFill>
                <a:latin typeface="Times New Roman"/>
                <a:cs typeface="Times New Roman"/>
              </a:rPr>
              <a:t>e  </a:t>
            </a:r>
            <a:r>
              <a:rPr sz="2650" b="1" spc="75" dirty="0">
                <a:solidFill>
                  <a:srgbClr val="3333FF"/>
                </a:solidFill>
                <a:latin typeface="Times New Roman"/>
                <a:cs typeface="Times New Roman"/>
              </a:rPr>
              <a:t>Account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70747" y="7991856"/>
            <a:ext cx="212344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265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Withdraw()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80990" y="1353058"/>
            <a:ext cx="3938904" cy="4465955"/>
            <a:chOff x="5380990" y="1353058"/>
            <a:chExt cx="3938904" cy="4465955"/>
          </a:xfrm>
        </p:grpSpPr>
        <p:sp>
          <p:nvSpPr>
            <p:cNvPr id="24" name="object 24"/>
            <p:cNvSpPr/>
            <p:nvPr/>
          </p:nvSpPr>
          <p:spPr>
            <a:xfrm>
              <a:off x="6891020" y="4689855"/>
              <a:ext cx="472440" cy="427990"/>
            </a:xfrm>
            <a:custGeom>
              <a:avLst/>
              <a:gdLst/>
              <a:ahLst/>
              <a:cxnLst/>
              <a:rect l="l" t="t" r="r" b="b"/>
              <a:pathLst>
                <a:path w="472440" h="427989">
                  <a:moveTo>
                    <a:pt x="0" y="0"/>
                  </a:moveTo>
                  <a:lnTo>
                    <a:pt x="202437" y="427990"/>
                  </a:lnTo>
                  <a:lnTo>
                    <a:pt x="471931" y="37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91020" y="4689855"/>
              <a:ext cx="472440" cy="427990"/>
            </a:xfrm>
            <a:custGeom>
              <a:avLst/>
              <a:gdLst/>
              <a:ahLst/>
              <a:cxnLst/>
              <a:rect l="l" t="t" r="r" b="b"/>
              <a:pathLst>
                <a:path w="472440" h="427989">
                  <a:moveTo>
                    <a:pt x="202437" y="427990"/>
                  </a:moveTo>
                  <a:lnTo>
                    <a:pt x="0" y="0"/>
                  </a:lnTo>
                  <a:lnTo>
                    <a:pt x="471931" y="37211"/>
                  </a:lnTo>
                  <a:lnTo>
                    <a:pt x="202437" y="42799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08520" y="4917948"/>
              <a:ext cx="2105025" cy="894715"/>
            </a:xfrm>
            <a:custGeom>
              <a:avLst/>
              <a:gdLst/>
              <a:ahLst/>
              <a:cxnLst/>
              <a:rect l="l" t="t" r="r" b="b"/>
              <a:pathLst>
                <a:path w="2105025" h="894714">
                  <a:moveTo>
                    <a:pt x="0" y="0"/>
                  </a:moveTo>
                  <a:lnTo>
                    <a:pt x="2104644" y="89458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87340" y="1359408"/>
              <a:ext cx="2124710" cy="3352800"/>
            </a:xfrm>
            <a:custGeom>
              <a:avLst/>
              <a:gdLst/>
              <a:ahLst/>
              <a:cxnLst/>
              <a:rect l="l" t="t" r="r" b="b"/>
              <a:pathLst>
                <a:path w="2124709" h="3352800">
                  <a:moveTo>
                    <a:pt x="2124456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2124456" y="3352800"/>
                  </a:lnTo>
                  <a:lnTo>
                    <a:pt x="2124456" y="0"/>
                  </a:lnTo>
                  <a:close/>
                </a:path>
              </a:pathLst>
            </a:custGeom>
            <a:solidFill>
              <a:srgbClr val="467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87340" y="1359408"/>
              <a:ext cx="2124710" cy="3352800"/>
            </a:xfrm>
            <a:custGeom>
              <a:avLst/>
              <a:gdLst/>
              <a:ahLst/>
              <a:cxnLst/>
              <a:rect l="l" t="t" r="r" b="b"/>
              <a:pathLst>
                <a:path w="2124709" h="3352800">
                  <a:moveTo>
                    <a:pt x="0" y="3352800"/>
                  </a:moveTo>
                  <a:lnTo>
                    <a:pt x="2124456" y="3352800"/>
                  </a:lnTo>
                  <a:lnTo>
                    <a:pt x="2124456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87340" y="2358897"/>
              <a:ext cx="2124710" cy="12700"/>
            </a:xfrm>
            <a:custGeom>
              <a:avLst/>
              <a:gdLst/>
              <a:ahLst/>
              <a:cxnLst/>
              <a:rect l="l" t="t" r="r" b="b"/>
              <a:pathLst>
                <a:path w="2124709" h="12700">
                  <a:moveTo>
                    <a:pt x="0" y="12700"/>
                  </a:moveTo>
                  <a:lnTo>
                    <a:pt x="2124456" y="12700"/>
                  </a:lnTo>
                  <a:lnTo>
                    <a:pt x="2124456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87340" y="1359408"/>
            <a:ext cx="212471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1914"/>
              </a:spcBef>
            </a:pPr>
            <a:r>
              <a:rPr sz="2650" b="1" spc="75" dirty="0">
                <a:solidFill>
                  <a:srgbClr val="3333FF"/>
                </a:solidFill>
                <a:latin typeface="Times New Roman"/>
                <a:cs typeface="Times New Roman"/>
              </a:rPr>
              <a:t>Account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92708" y="2982467"/>
            <a:ext cx="5901055" cy="1076325"/>
          </a:xfrm>
          <a:custGeom>
            <a:avLst/>
            <a:gdLst/>
            <a:ahLst/>
            <a:cxnLst/>
            <a:rect l="l" t="t" r="r" b="b"/>
            <a:pathLst>
              <a:path w="5901055" h="1076325">
                <a:moveTo>
                  <a:pt x="1461516" y="0"/>
                </a:moveTo>
                <a:lnTo>
                  <a:pt x="0" y="0"/>
                </a:lnTo>
                <a:lnTo>
                  <a:pt x="0" y="498360"/>
                </a:lnTo>
                <a:lnTo>
                  <a:pt x="1461516" y="498360"/>
                </a:lnTo>
                <a:lnTo>
                  <a:pt x="1461516" y="0"/>
                </a:lnTo>
                <a:close/>
              </a:path>
              <a:path w="5901055" h="1076325">
                <a:moveTo>
                  <a:pt x="5900928" y="577596"/>
                </a:moveTo>
                <a:lnTo>
                  <a:pt x="4271772" y="577596"/>
                </a:lnTo>
                <a:lnTo>
                  <a:pt x="4271772" y="1075944"/>
                </a:lnTo>
                <a:lnTo>
                  <a:pt x="5900928" y="1075944"/>
                </a:lnTo>
                <a:lnTo>
                  <a:pt x="5900928" y="577596"/>
                </a:lnTo>
                <a:close/>
              </a:path>
            </a:pathLst>
          </a:custGeom>
          <a:solidFill>
            <a:srgbClr val="4675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87340" y="3538728"/>
            <a:ext cx="2124710" cy="117348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340"/>
              </a:spcBef>
            </a:pPr>
            <a:r>
              <a:rPr sz="265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Deposit()</a:t>
            </a:r>
            <a:endParaRPr sz="265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  <a:spcBef>
                <a:spcPts val="745"/>
              </a:spcBef>
            </a:pPr>
            <a:r>
              <a:rPr sz="265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Withdraw()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70404" y="3424428"/>
            <a:ext cx="2028825" cy="498475"/>
          </a:xfrm>
          <a:custGeom>
            <a:avLst/>
            <a:gdLst/>
            <a:ahLst/>
            <a:cxnLst/>
            <a:rect l="l" t="t" r="r" b="b"/>
            <a:pathLst>
              <a:path w="2028825" h="498475">
                <a:moveTo>
                  <a:pt x="2028444" y="0"/>
                </a:moveTo>
                <a:lnTo>
                  <a:pt x="0" y="0"/>
                </a:lnTo>
                <a:lnTo>
                  <a:pt x="0" y="498348"/>
                </a:lnTo>
                <a:lnTo>
                  <a:pt x="2028444" y="498348"/>
                </a:lnTo>
                <a:lnTo>
                  <a:pt x="2028444" y="0"/>
                </a:lnTo>
                <a:close/>
              </a:path>
            </a:pathLst>
          </a:custGeom>
          <a:solidFill>
            <a:srgbClr val="4675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70838" y="2953004"/>
            <a:ext cx="3229610" cy="9105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65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endParaRPr sz="2650">
              <a:latin typeface="Times New Roman"/>
              <a:cs typeface="Times New Roman"/>
            </a:endParaRPr>
          </a:p>
          <a:p>
            <a:pPr marL="1390650">
              <a:lnSpc>
                <a:spcPct val="100000"/>
              </a:lnSpc>
              <a:spcBef>
                <a:spcPts val="305"/>
              </a:spcBef>
            </a:pPr>
            <a:r>
              <a:rPr sz="265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CustomerId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60220" y="4187952"/>
            <a:ext cx="1871980" cy="426720"/>
          </a:xfrm>
          <a:prstGeom prst="rect">
            <a:avLst/>
          </a:prstGeom>
          <a:solidFill>
            <a:srgbClr val="46757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795"/>
              </a:lnSpc>
            </a:pPr>
            <a:r>
              <a:rPr sz="2650" b="1" spc="70" dirty="0">
                <a:latin typeface="Times New Roman"/>
                <a:cs typeface="Times New Roman"/>
              </a:rPr>
              <a:t>AccountId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71600" y="2386583"/>
            <a:ext cx="1800225" cy="428625"/>
          </a:xfrm>
          <a:prstGeom prst="rect">
            <a:avLst/>
          </a:prstGeom>
          <a:solidFill>
            <a:srgbClr val="46757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790"/>
              </a:lnSpc>
            </a:pPr>
            <a:r>
              <a:rPr sz="265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AccountId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31428" y="2362326"/>
            <a:ext cx="258762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Show</a:t>
            </a:r>
            <a:r>
              <a:rPr sz="265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Taxonomies  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separately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16" y="341451"/>
            <a:ext cx="10089515" cy="1903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dirty="0"/>
              <a:t>Practice Object </a:t>
            </a:r>
            <a:r>
              <a:rPr spc="-5" dirty="0"/>
              <a:t>Modeling:  Simplify, </a:t>
            </a:r>
            <a:r>
              <a:rPr dirty="0"/>
              <a:t>Organize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81945" y="3681729"/>
          <a:ext cx="2289175" cy="3352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sz="2650" b="1" spc="60" dirty="0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Customer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45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79">
                <a:tc>
                  <a:txBody>
                    <a:bodyPr/>
                    <a:lstStyle/>
                    <a:p>
                      <a:pPr marL="66675">
                        <a:lnSpc>
                          <a:spcPts val="3100"/>
                        </a:lnSpc>
                      </a:pPr>
                      <a:r>
                        <a:rPr sz="2650" b="1" spc="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8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75"/>
                        </a:spcBef>
                      </a:pPr>
                      <a:r>
                        <a:rPr sz="265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CustomerId()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01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67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292852" y="3352800"/>
            <a:ext cx="2123440" cy="3352800"/>
          </a:xfrm>
          <a:custGeom>
            <a:avLst/>
            <a:gdLst/>
            <a:ahLst/>
            <a:cxnLst/>
            <a:rect l="l" t="t" r="r" b="b"/>
            <a:pathLst>
              <a:path w="2123440" h="3352800">
                <a:moveTo>
                  <a:pt x="2122931" y="0"/>
                </a:moveTo>
                <a:lnTo>
                  <a:pt x="0" y="0"/>
                </a:lnTo>
                <a:lnTo>
                  <a:pt x="0" y="3352800"/>
                </a:lnTo>
                <a:lnTo>
                  <a:pt x="2122931" y="3352800"/>
                </a:lnTo>
                <a:lnTo>
                  <a:pt x="2122931" y="0"/>
                </a:lnTo>
                <a:close/>
              </a:path>
            </a:pathLst>
          </a:custGeom>
          <a:solidFill>
            <a:srgbClr val="4675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92852" y="3352800"/>
            <a:ext cx="212344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24511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1930"/>
              </a:spcBef>
            </a:pPr>
            <a:r>
              <a:rPr sz="2650" b="1" spc="75" dirty="0">
                <a:solidFill>
                  <a:srgbClr val="3333FF"/>
                </a:solidFill>
                <a:latin typeface="Times New Roman"/>
                <a:cs typeface="Times New Roman"/>
              </a:rPr>
              <a:t>Account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2852" y="4358640"/>
            <a:ext cx="2123440" cy="117348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3100"/>
              </a:lnSpc>
            </a:pPr>
            <a:r>
              <a:rPr sz="265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2852" y="5532120"/>
            <a:ext cx="2123440" cy="117348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67945" marR="77470">
              <a:lnSpc>
                <a:spcPts val="2640"/>
              </a:lnSpc>
              <a:spcBef>
                <a:spcPts val="894"/>
              </a:spcBef>
            </a:pPr>
            <a:r>
              <a:rPr sz="265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Deposit()  </a:t>
            </a:r>
            <a:r>
              <a:rPr sz="265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Withdraw()  </a:t>
            </a:r>
            <a:r>
              <a:rPr sz="265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265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Bala</a:t>
            </a:r>
            <a:r>
              <a:rPr sz="265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ce()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2869" y="5030685"/>
            <a:ext cx="158369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sz="26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ustomer</a:t>
            </a:r>
            <a:r>
              <a:rPr sz="265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5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0853" y="5030685"/>
            <a:ext cx="174117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5"/>
              </a:lnSpc>
            </a:pPr>
            <a:r>
              <a:rPr sz="3975" b="1" spc="-1222" baseline="10482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650" b="1" spc="90" dirty="0">
                <a:latin typeface="Times New Roman"/>
                <a:cs typeface="Times New Roman"/>
              </a:rPr>
              <a:t>Accou</a:t>
            </a:r>
            <a:r>
              <a:rPr sz="2650" b="1" spc="85" dirty="0">
                <a:latin typeface="Times New Roman"/>
                <a:cs typeface="Times New Roman"/>
              </a:rPr>
              <a:t>n</a:t>
            </a:r>
            <a:r>
              <a:rPr sz="2650" b="1" spc="40" dirty="0">
                <a:latin typeface="Times New Roman"/>
                <a:cs typeface="Times New Roman"/>
              </a:rPr>
              <a:t>tId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8676" y="4853940"/>
            <a:ext cx="1871980" cy="624840"/>
          </a:xfrm>
          <a:prstGeom prst="rect">
            <a:avLst/>
          </a:prstGeom>
          <a:solidFill>
            <a:srgbClr val="AF1512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795"/>
              </a:lnSpc>
            </a:pPr>
            <a:r>
              <a:rPr sz="265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AccountId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50366" y="3681729"/>
            <a:ext cx="2136140" cy="3365500"/>
            <a:chOff x="1150366" y="3681729"/>
            <a:chExt cx="2136140" cy="3365500"/>
          </a:xfrm>
        </p:grpSpPr>
        <p:sp>
          <p:nvSpPr>
            <p:cNvPr id="12" name="object 12"/>
            <p:cNvSpPr/>
            <p:nvPr/>
          </p:nvSpPr>
          <p:spPr>
            <a:xfrm>
              <a:off x="1156716" y="3688079"/>
              <a:ext cx="2123440" cy="3352800"/>
            </a:xfrm>
            <a:custGeom>
              <a:avLst/>
              <a:gdLst/>
              <a:ahLst/>
              <a:cxnLst/>
              <a:rect l="l" t="t" r="r" b="b"/>
              <a:pathLst>
                <a:path w="2123440" h="3352800">
                  <a:moveTo>
                    <a:pt x="2122932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2122932" y="3352800"/>
                  </a:lnTo>
                  <a:lnTo>
                    <a:pt x="2122932" y="0"/>
                  </a:lnTo>
                  <a:close/>
                </a:path>
              </a:pathLst>
            </a:custGeom>
            <a:solidFill>
              <a:srgbClr val="467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6716" y="3688079"/>
              <a:ext cx="2123440" cy="3352800"/>
            </a:xfrm>
            <a:custGeom>
              <a:avLst/>
              <a:gdLst/>
              <a:ahLst/>
              <a:cxnLst/>
              <a:rect l="l" t="t" r="r" b="b"/>
              <a:pathLst>
                <a:path w="2123440" h="3352800">
                  <a:moveTo>
                    <a:pt x="0" y="3352800"/>
                  </a:moveTo>
                  <a:lnTo>
                    <a:pt x="2122932" y="3352800"/>
                  </a:lnTo>
                  <a:lnTo>
                    <a:pt x="2122932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6716" y="3688079"/>
            <a:ext cx="2123440" cy="100584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24511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930"/>
              </a:spcBef>
            </a:pPr>
            <a:r>
              <a:rPr sz="2650" b="1" spc="55" dirty="0">
                <a:solidFill>
                  <a:srgbClr val="3333FF"/>
                </a:solidFill>
                <a:latin typeface="Times New Roman"/>
                <a:cs typeface="Times New Roman"/>
              </a:rPr>
              <a:t>Bank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6716" y="4693920"/>
            <a:ext cx="2123440" cy="1173480"/>
          </a:xfrm>
          <a:prstGeom prst="rect">
            <a:avLst/>
          </a:prstGeom>
          <a:solidFill>
            <a:srgbClr val="467576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3100"/>
              </a:lnSpc>
            </a:pPr>
            <a:r>
              <a:rPr sz="265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93685" y="4583429"/>
            <a:ext cx="2571115" cy="1228725"/>
          </a:xfrm>
          <a:custGeom>
            <a:avLst/>
            <a:gdLst/>
            <a:ahLst/>
            <a:cxnLst/>
            <a:rect l="l" t="t" r="r" b="b"/>
            <a:pathLst>
              <a:path w="2571115" h="1228725">
                <a:moveTo>
                  <a:pt x="0" y="0"/>
                </a:moveTo>
                <a:lnTo>
                  <a:pt x="2570988" y="1228344"/>
                </a:lnTo>
              </a:path>
            </a:pathLst>
          </a:custGeom>
          <a:ln w="28575">
            <a:solidFill>
              <a:srgbClr val="FB00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06206" y="4613910"/>
            <a:ext cx="6216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83805" y="4240479"/>
            <a:ext cx="290195" cy="741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89423" y="4129277"/>
            <a:ext cx="290195" cy="741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47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50438" y="4787138"/>
            <a:ext cx="2022475" cy="539750"/>
            <a:chOff x="3250438" y="4787138"/>
            <a:chExt cx="2022475" cy="539750"/>
          </a:xfrm>
        </p:grpSpPr>
        <p:sp>
          <p:nvSpPr>
            <p:cNvPr id="21" name="object 21"/>
            <p:cNvSpPr/>
            <p:nvPr/>
          </p:nvSpPr>
          <p:spPr>
            <a:xfrm>
              <a:off x="3314065" y="4787138"/>
              <a:ext cx="1958975" cy="410845"/>
            </a:xfrm>
            <a:custGeom>
              <a:avLst/>
              <a:gdLst/>
              <a:ahLst/>
              <a:cxnLst/>
              <a:rect l="l" t="t" r="r" b="b"/>
              <a:pathLst>
                <a:path w="1958975" h="410845">
                  <a:moveTo>
                    <a:pt x="46355" y="297814"/>
                  </a:moveTo>
                  <a:lnTo>
                    <a:pt x="0" y="363982"/>
                  </a:lnTo>
                  <a:lnTo>
                    <a:pt x="66167" y="410337"/>
                  </a:lnTo>
                  <a:lnTo>
                    <a:pt x="92414" y="372872"/>
                  </a:lnTo>
                  <a:lnTo>
                    <a:pt x="59562" y="372872"/>
                  </a:lnTo>
                  <a:lnTo>
                    <a:pt x="52959" y="335279"/>
                  </a:lnTo>
                  <a:lnTo>
                    <a:pt x="90396" y="328669"/>
                  </a:lnTo>
                  <a:lnTo>
                    <a:pt x="46355" y="297814"/>
                  </a:lnTo>
                  <a:close/>
                </a:path>
                <a:path w="1958975" h="410845">
                  <a:moveTo>
                    <a:pt x="90396" y="328669"/>
                  </a:moveTo>
                  <a:lnTo>
                    <a:pt x="52959" y="335279"/>
                  </a:lnTo>
                  <a:lnTo>
                    <a:pt x="59562" y="372872"/>
                  </a:lnTo>
                  <a:lnTo>
                    <a:pt x="97051" y="366252"/>
                  </a:lnTo>
                  <a:lnTo>
                    <a:pt x="112522" y="344170"/>
                  </a:lnTo>
                  <a:lnTo>
                    <a:pt x="90396" y="328669"/>
                  </a:lnTo>
                  <a:close/>
                </a:path>
                <a:path w="1958975" h="410845">
                  <a:moveTo>
                    <a:pt x="97051" y="366252"/>
                  </a:moveTo>
                  <a:lnTo>
                    <a:pt x="59562" y="372872"/>
                  </a:lnTo>
                  <a:lnTo>
                    <a:pt x="92414" y="372872"/>
                  </a:lnTo>
                  <a:lnTo>
                    <a:pt x="97051" y="366252"/>
                  </a:lnTo>
                  <a:close/>
                </a:path>
                <a:path w="1958975" h="410845">
                  <a:moveTo>
                    <a:pt x="1951863" y="0"/>
                  </a:moveTo>
                  <a:lnTo>
                    <a:pt x="90396" y="328669"/>
                  </a:lnTo>
                  <a:lnTo>
                    <a:pt x="112522" y="344170"/>
                  </a:lnTo>
                  <a:lnTo>
                    <a:pt x="97051" y="366252"/>
                  </a:lnTo>
                  <a:lnTo>
                    <a:pt x="1958467" y="37591"/>
                  </a:lnTo>
                  <a:lnTo>
                    <a:pt x="1951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56788" y="4946904"/>
              <a:ext cx="352425" cy="373380"/>
            </a:xfrm>
            <a:custGeom>
              <a:avLst/>
              <a:gdLst/>
              <a:ahLst/>
              <a:cxnLst/>
              <a:rect l="l" t="t" r="r" b="b"/>
              <a:pathLst>
                <a:path w="352425" h="373379">
                  <a:moveTo>
                    <a:pt x="176022" y="0"/>
                  </a:moveTo>
                  <a:lnTo>
                    <a:pt x="0" y="186690"/>
                  </a:lnTo>
                  <a:lnTo>
                    <a:pt x="176022" y="373380"/>
                  </a:lnTo>
                  <a:lnTo>
                    <a:pt x="352044" y="186690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56788" y="4946904"/>
              <a:ext cx="352425" cy="373380"/>
            </a:xfrm>
            <a:custGeom>
              <a:avLst/>
              <a:gdLst/>
              <a:ahLst/>
              <a:cxnLst/>
              <a:rect l="l" t="t" r="r" b="b"/>
              <a:pathLst>
                <a:path w="352425" h="373379">
                  <a:moveTo>
                    <a:pt x="0" y="186690"/>
                  </a:moveTo>
                  <a:lnTo>
                    <a:pt x="176022" y="0"/>
                  </a:lnTo>
                  <a:lnTo>
                    <a:pt x="352044" y="186690"/>
                  </a:lnTo>
                  <a:lnTo>
                    <a:pt x="176022" y="373380"/>
                  </a:lnTo>
                  <a:lnTo>
                    <a:pt x="0" y="1866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62884" y="4959096"/>
              <a:ext cx="350520" cy="353695"/>
            </a:xfrm>
            <a:custGeom>
              <a:avLst/>
              <a:gdLst/>
              <a:ahLst/>
              <a:cxnLst/>
              <a:rect l="l" t="t" r="r" b="b"/>
              <a:pathLst>
                <a:path w="350520" h="353695">
                  <a:moveTo>
                    <a:pt x="175260" y="0"/>
                  </a:moveTo>
                  <a:lnTo>
                    <a:pt x="0" y="176783"/>
                  </a:lnTo>
                  <a:lnTo>
                    <a:pt x="175260" y="353567"/>
                  </a:lnTo>
                  <a:lnTo>
                    <a:pt x="350519" y="17678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62884" y="4959096"/>
              <a:ext cx="350520" cy="353695"/>
            </a:xfrm>
            <a:custGeom>
              <a:avLst/>
              <a:gdLst/>
              <a:ahLst/>
              <a:cxnLst/>
              <a:rect l="l" t="t" r="r" b="b"/>
              <a:pathLst>
                <a:path w="350520" h="353695">
                  <a:moveTo>
                    <a:pt x="0" y="176783"/>
                  </a:moveTo>
                  <a:lnTo>
                    <a:pt x="175260" y="0"/>
                  </a:lnTo>
                  <a:lnTo>
                    <a:pt x="350519" y="176783"/>
                  </a:lnTo>
                  <a:lnTo>
                    <a:pt x="175260" y="353567"/>
                  </a:lnTo>
                  <a:lnTo>
                    <a:pt x="0" y="1767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62298" y="7968183"/>
            <a:ext cx="3262629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500"/>
              </a:lnSpc>
              <a:spcBef>
                <a:spcPts val="100"/>
              </a:spcBef>
            </a:pP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7+-2 heuristics  </a:t>
            </a:r>
            <a:r>
              <a:rPr sz="26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better</a:t>
            </a:r>
            <a:r>
              <a:rPr sz="265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5+-2!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1667" y="4168597"/>
            <a:ext cx="341376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EBEBEB"/>
                </a:solidFill>
                <a:latin typeface="URW Gothic"/>
                <a:cs typeface="URW Gothic"/>
              </a:rPr>
              <a:t>Example:  </a:t>
            </a:r>
            <a:r>
              <a:rPr sz="6000" spc="-10" dirty="0">
                <a:solidFill>
                  <a:srgbClr val="EBEBEB"/>
                </a:solidFill>
                <a:latin typeface="URW Gothic"/>
                <a:cs typeface="URW Gothic"/>
              </a:rPr>
              <a:t>street  </a:t>
            </a:r>
            <a:r>
              <a:rPr sz="6000" dirty="0">
                <a:solidFill>
                  <a:srgbClr val="EBEBEB"/>
                </a:solidFill>
                <a:latin typeface="URW Gothic"/>
                <a:cs typeface="URW Gothic"/>
              </a:rPr>
              <a:t>map</a:t>
            </a:r>
            <a:endParaRPr sz="6000">
              <a:latin typeface="URW Gothic"/>
              <a:cs typeface="URW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80292" y="0"/>
            <a:ext cx="756285" cy="1676400"/>
          </a:xfrm>
          <a:custGeom>
            <a:avLst/>
            <a:gdLst/>
            <a:ahLst/>
            <a:cxnLst/>
            <a:rect l="l" t="t" r="r" b="b"/>
            <a:pathLst>
              <a:path w="756284" h="1676400">
                <a:moveTo>
                  <a:pt x="755903" y="0"/>
                </a:moveTo>
                <a:lnTo>
                  <a:pt x="0" y="0"/>
                </a:lnTo>
                <a:lnTo>
                  <a:pt x="0" y="1676400"/>
                </a:lnTo>
                <a:lnTo>
                  <a:pt x="755903" y="1676400"/>
                </a:lnTo>
                <a:lnTo>
                  <a:pt x="755903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39062-8C82-4B53-9209-28D07F9C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136" y="978309"/>
            <a:ext cx="6607277" cy="810178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775017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Sequence</a:t>
            </a:r>
            <a:r>
              <a:rPr spc="-35" dirty="0"/>
              <a:t> </a:t>
            </a:r>
            <a:r>
              <a:rPr spc="-5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9852" y="2016378"/>
            <a:ext cx="6467475" cy="67868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Used during</a:t>
            </a:r>
            <a:r>
              <a:rPr sz="2700" spc="-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analysis</a:t>
            </a:r>
            <a:endParaRPr sz="2700">
              <a:latin typeface="URW Gothic"/>
              <a:cs typeface="URW Gothic"/>
            </a:endParaRPr>
          </a:p>
          <a:p>
            <a:pPr marL="682625">
              <a:lnSpc>
                <a:spcPct val="100000"/>
              </a:lnSpc>
              <a:spcBef>
                <a:spcPts val="1225"/>
              </a:spcBef>
              <a:tabLst>
                <a:tab pos="1101725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FFFFFF"/>
                </a:solidFill>
                <a:latin typeface="URW Gothic"/>
                <a:cs typeface="URW Gothic"/>
              </a:rPr>
              <a:t>To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refine use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case</a:t>
            </a:r>
            <a:r>
              <a:rPr sz="2400" spc="-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descriptions</a:t>
            </a:r>
            <a:endParaRPr sz="2400">
              <a:latin typeface="URW Gothic"/>
              <a:cs typeface="URW Gothic"/>
            </a:endParaRPr>
          </a:p>
          <a:p>
            <a:pPr marL="682625">
              <a:lnSpc>
                <a:spcPts val="2735"/>
              </a:lnSpc>
              <a:spcBef>
                <a:spcPts val="1210"/>
              </a:spcBef>
              <a:tabLst>
                <a:tab pos="1101725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URW Gothic"/>
                <a:cs typeface="URW Gothic"/>
              </a:rPr>
              <a:t>find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additional</a:t>
            </a:r>
            <a:r>
              <a:rPr sz="2400" spc="-5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objects</a:t>
            </a:r>
            <a:endParaRPr sz="2400">
              <a:latin typeface="URW Gothic"/>
              <a:cs typeface="URW Gothic"/>
            </a:endParaRPr>
          </a:p>
          <a:p>
            <a:pPr marL="1101725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(“participating</a:t>
            </a:r>
            <a:r>
              <a:rPr sz="2400" spc="-4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objects”)</a:t>
            </a:r>
            <a:endParaRPr sz="24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Used during system</a:t>
            </a:r>
            <a:r>
              <a:rPr sz="2700" spc="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URW Gothic"/>
                <a:cs typeface="URW Gothic"/>
              </a:rPr>
              <a:t>design</a:t>
            </a:r>
            <a:endParaRPr sz="2700">
              <a:latin typeface="URW Gothic"/>
              <a:cs typeface="URW Gothic"/>
            </a:endParaRPr>
          </a:p>
          <a:p>
            <a:pPr marL="682625">
              <a:lnSpc>
                <a:spcPct val="100000"/>
              </a:lnSpc>
              <a:spcBef>
                <a:spcPts val="1225"/>
              </a:spcBef>
              <a:tabLst>
                <a:tab pos="1101725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to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refine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subsystem</a:t>
            </a:r>
            <a:r>
              <a:rPr sz="2400" spc="-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interfaces</a:t>
            </a:r>
            <a:endParaRPr sz="2400">
              <a:latin typeface="URW Gothic"/>
              <a:cs typeface="URW Gothic"/>
            </a:endParaRPr>
          </a:p>
          <a:p>
            <a:pPr marL="515620" marR="262255" indent="-502920">
              <a:lnSpc>
                <a:spcPts val="2920"/>
              </a:lnSpc>
              <a:spcBef>
                <a:spcPts val="1525"/>
              </a:spcBef>
              <a:tabLst>
                <a:tab pos="514984" algn="l"/>
                <a:tab pos="2283460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b="1" i="1" spc="-280" dirty="0">
                <a:solidFill>
                  <a:srgbClr val="FFFFFF"/>
                </a:solidFill>
                <a:latin typeface="Verdana"/>
                <a:cs typeface="Verdana"/>
              </a:rPr>
              <a:t>Instances	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are represented by  rectangles. </a:t>
            </a:r>
            <a:r>
              <a:rPr sz="2700" b="1" i="1" spc="-235" dirty="0">
                <a:solidFill>
                  <a:srgbClr val="FFFFFF"/>
                </a:solidFill>
                <a:latin typeface="Verdana"/>
                <a:cs typeface="Verdana"/>
              </a:rPr>
              <a:t>Actors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by sticky</a:t>
            </a:r>
            <a:r>
              <a:rPr sz="2700" spc="5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figures</a:t>
            </a:r>
            <a:endParaRPr sz="2700">
              <a:latin typeface="URW Gothic"/>
              <a:cs typeface="URW Gothic"/>
            </a:endParaRPr>
          </a:p>
          <a:p>
            <a:pPr marL="515620" marR="5080" indent="-502920">
              <a:lnSpc>
                <a:spcPts val="2920"/>
              </a:lnSpc>
              <a:spcBef>
                <a:spcPts val="1495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b="1" i="1" spc="-290" dirty="0">
                <a:solidFill>
                  <a:srgbClr val="FFFFFF"/>
                </a:solidFill>
                <a:latin typeface="Verdana"/>
                <a:cs typeface="Verdana"/>
              </a:rPr>
              <a:t>Lifelines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are represented by dashed  lines</a:t>
            </a:r>
            <a:endParaRPr sz="2700">
              <a:latin typeface="URW Gothic"/>
              <a:cs typeface="URW Gothic"/>
            </a:endParaRPr>
          </a:p>
          <a:p>
            <a:pPr marL="515620" marR="1004569" indent="-502920">
              <a:lnSpc>
                <a:spcPts val="2920"/>
              </a:lnSpc>
              <a:spcBef>
                <a:spcPts val="1490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b="1" i="1" spc="-204" dirty="0">
                <a:solidFill>
                  <a:srgbClr val="FFFFFF"/>
                </a:solidFill>
                <a:latin typeface="Verdana"/>
                <a:cs typeface="Verdana"/>
              </a:rPr>
              <a:t>Messages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are represented by  arrows</a:t>
            </a:r>
            <a:endParaRPr sz="2700">
              <a:latin typeface="URW Gothic"/>
              <a:cs typeface="URW Gothic"/>
            </a:endParaRPr>
          </a:p>
          <a:p>
            <a:pPr marL="515620" marR="815975" indent="-502920">
              <a:lnSpc>
                <a:spcPts val="2920"/>
              </a:lnSpc>
              <a:spcBef>
                <a:spcPts val="1495"/>
              </a:spcBef>
              <a:tabLst>
                <a:tab pos="514984" algn="l"/>
              </a:tabLst>
            </a:pPr>
            <a:r>
              <a:rPr sz="2150" spc="38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b="1" i="1" spc="-229" dirty="0">
                <a:solidFill>
                  <a:srgbClr val="FFFFFF"/>
                </a:solidFill>
                <a:latin typeface="Verdana"/>
                <a:cs typeface="Verdana"/>
              </a:rPr>
              <a:t>Activations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are represented by  narrow</a:t>
            </a: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rectangles.</a:t>
            </a:r>
            <a:endParaRPr sz="2700">
              <a:latin typeface="URW Gothic"/>
              <a:cs typeface="URW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785" y="3693286"/>
            <a:ext cx="2733040" cy="76200"/>
          </a:xfrm>
          <a:custGeom>
            <a:avLst/>
            <a:gdLst/>
            <a:ahLst/>
            <a:cxnLst/>
            <a:rect l="l" t="t" r="r" b="b"/>
            <a:pathLst>
              <a:path w="2733040" h="76200">
                <a:moveTo>
                  <a:pt x="2656331" y="46849"/>
                </a:moveTo>
                <a:lnTo>
                  <a:pt x="2656331" y="76200"/>
                </a:lnTo>
                <a:lnTo>
                  <a:pt x="2715202" y="46862"/>
                </a:lnTo>
                <a:lnTo>
                  <a:pt x="2656331" y="46849"/>
                </a:lnTo>
                <a:close/>
              </a:path>
              <a:path w="2733040" h="76200">
                <a:moveTo>
                  <a:pt x="2656331" y="29449"/>
                </a:moveTo>
                <a:lnTo>
                  <a:pt x="2656331" y="46849"/>
                </a:lnTo>
                <a:lnTo>
                  <a:pt x="2669031" y="46862"/>
                </a:lnTo>
                <a:lnTo>
                  <a:pt x="2669031" y="29463"/>
                </a:lnTo>
                <a:lnTo>
                  <a:pt x="2656331" y="29449"/>
                </a:lnTo>
                <a:close/>
              </a:path>
              <a:path w="2733040" h="76200">
                <a:moveTo>
                  <a:pt x="2656331" y="0"/>
                </a:moveTo>
                <a:lnTo>
                  <a:pt x="2656331" y="29449"/>
                </a:lnTo>
                <a:lnTo>
                  <a:pt x="2669031" y="29463"/>
                </a:lnTo>
                <a:lnTo>
                  <a:pt x="2669031" y="46862"/>
                </a:lnTo>
                <a:lnTo>
                  <a:pt x="2715202" y="46862"/>
                </a:lnTo>
                <a:lnTo>
                  <a:pt x="2732531" y="38226"/>
                </a:lnTo>
                <a:lnTo>
                  <a:pt x="2656331" y="0"/>
                </a:lnTo>
                <a:close/>
              </a:path>
              <a:path w="2733040" h="76200">
                <a:moveTo>
                  <a:pt x="0" y="26415"/>
                </a:moveTo>
                <a:lnTo>
                  <a:pt x="0" y="43941"/>
                </a:lnTo>
                <a:lnTo>
                  <a:pt x="2656331" y="46849"/>
                </a:lnTo>
                <a:lnTo>
                  <a:pt x="2656331" y="29449"/>
                </a:lnTo>
                <a:lnTo>
                  <a:pt x="0" y="26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6722" y="3429127"/>
            <a:ext cx="190944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selectZone()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9645" y="6855586"/>
            <a:ext cx="2764790" cy="76200"/>
          </a:xfrm>
          <a:custGeom>
            <a:avLst/>
            <a:gdLst/>
            <a:ahLst/>
            <a:cxnLst/>
            <a:rect l="l" t="t" r="r" b="b"/>
            <a:pathLst>
              <a:path w="2764790" h="76200">
                <a:moveTo>
                  <a:pt x="2688336" y="46849"/>
                </a:moveTo>
                <a:lnTo>
                  <a:pt x="2688336" y="76200"/>
                </a:lnTo>
                <a:lnTo>
                  <a:pt x="2747206" y="46863"/>
                </a:lnTo>
                <a:lnTo>
                  <a:pt x="2688336" y="46849"/>
                </a:lnTo>
                <a:close/>
              </a:path>
              <a:path w="2764790" h="76200">
                <a:moveTo>
                  <a:pt x="2688336" y="29449"/>
                </a:moveTo>
                <a:lnTo>
                  <a:pt x="2688336" y="46849"/>
                </a:lnTo>
                <a:lnTo>
                  <a:pt x="2701036" y="46863"/>
                </a:lnTo>
                <a:lnTo>
                  <a:pt x="2701036" y="29464"/>
                </a:lnTo>
                <a:lnTo>
                  <a:pt x="2688336" y="29449"/>
                </a:lnTo>
                <a:close/>
              </a:path>
              <a:path w="2764790" h="76200">
                <a:moveTo>
                  <a:pt x="2688336" y="0"/>
                </a:moveTo>
                <a:lnTo>
                  <a:pt x="2688336" y="29449"/>
                </a:lnTo>
                <a:lnTo>
                  <a:pt x="2701036" y="29464"/>
                </a:lnTo>
                <a:lnTo>
                  <a:pt x="2701036" y="46863"/>
                </a:lnTo>
                <a:lnTo>
                  <a:pt x="2747206" y="46863"/>
                </a:lnTo>
                <a:lnTo>
                  <a:pt x="2764536" y="38227"/>
                </a:lnTo>
                <a:lnTo>
                  <a:pt x="2688336" y="0"/>
                </a:lnTo>
                <a:close/>
              </a:path>
              <a:path w="2764790" h="76200">
                <a:moveTo>
                  <a:pt x="0" y="26416"/>
                </a:moveTo>
                <a:lnTo>
                  <a:pt x="0" y="43942"/>
                </a:lnTo>
                <a:lnTo>
                  <a:pt x="2688336" y="46849"/>
                </a:lnTo>
                <a:lnTo>
                  <a:pt x="2688336" y="29449"/>
                </a:lnTo>
                <a:lnTo>
                  <a:pt x="0" y="26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6722" y="6587108"/>
            <a:ext cx="222313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pickupChange()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5" y="8448167"/>
            <a:ext cx="2769235" cy="76200"/>
          </a:xfrm>
          <a:custGeom>
            <a:avLst/>
            <a:gdLst/>
            <a:ahLst/>
            <a:cxnLst/>
            <a:rect l="l" t="t" r="r" b="b"/>
            <a:pathLst>
              <a:path w="2769235" h="76200">
                <a:moveTo>
                  <a:pt x="2692908" y="46849"/>
                </a:moveTo>
                <a:lnTo>
                  <a:pt x="2692908" y="76199"/>
                </a:lnTo>
                <a:lnTo>
                  <a:pt x="2751778" y="46862"/>
                </a:lnTo>
                <a:lnTo>
                  <a:pt x="2692908" y="46849"/>
                </a:lnTo>
                <a:close/>
              </a:path>
              <a:path w="2769235" h="76200">
                <a:moveTo>
                  <a:pt x="2692908" y="29449"/>
                </a:moveTo>
                <a:lnTo>
                  <a:pt x="2692908" y="46849"/>
                </a:lnTo>
                <a:lnTo>
                  <a:pt x="2705608" y="46862"/>
                </a:lnTo>
                <a:lnTo>
                  <a:pt x="2705608" y="29463"/>
                </a:lnTo>
                <a:lnTo>
                  <a:pt x="2692908" y="29449"/>
                </a:lnTo>
                <a:close/>
              </a:path>
              <a:path w="2769235" h="76200">
                <a:moveTo>
                  <a:pt x="2692908" y="0"/>
                </a:moveTo>
                <a:lnTo>
                  <a:pt x="2692908" y="29449"/>
                </a:lnTo>
                <a:lnTo>
                  <a:pt x="2705608" y="29463"/>
                </a:lnTo>
                <a:lnTo>
                  <a:pt x="2705608" y="46862"/>
                </a:lnTo>
                <a:lnTo>
                  <a:pt x="2751778" y="46862"/>
                </a:lnTo>
                <a:lnTo>
                  <a:pt x="2769108" y="38226"/>
                </a:lnTo>
                <a:lnTo>
                  <a:pt x="2692908" y="0"/>
                </a:lnTo>
                <a:close/>
              </a:path>
              <a:path w="2769235" h="76200">
                <a:moveTo>
                  <a:pt x="0" y="26415"/>
                </a:moveTo>
                <a:lnTo>
                  <a:pt x="0" y="43941"/>
                </a:lnTo>
                <a:lnTo>
                  <a:pt x="2692908" y="46849"/>
                </a:lnTo>
                <a:lnTo>
                  <a:pt x="2692908" y="29449"/>
                </a:lnTo>
                <a:lnTo>
                  <a:pt x="0" y="26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66722" y="8130616"/>
            <a:ext cx="2223135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pickUpTicket()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9645" y="5259959"/>
            <a:ext cx="2715895" cy="76200"/>
          </a:xfrm>
          <a:custGeom>
            <a:avLst/>
            <a:gdLst/>
            <a:ahLst/>
            <a:cxnLst/>
            <a:rect l="l" t="t" r="r" b="b"/>
            <a:pathLst>
              <a:path w="2715895" h="76200">
                <a:moveTo>
                  <a:pt x="2639568" y="46849"/>
                </a:moveTo>
                <a:lnTo>
                  <a:pt x="2639568" y="76200"/>
                </a:lnTo>
                <a:lnTo>
                  <a:pt x="2698438" y="46862"/>
                </a:lnTo>
                <a:lnTo>
                  <a:pt x="2639568" y="46849"/>
                </a:lnTo>
                <a:close/>
              </a:path>
              <a:path w="2715895" h="76200">
                <a:moveTo>
                  <a:pt x="2639568" y="29449"/>
                </a:moveTo>
                <a:lnTo>
                  <a:pt x="2639568" y="46849"/>
                </a:lnTo>
                <a:lnTo>
                  <a:pt x="2652268" y="46862"/>
                </a:lnTo>
                <a:lnTo>
                  <a:pt x="2652268" y="29463"/>
                </a:lnTo>
                <a:lnTo>
                  <a:pt x="2639568" y="29449"/>
                </a:lnTo>
                <a:close/>
              </a:path>
              <a:path w="2715895" h="76200">
                <a:moveTo>
                  <a:pt x="2639568" y="0"/>
                </a:moveTo>
                <a:lnTo>
                  <a:pt x="2639568" y="29449"/>
                </a:lnTo>
                <a:lnTo>
                  <a:pt x="2652268" y="29463"/>
                </a:lnTo>
                <a:lnTo>
                  <a:pt x="2652268" y="46862"/>
                </a:lnTo>
                <a:lnTo>
                  <a:pt x="2698438" y="46862"/>
                </a:lnTo>
                <a:lnTo>
                  <a:pt x="2715768" y="38226"/>
                </a:lnTo>
                <a:lnTo>
                  <a:pt x="2639568" y="0"/>
                </a:lnTo>
                <a:close/>
              </a:path>
              <a:path w="2715895" h="76200">
                <a:moveTo>
                  <a:pt x="0" y="26415"/>
                </a:moveTo>
                <a:lnTo>
                  <a:pt x="0" y="43941"/>
                </a:lnTo>
                <a:lnTo>
                  <a:pt x="2639568" y="46849"/>
                </a:lnTo>
                <a:lnTo>
                  <a:pt x="2639568" y="29449"/>
                </a:lnTo>
                <a:lnTo>
                  <a:pt x="0" y="26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6722" y="4991861"/>
            <a:ext cx="2066289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insertCoins()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0241" y="2504694"/>
            <a:ext cx="2367280" cy="574675"/>
          </a:xfrm>
          <a:prstGeom prst="rect">
            <a:avLst/>
          </a:prstGeom>
          <a:ln w="17462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255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TicketMachine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2858" y="1668430"/>
            <a:ext cx="643890" cy="1119505"/>
            <a:chOff x="1282858" y="1668430"/>
            <a:chExt cx="643890" cy="1119505"/>
          </a:xfrm>
        </p:grpSpPr>
        <p:sp>
          <p:nvSpPr>
            <p:cNvPr id="14" name="object 14"/>
            <p:cNvSpPr/>
            <p:nvPr/>
          </p:nvSpPr>
          <p:spPr>
            <a:xfrm>
              <a:off x="1291589" y="1902713"/>
              <a:ext cx="626745" cy="876300"/>
            </a:xfrm>
            <a:custGeom>
              <a:avLst/>
              <a:gdLst/>
              <a:ahLst/>
              <a:cxnLst/>
              <a:rect l="l" t="t" r="r" b="b"/>
              <a:pathLst>
                <a:path w="626744" h="876300">
                  <a:moveTo>
                    <a:pt x="300228" y="0"/>
                  </a:moveTo>
                  <a:lnTo>
                    <a:pt x="300228" y="552322"/>
                  </a:lnTo>
                  <a:lnTo>
                    <a:pt x="0" y="876300"/>
                  </a:lnTo>
                </a:path>
                <a:path w="626744" h="876300">
                  <a:moveTo>
                    <a:pt x="300228" y="551687"/>
                  </a:moveTo>
                  <a:lnTo>
                    <a:pt x="626364" y="876300"/>
                  </a:lnTo>
                </a:path>
                <a:path w="626744" h="876300">
                  <a:moveTo>
                    <a:pt x="0" y="249935"/>
                  </a:moveTo>
                  <a:lnTo>
                    <a:pt x="626364" y="251459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9417" y="1677161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163068" y="0"/>
                  </a:moveTo>
                  <a:lnTo>
                    <a:pt x="119723" y="5826"/>
                  </a:lnTo>
                  <a:lnTo>
                    <a:pt x="80771" y="22267"/>
                  </a:lnTo>
                  <a:lnTo>
                    <a:pt x="47767" y="47767"/>
                  </a:lnTo>
                  <a:lnTo>
                    <a:pt x="22267" y="80772"/>
                  </a:lnTo>
                  <a:lnTo>
                    <a:pt x="5826" y="119723"/>
                  </a:lnTo>
                  <a:lnTo>
                    <a:pt x="0" y="163068"/>
                  </a:lnTo>
                  <a:lnTo>
                    <a:pt x="5826" y="206412"/>
                  </a:lnTo>
                  <a:lnTo>
                    <a:pt x="22267" y="245364"/>
                  </a:lnTo>
                  <a:lnTo>
                    <a:pt x="47767" y="278368"/>
                  </a:lnTo>
                  <a:lnTo>
                    <a:pt x="80772" y="303868"/>
                  </a:lnTo>
                  <a:lnTo>
                    <a:pt x="119723" y="320309"/>
                  </a:lnTo>
                  <a:lnTo>
                    <a:pt x="163068" y="326136"/>
                  </a:lnTo>
                  <a:lnTo>
                    <a:pt x="206412" y="320309"/>
                  </a:lnTo>
                  <a:lnTo>
                    <a:pt x="245364" y="303868"/>
                  </a:lnTo>
                  <a:lnTo>
                    <a:pt x="278368" y="278368"/>
                  </a:lnTo>
                  <a:lnTo>
                    <a:pt x="303868" y="245364"/>
                  </a:lnTo>
                  <a:lnTo>
                    <a:pt x="320309" y="206412"/>
                  </a:lnTo>
                  <a:lnTo>
                    <a:pt x="326136" y="163068"/>
                  </a:lnTo>
                  <a:lnTo>
                    <a:pt x="320309" y="119723"/>
                  </a:lnTo>
                  <a:lnTo>
                    <a:pt x="303868" y="80772"/>
                  </a:lnTo>
                  <a:lnTo>
                    <a:pt x="278368" y="47767"/>
                  </a:lnTo>
                  <a:lnTo>
                    <a:pt x="245363" y="22267"/>
                  </a:lnTo>
                  <a:lnTo>
                    <a:pt x="206412" y="582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9417" y="1677161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0" y="163068"/>
                  </a:moveTo>
                  <a:lnTo>
                    <a:pt x="5826" y="119723"/>
                  </a:lnTo>
                  <a:lnTo>
                    <a:pt x="22267" y="80772"/>
                  </a:lnTo>
                  <a:lnTo>
                    <a:pt x="47767" y="47767"/>
                  </a:lnTo>
                  <a:lnTo>
                    <a:pt x="80771" y="22267"/>
                  </a:lnTo>
                  <a:lnTo>
                    <a:pt x="119723" y="5826"/>
                  </a:lnTo>
                  <a:lnTo>
                    <a:pt x="163068" y="0"/>
                  </a:lnTo>
                  <a:lnTo>
                    <a:pt x="206412" y="5826"/>
                  </a:lnTo>
                  <a:lnTo>
                    <a:pt x="245363" y="22267"/>
                  </a:lnTo>
                  <a:lnTo>
                    <a:pt x="278368" y="47767"/>
                  </a:lnTo>
                  <a:lnTo>
                    <a:pt x="303868" y="80772"/>
                  </a:lnTo>
                  <a:lnTo>
                    <a:pt x="320309" y="119723"/>
                  </a:lnTo>
                  <a:lnTo>
                    <a:pt x="326136" y="163068"/>
                  </a:lnTo>
                  <a:lnTo>
                    <a:pt x="320309" y="206412"/>
                  </a:lnTo>
                  <a:lnTo>
                    <a:pt x="303868" y="245364"/>
                  </a:lnTo>
                  <a:lnTo>
                    <a:pt x="278368" y="278368"/>
                  </a:lnTo>
                  <a:lnTo>
                    <a:pt x="245364" y="303868"/>
                  </a:lnTo>
                  <a:lnTo>
                    <a:pt x="206412" y="320309"/>
                  </a:lnTo>
                  <a:lnTo>
                    <a:pt x="163068" y="326136"/>
                  </a:lnTo>
                  <a:lnTo>
                    <a:pt x="119723" y="320309"/>
                  </a:lnTo>
                  <a:lnTo>
                    <a:pt x="80772" y="303868"/>
                  </a:lnTo>
                  <a:lnTo>
                    <a:pt x="47767" y="278368"/>
                  </a:lnTo>
                  <a:lnTo>
                    <a:pt x="22267" y="245364"/>
                  </a:lnTo>
                  <a:lnTo>
                    <a:pt x="5826" y="206412"/>
                  </a:lnTo>
                  <a:lnTo>
                    <a:pt x="0" y="16306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400206" y="3073907"/>
            <a:ext cx="3415029" cy="6499860"/>
            <a:chOff x="1400206" y="3073907"/>
            <a:chExt cx="3415029" cy="6499860"/>
          </a:xfrm>
        </p:grpSpPr>
        <p:sp>
          <p:nvSpPr>
            <p:cNvPr id="18" name="object 18"/>
            <p:cNvSpPr/>
            <p:nvPr/>
          </p:nvSpPr>
          <p:spPr>
            <a:xfrm>
              <a:off x="1438656" y="3454907"/>
              <a:ext cx="277495" cy="3732529"/>
            </a:xfrm>
            <a:custGeom>
              <a:avLst/>
              <a:gdLst/>
              <a:ahLst/>
              <a:cxnLst/>
              <a:rect l="l" t="t" r="r" b="b"/>
              <a:pathLst>
                <a:path w="277494" h="3732529">
                  <a:moveTo>
                    <a:pt x="277368" y="0"/>
                  </a:moveTo>
                  <a:lnTo>
                    <a:pt x="0" y="0"/>
                  </a:lnTo>
                  <a:lnTo>
                    <a:pt x="0" y="3732276"/>
                  </a:lnTo>
                  <a:lnTo>
                    <a:pt x="277368" y="3732276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2580" y="3073907"/>
              <a:ext cx="3045460" cy="6499860"/>
            </a:xfrm>
            <a:custGeom>
              <a:avLst/>
              <a:gdLst/>
              <a:ahLst/>
              <a:cxnLst/>
              <a:rect l="l" t="t" r="r" b="b"/>
              <a:pathLst>
                <a:path w="3045460" h="6499859">
                  <a:moveTo>
                    <a:pt x="0" y="164592"/>
                  </a:moveTo>
                  <a:lnTo>
                    <a:pt x="0" y="6330696"/>
                  </a:lnTo>
                </a:path>
                <a:path w="3045460" h="6499859">
                  <a:moveTo>
                    <a:pt x="3044952" y="0"/>
                  </a:moveTo>
                  <a:lnTo>
                    <a:pt x="3044952" y="649986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5705" y="3685793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300227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300227" y="758951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05705" y="3685793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0" y="758951"/>
                  </a:moveTo>
                  <a:lnTo>
                    <a:pt x="300227" y="758951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5705" y="5269229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300227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300227" y="758951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5705" y="5269229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0" y="758951"/>
                  </a:moveTo>
                  <a:lnTo>
                    <a:pt x="300227" y="758951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05705" y="6852666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59">
                  <a:moveTo>
                    <a:pt x="300227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300227" y="758951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05705" y="6852666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59">
                  <a:moveTo>
                    <a:pt x="0" y="758951"/>
                  </a:moveTo>
                  <a:lnTo>
                    <a:pt x="300227" y="758951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05705" y="8436101"/>
              <a:ext cx="300355" cy="760730"/>
            </a:xfrm>
            <a:custGeom>
              <a:avLst/>
              <a:gdLst/>
              <a:ahLst/>
              <a:cxnLst/>
              <a:rect l="l" t="t" r="r" b="b"/>
              <a:pathLst>
                <a:path w="300354" h="760729">
                  <a:moveTo>
                    <a:pt x="300227" y="0"/>
                  </a:moveTo>
                  <a:lnTo>
                    <a:pt x="0" y="0"/>
                  </a:lnTo>
                  <a:lnTo>
                    <a:pt x="0" y="760476"/>
                  </a:lnTo>
                  <a:lnTo>
                    <a:pt x="300227" y="760476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05705" y="8436101"/>
              <a:ext cx="300355" cy="760730"/>
            </a:xfrm>
            <a:custGeom>
              <a:avLst/>
              <a:gdLst/>
              <a:ahLst/>
              <a:cxnLst/>
              <a:rect l="l" t="t" r="r" b="b"/>
              <a:pathLst>
                <a:path w="300354" h="760729">
                  <a:moveTo>
                    <a:pt x="0" y="760476"/>
                  </a:moveTo>
                  <a:lnTo>
                    <a:pt x="300227" y="760476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760476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8938" y="3425189"/>
              <a:ext cx="300355" cy="5881370"/>
            </a:xfrm>
            <a:custGeom>
              <a:avLst/>
              <a:gdLst/>
              <a:ahLst/>
              <a:cxnLst/>
              <a:rect l="l" t="t" r="r" b="b"/>
              <a:pathLst>
                <a:path w="300355" h="5881370">
                  <a:moveTo>
                    <a:pt x="300227" y="0"/>
                  </a:moveTo>
                  <a:lnTo>
                    <a:pt x="0" y="0"/>
                  </a:lnTo>
                  <a:lnTo>
                    <a:pt x="0" y="5881115"/>
                  </a:lnTo>
                  <a:lnTo>
                    <a:pt x="300227" y="5881115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08938" y="3425189"/>
              <a:ext cx="300355" cy="5881370"/>
            </a:xfrm>
            <a:custGeom>
              <a:avLst/>
              <a:gdLst/>
              <a:ahLst/>
              <a:cxnLst/>
              <a:rect l="l" t="t" r="r" b="b"/>
              <a:pathLst>
                <a:path w="300355" h="5881370">
                  <a:moveTo>
                    <a:pt x="0" y="5881115"/>
                  </a:moveTo>
                  <a:lnTo>
                    <a:pt x="300227" y="5881115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5881115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39825" y="2802381"/>
            <a:ext cx="143827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Passenger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773747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Sequence</a:t>
            </a:r>
            <a:r>
              <a:rPr spc="-30" dirty="0"/>
              <a:t> </a:t>
            </a:r>
            <a:r>
              <a:rPr spc="-24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9852" y="2016378"/>
            <a:ext cx="5592445" cy="198247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Used during</a:t>
            </a:r>
            <a:r>
              <a:rPr sz="2700" spc="-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analysis</a:t>
            </a:r>
            <a:endParaRPr sz="2700">
              <a:latin typeface="URW Gothic"/>
              <a:cs typeface="URW Gothic"/>
            </a:endParaRPr>
          </a:p>
          <a:p>
            <a:pPr marL="682625">
              <a:lnSpc>
                <a:spcPct val="100000"/>
              </a:lnSpc>
              <a:spcBef>
                <a:spcPts val="1225"/>
              </a:spcBef>
              <a:tabLst>
                <a:tab pos="1101725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FFFFFF"/>
                </a:solidFill>
                <a:latin typeface="URW Gothic"/>
                <a:cs typeface="URW Gothic"/>
              </a:rPr>
              <a:t>To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refine use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case</a:t>
            </a:r>
            <a:r>
              <a:rPr sz="2400" spc="-1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descriptions</a:t>
            </a:r>
            <a:endParaRPr sz="2400">
              <a:latin typeface="URW Gothic"/>
              <a:cs typeface="URW Gothic"/>
            </a:endParaRPr>
          </a:p>
          <a:p>
            <a:pPr marL="682625">
              <a:lnSpc>
                <a:spcPts val="2735"/>
              </a:lnSpc>
              <a:spcBef>
                <a:spcPts val="1210"/>
              </a:spcBef>
              <a:tabLst>
                <a:tab pos="1101725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URW Gothic"/>
                <a:cs typeface="URW Gothic"/>
              </a:rPr>
              <a:t>find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additional</a:t>
            </a:r>
            <a:r>
              <a:rPr sz="2400" spc="-6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objects</a:t>
            </a:r>
            <a:endParaRPr sz="2400">
              <a:latin typeface="URW Gothic"/>
              <a:cs typeface="URW Gothic"/>
            </a:endParaRPr>
          </a:p>
          <a:p>
            <a:pPr marL="1101725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(“participating</a:t>
            </a:r>
            <a:r>
              <a:rPr sz="2400" spc="-5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objects”)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9852" y="4121022"/>
            <a:ext cx="48920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Used during system</a:t>
            </a:r>
            <a:r>
              <a:rPr sz="2700" spc="-4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URW Gothic"/>
                <a:cs typeface="URW Gothic"/>
              </a:rPr>
              <a:t>design</a:t>
            </a:r>
            <a:endParaRPr sz="2700">
              <a:latin typeface="URW Gothic"/>
              <a:cs typeface="URW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111" y="4698865"/>
            <a:ext cx="1096645" cy="37401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  <a:tabLst>
                <a:tab pos="418465" algn="l"/>
              </a:tabLst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to</a:t>
            </a:r>
            <a:r>
              <a:rPr sz="2400" spc="-8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re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6870" y="4687951"/>
            <a:ext cx="3696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fine </a:t>
            </a:r>
            <a:r>
              <a:rPr sz="2400" spc="-5" dirty="0">
                <a:solidFill>
                  <a:srgbClr val="FFFFFF"/>
                </a:solidFill>
                <a:latin typeface="URW Gothic"/>
                <a:cs typeface="URW Gothic"/>
              </a:rPr>
              <a:t>subsystem</a:t>
            </a:r>
            <a:r>
              <a:rPr sz="2400" spc="-6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URW Gothic"/>
                <a:cs typeface="URW Gothic"/>
              </a:rPr>
              <a:t>interfaces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2552" y="5212229"/>
            <a:ext cx="1711325" cy="4210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  <a:tabLst>
                <a:tab pos="5022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b="1" i="1" spc="-295" dirty="0">
                <a:solidFill>
                  <a:srgbClr val="FFFFFF"/>
                </a:solidFill>
                <a:latin typeface="Verdana"/>
                <a:cs typeface="Verdana"/>
              </a:rPr>
              <a:t>Instanc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6818" y="6132957"/>
            <a:ext cx="45808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are represented by</a:t>
            </a:r>
            <a:r>
              <a:rPr sz="2700" spc="-4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dashed</a:t>
            </a:r>
            <a:endParaRPr sz="2700">
              <a:latin typeface="URW Gothic"/>
              <a:cs typeface="URW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2552" y="5582255"/>
            <a:ext cx="1792605" cy="13525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502920">
              <a:lnSpc>
                <a:spcPct val="100000"/>
              </a:lnSpc>
              <a:spcBef>
                <a:spcPts val="15"/>
              </a:spcBef>
            </a:pP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rectan</a:t>
            </a:r>
            <a:endParaRPr sz="2700">
              <a:latin typeface="URW Gothic"/>
              <a:cs typeface="URW Gothic"/>
            </a:endParaRPr>
          </a:p>
          <a:p>
            <a:pPr>
              <a:lnSpc>
                <a:spcPts val="3080"/>
              </a:lnSpc>
              <a:spcBef>
                <a:spcPts val="1180"/>
              </a:spcBef>
              <a:tabLst>
                <a:tab pos="5022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b="1" i="1" spc="-290" dirty="0">
                <a:solidFill>
                  <a:srgbClr val="FFFFFF"/>
                </a:solidFill>
                <a:latin typeface="Verdana"/>
                <a:cs typeface="Verdana"/>
              </a:rPr>
              <a:t>Lifelines</a:t>
            </a:r>
            <a:endParaRPr sz="2700">
              <a:latin typeface="Verdana"/>
              <a:cs typeface="Verdana"/>
            </a:endParaRPr>
          </a:p>
          <a:p>
            <a:pPr marL="502920">
              <a:lnSpc>
                <a:spcPts val="3080"/>
              </a:lnSpc>
            </a:pP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lines</a:t>
            </a:r>
            <a:endParaRPr sz="2700">
              <a:latin typeface="URW Gothic"/>
              <a:cs typeface="URW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9852" y="7064120"/>
            <a:ext cx="54673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2150" spc="38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b="1" i="1" spc="-204" dirty="0">
                <a:solidFill>
                  <a:srgbClr val="FFFFFF"/>
                </a:solidFill>
                <a:latin typeface="Verdana"/>
                <a:cs typeface="Verdana"/>
              </a:rPr>
              <a:t>Messages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are represented</a:t>
            </a:r>
            <a:r>
              <a:rPr sz="2700" spc="-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by</a:t>
            </a:r>
            <a:endParaRPr sz="2700">
              <a:latin typeface="URW Gothic"/>
              <a:cs typeface="URW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9852" y="7285538"/>
            <a:ext cx="5656580" cy="15176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270"/>
              </a:spcBef>
            </a:pP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arrows</a:t>
            </a:r>
            <a:endParaRPr sz="2700">
              <a:latin typeface="URW Gothic"/>
              <a:cs typeface="URW Gothic"/>
            </a:endParaRPr>
          </a:p>
          <a:p>
            <a:pPr marL="515620" marR="5080" indent="-502920">
              <a:lnSpc>
                <a:spcPts val="2920"/>
              </a:lnSpc>
              <a:spcBef>
                <a:spcPts val="1540"/>
              </a:spcBef>
              <a:tabLst>
                <a:tab pos="514984" algn="l"/>
              </a:tabLst>
            </a:pPr>
            <a:r>
              <a:rPr sz="2150" spc="38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700" b="1" i="1" spc="-229" dirty="0">
                <a:solidFill>
                  <a:srgbClr val="FFFFFF"/>
                </a:solidFill>
                <a:latin typeface="Verdana"/>
                <a:cs typeface="Verdana"/>
              </a:rPr>
              <a:t>Activations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are represented by  narrow</a:t>
            </a:r>
            <a:r>
              <a:rPr sz="270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rectangles.</a:t>
            </a:r>
            <a:endParaRPr sz="2700">
              <a:latin typeface="URW Gothic"/>
              <a:cs typeface="URW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16785" y="3693286"/>
            <a:ext cx="2733040" cy="76200"/>
          </a:xfrm>
          <a:custGeom>
            <a:avLst/>
            <a:gdLst/>
            <a:ahLst/>
            <a:cxnLst/>
            <a:rect l="l" t="t" r="r" b="b"/>
            <a:pathLst>
              <a:path w="2733040" h="76200">
                <a:moveTo>
                  <a:pt x="2656331" y="46849"/>
                </a:moveTo>
                <a:lnTo>
                  <a:pt x="2656331" y="76200"/>
                </a:lnTo>
                <a:lnTo>
                  <a:pt x="2715202" y="46862"/>
                </a:lnTo>
                <a:lnTo>
                  <a:pt x="2656331" y="46849"/>
                </a:lnTo>
                <a:close/>
              </a:path>
              <a:path w="2733040" h="76200">
                <a:moveTo>
                  <a:pt x="2656331" y="29449"/>
                </a:moveTo>
                <a:lnTo>
                  <a:pt x="2656331" y="46849"/>
                </a:lnTo>
                <a:lnTo>
                  <a:pt x="2669031" y="46862"/>
                </a:lnTo>
                <a:lnTo>
                  <a:pt x="2669031" y="29463"/>
                </a:lnTo>
                <a:lnTo>
                  <a:pt x="2656331" y="29449"/>
                </a:lnTo>
                <a:close/>
              </a:path>
              <a:path w="2733040" h="76200">
                <a:moveTo>
                  <a:pt x="2656331" y="0"/>
                </a:moveTo>
                <a:lnTo>
                  <a:pt x="2656331" y="29449"/>
                </a:lnTo>
                <a:lnTo>
                  <a:pt x="2669031" y="29463"/>
                </a:lnTo>
                <a:lnTo>
                  <a:pt x="2669031" y="46862"/>
                </a:lnTo>
                <a:lnTo>
                  <a:pt x="2715202" y="46862"/>
                </a:lnTo>
                <a:lnTo>
                  <a:pt x="2732531" y="38226"/>
                </a:lnTo>
                <a:lnTo>
                  <a:pt x="2656331" y="0"/>
                </a:lnTo>
                <a:close/>
              </a:path>
              <a:path w="2733040" h="76200">
                <a:moveTo>
                  <a:pt x="0" y="26415"/>
                </a:moveTo>
                <a:lnTo>
                  <a:pt x="0" y="43941"/>
                </a:lnTo>
                <a:lnTo>
                  <a:pt x="2656331" y="46849"/>
                </a:lnTo>
                <a:lnTo>
                  <a:pt x="2656331" y="29449"/>
                </a:lnTo>
                <a:lnTo>
                  <a:pt x="0" y="26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66722" y="3429127"/>
            <a:ext cx="190944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selectZone()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39645" y="6855586"/>
            <a:ext cx="2764790" cy="76200"/>
          </a:xfrm>
          <a:custGeom>
            <a:avLst/>
            <a:gdLst/>
            <a:ahLst/>
            <a:cxnLst/>
            <a:rect l="l" t="t" r="r" b="b"/>
            <a:pathLst>
              <a:path w="2764790" h="76200">
                <a:moveTo>
                  <a:pt x="2688336" y="46849"/>
                </a:moveTo>
                <a:lnTo>
                  <a:pt x="2688336" y="76200"/>
                </a:lnTo>
                <a:lnTo>
                  <a:pt x="2747206" y="46863"/>
                </a:lnTo>
                <a:lnTo>
                  <a:pt x="2688336" y="46849"/>
                </a:lnTo>
                <a:close/>
              </a:path>
              <a:path w="2764790" h="76200">
                <a:moveTo>
                  <a:pt x="2688336" y="29449"/>
                </a:moveTo>
                <a:lnTo>
                  <a:pt x="2688336" y="46849"/>
                </a:lnTo>
                <a:lnTo>
                  <a:pt x="2701036" y="46863"/>
                </a:lnTo>
                <a:lnTo>
                  <a:pt x="2701036" y="29464"/>
                </a:lnTo>
                <a:lnTo>
                  <a:pt x="2688336" y="29449"/>
                </a:lnTo>
                <a:close/>
              </a:path>
              <a:path w="2764790" h="76200">
                <a:moveTo>
                  <a:pt x="2688336" y="0"/>
                </a:moveTo>
                <a:lnTo>
                  <a:pt x="2688336" y="29449"/>
                </a:lnTo>
                <a:lnTo>
                  <a:pt x="2701036" y="29464"/>
                </a:lnTo>
                <a:lnTo>
                  <a:pt x="2701036" y="46863"/>
                </a:lnTo>
                <a:lnTo>
                  <a:pt x="2747206" y="46863"/>
                </a:lnTo>
                <a:lnTo>
                  <a:pt x="2764536" y="38227"/>
                </a:lnTo>
                <a:lnTo>
                  <a:pt x="2688336" y="0"/>
                </a:lnTo>
                <a:close/>
              </a:path>
              <a:path w="2764790" h="76200">
                <a:moveTo>
                  <a:pt x="0" y="26416"/>
                </a:moveTo>
                <a:lnTo>
                  <a:pt x="0" y="43942"/>
                </a:lnTo>
                <a:lnTo>
                  <a:pt x="2688336" y="46849"/>
                </a:lnTo>
                <a:lnTo>
                  <a:pt x="2688336" y="29449"/>
                </a:lnTo>
                <a:lnTo>
                  <a:pt x="0" y="26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66722" y="6587108"/>
            <a:ext cx="222313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pickupChange()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16785" y="8448167"/>
            <a:ext cx="2769235" cy="76200"/>
          </a:xfrm>
          <a:custGeom>
            <a:avLst/>
            <a:gdLst/>
            <a:ahLst/>
            <a:cxnLst/>
            <a:rect l="l" t="t" r="r" b="b"/>
            <a:pathLst>
              <a:path w="2769235" h="76200">
                <a:moveTo>
                  <a:pt x="2692908" y="46849"/>
                </a:moveTo>
                <a:lnTo>
                  <a:pt x="2692908" y="76199"/>
                </a:lnTo>
                <a:lnTo>
                  <a:pt x="2751778" y="46862"/>
                </a:lnTo>
                <a:lnTo>
                  <a:pt x="2692908" y="46849"/>
                </a:lnTo>
                <a:close/>
              </a:path>
              <a:path w="2769235" h="76200">
                <a:moveTo>
                  <a:pt x="2692908" y="29449"/>
                </a:moveTo>
                <a:lnTo>
                  <a:pt x="2692908" y="46849"/>
                </a:lnTo>
                <a:lnTo>
                  <a:pt x="2705608" y="46862"/>
                </a:lnTo>
                <a:lnTo>
                  <a:pt x="2705608" y="29463"/>
                </a:lnTo>
                <a:lnTo>
                  <a:pt x="2692908" y="29449"/>
                </a:lnTo>
                <a:close/>
              </a:path>
              <a:path w="2769235" h="76200">
                <a:moveTo>
                  <a:pt x="2692908" y="0"/>
                </a:moveTo>
                <a:lnTo>
                  <a:pt x="2692908" y="29449"/>
                </a:lnTo>
                <a:lnTo>
                  <a:pt x="2705608" y="29463"/>
                </a:lnTo>
                <a:lnTo>
                  <a:pt x="2705608" y="46862"/>
                </a:lnTo>
                <a:lnTo>
                  <a:pt x="2751778" y="46862"/>
                </a:lnTo>
                <a:lnTo>
                  <a:pt x="2769108" y="38226"/>
                </a:lnTo>
                <a:lnTo>
                  <a:pt x="2692908" y="0"/>
                </a:lnTo>
                <a:close/>
              </a:path>
              <a:path w="2769235" h="76200">
                <a:moveTo>
                  <a:pt x="0" y="26415"/>
                </a:moveTo>
                <a:lnTo>
                  <a:pt x="0" y="43941"/>
                </a:lnTo>
                <a:lnTo>
                  <a:pt x="2692908" y="46849"/>
                </a:lnTo>
                <a:lnTo>
                  <a:pt x="2692908" y="29449"/>
                </a:lnTo>
                <a:lnTo>
                  <a:pt x="0" y="26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66722" y="8130616"/>
            <a:ext cx="2223135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pickUpTicket()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39645" y="5259959"/>
            <a:ext cx="2715895" cy="76200"/>
          </a:xfrm>
          <a:custGeom>
            <a:avLst/>
            <a:gdLst/>
            <a:ahLst/>
            <a:cxnLst/>
            <a:rect l="l" t="t" r="r" b="b"/>
            <a:pathLst>
              <a:path w="2715895" h="76200">
                <a:moveTo>
                  <a:pt x="2639568" y="46849"/>
                </a:moveTo>
                <a:lnTo>
                  <a:pt x="2639568" y="76200"/>
                </a:lnTo>
                <a:lnTo>
                  <a:pt x="2698438" y="46862"/>
                </a:lnTo>
                <a:lnTo>
                  <a:pt x="2639568" y="46849"/>
                </a:lnTo>
                <a:close/>
              </a:path>
              <a:path w="2715895" h="76200">
                <a:moveTo>
                  <a:pt x="2639568" y="29449"/>
                </a:moveTo>
                <a:lnTo>
                  <a:pt x="2639568" y="46849"/>
                </a:lnTo>
                <a:lnTo>
                  <a:pt x="2652268" y="46862"/>
                </a:lnTo>
                <a:lnTo>
                  <a:pt x="2652268" y="29463"/>
                </a:lnTo>
                <a:lnTo>
                  <a:pt x="2639568" y="29449"/>
                </a:lnTo>
                <a:close/>
              </a:path>
              <a:path w="2715895" h="76200">
                <a:moveTo>
                  <a:pt x="2639568" y="0"/>
                </a:moveTo>
                <a:lnTo>
                  <a:pt x="2639568" y="29449"/>
                </a:lnTo>
                <a:lnTo>
                  <a:pt x="2652268" y="29463"/>
                </a:lnTo>
                <a:lnTo>
                  <a:pt x="2652268" y="46862"/>
                </a:lnTo>
                <a:lnTo>
                  <a:pt x="2698438" y="46862"/>
                </a:lnTo>
                <a:lnTo>
                  <a:pt x="2715768" y="38226"/>
                </a:lnTo>
                <a:lnTo>
                  <a:pt x="2639568" y="0"/>
                </a:lnTo>
                <a:close/>
              </a:path>
              <a:path w="2715895" h="76200">
                <a:moveTo>
                  <a:pt x="0" y="26415"/>
                </a:moveTo>
                <a:lnTo>
                  <a:pt x="0" y="43941"/>
                </a:lnTo>
                <a:lnTo>
                  <a:pt x="2639568" y="46849"/>
                </a:lnTo>
                <a:lnTo>
                  <a:pt x="2639568" y="29449"/>
                </a:lnTo>
                <a:lnTo>
                  <a:pt x="0" y="26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66722" y="4991861"/>
            <a:ext cx="2066289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insertCoins()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65930" y="2651505"/>
            <a:ext cx="2066289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TicketMachine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82858" y="1668430"/>
            <a:ext cx="643890" cy="1119505"/>
            <a:chOff x="1282858" y="1668430"/>
            <a:chExt cx="643890" cy="1119505"/>
          </a:xfrm>
        </p:grpSpPr>
        <p:sp>
          <p:nvSpPr>
            <p:cNvPr id="22" name="object 22"/>
            <p:cNvSpPr/>
            <p:nvPr/>
          </p:nvSpPr>
          <p:spPr>
            <a:xfrm>
              <a:off x="1291589" y="1902713"/>
              <a:ext cx="626745" cy="876300"/>
            </a:xfrm>
            <a:custGeom>
              <a:avLst/>
              <a:gdLst/>
              <a:ahLst/>
              <a:cxnLst/>
              <a:rect l="l" t="t" r="r" b="b"/>
              <a:pathLst>
                <a:path w="626744" h="876300">
                  <a:moveTo>
                    <a:pt x="300228" y="0"/>
                  </a:moveTo>
                  <a:lnTo>
                    <a:pt x="300228" y="552322"/>
                  </a:lnTo>
                  <a:lnTo>
                    <a:pt x="0" y="876300"/>
                  </a:lnTo>
                </a:path>
                <a:path w="626744" h="876300">
                  <a:moveTo>
                    <a:pt x="300228" y="551687"/>
                  </a:moveTo>
                  <a:lnTo>
                    <a:pt x="626364" y="876300"/>
                  </a:lnTo>
                </a:path>
                <a:path w="626744" h="876300">
                  <a:moveTo>
                    <a:pt x="0" y="249935"/>
                  </a:moveTo>
                  <a:lnTo>
                    <a:pt x="626364" y="251459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9417" y="1677161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163068" y="0"/>
                  </a:moveTo>
                  <a:lnTo>
                    <a:pt x="119723" y="5826"/>
                  </a:lnTo>
                  <a:lnTo>
                    <a:pt x="80771" y="22267"/>
                  </a:lnTo>
                  <a:lnTo>
                    <a:pt x="47767" y="47767"/>
                  </a:lnTo>
                  <a:lnTo>
                    <a:pt x="22267" y="80772"/>
                  </a:lnTo>
                  <a:lnTo>
                    <a:pt x="5826" y="119723"/>
                  </a:lnTo>
                  <a:lnTo>
                    <a:pt x="0" y="163068"/>
                  </a:lnTo>
                  <a:lnTo>
                    <a:pt x="5826" y="206412"/>
                  </a:lnTo>
                  <a:lnTo>
                    <a:pt x="22267" y="245364"/>
                  </a:lnTo>
                  <a:lnTo>
                    <a:pt x="47767" y="278368"/>
                  </a:lnTo>
                  <a:lnTo>
                    <a:pt x="80772" y="303868"/>
                  </a:lnTo>
                  <a:lnTo>
                    <a:pt x="119723" y="320309"/>
                  </a:lnTo>
                  <a:lnTo>
                    <a:pt x="163068" y="326136"/>
                  </a:lnTo>
                  <a:lnTo>
                    <a:pt x="206412" y="320309"/>
                  </a:lnTo>
                  <a:lnTo>
                    <a:pt x="245364" y="303868"/>
                  </a:lnTo>
                  <a:lnTo>
                    <a:pt x="278368" y="278368"/>
                  </a:lnTo>
                  <a:lnTo>
                    <a:pt x="303868" y="245364"/>
                  </a:lnTo>
                  <a:lnTo>
                    <a:pt x="320309" y="206412"/>
                  </a:lnTo>
                  <a:lnTo>
                    <a:pt x="326136" y="163068"/>
                  </a:lnTo>
                  <a:lnTo>
                    <a:pt x="320309" y="119723"/>
                  </a:lnTo>
                  <a:lnTo>
                    <a:pt x="303868" y="80772"/>
                  </a:lnTo>
                  <a:lnTo>
                    <a:pt x="278368" y="47767"/>
                  </a:lnTo>
                  <a:lnTo>
                    <a:pt x="245363" y="22267"/>
                  </a:lnTo>
                  <a:lnTo>
                    <a:pt x="206412" y="582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39417" y="1677161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0" y="163068"/>
                  </a:moveTo>
                  <a:lnTo>
                    <a:pt x="5826" y="119723"/>
                  </a:lnTo>
                  <a:lnTo>
                    <a:pt x="22267" y="80772"/>
                  </a:lnTo>
                  <a:lnTo>
                    <a:pt x="47767" y="47767"/>
                  </a:lnTo>
                  <a:lnTo>
                    <a:pt x="80771" y="22267"/>
                  </a:lnTo>
                  <a:lnTo>
                    <a:pt x="119723" y="5826"/>
                  </a:lnTo>
                  <a:lnTo>
                    <a:pt x="163068" y="0"/>
                  </a:lnTo>
                  <a:lnTo>
                    <a:pt x="206412" y="5826"/>
                  </a:lnTo>
                  <a:lnTo>
                    <a:pt x="245363" y="22267"/>
                  </a:lnTo>
                  <a:lnTo>
                    <a:pt x="278368" y="47767"/>
                  </a:lnTo>
                  <a:lnTo>
                    <a:pt x="303868" y="80772"/>
                  </a:lnTo>
                  <a:lnTo>
                    <a:pt x="320309" y="119723"/>
                  </a:lnTo>
                  <a:lnTo>
                    <a:pt x="326136" y="163068"/>
                  </a:lnTo>
                  <a:lnTo>
                    <a:pt x="320309" y="206412"/>
                  </a:lnTo>
                  <a:lnTo>
                    <a:pt x="303868" y="245364"/>
                  </a:lnTo>
                  <a:lnTo>
                    <a:pt x="278368" y="278368"/>
                  </a:lnTo>
                  <a:lnTo>
                    <a:pt x="245364" y="303868"/>
                  </a:lnTo>
                  <a:lnTo>
                    <a:pt x="206412" y="320309"/>
                  </a:lnTo>
                  <a:lnTo>
                    <a:pt x="163068" y="326136"/>
                  </a:lnTo>
                  <a:lnTo>
                    <a:pt x="119723" y="320309"/>
                  </a:lnTo>
                  <a:lnTo>
                    <a:pt x="80772" y="303868"/>
                  </a:lnTo>
                  <a:lnTo>
                    <a:pt x="47767" y="278368"/>
                  </a:lnTo>
                  <a:lnTo>
                    <a:pt x="22267" y="245364"/>
                  </a:lnTo>
                  <a:lnTo>
                    <a:pt x="5826" y="206412"/>
                  </a:lnTo>
                  <a:lnTo>
                    <a:pt x="0" y="16306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400047" y="274065"/>
            <a:ext cx="9908540" cy="9304655"/>
            <a:chOff x="1400047" y="274065"/>
            <a:chExt cx="9908540" cy="9304655"/>
          </a:xfrm>
        </p:grpSpPr>
        <p:sp>
          <p:nvSpPr>
            <p:cNvPr id="26" name="object 26"/>
            <p:cNvSpPr/>
            <p:nvPr/>
          </p:nvSpPr>
          <p:spPr>
            <a:xfrm>
              <a:off x="1438655" y="3454908"/>
              <a:ext cx="277495" cy="3732529"/>
            </a:xfrm>
            <a:custGeom>
              <a:avLst/>
              <a:gdLst/>
              <a:ahLst/>
              <a:cxnLst/>
              <a:rect l="l" t="t" r="r" b="b"/>
              <a:pathLst>
                <a:path w="277494" h="3732529">
                  <a:moveTo>
                    <a:pt x="277368" y="0"/>
                  </a:moveTo>
                  <a:lnTo>
                    <a:pt x="0" y="0"/>
                  </a:lnTo>
                  <a:lnTo>
                    <a:pt x="0" y="3732276"/>
                  </a:lnTo>
                  <a:lnTo>
                    <a:pt x="277368" y="3732276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92579" y="3238499"/>
              <a:ext cx="0" cy="6166485"/>
            </a:xfrm>
            <a:custGeom>
              <a:avLst/>
              <a:gdLst/>
              <a:ahLst/>
              <a:cxnLst/>
              <a:rect l="l" t="t" r="r" b="b"/>
              <a:pathLst>
                <a:path h="6166484">
                  <a:moveTo>
                    <a:pt x="0" y="0"/>
                  </a:moveTo>
                  <a:lnTo>
                    <a:pt x="0" y="6166104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60241" y="2504693"/>
              <a:ext cx="2354580" cy="574675"/>
            </a:xfrm>
            <a:custGeom>
              <a:avLst/>
              <a:gdLst/>
              <a:ahLst/>
              <a:cxnLst/>
              <a:rect l="l" t="t" r="r" b="b"/>
              <a:pathLst>
                <a:path w="2354579" h="574675">
                  <a:moveTo>
                    <a:pt x="0" y="574548"/>
                  </a:moveTo>
                  <a:lnTo>
                    <a:pt x="2354580" y="574548"/>
                  </a:lnTo>
                  <a:lnTo>
                    <a:pt x="2354580" y="0"/>
                  </a:lnTo>
                  <a:lnTo>
                    <a:pt x="0" y="0"/>
                  </a:lnTo>
                  <a:lnTo>
                    <a:pt x="0" y="57454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37531" y="3073908"/>
              <a:ext cx="0" cy="6499860"/>
            </a:xfrm>
            <a:custGeom>
              <a:avLst/>
              <a:gdLst/>
              <a:ahLst/>
              <a:cxnLst/>
              <a:rect l="l" t="t" r="r" b="b"/>
              <a:pathLst>
                <a:path h="6499859">
                  <a:moveTo>
                    <a:pt x="0" y="0"/>
                  </a:moveTo>
                  <a:lnTo>
                    <a:pt x="0" y="649986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05705" y="3685794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300227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300227" y="758951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05705" y="3685794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0" y="758951"/>
                  </a:moveTo>
                  <a:lnTo>
                    <a:pt x="300227" y="758951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05705" y="5269230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300227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300227" y="758951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05705" y="5269230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0" y="758951"/>
                  </a:moveTo>
                  <a:lnTo>
                    <a:pt x="300227" y="758951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05705" y="6852665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59">
                  <a:moveTo>
                    <a:pt x="300227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300227" y="758951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05705" y="6852665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59">
                  <a:moveTo>
                    <a:pt x="0" y="758951"/>
                  </a:moveTo>
                  <a:lnTo>
                    <a:pt x="300227" y="758951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05705" y="8436101"/>
              <a:ext cx="300355" cy="760730"/>
            </a:xfrm>
            <a:custGeom>
              <a:avLst/>
              <a:gdLst/>
              <a:ahLst/>
              <a:cxnLst/>
              <a:rect l="l" t="t" r="r" b="b"/>
              <a:pathLst>
                <a:path w="300354" h="760729">
                  <a:moveTo>
                    <a:pt x="300227" y="0"/>
                  </a:moveTo>
                  <a:lnTo>
                    <a:pt x="0" y="0"/>
                  </a:lnTo>
                  <a:lnTo>
                    <a:pt x="0" y="760476"/>
                  </a:lnTo>
                  <a:lnTo>
                    <a:pt x="300227" y="760476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05705" y="8436101"/>
              <a:ext cx="300355" cy="760730"/>
            </a:xfrm>
            <a:custGeom>
              <a:avLst/>
              <a:gdLst/>
              <a:ahLst/>
              <a:cxnLst/>
              <a:rect l="l" t="t" r="r" b="b"/>
              <a:pathLst>
                <a:path w="300354" h="760729">
                  <a:moveTo>
                    <a:pt x="0" y="760476"/>
                  </a:moveTo>
                  <a:lnTo>
                    <a:pt x="300227" y="760476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760476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08937" y="3425189"/>
              <a:ext cx="300355" cy="5881370"/>
            </a:xfrm>
            <a:custGeom>
              <a:avLst/>
              <a:gdLst/>
              <a:ahLst/>
              <a:cxnLst/>
              <a:rect l="l" t="t" r="r" b="b"/>
              <a:pathLst>
                <a:path w="300355" h="5881370">
                  <a:moveTo>
                    <a:pt x="300227" y="0"/>
                  </a:moveTo>
                  <a:lnTo>
                    <a:pt x="0" y="0"/>
                  </a:lnTo>
                  <a:lnTo>
                    <a:pt x="0" y="5881115"/>
                  </a:lnTo>
                  <a:lnTo>
                    <a:pt x="300227" y="5881115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08937" y="3425189"/>
              <a:ext cx="300355" cy="5881370"/>
            </a:xfrm>
            <a:custGeom>
              <a:avLst/>
              <a:gdLst/>
              <a:ahLst/>
              <a:cxnLst/>
              <a:rect l="l" t="t" r="r" b="b"/>
              <a:pathLst>
                <a:path w="300355" h="5881370">
                  <a:moveTo>
                    <a:pt x="0" y="5881115"/>
                  </a:moveTo>
                  <a:lnTo>
                    <a:pt x="300227" y="5881115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5881115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38828" y="280415"/>
              <a:ext cx="7463155" cy="3204210"/>
            </a:xfrm>
            <a:custGeom>
              <a:avLst/>
              <a:gdLst/>
              <a:ahLst/>
              <a:cxnLst/>
              <a:rect l="l" t="t" r="r" b="b"/>
              <a:pathLst>
                <a:path w="7463155" h="3204210">
                  <a:moveTo>
                    <a:pt x="4741037" y="1687067"/>
                  </a:moveTo>
                  <a:lnTo>
                    <a:pt x="3574415" y="1687067"/>
                  </a:lnTo>
                  <a:lnTo>
                    <a:pt x="0" y="3204082"/>
                  </a:lnTo>
                  <a:lnTo>
                    <a:pt x="4741037" y="1687067"/>
                  </a:lnTo>
                  <a:close/>
                </a:path>
                <a:path w="7463155" h="3204210">
                  <a:moveTo>
                    <a:pt x="7181977" y="0"/>
                  </a:moveTo>
                  <a:lnTo>
                    <a:pt x="3077845" y="0"/>
                  </a:lnTo>
                  <a:lnTo>
                    <a:pt x="3032229" y="3679"/>
                  </a:lnTo>
                  <a:lnTo>
                    <a:pt x="2988959" y="14331"/>
                  </a:lnTo>
                  <a:lnTo>
                    <a:pt x="2948613" y="31378"/>
                  </a:lnTo>
                  <a:lnTo>
                    <a:pt x="2911771" y="54242"/>
                  </a:lnTo>
                  <a:lnTo>
                    <a:pt x="2879010" y="82343"/>
                  </a:lnTo>
                  <a:lnTo>
                    <a:pt x="2850909" y="115104"/>
                  </a:lnTo>
                  <a:lnTo>
                    <a:pt x="2828045" y="151946"/>
                  </a:lnTo>
                  <a:lnTo>
                    <a:pt x="2810998" y="192292"/>
                  </a:lnTo>
                  <a:lnTo>
                    <a:pt x="2800346" y="235562"/>
                  </a:lnTo>
                  <a:lnTo>
                    <a:pt x="2796667" y="281177"/>
                  </a:lnTo>
                  <a:lnTo>
                    <a:pt x="2796667" y="1405889"/>
                  </a:lnTo>
                  <a:lnTo>
                    <a:pt x="2800346" y="1451505"/>
                  </a:lnTo>
                  <a:lnTo>
                    <a:pt x="2810998" y="1494775"/>
                  </a:lnTo>
                  <a:lnTo>
                    <a:pt x="2828045" y="1535121"/>
                  </a:lnTo>
                  <a:lnTo>
                    <a:pt x="2850909" y="1571963"/>
                  </a:lnTo>
                  <a:lnTo>
                    <a:pt x="2879010" y="1604724"/>
                  </a:lnTo>
                  <a:lnTo>
                    <a:pt x="2911771" y="1632825"/>
                  </a:lnTo>
                  <a:lnTo>
                    <a:pt x="2948613" y="1655689"/>
                  </a:lnTo>
                  <a:lnTo>
                    <a:pt x="2988959" y="1672736"/>
                  </a:lnTo>
                  <a:lnTo>
                    <a:pt x="3032229" y="1683388"/>
                  </a:lnTo>
                  <a:lnTo>
                    <a:pt x="3077845" y="1687067"/>
                  </a:lnTo>
                  <a:lnTo>
                    <a:pt x="7181977" y="1687067"/>
                  </a:lnTo>
                  <a:lnTo>
                    <a:pt x="7227592" y="1683388"/>
                  </a:lnTo>
                  <a:lnTo>
                    <a:pt x="7270862" y="1672736"/>
                  </a:lnTo>
                  <a:lnTo>
                    <a:pt x="7311208" y="1655689"/>
                  </a:lnTo>
                  <a:lnTo>
                    <a:pt x="7348050" y="1632825"/>
                  </a:lnTo>
                  <a:lnTo>
                    <a:pt x="7380811" y="1604724"/>
                  </a:lnTo>
                  <a:lnTo>
                    <a:pt x="7408912" y="1571963"/>
                  </a:lnTo>
                  <a:lnTo>
                    <a:pt x="7431776" y="1535121"/>
                  </a:lnTo>
                  <a:lnTo>
                    <a:pt x="7448823" y="1494775"/>
                  </a:lnTo>
                  <a:lnTo>
                    <a:pt x="7459475" y="1451505"/>
                  </a:lnTo>
                  <a:lnTo>
                    <a:pt x="7463155" y="1405889"/>
                  </a:lnTo>
                  <a:lnTo>
                    <a:pt x="7463155" y="281177"/>
                  </a:lnTo>
                  <a:lnTo>
                    <a:pt x="7459475" y="235562"/>
                  </a:lnTo>
                  <a:lnTo>
                    <a:pt x="7448823" y="192292"/>
                  </a:lnTo>
                  <a:lnTo>
                    <a:pt x="7431776" y="151946"/>
                  </a:lnTo>
                  <a:lnTo>
                    <a:pt x="7408912" y="115104"/>
                  </a:lnTo>
                  <a:lnTo>
                    <a:pt x="7380811" y="82343"/>
                  </a:lnTo>
                  <a:lnTo>
                    <a:pt x="7348050" y="54242"/>
                  </a:lnTo>
                  <a:lnTo>
                    <a:pt x="7311208" y="31378"/>
                  </a:lnTo>
                  <a:lnTo>
                    <a:pt x="7270862" y="14331"/>
                  </a:lnTo>
                  <a:lnTo>
                    <a:pt x="7227592" y="3679"/>
                  </a:lnTo>
                  <a:lnTo>
                    <a:pt x="71819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8828" y="280415"/>
              <a:ext cx="7463155" cy="3204210"/>
            </a:xfrm>
            <a:custGeom>
              <a:avLst/>
              <a:gdLst/>
              <a:ahLst/>
              <a:cxnLst/>
              <a:rect l="l" t="t" r="r" b="b"/>
              <a:pathLst>
                <a:path w="7463155" h="3204210">
                  <a:moveTo>
                    <a:pt x="2796667" y="281177"/>
                  </a:moveTo>
                  <a:lnTo>
                    <a:pt x="2800346" y="235562"/>
                  </a:lnTo>
                  <a:lnTo>
                    <a:pt x="2810998" y="192292"/>
                  </a:lnTo>
                  <a:lnTo>
                    <a:pt x="2828045" y="151946"/>
                  </a:lnTo>
                  <a:lnTo>
                    <a:pt x="2850909" y="115104"/>
                  </a:lnTo>
                  <a:lnTo>
                    <a:pt x="2879010" y="82343"/>
                  </a:lnTo>
                  <a:lnTo>
                    <a:pt x="2911771" y="54242"/>
                  </a:lnTo>
                  <a:lnTo>
                    <a:pt x="2948613" y="31378"/>
                  </a:lnTo>
                  <a:lnTo>
                    <a:pt x="2988959" y="14331"/>
                  </a:lnTo>
                  <a:lnTo>
                    <a:pt x="3032229" y="3679"/>
                  </a:lnTo>
                  <a:lnTo>
                    <a:pt x="3077845" y="0"/>
                  </a:lnTo>
                  <a:lnTo>
                    <a:pt x="3574415" y="0"/>
                  </a:lnTo>
                  <a:lnTo>
                    <a:pt x="4741037" y="0"/>
                  </a:lnTo>
                  <a:lnTo>
                    <a:pt x="7181977" y="0"/>
                  </a:lnTo>
                  <a:lnTo>
                    <a:pt x="7227592" y="3679"/>
                  </a:lnTo>
                  <a:lnTo>
                    <a:pt x="7270862" y="14331"/>
                  </a:lnTo>
                  <a:lnTo>
                    <a:pt x="7311208" y="31378"/>
                  </a:lnTo>
                  <a:lnTo>
                    <a:pt x="7348050" y="54242"/>
                  </a:lnTo>
                  <a:lnTo>
                    <a:pt x="7380811" y="82343"/>
                  </a:lnTo>
                  <a:lnTo>
                    <a:pt x="7408912" y="115104"/>
                  </a:lnTo>
                  <a:lnTo>
                    <a:pt x="7431776" y="151946"/>
                  </a:lnTo>
                  <a:lnTo>
                    <a:pt x="7448823" y="192292"/>
                  </a:lnTo>
                  <a:lnTo>
                    <a:pt x="7459475" y="235562"/>
                  </a:lnTo>
                  <a:lnTo>
                    <a:pt x="7463155" y="281177"/>
                  </a:lnTo>
                  <a:lnTo>
                    <a:pt x="7463155" y="984123"/>
                  </a:lnTo>
                  <a:lnTo>
                    <a:pt x="7463155" y="1405889"/>
                  </a:lnTo>
                  <a:lnTo>
                    <a:pt x="7459475" y="1451505"/>
                  </a:lnTo>
                  <a:lnTo>
                    <a:pt x="7448823" y="1494775"/>
                  </a:lnTo>
                  <a:lnTo>
                    <a:pt x="7431776" y="1535121"/>
                  </a:lnTo>
                  <a:lnTo>
                    <a:pt x="7408912" y="1571963"/>
                  </a:lnTo>
                  <a:lnTo>
                    <a:pt x="7380811" y="1604724"/>
                  </a:lnTo>
                  <a:lnTo>
                    <a:pt x="7348050" y="1632825"/>
                  </a:lnTo>
                  <a:lnTo>
                    <a:pt x="7311208" y="1655689"/>
                  </a:lnTo>
                  <a:lnTo>
                    <a:pt x="7270862" y="1672736"/>
                  </a:lnTo>
                  <a:lnTo>
                    <a:pt x="7227592" y="1683388"/>
                  </a:lnTo>
                  <a:lnTo>
                    <a:pt x="7181977" y="1687067"/>
                  </a:lnTo>
                  <a:lnTo>
                    <a:pt x="4741037" y="1687067"/>
                  </a:lnTo>
                  <a:lnTo>
                    <a:pt x="0" y="3204082"/>
                  </a:lnTo>
                  <a:lnTo>
                    <a:pt x="3574415" y="1687067"/>
                  </a:lnTo>
                  <a:lnTo>
                    <a:pt x="3077845" y="1687067"/>
                  </a:lnTo>
                  <a:lnTo>
                    <a:pt x="3032229" y="1683388"/>
                  </a:lnTo>
                  <a:lnTo>
                    <a:pt x="2988959" y="1672736"/>
                  </a:lnTo>
                  <a:lnTo>
                    <a:pt x="2948613" y="1655689"/>
                  </a:lnTo>
                  <a:lnTo>
                    <a:pt x="2911771" y="1632825"/>
                  </a:lnTo>
                  <a:lnTo>
                    <a:pt x="2879010" y="1604724"/>
                  </a:lnTo>
                  <a:lnTo>
                    <a:pt x="2850909" y="1571963"/>
                  </a:lnTo>
                  <a:lnTo>
                    <a:pt x="2828045" y="1535121"/>
                  </a:lnTo>
                  <a:lnTo>
                    <a:pt x="2810998" y="1494775"/>
                  </a:lnTo>
                  <a:lnTo>
                    <a:pt x="2800346" y="1451505"/>
                  </a:lnTo>
                  <a:lnTo>
                    <a:pt x="2796667" y="1405889"/>
                  </a:lnTo>
                  <a:lnTo>
                    <a:pt x="2796667" y="984123"/>
                  </a:lnTo>
                  <a:lnTo>
                    <a:pt x="2796667" y="28117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39825" y="2802381"/>
            <a:ext cx="143827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Passenger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97420" y="696849"/>
            <a:ext cx="130238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Times New Roman"/>
                <a:cs typeface="Times New Roman"/>
              </a:rPr>
              <a:t>Focus</a:t>
            </a:r>
            <a:r>
              <a:rPr sz="2650" b="1" spc="-85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Times New Roman"/>
                <a:cs typeface="Times New Roman"/>
              </a:rPr>
              <a:t>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97420" y="1099185"/>
            <a:ext cx="174371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Times New Roman"/>
                <a:cs typeface="Times New Roman"/>
              </a:rPr>
              <a:t>control</a:t>
            </a:r>
            <a:r>
              <a:rPr sz="2650" b="1" spc="-6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flow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451532" y="4090098"/>
            <a:ext cx="4964430" cy="2457450"/>
            <a:chOff x="8451532" y="4090098"/>
            <a:chExt cx="4964430" cy="2457450"/>
          </a:xfrm>
        </p:grpSpPr>
        <p:sp>
          <p:nvSpPr>
            <p:cNvPr id="46" name="object 46"/>
            <p:cNvSpPr/>
            <p:nvPr/>
          </p:nvSpPr>
          <p:spPr>
            <a:xfrm>
              <a:off x="8456294" y="4094860"/>
              <a:ext cx="4954905" cy="2447925"/>
            </a:xfrm>
            <a:custGeom>
              <a:avLst/>
              <a:gdLst/>
              <a:ahLst/>
              <a:cxnLst/>
              <a:rect l="l" t="t" r="r" b="b"/>
              <a:pathLst>
                <a:path w="4954905" h="2447925">
                  <a:moveTo>
                    <a:pt x="0" y="0"/>
                  </a:moveTo>
                  <a:lnTo>
                    <a:pt x="1611249" y="1459991"/>
                  </a:lnTo>
                  <a:lnTo>
                    <a:pt x="1611249" y="2165477"/>
                  </a:lnTo>
                  <a:lnTo>
                    <a:pt x="1614943" y="2211244"/>
                  </a:lnTo>
                  <a:lnTo>
                    <a:pt x="1625637" y="2254663"/>
                  </a:lnTo>
                  <a:lnTo>
                    <a:pt x="1642751" y="2295151"/>
                  </a:lnTo>
                  <a:lnTo>
                    <a:pt x="1665702" y="2332127"/>
                  </a:lnTo>
                  <a:lnTo>
                    <a:pt x="1693910" y="2365009"/>
                  </a:lnTo>
                  <a:lnTo>
                    <a:pt x="1726792" y="2393217"/>
                  </a:lnTo>
                  <a:lnTo>
                    <a:pt x="1763768" y="2416168"/>
                  </a:lnTo>
                  <a:lnTo>
                    <a:pt x="1804256" y="2433282"/>
                  </a:lnTo>
                  <a:lnTo>
                    <a:pt x="1847675" y="2443976"/>
                  </a:lnTo>
                  <a:lnTo>
                    <a:pt x="1893443" y="2447671"/>
                  </a:lnTo>
                  <a:lnTo>
                    <a:pt x="4672710" y="2447671"/>
                  </a:lnTo>
                  <a:lnTo>
                    <a:pt x="4718478" y="2443976"/>
                  </a:lnTo>
                  <a:lnTo>
                    <a:pt x="4761897" y="2433282"/>
                  </a:lnTo>
                  <a:lnTo>
                    <a:pt x="4802385" y="2416168"/>
                  </a:lnTo>
                  <a:lnTo>
                    <a:pt x="4839361" y="2393217"/>
                  </a:lnTo>
                  <a:lnTo>
                    <a:pt x="4872243" y="2365009"/>
                  </a:lnTo>
                  <a:lnTo>
                    <a:pt x="4900451" y="2332127"/>
                  </a:lnTo>
                  <a:lnTo>
                    <a:pt x="4923402" y="2295151"/>
                  </a:lnTo>
                  <a:lnTo>
                    <a:pt x="4940516" y="2254663"/>
                  </a:lnTo>
                  <a:lnTo>
                    <a:pt x="4951210" y="2211244"/>
                  </a:lnTo>
                  <a:lnTo>
                    <a:pt x="4954905" y="2165477"/>
                  </a:lnTo>
                  <a:lnTo>
                    <a:pt x="4954905" y="1036701"/>
                  </a:lnTo>
                  <a:lnTo>
                    <a:pt x="1611249" y="1036701"/>
                  </a:lnTo>
                  <a:lnTo>
                    <a:pt x="0" y="0"/>
                  </a:lnTo>
                  <a:close/>
                </a:path>
                <a:path w="4954905" h="2447925">
                  <a:moveTo>
                    <a:pt x="4672710" y="754506"/>
                  </a:moveTo>
                  <a:lnTo>
                    <a:pt x="1893443" y="754506"/>
                  </a:lnTo>
                  <a:lnTo>
                    <a:pt x="1847675" y="758201"/>
                  </a:lnTo>
                  <a:lnTo>
                    <a:pt x="1804256" y="768895"/>
                  </a:lnTo>
                  <a:lnTo>
                    <a:pt x="1763768" y="786009"/>
                  </a:lnTo>
                  <a:lnTo>
                    <a:pt x="1726792" y="808960"/>
                  </a:lnTo>
                  <a:lnTo>
                    <a:pt x="1693910" y="837168"/>
                  </a:lnTo>
                  <a:lnTo>
                    <a:pt x="1665702" y="870050"/>
                  </a:lnTo>
                  <a:lnTo>
                    <a:pt x="1642751" y="907026"/>
                  </a:lnTo>
                  <a:lnTo>
                    <a:pt x="1625637" y="947514"/>
                  </a:lnTo>
                  <a:lnTo>
                    <a:pt x="1614943" y="990933"/>
                  </a:lnTo>
                  <a:lnTo>
                    <a:pt x="1611249" y="1036701"/>
                  </a:lnTo>
                  <a:lnTo>
                    <a:pt x="4954905" y="1036701"/>
                  </a:lnTo>
                  <a:lnTo>
                    <a:pt x="4951210" y="990933"/>
                  </a:lnTo>
                  <a:lnTo>
                    <a:pt x="4940516" y="947514"/>
                  </a:lnTo>
                  <a:lnTo>
                    <a:pt x="4923402" y="907026"/>
                  </a:lnTo>
                  <a:lnTo>
                    <a:pt x="4900451" y="870050"/>
                  </a:lnTo>
                  <a:lnTo>
                    <a:pt x="4872243" y="837168"/>
                  </a:lnTo>
                  <a:lnTo>
                    <a:pt x="4839361" y="808960"/>
                  </a:lnTo>
                  <a:lnTo>
                    <a:pt x="4802385" y="786009"/>
                  </a:lnTo>
                  <a:lnTo>
                    <a:pt x="4761897" y="768895"/>
                  </a:lnTo>
                  <a:lnTo>
                    <a:pt x="4718478" y="758201"/>
                  </a:lnTo>
                  <a:lnTo>
                    <a:pt x="4672710" y="7545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456294" y="4094860"/>
              <a:ext cx="4954905" cy="2447925"/>
            </a:xfrm>
            <a:custGeom>
              <a:avLst/>
              <a:gdLst/>
              <a:ahLst/>
              <a:cxnLst/>
              <a:rect l="l" t="t" r="r" b="b"/>
              <a:pathLst>
                <a:path w="4954905" h="2447925">
                  <a:moveTo>
                    <a:pt x="1611249" y="1036701"/>
                  </a:moveTo>
                  <a:lnTo>
                    <a:pt x="1614943" y="990933"/>
                  </a:lnTo>
                  <a:lnTo>
                    <a:pt x="1625637" y="947514"/>
                  </a:lnTo>
                  <a:lnTo>
                    <a:pt x="1642751" y="907026"/>
                  </a:lnTo>
                  <a:lnTo>
                    <a:pt x="1665702" y="870050"/>
                  </a:lnTo>
                  <a:lnTo>
                    <a:pt x="1693910" y="837168"/>
                  </a:lnTo>
                  <a:lnTo>
                    <a:pt x="1726792" y="808960"/>
                  </a:lnTo>
                  <a:lnTo>
                    <a:pt x="1763768" y="786009"/>
                  </a:lnTo>
                  <a:lnTo>
                    <a:pt x="1804256" y="768895"/>
                  </a:lnTo>
                  <a:lnTo>
                    <a:pt x="1847675" y="758201"/>
                  </a:lnTo>
                  <a:lnTo>
                    <a:pt x="1893443" y="754506"/>
                  </a:lnTo>
                  <a:lnTo>
                    <a:pt x="2168525" y="754506"/>
                  </a:lnTo>
                  <a:lnTo>
                    <a:pt x="3004438" y="754506"/>
                  </a:lnTo>
                  <a:lnTo>
                    <a:pt x="4672710" y="754506"/>
                  </a:lnTo>
                  <a:lnTo>
                    <a:pt x="4718478" y="758201"/>
                  </a:lnTo>
                  <a:lnTo>
                    <a:pt x="4761897" y="768895"/>
                  </a:lnTo>
                  <a:lnTo>
                    <a:pt x="4802385" y="786009"/>
                  </a:lnTo>
                  <a:lnTo>
                    <a:pt x="4839361" y="808960"/>
                  </a:lnTo>
                  <a:lnTo>
                    <a:pt x="4872243" y="837168"/>
                  </a:lnTo>
                  <a:lnTo>
                    <a:pt x="4900451" y="870050"/>
                  </a:lnTo>
                  <a:lnTo>
                    <a:pt x="4923402" y="907026"/>
                  </a:lnTo>
                  <a:lnTo>
                    <a:pt x="4940516" y="947514"/>
                  </a:lnTo>
                  <a:lnTo>
                    <a:pt x="4951210" y="990933"/>
                  </a:lnTo>
                  <a:lnTo>
                    <a:pt x="4954905" y="1036701"/>
                  </a:lnTo>
                  <a:lnTo>
                    <a:pt x="4954905" y="1459991"/>
                  </a:lnTo>
                  <a:lnTo>
                    <a:pt x="4954905" y="2165477"/>
                  </a:lnTo>
                  <a:lnTo>
                    <a:pt x="4951210" y="2211244"/>
                  </a:lnTo>
                  <a:lnTo>
                    <a:pt x="4940516" y="2254663"/>
                  </a:lnTo>
                  <a:lnTo>
                    <a:pt x="4923402" y="2295151"/>
                  </a:lnTo>
                  <a:lnTo>
                    <a:pt x="4900451" y="2332127"/>
                  </a:lnTo>
                  <a:lnTo>
                    <a:pt x="4872243" y="2365009"/>
                  </a:lnTo>
                  <a:lnTo>
                    <a:pt x="4839361" y="2393217"/>
                  </a:lnTo>
                  <a:lnTo>
                    <a:pt x="4802385" y="2416168"/>
                  </a:lnTo>
                  <a:lnTo>
                    <a:pt x="4761897" y="2433282"/>
                  </a:lnTo>
                  <a:lnTo>
                    <a:pt x="4718478" y="2443976"/>
                  </a:lnTo>
                  <a:lnTo>
                    <a:pt x="4672710" y="2447671"/>
                  </a:lnTo>
                  <a:lnTo>
                    <a:pt x="3004438" y="2447671"/>
                  </a:lnTo>
                  <a:lnTo>
                    <a:pt x="2168525" y="2447671"/>
                  </a:lnTo>
                  <a:lnTo>
                    <a:pt x="1893443" y="2447671"/>
                  </a:lnTo>
                  <a:lnTo>
                    <a:pt x="1847675" y="2443976"/>
                  </a:lnTo>
                  <a:lnTo>
                    <a:pt x="1804256" y="2433282"/>
                  </a:lnTo>
                  <a:lnTo>
                    <a:pt x="1763768" y="2416168"/>
                  </a:lnTo>
                  <a:lnTo>
                    <a:pt x="1726792" y="2393217"/>
                  </a:lnTo>
                  <a:lnTo>
                    <a:pt x="1693910" y="2365009"/>
                  </a:lnTo>
                  <a:lnTo>
                    <a:pt x="1665702" y="2332127"/>
                  </a:lnTo>
                  <a:lnTo>
                    <a:pt x="1642751" y="2295151"/>
                  </a:lnTo>
                  <a:lnTo>
                    <a:pt x="1625637" y="2254663"/>
                  </a:lnTo>
                  <a:lnTo>
                    <a:pt x="1614943" y="2211244"/>
                  </a:lnTo>
                  <a:lnTo>
                    <a:pt x="1611249" y="2165477"/>
                  </a:lnTo>
                  <a:lnTo>
                    <a:pt x="1611249" y="1459991"/>
                  </a:lnTo>
                  <a:lnTo>
                    <a:pt x="0" y="0"/>
                  </a:lnTo>
                  <a:lnTo>
                    <a:pt x="1611249" y="1036701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388118" y="5201539"/>
            <a:ext cx="382777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84835" algn="l"/>
              </a:tabLst>
            </a:pPr>
            <a:r>
              <a:rPr sz="2700" b="1" i="1" spc="-240" dirty="0">
                <a:solidFill>
                  <a:srgbClr val="FFFFFF"/>
                </a:solidFill>
                <a:latin typeface="Verdana"/>
                <a:cs typeface="Verdana"/>
              </a:rPr>
              <a:t>es	</a:t>
            </a:r>
            <a:r>
              <a:rPr sz="2700" spc="-5" dirty="0">
                <a:solidFill>
                  <a:srgbClr val="FFFFFF"/>
                </a:solidFill>
                <a:latin typeface="URW Gothic"/>
                <a:cs typeface="URW Gothic"/>
              </a:rPr>
              <a:t>are</a:t>
            </a:r>
            <a:r>
              <a:rPr sz="2700" spc="-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700" spc="-525" dirty="0">
                <a:solidFill>
                  <a:srgbClr val="FFFFFF"/>
                </a:solidFill>
                <a:latin typeface="URW Gothic"/>
                <a:cs typeface="URW Gothic"/>
              </a:rPr>
              <a:t>repr</a:t>
            </a:r>
            <a:r>
              <a:rPr sz="3975" spc="-787" baseline="23060" dirty="0">
                <a:latin typeface="Times New Roman"/>
                <a:cs typeface="Times New Roman"/>
              </a:rPr>
              <a:t>M</a:t>
            </a:r>
            <a:r>
              <a:rPr sz="2700" spc="-525" dirty="0">
                <a:solidFill>
                  <a:srgbClr val="FFFFFF"/>
                </a:solidFill>
                <a:latin typeface="URW Gothic"/>
                <a:cs typeface="URW Gothic"/>
              </a:rPr>
              <a:t>es</a:t>
            </a:r>
            <a:r>
              <a:rPr sz="3975" spc="-787" baseline="23060" dirty="0">
                <a:latin typeface="Times New Roman"/>
                <a:cs typeface="Times New Roman"/>
              </a:rPr>
              <a:t>e</a:t>
            </a:r>
            <a:r>
              <a:rPr sz="2700" spc="-525" dirty="0">
                <a:solidFill>
                  <a:srgbClr val="FFFFFF"/>
                </a:solidFill>
                <a:latin typeface="URW Gothic"/>
                <a:cs typeface="URW Gothic"/>
              </a:rPr>
              <a:t>e</a:t>
            </a:r>
            <a:r>
              <a:rPr sz="3975" spc="-787" baseline="23060" dirty="0">
                <a:latin typeface="Times New Roman"/>
                <a:cs typeface="Times New Roman"/>
              </a:rPr>
              <a:t>ss</a:t>
            </a:r>
            <a:r>
              <a:rPr sz="2700" spc="-525" dirty="0">
                <a:solidFill>
                  <a:srgbClr val="FFFFFF"/>
                </a:solidFill>
                <a:latin typeface="URW Gothic"/>
                <a:cs typeface="URW Gothic"/>
              </a:rPr>
              <a:t>n</a:t>
            </a:r>
            <a:r>
              <a:rPr sz="3975" spc="-787" baseline="23060" dirty="0">
                <a:latin typeface="Times New Roman"/>
                <a:cs typeface="Times New Roman"/>
              </a:rPr>
              <a:t>a</a:t>
            </a:r>
            <a:r>
              <a:rPr sz="2700" spc="-525" dirty="0">
                <a:solidFill>
                  <a:srgbClr val="FFFFFF"/>
                </a:solidFill>
                <a:latin typeface="URW Gothic"/>
                <a:cs typeface="URW Gothic"/>
              </a:rPr>
              <a:t>t</a:t>
            </a:r>
            <a:r>
              <a:rPr sz="3975" spc="-787" baseline="23060" dirty="0">
                <a:latin typeface="Times New Roman"/>
                <a:cs typeface="Times New Roman"/>
              </a:rPr>
              <a:t>g</a:t>
            </a:r>
            <a:r>
              <a:rPr sz="2700" spc="-525" dirty="0">
                <a:solidFill>
                  <a:srgbClr val="FFFFFF"/>
                </a:solidFill>
                <a:latin typeface="URW Gothic"/>
                <a:cs typeface="URW Gothic"/>
              </a:rPr>
              <a:t>e</a:t>
            </a:r>
            <a:r>
              <a:rPr sz="3975" spc="-787" baseline="23060" dirty="0">
                <a:latin typeface="Times New Roman"/>
                <a:cs typeface="Times New Roman"/>
              </a:rPr>
              <a:t>es</a:t>
            </a:r>
            <a:r>
              <a:rPr sz="2700" spc="-525" dirty="0">
                <a:solidFill>
                  <a:srgbClr val="FFFFFF"/>
                </a:solidFill>
                <a:latin typeface="URW Gothic"/>
                <a:cs typeface="URW Gothic"/>
              </a:rPr>
              <a:t>d</a:t>
            </a:r>
            <a:r>
              <a:rPr sz="3975" spc="-787" baseline="23060" dirty="0">
                <a:latin typeface="Times New Roman"/>
                <a:cs typeface="Times New Roman"/>
              </a:rPr>
              <a:t>-&gt;</a:t>
            </a:r>
            <a:r>
              <a:rPr sz="2700" spc="-525" dirty="0">
                <a:solidFill>
                  <a:srgbClr val="FFFFFF"/>
                </a:solidFill>
                <a:latin typeface="URW Gothic"/>
                <a:cs typeface="URW Gothic"/>
              </a:rPr>
              <a:t>by</a:t>
            </a:r>
            <a:endParaRPr sz="2700">
              <a:latin typeface="URW Gothic"/>
              <a:cs typeface="URW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276199" y="5571566"/>
            <a:ext cx="464947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FFFFFF"/>
                </a:solidFill>
                <a:latin typeface="URW Gothic"/>
                <a:cs typeface="URW Gothic"/>
              </a:rPr>
              <a:t>gles. </a:t>
            </a:r>
            <a:r>
              <a:rPr sz="2700" b="1" i="1" spc="-235" dirty="0">
                <a:solidFill>
                  <a:srgbClr val="FFFFFF"/>
                </a:solidFill>
                <a:latin typeface="Verdana"/>
                <a:cs typeface="Verdana"/>
              </a:rPr>
              <a:t>Actors </a:t>
            </a:r>
            <a:r>
              <a:rPr sz="3975" spc="-869" baseline="17819" dirty="0">
                <a:latin typeface="Times New Roman"/>
                <a:cs typeface="Times New Roman"/>
              </a:rPr>
              <a:t>O</a:t>
            </a:r>
            <a:r>
              <a:rPr sz="2700" spc="-580" dirty="0">
                <a:solidFill>
                  <a:srgbClr val="FFFFFF"/>
                </a:solidFill>
                <a:latin typeface="URW Gothic"/>
                <a:cs typeface="URW Gothic"/>
              </a:rPr>
              <a:t>b</a:t>
            </a:r>
            <a:r>
              <a:rPr sz="3975" spc="-869" baseline="17819" dirty="0">
                <a:latin typeface="Times New Roman"/>
                <a:cs typeface="Times New Roman"/>
              </a:rPr>
              <a:t>p</a:t>
            </a:r>
            <a:r>
              <a:rPr sz="2700" spc="-580" dirty="0">
                <a:solidFill>
                  <a:srgbClr val="FFFFFF"/>
                </a:solidFill>
                <a:latin typeface="URW Gothic"/>
                <a:cs typeface="URW Gothic"/>
              </a:rPr>
              <a:t>y</a:t>
            </a:r>
            <a:r>
              <a:rPr sz="3975" spc="-869" baseline="17819" dirty="0">
                <a:latin typeface="Times New Roman"/>
                <a:cs typeface="Times New Roman"/>
              </a:rPr>
              <a:t>er</a:t>
            </a:r>
            <a:r>
              <a:rPr sz="2700" spc="-580" dirty="0">
                <a:solidFill>
                  <a:srgbClr val="FFFFFF"/>
                </a:solidFill>
                <a:latin typeface="URW Gothic"/>
                <a:cs typeface="URW Gothic"/>
              </a:rPr>
              <a:t>s</a:t>
            </a:r>
            <a:r>
              <a:rPr sz="3975" spc="-869" baseline="17819" dirty="0">
                <a:latin typeface="Times New Roman"/>
                <a:cs typeface="Times New Roman"/>
              </a:rPr>
              <a:t>a</a:t>
            </a:r>
            <a:r>
              <a:rPr sz="2700" spc="-580" dirty="0">
                <a:solidFill>
                  <a:srgbClr val="FFFFFF"/>
                </a:solidFill>
                <a:latin typeface="URW Gothic"/>
                <a:cs typeface="URW Gothic"/>
              </a:rPr>
              <a:t>t</a:t>
            </a:r>
            <a:r>
              <a:rPr sz="3975" spc="-869" baseline="17819" dirty="0">
                <a:latin typeface="Times New Roman"/>
                <a:cs typeface="Times New Roman"/>
              </a:rPr>
              <a:t>t</a:t>
            </a:r>
            <a:r>
              <a:rPr sz="2700" spc="-580" dirty="0">
                <a:solidFill>
                  <a:srgbClr val="FFFFFF"/>
                </a:solidFill>
                <a:latin typeface="URW Gothic"/>
                <a:cs typeface="URW Gothic"/>
              </a:rPr>
              <a:t>ic</a:t>
            </a:r>
            <a:r>
              <a:rPr sz="3975" spc="-869" baseline="17819" dirty="0">
                <a:latin typeface="Times New Roman"/>
                <a:cs typeface="Times New Roman"/>
              </a:rPr>
              <a:t>io</a:t>
            </a:r>
            <a:r>
              <a:rPr sz="2700" spc="-580" dirty="0">
                <a:solidFill>
                  <a:srgbClr val="FFFFFF"/>
                </a:solidFill>
                <a:latin typeface="URW Gothic"/>
                <a:cs typeface="URW Gothic"/>
              </a:rPr>
              <a:t>k</a:t>
            </a:r>
            <a:r>
              <a:rPr sz="3975" spc="-869" baseline="17819" dirty="0">
                <a:latin typeface="Times New Roman"/>
                <a:cs typeface="Times New Roman"/>
              </a:rPr>
              <a:t>n</a:t>
            </a:r>
            <a:r>
              <a:rPr sz="2700" spc="-580" dirty="0">
                <a:solidFill>
                  <a:srgbClr val="FFFFFF"/>
                </a:solidFill>
                <a:latin typeface="URW Gothic"/>
                <a:cs typeface="URW Gothic"/>
              </a:rPr>
              <a:t>y</a:t>
            </a:r>
            <a:r>
              <a:rPr sz="3975" spc="-869" baseline="17819" dirty="0">
                <a:latin typeface="Times New Roman"/>
                <a:cs typeface="Times New Roman"/>
              </a:rPr>
              <a:t>s</a:t>
            </a:r>
            <a:r>
              <a:rPr sz="3975" spc="-787" baseline="17819" dirty="0">
                <a:latin typeface="Times New Roman"/>
                <a:cs typeface="Times New Roman"/>
              </a:rPr>
              <a:t> </a:t>
            </a:r>
            <a:r>
              <a:rPr sz="3975" spc="-434" baseline="17819" dirty="0">
                <a:latin typeface="Times New Roman"/>
                <a:cs typeface="Times New Roman"/>
              </a:rPr>
              <a:t>o</a:t>
            </a:r>
            <a:r>
              <a:rPr sz="2700" spc="-290" dirty="0">
                <a:solidFill>
                  <a:srgbClr val="FFFFFF"/>
                </a:solidFill>
                <a:latin typeface="URW Gothic"/>
                <a:cs typeface="URW Gothic"/>
              </a:rPr>
              <a:t>fi</a:t>
            </a:r>
            <a:r>
              <a:rPr sz="3975" spc="-434" baseline="17819" dirty="0">
                <a:latin typeface="Times New Roman"/>
                <a:cs typeface="Times New Roman"/>
              </a:rPr>
              <a:t>n</a:t>
            </a:r>
            <a:r>
              <a:rPr sz="2700" spc="-290" dirty="0">
                <a:solidFill>
                  <a:srgbClr val="FFFFFF"/>
                </a:solidFill>
                <a:latin typeface="URW Gothic"/>
                <a:cs typeface="URW Gothic"/>
              </a:rPr>
              <a:t>gures</a:t>
            </a:r>
            <a:endParaRPr sz="2700">
              <a:latin typeface="URW Gothic"/>
              <a:cs typeface="URW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314178" y="5872683"/>
            <a:ext cx="270446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participating</a:t>
            </a:r>
            <a:r>
              <a:rPr sz="2650" spc="-3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Object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228526" y="4992623"/>
            <a:ext cx="3259454" cy="2300605"/>
            <a:chOff x="5228526" y="4992623"/>
            <a:chExt cx="3259454" cy="2300605"/>
          </a:xfrm>
        </p:grpSpPr>
        <p:sp>
          <p:nvSpPr>
            <p:cNvPr id="52" name="object 52"/>
            <p:cNvSpPr/>
            <p:nvPr/>
          </p:nvSpPr>
          <p:spPr>
            <a:xfrm>
              <a:off x="5236464" y="5465063"/>
              <a:ext cx="3243580" cy="1819910"/>
            </a:xfrm>
            <a:custGeom>
              <a:avLst/>
              <a:gdLst/>
              <a:ahLst/>
              <a:cxnLst/>
              <a:rect l="l" t="t" r="r" b="b"/>
              <a:pathLst>
                <a:path w="3243579" h="1819909">
                  <a:moveTo>
                    <a:pt x="3243072" y="0"/>
                  </a:moveTo>
                  <a:lnTo>
                    <a:pt x="0" y="0"/>
                  </a:lnTo>
                  <a:lnTo>
                    <a:pt x="0" y="1819656"/>
                  </a:lnTo>
                  <a:lnTo>
                    <a:pt x="3243072" y="1819656"/>
                  </a:lnTo>
                  <a:lnTo>
                    <a:pt x="3243072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36464" y="5465063"/>
              <a:ext cx="3243580" cy="1819910"/>
            </a:xfrm>
            <a:custGeom>
              <a:avLst/>
              <a:gdLst/>
              <a:ahLst/>
              <a:cxnLst/>
              <a:rect l="l" t="t" r="r" b="b"/>
              <a:pathLst>
                <a:path w="3243579" h="1819909">
                  <a:moveTo>
                    <a:pt x="0" y="1819656"/>
                  </a:moveTo>
                  <a:lnTo>
                    <a:pt x="3243072" y="1819656"/>
                  </a:lnTo>
                  <a:lnTo>
                    <a:pt x="3243072" y="0"/>
                  </a:lnTo>
                  <a:lnTo>
                    <a:pt x="0" y="0"/>
                  </a:lnTo>
                  <a:lnTo>
                    <a:pt x="0" y="1819656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09616" y="4992623"/>
              <a:ext cx="3092450" cy="2123440"/>
            </a:xfrm>
            <a:custGeom>
              <a:avLst/>
              <a:gdLst/>
              <a:ahLst/>
              <a:cxnLst/>
              <a:rect l="l" t="t" r="r" b="b"/>
              <a:pathLst>
                <a:path w="3092450" h="2123440">
                  <a:moveTo>
                    <a:pt x="3092195" y="0"/>
                  </a:moveTo>
                  <a:lnTo>
                    <a:pt x="0" y="0"/>
                  </a:lnTo>
                  <a:lnTo>
                    <a:pt x="0" y="2122932"/>
                  </a:lnTo>
                  <a:lnTo>
                    <a:pt x="3092195" y="2122932"/>
                  </a:lnTo>
                  <a:lnTo>
                    <a:pt x="3092195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401309" y="4986273"/>
            <a:ext cx="20243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zone2price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88609" y="5388610"/>
            <a:ext cx="2842260" cy="16351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3170"/>
              </a:lnSpc>
              <a:spcBef>
                <a:spcPts val="200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selectZone()  insertCoins()  pickupChange()  pickUpTicket()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231574" y="4402518"/>
            <a:ext cx="3251835" cy="673100"/>
            <a:chOff x="5231574" y="4402518"/>
            <a:chExt cx="3251835" cy="673100"/>
          </a:xfrm>
        </p:grpSpPr>
        <p:sp>
          <p:nvSpPr>
            <p:cNvPr id="58" name="object 58"/>
            <p:cNvSpPr/>
            <p:nvPr/>
          </p:nvSpPr>
          <p:spPr>
            <a:xfrm>
              <a:off x="5239511" y="4410455"/>
              <a:ext cx="3235960" cy="657225"/>
            </a:xfrm>
            <a:custGeom>
              <a:avLst/>
              <a:gdLst/>
              <a:ahLst/>
              <a:cxnLst/>
              <a:rect l="l" t="t" r="r" b="b"/>
              <a:pathLst>
                <a:path w="3235959" h="657225">
                  <a:moveTo>
                    <a:pt x="3235451" y="0"/>
                  </a:moveTo>
                  <a:lnTo>
                    <a:pt x="0" y="0"/>
                  </a:lnTo>
                  <a:lnTo>
                    <a:pt x="0" y="656844"/>
                  </a:lnTo>
                  <a:lnTo>
                    <a:pt x="3235451" y="656844"/>
                  </a:lnTo>
                  <a:lnTo>
                    <a:pt x="3235451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39511" y="4410455"/>
              <a:ext cx="3235960" cy="657225"/>
            </a:xfrm>
            <a:custGeom>
              <a:avLst/>
              <a:gdLst/>
              <a:ahLst/>
              <a:cxnLst/>
              <a:rect l="l" t="t" r="r" b="b"/>
              <a:pathLst>
                <a:path w="3235959" h="657225">
                  <a:moveTo>
                    <a:pt x="0" y="656844"/>
                  </a:moveTo>
                  <a:lnTo>
                    <a:pt x="3235451" y="656844"/>
                  </a:lnTo>
                  <a:lnTo>
                    <a:pt x="3235451" y="0"/>
                  </a:lnTo>
                  <a:lnTo>
                    <a:pt x="0" y="0"/>
                  </a:lnTo>
                  <a:lnTo>
                    <a:pt x="0" y="656844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541645" y="4577334"/>
            <a:ext cx="26409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solidFill>
                  <a:srgbClr val="FFFFFF"/>
                </a:solidFill>
                <a:latin typeface="Courier New"/>
                <a:cs typeface="Courier New"/>
              </a:rPr>
              <a:t>TicketMachine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240718" y="5065458"/>
            <a:ext cx="3260725" cy="394335"/>
            <a:chOff x="5240718" y="5065458"/>
            <a:chExt cx="3260725" cy="394335"/>
          </a:xfrm>
        </p:grpSpPr>
        <p:sp>
          <p:nvSpPr>
            <p:cNvPr id="62" name="object 62"/>
            <p:cNvSpPr/>
            <p:nvPr/>
          </p:nvSpPr>
          <p:spPr>
            <a:xfrm>
              <a:off x="5248655" y="5073396"/>
              <a:ext cx="3244850" cy="378460"/>
            </a:xfrm>
            <a:custGeom>
              <a:avLst/>
              <a:gdLst/>
              <a:ahLst/>
              <a:cxnLst/>
              <a:rect l="l" t="t" r="r" b="b"/>
              <a:pathLst>
                <a:path w="3244850" h="378460">
                  <a:moveTo>
                    <a:pt x="3244596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3244596" y="377951"/>
                  </a:lnTo>
                  <a:lnTo>
                    <a:pt x="3244596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48655" y="5073396"/>
              <a:ext cx="3244850" cy="378460"/>
            </a:xfrm>
            <a:custGeom>
              <a:avLst/>
              <a:gdLst/>
              <a:ahLst/>
              <a:cxnLst/>
              <a:rect l="l" t="t" r="r" b="b"/>
              <a:pathLst>
                <a:path w="3244850" h="378460">
                  <a:moveTo>
                    <a:pt x="0" y="377951"/>
                  </a:moveTo>
                  <a:lnTo>
                    <a:pt x="3244596" y="377951"/>
                  </a:lnTo>
                  <a:lnTo>
                    <a:pt x="3244596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4109973" y="5885434"/>
            <a:ext cx="1071880" cy="495934"/>
            <a:chOff x="4109973" y="5885434"/>
            <a:chExt cx="1071880" cy="495934"/>
          </a:xfrm>
        </p:grpSpPr>
        <p:sp>
          <p:nvSpPr>
            <p:cNvPr id="65" name="object 65"/>
            <p:cNvSpPr/>
            <p:nvPr/>
          </p:nvSpPr>
          <p:spPr>
            <a:xfrm>
              <a:off x="4116323" y="5891784"/>
              <a:ext cx="1059180" cy="483234"/>
            </a:xfrm>
            <a:custGeom>
              <a:avLst/>
              <a:gdLst/>
              <a:ahLst/>
              <a:cxnLst/>
              <a:rect l="l" t="t" r="r" b="b"/>
              <a:pathLst>
                <a:path w="1059179" h="483235">
                  <a:moveTo>
                    <a:pt x="795020" y="0"/>
                  </a:moveTo>
                  <a:lnTo>
                    <a:pt x="795020" y="120776"/>
                  </a:lnTo>
                  <a:lnTo>
                    <a:pt x="0" y="120776"/>
                  </a:lnTo>
                  <a:lnTo>
                    <a:pt x="0" y="362330"/>
                  </a:lnTo>
                  <a:lnTo>
                    <a:pt x="795020" y="362330"/>
                  </a:lnTo>
                  <a:lnTo>
                    <a:pt x="795020" y="483107"/>
                  </a:lnTo>
                  <a:lnTo>
                    <a:pt x="1059179" y="241553"/>
                  </a:lnTo>
                  <a:lnTo>
                    <a:pt x="7950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16323" y="5891784"/>
              <a:ext cx="1059180" cy="483234"/>
            </a:xfrm>
            <a:custGeom>
              <a:avLst/>
              <a:gdLst/>
              <a:ahLst/>
              <a:cxnLst/>
              <a:rect l="l" t="t" r="r" b="b"/>
              <a:pathLst>
                <a:path w="1059179" h="483235">
                  <a:moveTo>
                    <a:pt x="0" y="120776"/>
                  </a:moveTo>
                  <a:lnTo>
                    <a:pt x="795020" y="120776"/>
                  </a:lnTo>
                  <a:lnTo>
                    <a:pt x="795020" y="0"/>
                  </a:lnTo>
                  <a:lnTo>
                    <a:pt x="1059179" y="241553"/>
                  </a:lnTo>
                  <a:lnTo>
                    <a:pt x="795020" y="483107"/>
                  </a:lnTo>
                  <a:lnTo>
                    <a:pt x="795020" y="362330"/>
                  </a:lnTo>
                  <a:lnTo>
                    <a:pt x="0" y="362330"/>
                  </a:lnTo>
                  <a:lnTo>
                    <a:pt x="0" y="12077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5792" y="3166872"/>
            <a:ext cx="0" cy="2924810"/>
          </a:xfrm>
          <a:custGeom>
            <a:avLst/>
            <a:gdLst/>
            <a:ahLst/>
            <a:cxnLst/>
            <a:rect l="l" t="t" r="r" b="b"/>
            <a:pathLst>
              <a:path h="2924810">
                <a:moveTo>
                  <a:pt x="0" y="0"/>
                </a:moveTo>
                <a:lnTo>
                  <a:pt x="0" y="2924555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3216" y="341451"/>
            <a:ext cx="11212195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</a:rPr>
              <a:t>Sequence Diagrams </a:t>
            </a:r>
            <a:r>
              <a:rPr spc="5" dirty="0">
                <a:solidFill>
                  <a:srgbClr val="FFFFFF"/>
                </a:solidFill>
              </a:rPr>
              <a:t>can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also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216" y="1280921"/>
            <a:ext cx="896175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50" dirty="0">
                <a:solidFill>
                  <a:srgbClr val="FFFFFF"/>
                </a:solidFill>
                <a:latin typeface="URW Gothic"/>
                <a:cs typeface="URW Gothic"/>
              </a:rPr>
              <a:t>mo</a:t>
            </a:r>
            <a:r>
              <a:rPr sz="6150" u="heavy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URW Gothic"/>
                <a:cs typeface="URW Gothic"/>
              </a:rPr>
              <a:t>d</a:t>
            </a:r>
            <a:r>
              <a:rPr sz="6150" dirty="0">
                <a:solidFill>
                  <a:srgbClr val="FFFFFF"/>
                </a:solidFill>
                <a:latin typeface="URW Gothic"/>
                <a:cs typeface="URW Gothic"/>
              </a:rPr>
              <a:t>el the Flow of</a:t>
            </a:r>
            <a:r>
              <a:rPr sz="6150" spc="-1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6150" spc="-5" dirty="0">
                <a:solidFill>
                  <a:srgbClr val="FFFFFF"/>
                </a:solidFill>
                <a:latin typeface="URW Gothic"/>
                <a:cs typeface="URW Gothic"/>
              </a:rPr>
              <a:t>Data</a:t>
            </a:r>
            <a:endParaRPr sz="6150">
              <a:latin typeface="URW Gothic"/>
              <a:cs typeface="URW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466" y="6493890"/>
            <a:ext cx="11050905" cy="200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4984" marR="5080" indent="-502920">
              <a:lnSpc>
                <a:spcPct val="101000"/>
              </a:lnSpc>
              <a:spcBef>
                <a:spcPts val="9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source of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an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arrow indicates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activation which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sent 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the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message</a:t>
            </a:r>
            <a:endParaRPr sz="2900">
              <a:latin typeface="URW Gothic"/>
              <a:cs typeface="URW Gothic"/>
            </a:endParaRPr>
          </a:p>
          <a:p>
            <a:pPr marL="514984" marR="172085" indent="-502920">
              <a:lnSpc>
                <a:spcPct val="101099"/>
              </a:lnSpc>
              <a:spcBef>
                <a:spcPts val="1510"/>
              </a:spcBef>
              <a:tabLst>
                <a:tab pos="514984" algn="l"/>
              </a:tabLst>
            </a:pPr>
            <a:r>
              <a:rPr sz="2350" spc="409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5" dirty="0">
                <a:solidFill>
                  <a:srgbClr val="FF3300"/>
                </a:solidFill>
                <a:latin typeface="URW Gothic"/>
                <a:cs typeface="URW Gothic"/>
              </a:rPr>
              <a:t>Horizontal </a:t>
            </a:r>
            <a:r>
              <a:rPr sz="2900" spc="10" dirty="0">
                <a:solidFill>
                  <a:srgbClr val="FF3300"/>
                </a:solidFill>
                <a:latin typeface="URW Gothic"/>
                <a:cs typeface="URW Gothic"/>
              </a:rPr>
              <a:t>dashed arrows indicate data </a:t>
            </a:r>
            <a:r>
              <a:rPr sz="2900" spc="20" dirty="0">
                <a:solidFill>
                  <a:srgbClr val="FF3300"/>
                </a:solidFill>
                <a:latin typeface="URW Gothic"/>
                <a:cs typeface="URW Gothic"/>
              </a:rPr>
              <a:t>flow</a:t>
            </a:r>
            <a:r>
              <a:rPr sz="2900" spc="20" dirty="0">
                <a:solidFill>
                  <a:srgbClr val="FFFFFF"/>
                </a:solidFill>
                <a:latin typeface="URW Gothic"/>
                <a:cs typeface="URW Gothic"/>
              </a:rPr>
              <a:t>,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for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example 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return results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from a</a:t>
            </a:r>
            <a:r>
              <a:rPr sz="2900" spc="4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message</a:t>
            </a:r>
            <a:endParaRPr sz="2900">
              <a:latin typeface="URW Gothic"/>
              <a:cs typeface="URW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26926" y="1668430"/>
            <a:ext cx="643890" cy="1119505"/>
            <a:chOff x="1826926" y="1668430"/>
            <a:chExt cx="643890" cy="1119505"/>
          </a:xfrm>
        </p:grpSpPr>
        <p:sp>
          <p:nvSpPr>
            <p:cNvPr id="7" name="object 7"/>
            <p:cNvSpPr/>
            <p:nvPr/>
          </p:nvSpPr>
          <p:spPr>
            <a:xfrm>
              <a:off x="1835657" y="1902713"/>
              <a:ext cx="626745" cy="876300"/>
            </a:xfrm>
            <a:custGeom>
              <a:avLst/>
              <a:gdLst/>
              <a:ahLst/>
              <a:cxnLst/>
              <a:rect l="l" t="t" r="r" b="b"/>
              <a:pathLst>
                <a:path w="626744" h="876300">
                  <a:moveTo>
                    <a:pt x="300228" y="0"/>
                  </a:moveTo>
                  <a:lnTo>
                    <a:pt x="300228" y="552322"/>
                  </a:lnTo>
                  <a:lnTo>
                    <a:pt x="0" y="876300"/>
                  </a:lnTo>
                </a:path>
                <a:path w="626744" h="876300">
                  <a:moveTo>
                    <a:pt x="300228" y="551687"/>
                  </a:moveTo>
                  <a:lnTo>
                    <a:pt x="626364" y="876300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5009" y="1677161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163067" y="0"/>
                  </a:moveTo>
                  <a:lnTo>
                    <a:pt x="119723" y="5826"/>
                  </a:lnTo>
                  <a:lnTo>
                    <a:pt x="80771" y="22267"/>
                  </a:lnTo>
                  <a:lnTo>
                    <a:pt x="47767" y="47767"/>
                  </a:lnTo>
                  <a:lnTo>
                    <a:pt x="22267" y="80772"/>
                  </a:lnTo>
                  <a:lnTo>
                    <a:pt x="5826" y="119723"/>
                  </a:lnTo>
                  <a:lnTo>
                    <a:pt x="0" y="163068"/>
                  </a:lnTo>
                  <a:lnTo>
                    <a:pt x="5826" y="206412"/>
                  </a:lnTo>
                  <a:lnTo>
                    <a:pt x="22267" y="245364"/>
                  </a:lnTo>
                  <a:lnTo>
                    <a:pt x="47767" y="278368"/>
                  </a:lnTo>
                  <a:lnTo>
                    <a:pt x="80771" y="303868"/>
                  </a:lnTo>
                  <a:lnTo>
                    <a:pt x="119723" y="320309"/>
                  </a:lnTo>
                  <a:lnTo>
                    <a:pt x="163067" y="326136"/>
                  </a:lnTo>
                  <a:lnTo>
                    <a:pt x="206412" y="320309"/>
                  </a:lnTo>
                  <a:lnTo>
                    <a:pt x="245363" y="303868"/>
                  </a:lnTo>
                  <a:lnTo>
                    <a:pt x="278368" y="278368"/>
                  </a:lnTo>
                  <a:lnTo>
                    <a:pt x="303868" y="245364"/>
                  </a:lnTo>
                  <a:lnTo>
                    <a:pt x="320309" y="206412"/>
                  </a:lnTo>
                  <a:lnTo>
                    <a:pt x="326135" y="163068"/>
                  </a:lnTo>
                  <a:lnTo>
                    <a:pt x="320309" y="119723"/>
                  </a:lnTo>
                  <a:lnTo>
                    <a:pt x="303868" y="80772"/>
                  </a:lnTo>
                  <a:lnTo>
                    <a:pt x="278368" y="47767"/>
                  </a:lnTo>
                  <a:lnTo>
                    <a:pt x="245363" y="22267"/>
                  </a:lnTo>
                  <a:lnTo>
                    <a:pt x="206412" y="5826"/>
                  </a:lnTo>
                  <a:lnTo>
                    <a:pt x="1630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5009" y="1677161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0" y="163068"/>
                  </a:moveTo>
                  <a:lnTo>
                    <a:pt x="5826" y="119723"/>
                  </a:lnTo>
                  <a:lnTo>
                    <a:pt x="22267" y="80772"/>
                  </a:lnTo>
                  <a:lnTo>
                    <a:pt x="47767" y="47767"/>
                  </a:lnTo>
                  <a:lnTo>
                    <a:pt x="80771" y="22267"/>
                  </a:lnTo>
                  <a:lnTo>
                    <a:pt x="119723" y="5826"/>
                  </a:lnTo>
                  <a:lnTo>
                    <a:pt x="163067" y="0"/>
                  </a:lnTo>
                  <a:lnTo>
                    <a:pt x="206412" y="5826"/>
                  </a:lnTo>
                  <a:lnTo>
                    <a:pt x="245363" y="22267"/>
                  </a:lnTo>
                  <a:lnTo>
                    <a:pt x="278368" y="47767"/>
                  </a:lnTo>
                  <a:lnTo>
                    <a:pt x="303868" y="80772"/>
                  </a:lnTo>
                  <a:lnTo>
                    <a:pt x="320309" y="119723"/>
                  </a:lnTo>
                  <a:lnTo>
                    <a:pt x="326135" y="163068"/>
                  </a:lnTo>
                  <a:lnTo>
                    <a:pt x="320309" y="206412"/>
                  </a:lnTo>
                  <a:lnTo>
                    <a:pt x="303868" y="245364"/>
                  </a:lnTo>
                  <a:lnTo>
                    <a:pt x="278368" y="278368"/>
                  </a:lnTo>
                  <a:lnTo>
                    <a:pt x="245363" y="303868"/>
                  </a:lnTo>
                  <a:lnTo>
                    <a:pt x="206412" y="320309"/>
                  </a:lnTo>
                  <a:lnTo>
                    <a:pt x="163067" y="326136"/>
                  </a:lnTo>
                  <a:lnTo>
                    <a:pt x="119723" y="320309"/>
                  </a:lnTo>
                  <a:lnTo>
                    <a:pt x="80771" y="303868"/>
                  </a:lnTo>
                  <a:lnTo>
                    <a:pt x="47767" y="278368"/>
                  </a:lnTo>
                  <a:lnTo>
                    <a:pt x="22267" y="245364"/>
                  </a:lnTo>
                  <a:lnTo>
                    <a:pt x="5826" y="206412"/>
                  </a:lnTo>
                  <a:lnTo>
                    <a:pt x="0" y="16306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84553" y="2802763"/>
            <a:ext cx="143827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Passenger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76120" y="3069145"/>
            <a:ext cx="3368040" cy="2701290"/>
            <a:chOff x="1976120" y="3069145"/>
            <a:chExt cx="3368040" cy="2701290"/>
          </a:xfrm>
        </p:grpSpPr>
        <p:sp>
          <p:nvSpPr>
            <p:cNvPr id="12" name="object 12"/>
            <p:cNvSpPr/>
            <p:nvPr/>
          </p:nvSpPr>
          <p:spPr>
            <a:xfrm>
              <a:off x="1985010" y="3457193"/>
              <a:ext cx="300355" cy="2304415"/>
            </a:xfrm>
            <a:custGeom>
              <a:avLst/>
              <a:gdLst/>
              <a:ahLst/>
              <a:cxnLst/>
              <a:rect l="l" t="t" r="r" b="b"/>
              <a:pathLst>
                <a:path w="300355" h="2304415">
                  <a:moveTo>
                    <a:pt x="300227" y="0"/>
                  </a:moveTo>
                  <a:lnTo>
                    <a:pt x="0" y="0"/>
                  </a:lnTo>
                  <a:lnTo>
                    <a:pt x="0" y="2304288"/>
                  </a:lnTo>
                  <a:lnTo>
                    <a:pt x="300227" y="2304288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5010" y="3457193"/>
              <a:ext cx="300355" cy="2304415"/>
            </a:xfrm>
            <a:custGeom>
              <a:avLst/>
              <a:gdLst/>
              <a:ahLst/>
              <a:cxnLst/>
              <a:rect l="l" t="t" r="r" b="b"/>
              <a:pathLst>
                <a:path w="300355" h="2304415">
                  <a:moveTo>
                    <a:pt x="0" y="2304288"/>
                  </a:moveTo>
                  <a:lnTo>
                    <a:pt x="300227" y="2304288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230428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60854" y="3694937"/>
              <a:ext cx="2733040" cy="76200"/>
            </a:xfrm>
            <a:custGeom>
              <a:avLst/>
              <a:gdLst/>
              <a:ahLst/>
              <a:cxnLst/>
              <a:rect l="l" t="t" r="r" b="b"/>
              <a:pathLst>
                <a:path w="2733040" h="76200">
                  <a:moveTo>
                    <a:pt x="2656332" y="46729"/>
                  </a:moveTo>
                  <a:lnTo>
                    <a:pt x="2656332" y="76200"/>
                  </a:lnTo>
                  <a:lnTo>
                    <a:pt x="2715260" y="46736"/>
                  </a:lnTo>
                  <a:lnTo>
                    <a:pt x="2656332" y="46729"/>
                  </a:lnTo>
                  <a:close/>
                </a:path>
                <a:path w="2733040" h="76200">
                  <a:moveTo>
                    <a:pt x="2656332" y="29329"/>
                  </a:moveTo>
                  <a:lnTo>
                    <a:pt x="2656332" y="46729"/>
                  </a:lnTo>
                  <a:lnTo>
                    <a:pt x="2669032" y="46736"/>
                  </a:lnTo>
                  <a:lnTo>
                    <a:pt x="2669032" y="29337"/>
                  </a:lnTo>
                  <a:lnTo>
                    <a:pt x="2656332" y="29329"/>
                  </a:lnTo>
                  <a:close/>
                </a:path>
                <a:path w="2733040" h="76200">
                  <a:moveTo>
                    <a:pt x="2656332" y="0"/>
                  </a:moveTo>
                  <a:lnTo>
                    <a:pt x="2656332" y="29329"/>
                  </a:lnTo>
                  <a:lnTo>
                    <a:pt x="2669032" y="29337"/>
                  </a:lnTo>
                  <a:lnTo>
                    <a:pt x="2669032" y="46736"/>
                  </a:lnTo>
                  <a:lnTo>
                    <a:pt x="2715273" y="46729"/>
                  </a:lnTo>
                  <a:lnTo>
                    <a:pt x="2732532" y="38100"/>
                  </a:lnTo>
                  <a:lnTo>
                    <a:pt x="2656332" y="0"/>
                  </a:lnTo>
                  <a:close/>
                </a:path>
                <a:path w="2733040" h="76200">
                  <a:moveTo>
                    <a:pt x="0" y="27812"/>
                  </a:moveTo>
                  <a:lnTo>
                    <a:pt x="0" y="45338"/>
                  </a:lnTo>
                  <a:lnTo>
                    <a:pt x="2656332" y="46729"/>
                  </a:lnTo>
                  <a:lnTo>
                    <a:pt x="2656332" y="29329"/>
                  </a:lnTo>
                  <a:lnTo>
                    <a:pt x="0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3124" y="3073907"/>
              <a:ext cx="0" cy="2345690"/>
            </a:xfrm>
            <a:custGeom>
              <a:avLst/>
              <a:gdLst/>
              <a:ahLst/>
              <a:cxnLst/>
              <a:rect l="l" t="t" r="r" b="b"/>
              <a:pathLst>
                <a:path h="2345690">
                  <a:moveTo>
                    <a:pt x="0" y="0"/>
                  </a:moveTo>
                  <a:lnTo>
                    <a:pt x="0" y="2345436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33010" y="3716273"/>
              <a:ext cx="302260" cy="1708785"/>
            </a:xfrm>
            <a:custGeom>
              <a:avLst/>
              <a:gdLst/>
              <a:ahLst/>
              <a:cxnLst/>
              <a:rect l="l" t="t" r="r" b="b"/>
              <a:pathLst>
                <a:path w="302260" h="1708785">
                  <a:moveTo>
                    <a:pt x="301751" y="0"/>
                  </a:moveTo>
                  <a:lnTo>
                    <a:pt x="0" y="0"/>
                  </a:lnTo>
                  <a:lnTo>
                    <a:pt x="0" y="1708403"/>
                  </a:lnTo>
                  <a:lnTo>
                    <a:pt x="301751" y="1708403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3010" y="3716273"/>
              <a:ext cx="302260" cy="1708785"/>
            </a:xfrm>
            <a:custGeom>
              <a:avLst/>
              <a:gdLst/>
              <a:ahLst/>
              <a:cxnLst/>
              <a:rect l="l" t="t" r="r" b="b"/>
              <a:pathLst>
                <a:path w="302260" h="1708785">
                  <a:moveTo>
                    <a:pt x="0" y="1708403"/>
                  </a:moveTo>
                  <a:lnTo>
                    <a:pt x="301751" y="1708403"/>
                  </a:lnTo>
                  <a:lnTo>
                    <a:pt x="301751" y="0"/>
                  </a:lnTo>
                  <a:lnTo>
                    <a:pt x="0" y="0"/>
                  </a:lnTo>
                  <a:lnTo>
                    <a:pt x="0" y="1708403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05834" y="2504694"/>
            <a:ext cx="5234305" cy="574675"/>
          </a:xfrm>
          <a:prstGeom prst="rect">
            <a:avLst/>
          </a:prstGeom>
          <a:ln w="17462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255"/>
              </a:spcBef>
              <a:tabLst>
                <a:tab pos="3180080" algn="l"/>
              </a:tabLst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ZoneButton	TarifSchedule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14464" y="2495804"/>
            <a:ext cx="5557520" cy="3003550"/>
            <a:chOff x="7014464" y="2495804"/>
            <a:chExt cx="5557520" cy="3003550"/>
          </a:xfrm>
        </p:grpSpPr>
        <p:sp>
          <p:nvSpPr>
            <p:cNvPr id="20" name="object 20"/>
            <p:cNvSpPr/>
            <p:nvPr/>
          </p:nvSpPr>
          <p:spPr>
            <a:xfrm>
              <a:off x="7023354" y="2504694"/>
              <a:ext cx="2352040" cy="574675"/>
            </a:xfrm>
            <a:custGeom>
              <a:avLst/>
              <a:gdLst/>
              <a:ahLst/>
              <a:cxnLst/>
              <a:rect l="l" t="t" r="r" b="b"/>
              <a:pathLst>
                <a:path w="2352040" h="574675">
                  <a:moveTo>
                    <a:pt x="0" y="574548"/>
                  </a:moveTo>
                  <a:lnTo>
                    <a:pt x="2351531" y="574548"/>
                  </a:lnTo>
                  <a:lnTo>
                    <a:pt x="2351531" y="0"/>
                  </a:lnTo>
                  <a:lnTo>
                    <a:pt x="0" y="0"/>
                  </a:lnTo>
                  <a:lnTo>
                    <a:pt x="0" y="57454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00644" y="3073908"/>
              <a:ext cx="0" cy="2420620"/>
            </a:xfrm>
            <a:custGeom>
              <a:avLst/>
              <a:gdLst/>
              <a:ahLst/>
              <a:cxnLst/>
              <a:rect l="l" t="t" r="r" b="b"/>
              <a:pathLst>
                <a:path h="2420620">
                  <a:moveTo>
                    <a:pt x="0" y="0"/>
                  </a:moveTo>
                  <a:lnTo>
                    <a:pt x="0" y="2420112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50530" y="3940302"/>
              <a:ext cx="302260" cy="759460"/>
            </a:xfrm>
            <a:custGeom>
              <a:avLst/>
              <a:gdLst/>
              <a:ahLst/>
              <a:cxnLst/>
              <a:rect l="l" t="t" r="r" b="b"/>
              <a:pathLst>
                <a:path w="302259" h="759460">
                  <a:moveTo>
                    <a:pt x="301751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301751" y="758951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50530" y="2504694"/>
              <a:ext cx="4512945" cy="2194560"/>
            </a:xfrm>
            <a:custGeom>
              <a:avLst/>
              <a:gdLst/>
              <a:ahLst/>
              <a:cxnLst/>
              <a:rect l="l" t="t" r="r" b="b"/>
              <a:pathLst>
                <a:path w="4512945" h="2194560">
                  <a:moveTo>
                    <a:pt x="0" y="2194559"/>
                  </a:moveTo>
                  <a:lnTo>
                    <a:pt x="301751" y="2194559"/>
                  </a:lnTo>
                  <a:lnTo>
                    <a:pt x="301751" y="1435607"/>
                  </a:lnTo>
                  <a:lnTo>
                    <a:pt x="0" y="1435607"/>
                  </a:lnTo>
                  <a:lnTo>
                    <a:pt x="0" y="2194559"/>
                  </a:lnTo>
                  <a:close/>
                </a:path>
                <a:path w="4512945" h="2194560">
                  <a:moveTo>
                    <a:pt x="2157984" y="574548"/>
                  </a:moveTo>
                  <a:lnTo>
                    <a:pt x="4512564" y="574548"/>
                  </a:lnTo>
                  <a:lnTo>
                    <a:pt x="4512564" y="0"/>
                  </a:lnTo>
                  <a:lnTo>
                    <a:pt x="2157984" y="0"/>
                  </a:lnTo>
                  <a:lnTo>
                    <a:pt x="2157984" y="57454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827257" y="2651505"/>
            <a:ext cx="112458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Display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56141" y="3073907"/>
            <a:ext cx="8870315" cy="2574290"/>
            <a:chOff x="2656141" y="3073907"/>
            <a:chExt cx="8870315" cy="2574290"/>
          </a:xfrm>
        </p:grpSpPr>
        <p:sp>
          <p:nvSpPr>
            <p:cNvPr id="26" name="object 26"/>
            <p:cNvSpPr/>
            <p:nvPr/>
          </p:nvSpPr>
          <p:spPr>
            <a:xfrm>
              <a:off x="5353050" y="3899153"/>
              <a:ext cx="2733040" cy="76200"/>
            </a:xfrm>
            <a:custGeom>
              <a:avLst/>
              <a:gdLst/>
              <a:ahLst/>
              <a:cxnLst/>
              <a:rect l="l" t="t" r="r" b="b"/>
              <a:pathLst>
                <a:path w="2733040" h="76200">
                  <a:moveTo>
                    <a:pt x="2656331" y="46729"/>
                  </a:moveTo>
                  <a:lnTo>
                    <a:pt x="2656331" y="76200"/>
                  </a:lnTo>
                  <a:lnTo>
                    <a:pt x="2715259" y="46736"/>
                  </a:lnTo>
                  <a:lnTo>
                    <a:pt x="2656331" y="46729"/>
                  </a:lnTo>
                  <a:close/>
                </a:path>
                <a:path w="2733040" h="76200">
                  <a:moveTo>
                    <a:pt x="2656331" y="29329"/>
                  </a:moveTo>
                  <a:lnTo>
                    <a:pt x="2656331" y="46729"/>
                  </a:lnTo>
                  <a:lnTo>
                    <a:pt x="2669031" y="46736"/>
                  </a:lnTo>
                  <a:lnTo>
                    <a:pt x="2669031" y="29337"/>
                  </a:lnTo>
                  <a:lnTo>
                    <a:pt x="2656331" y="29329"/>
                  </a:lnTo>
                  <a:close/>
                </a:path>
                <a:path w="2733040" h="76200">
                  <a:moveTo>
                    <a:pt x="2656331" y="0"/>
                  </a:moveTo>
                  <a:lnTo>
                    <a:pt x="2656331" y="29329"/>
                  </a:lnTo>
                  <a:lnTo>
                    <a:pt x="2669031" y="29337"/>
                  </a:lnTo>
                  <a:lnTo>
                    <a:pt x="2669031" y="46736"/>
                  </a:lnTo>
                  <a:lnTo>
                    <a:pt x="2715273" y="46729"/>
                  </a:lnTo>
                  <a:lnTo>
                    <a:pt x="2732531" y="38100"/>
                  </a:lnTo>
                  <a:lnTo>
                    <a:pt x="2656331" y="0"/>
                  </a:lnTo>
                  <a:close/>
                </a:path>
                <a:path w="2733040" h="76200">
                  <a:moveTo>
                    <a:pt x="0" y="27812"/>
                  </a:moveTo>
                  <a:lnTo>
                    <a:pt x="0" y="45338"/>
                  </a:lnTo>
                  <a:lnTo>
                    <a:pt x="2656331" y="46729"/>
                  </a:lnTo>
                  <a:lnTo>
                    <a:pt x="2656331" y="29329"/>
                  </a:lnTo>
                  <a:lnTo>
                    <a:pt x="0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385804" y="3073907"/>
              <a:ext cx="0" cy="2308860"/>
            </a:xfrm>
            <a:custGeom>
              <a:avLst/>
              <a:gdLst/>
              <a:ahLst/>
              <a:cxnLst/>
              <a:rect l="l" t="t" r="r" b="b"/>
              <a:pathLst>
                <a:path h="2308860">
                  <a:moveTo>
                    <a:pt x="0" y="0"/>
                  </a:moveTo>
                  <a:lnTo>
                    <a:pt x="0" y="230886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235689" y="5150357"/>
              <a:ext cx="281940" cy="340360"/>
            </a:xfrm>
            <a:custGeom>
              <a:avLst/>
              <a:gdLst/>
              <a:ahLst/>
              <a:cxnLst/>
              <a:rect l="l" t="t" r="r" b="b"/>
              <a:pathLst>
                <a:path w="281940" h="340360">
                  <a:moveTo>
                    <a:pt x="281940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281940" y="339851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35689" y="5150357"/>
              <a:ext cx="281940" cy="340360"/>
            </a:xfrm>
            <a:custGeom>
              <a:avLst/>
              <a:gdLst/>
              <a:ahLst/>
              <a:cxnLst/>
              <a:rect l="l" t="t" r="r" b="b"/>
              <a:pathLst>
                <a:path w="281940" h="340360">
                  <a:moveTo>
                    <a:pt x="0" y="339851"/>
                  </a:moveTo>
                  <a:lnTo>
                    <a:pt x="281940" y="339851"/>
                  </a:lnTo>
                  <a:lnTo>
                    <a:pt x="281940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34762" y="4641468"/>
              <a:ext cx="5880100" cy="560705"/>
            </a:xfrm>
            <a:custGeom>
              <a:avLst/>
              <a:gdLst/>
              <a:ahLst/>
              <a:cxnLst/>
              <a:rect l="l" t="t" r="r" b="b"/>
              <a:pathLst>
                <a:path w="5880100" h="560704">
                  <a:moveTo>
                    <a:pt x="133350" y="29337"/>
                  </a:moveTo>
                  <a:lnTo>
                    <a:pt x="76200" y="29337"/>
                  </a:lnTo>
                  <a:lnTo>
                    <a:pt x="76200" y="0"/>
                  </a:lnTo>
                  <a:lnTo>
                    <a:pt x="0" y="37973"/>
                  </a:lnTo>
                  <a:lnTo>
                    <a:pt x="76200" y="76200"/>
                  </a:lnTo>
                  <a:lnTo>
                    <a:pt x="76200" y="46761"/>
                  </a:lnTo>
                  <a:lnTo>
                    <a:pt x="133350" y="46863"/>
                  </a:lnTo>
                  <a:lnTo>
                    <a:pt x="133350" y="29337"/>
                  </a:lnTo>
                  <a:close/>
                </a:path>
                <a:path w="5880100" h="560704">
                  <a:moveTo>
                    <a:pt x="255651" y="29464"/>
                  </a:moveTo>
                  <a:lnTo>
                    <a:pt x="185801" y="29464"/>
                  </a:lnTo>
                  <a:lnTo>
                    <a:pt x="185674" y="46863"/>
                  </a:lnTo>
                  <a:lnTo>
                    <a:pt x="255524" y="46990"/>
                  </a:lnTo>
                  <a:lnTo>
                    <a:pt x="255651" y="29464"/>
                  </a:lnTo>
                  <a:close/>
                </a:path>
                <a:path w="5880100" h="560704">
                  <a:moveTo>
                    <a:pt x="377825" y="29718"/>
                  </a:moveTo>
                  <a:lnTo>
                    <a:pt x="307975" y="29591"/>
                  </a:lnTo>
                  <a:lnTo>
                    <a:pt x="307975" y="46990"/>
                  </a:lnTo>
                  <a:lnTo>
                    <a:pt x="377825" y="47117"/>
                  </a:lnTo>
                  <a:lnTo>
                    <a:pt x="377825" y="29718"/>
                  </a:lnTo>
                  <a:close/>
                </a:path>
                <a:path w="5880100" h="560704">
                  <a:moveTo>
                    <a:pt x="500126" y="29845"/>
                  </a:moveTo>
                  <a:lnTo>
                    <a:pt x="430276" y="29718"/>
                  </a:lnTo>
                  <a:lnTo>
                    <a:pt x="430149" y="47244"/>
                  </a:lnTo>
                  <a:lnTo>
                    <a:pt x="499999" y="47244"/>
                  </a:lnTo>
                  <a:lnTo>
                    <a:pt x="500126" y="29845"/>
                  </a:lnTo>
                  <a:close/>
                </a:path>
                <a:path w="5880100" h="560704">
                  <a:moveTo>
                    <a:pt x="622300" y="29972"/>
                  </a:moveTo>
                  <a:lnTo>
                    <a:pt x="552450" y="29845"/>
                  </a:lnTo>
                  <a:lnTo>
                    <a:pt x="552450" y="47371"/>
                  </a:lnTo>
                  <a:lnTo>
                    <a:pt x="622300" y="47371"/>
                  </a:lnTo>
                  <a:lnTo>
                    <a:pt x="622300" y="29972"/>
                  </a:lnTo>
                  <a:close/>
                </a:path>
                <a:path w="5880100" h="560704">
                  <a:moveTo>
                    <a:pt x="744601" y="30099"/>
                  </a:moveTo>
                  <a:lnTo>
                    <a:pt x="674751" y="29972"/>
                  </a:lnTo>
                  <a:lnTo>
                    <a:pt x="674624" y="47498"/>
                  </a:lnTo>
                  <a:lnTo>
                    <a:pt x="744474" y="47498"/>
                  </a:lnTo>
                  <a:lnTo>
                    <a:pt x="744601" y="30099"/>
                  </a:lnTo>
                  <a:close/>
                </a:path>
                <a:path w="5880100" h="560704">
                  <a:moveTo>
                    <a:pt x="866775" y="30226"/>
                  </a:moveTo>
                  <a:lnTo>
                    <a:pt x="796925" y="30099"/>
                  </a:lnTo>
                  <a:lnTo>
                    <a:pt x="796925" y="47625"/>
                  </a:lnTo>
                  <a:lnTo>
                    <a:pt x="866775" y="47625"/>
                  </a:lnTo>
                  <a:lnTo>
                    <a:pt x="866775" y="30226"/>
                  </a:lnTo>
                  <a:close/>
                </a:path>
                <a:path w="5880100" h="560704">
                  <a:moveTo>
                    <a:pt x="989076" y="30353"/>
                  </a:moveTo>
                  <a:lnTo>
                    <a:pt x="919226" y="30226"/>
                  </a:lnTo>
                  <a:lnTo>
                    <a:pt x="919226" y="47752"/>
                  </a:lnTo>
                  <a:lnTo>
                    <a:pt x="989076" y="47752"/>
                  </a:lnTo>
                  <a:lnTo>
                    <a:pt x="989076" y="30353"/>
                  </a:lnTo>
                  <a:close/>
                </a:path>
                <a:path w="5880100" h="560704">
                  <a:moveTo>
                    <a:pt x="1111250" y="30480"/>
                  </a:moveTo>
                  <a:lnTo>
                    <a:pt x="1041400" y="30353"/>
                  </a:lnTo>
                  <a:lnTo>
                    <a:pt x="1041400" y="47879"/>
                  </a:lnTo>
                  <a:lnTo>
                    <a:pt x="1111250" y="48006"/>
                  </a:lnTo>
                  <a:lnTo>
                    <a:pt x="1111250" y="30480"/>
                  </a:lnTo>
                  <a:close/>
                </a:path>
                <a:path w="5880100" h="560704">
                  <a:moveTo>
                    <a:pt x="1233551" y="30607"/>
                  </a:moveTo>
                  <a:lnTo>
                    <a:pt x="1163701" y="30480"/>
                  </a:lnTo>
                  <a:lnTo>
                    <a:pt x="1163701" y="48006"/>
                  </a:lnTo>
                  <a:lnTo>
                    <a:pt x="1233551" y="48133"/>
                  </a:lnTo>
                  <a:lnTo>
                    <a:pt x="1233551" y="30607"/>
                  </a:lnTo>
                  <a:close/>
                </a:path>
                <a:path w="5880100" h="560704">
                  <a:moveTo>
                    <a:pt x="1355725" y="30734"/>
                  </a:moveTo>
                  <a:lnTo>
                    <a:pt x="1285862" y="30734"/>
                  </a:lnTo>
                  <a:lnTo>
                    <a:pt x="1285862" y="48133"/>
                  </a:lnTo>
                  <a:lnTo>
                    <a:pt x="1355725" y="48260"/>
                  </a:lnTo>
                  <a:lnTo>
                    <a:pt x="1355725" y="30734"/>
                  </a:lnTo>
                  <a:close/>
                </a:path>
                <a:path w="5880100" h="560704">
                  <a:moveTo>
                    <a:pt x="1478026" y="30861"/>
                  </a:moveTo>
                  <a:lnTo>
                    <a:pt x="1408176" y="30861"/>
                  </a:lnTo>
                  <a:lnTo>
                    <a:pt x="1408176" y="48260"/>
                  </a:lnTo>
                  <a:lnTo>
                    <a:pt x="1478026" y="48387"/>
                  </a:lnTo>
                  <a:lnTo>
                    <a:pt x="1478026" y="30861"/>
                  </a:lnTo>
                  <a:close/>
                </a:path>
                <a:path w="5880100" h="560704">
                  <a:moveTo>
                    <a:pt x="1600200" y="30988"/>
                  </a:moveTo>
                  <a:lnTo>
                    <a:pt x="1530350" y="30988"/>
                  </a:lnTo>
                  <a:lnTo>
                    <a:pt x="1530350" y="48387"/>
                  </a:lnTo>
                  <a:lnTo>
                    <a:pt x="1600200" y="48514"/>
                  </a:lnTo>
                  <a:lnTo>
                    <a:pt x="1600200" y="30988"/>
                  </a:lnTo>
                  <a:close/>
                </a:path>
                <a:path w="5880100" h="560704">
                  <a:moveTo>
                    <a:pt x="1722501" y="31115"/>
                  </a:moveTo>
                  <a:lnTo>
                    <a:pt x="1652651" y="31115"/>
                  </a:lnTo>
                  <a:lnTo>
                    <a:pt x="1652651" y="48514"/>
                  </a:lnTo>
                  <a:lnTo>
                    <a:pt x="1722501" y="48641"/>
                  </a:lnTo>
                  <a:lnTo>
                    <a:pt x="1722501" y="31115"/>
                  </a:lnTo>
                  <a:close/>
                </a:path>
                <a:path w="5880100" h="560704">
                  <a:moveTo>
                    <a:pt x="1844675" y="31242"/>
                  </a:moveTo>
                  <a:lnTo>
                    <a:pt x="1774825" y="31242"/>
                  </a:lnTo>
                  <a:lnTo>
                    <a:pt x="1774825" y="48641"/>
                  </a:lnTo>
                  <a:lnTo>
                    <a:pt x="1844675" y="48768"/>
                  </a:lnTo>
                  <a:lnTo>
                    <a:pt x="1844675" y="31242"/>
                  </a:lnTo>
                  <a:close/>
                </a:path>
                <a:path w="5880100" h="560704">
                  <a:moveTo>
                    <a:pt x="1966976" y="31496"/>
                  </a:moveTo>
                  <a:lnTo>
                    <a:pt x="1897126" y="31369"/>
                  </a:lnTo>
                  <a:lnTo>
                    <a:pt x="1897126" y="48768"/>
                  </a:lnTo>
                  <a:lnTo>
                    <a:pt x="1966976" y="48895"/>
                  </a:lnTo>
                  <a:lnTo>
                    <a:pt x="1966976" y="31496"/>
                  </a:lnTo>
                  <a:close/>
                </a:path>
                <a:path w="5880100" h="560704">
                  <a:moveTo>
                    <a:pt x="2089150" y="31623"/>
                  </a:moveTo>
                  <a:lnTo>
                    <a:pt x="2019300" y="31496"/>
                  </a:lnTo>
                  <a:lnTo>
                    <a:pt x="2019300" y="48895"/>
                  </a:lnTo>
                  <a:lnTo>
                    <a:pt x="2089150" y="49022"/>
                  </a:lnTo>
                  <a:lnTo>
                    <a:pt x="2089150" y="31623"/>
                  </a:lnTo>
                  <a:close/>
                </a:path>
                <a:path w="5880100" h="560704">
                  <a:moveTo>
                    <a:pt x="2211451" y="31750"/>
                  </a:moveTo>
                  <a:lnTo>
                    <a:pt x="2141601" y="31623"/>
                  </a:lnTo>
                  <a:lnTo>
                    <a:pt x="2141601" y="49149"/>
                  </a:lnTo>
                  <a:lnTo>
                    <a:pt x="2211451" y="49149"/>
                  </a:lnTo>
                  <a:lnTo>
                    <a:pt x="2211451" y="31750"/>
                  </a:lnTo>
                  <a:close/>
                </a:path>
                <a:path w="5880100" h="560704">
                  <a:moveTo>
                    <a:pt x="2333625" y="31877"/>
                  </a:moveTo>
                  <a:lnTo>
                    <a:pt x="2263775" y="31750"/>
                  </a:lnTo>
                  <a:lnTo>
                    <a:pt x="2263775" y="49276"/>
                  </a:lnTo>
                  <a:lnTo>
                    <a:pt x="2333625" y="49276"/>
                  </a:lnTo>
                  <a:lnTo>
                    <a:pt x="2333625" y="31877"/>
                  </a:lnTo>
                  <a:close/>
                </a:path>
                <a:path w="5880100" h="560704">
                  <a:moveTo>
                    <a:pt x="2455926" y="32004"/>
                  </a:moveTo>
                  <a:lnTo>
                    <a:pt x="2386076" y="31877"/>
                  </a:lnTo>
                  <a:lnTo>
                    <a:pt x="2386076" y="49403"/>
                  </a:lnTo>
                  <a:lnTo>
                    <a:pt x="2455926" y="49403"/>
                  </a:lnTo>
                  <a:lnTo>
                    <a:pt x="2455926" y="32004"/>
                  </a:lnTo>
                  <a:close/>
                </a:path>
                <a:path w="5880100" h="560704">
                  <a:moveTo>
                    <a:pt x="2578227" y="32131"/>
                  </a:moveTo>
                  <a:lnTo>
                    <a:pt x="2508377" y="32004"/>
                  </a:lnTo>
                  <a:lnTo>
                    <a:pt x="2508250" y="49530"/>
                  </a:lnTo>
                  <a:lnTo>
                    <a:pt x="2578100" y="49530"/>
                  </a:lnTo>
                  <a:lnTo>
                    <a:pt x="2578227" y="32131"/>
                  </a:lnTo>
                  <a:close/>
                </a:path>
                <a:path w="5880100" h="560704">
                  <a:moveTo>
                    <a:pt x="2700401" y="32258"/>
                  </a:moveTo>
                  <a:lnTo>
                    <a:pt x="2630551" y="32131"/>
                  </a:lnTo>
                  <a:lnTo>
                    <a:pt x="2630551" y="49657"/>
                  </a:lnTo>
                  <a:lnTo>
                    <a:pt x="2700401" y="49657"/>
                  </a:lnTo>
                  <a:lnTo>
                    <a:pt x="2700401" y="32258"/>
                  </a:lnTo>
                  <a:close/>
                </a:path>
                <a:path w="5880100" h="560704">
                  <a:moveTo>
                    <a:pt x="5879592" y="522605"/>
                  </a:moveTo>
                  <a:lnTo>
                    <a:pt x="5803392" y="484505"/>
                  </a:lnTo>
                  <a:lnTo>
                    <a:pt x="5803392" y="513842"/>
                  </a:lnTo>
                  <a:lnTo>
                    <a:pt x="56388" y="512318"/>
                  </a:lnTo>
                  <a:lnTo>
                    <a:pt x="56388" y="529844"/>
                  </a:lnTo>
                  <a:lnTo>
                    <a:pt x="5803392" y="531368"/>
                  </a:lnTo>
                  <a:lnTo>
                    <a:pt x="5803392" y="560705"/>
                  </a:lnTo>
                  <a:lnTo>
                    <a:pt x="5862066" y="531368"/>
                  </a:lnTo>
                  <a:lnTo>
                    <a:pt x="5879592" y="522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60904" y="4799075"/>
              <a:ext cx="3009265" cy="844550"/>
            </a:xfrm>
            <a:custGeom>
              <a:avLst/>
              <a:gdLst/>
              <a:ahLst/>
              <a:cxnLst/>
              <a:rect l="l" t="t" r="r" b="b"/>
              <a:pathLst>
                <a:path w="3009265" h="844550">
                  <a:moveTo>
                    <a:pt x="1860042" y="44196"/>
                  </a:moveTo>
                  <a:lnTo>
                    <a:pt x="133350" y="44196"/>
                  </a:lnTo>
                  <a:lnTo>
                    <a:pt x="91196" y="50993"/>
                  </a:lnTo>
                  <a:lnTo>
                    <a:pt x="54589" y="69921"/>
                  </a:lnTo>
                  <a:lnTo>
                    <a:pt x="25725" y="98785"/>
                  </a:lnTo>
                  <a:lnTo>
                    <a:pt x="6797" y="135392"/>
                  </a:lnTo>
                  <a:lnTo>
                    <a:pt x="0" y="177546"/>
                  </a:lnTo>
                  <a:lnTo>
                    <a:pt x="0" y="710946"/>
                  </a:lnTo>
                  <a:lnTo>
                    <a:pt x="6797" y="753099"/>
                  </a:lnTo>
                  <a:lnTo>
                    <a:pt x="25725" y="789706"/>
                  </a:lnTo>
                  <a:lnTo>
                    <a:pt x="54589" y="818570"/>
                  </a:lnTo>
                  <a:lnTo>
                    <a:pt x="91196" y="837498"/>
                  </a:lnTo>
                  <a:lnTo>
                    <a:pt x="133350" y="844296"/>
                  </a:lnTo>
                  <a:lnTo>
                    <a:pt x="1860042" y="844296"/>
                  </a:lnTo>
                  <a:lnTo>
                    <a:pt x="1902195" y="837498"/>
                  </a:lnTo>
                  <a:lnTo>
                    <a:pt x="1938802" y="818570"/>
                  </a:lnTo>
                  <a:lnTo>
                    <a:pt x="1967666" y="789706"/>
                  </a:lnTo>
                  <a:lnTo>
                    <a:pt x="1986594" y="753099"/>
                  </a:lnTo>
                  <a:lnTo>
                    <a:pt x="1993392" y="710946"/>
                  </a:lnTo>
                  <a:lnTo>
                    <a:pt x="1993392" y="377571"/>
                  </a:lnTo>
                  <a:lnTo>
                    <a:pt x="2531299" y="177546"/>
                  </a:lnTo>
                  <a:lnTo>
                    <a:pt x="1993392" y="177546"/>
                  </a:lnTo>
                  <a:lnTo>
                    <a:pt x="1986594" y="135392"/>
                  </a:lnTo>
                  <a:lnTo>
                    <a:pt x="1967666" y="98785"/>
                  </a:lnTo>
                  <a:lnTo>
                    <a:pt x="1938802" y="69921"/>
                  </a:lnTo>
                  <a:lnTo>
                    <a:pt x="1902195" y="50993"/>
                  </a:lnTo>
                  <a:lnTo>
                    <a:pt x="1860042" y="44196"/>
                  </a:lnTo>
                  <a:close/>
                </a:path>
                <a:path w="3009265" h="844550">
                  <a:moveTo>
                    <a:pt x="3008757" y="0"/>
                  </a:moveTo>
                  <a:lnTo>
                    <a:pt x="1993392" y="177546"/>
                  </a:lnTo>
                  <a:lnTo>
                    <a:pt x="2531299" y="177546"/>
                  </a:lnTo>
                  <a:lnTo>
                    <a:pt x="30087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0904" y="4799075"/>
              <a:ext cx="3009265" cy="844550"/>
            </a:xfrm>
            <a:custGeom>
              <a:avLst/>
              <a:gdLst/>
              <a:ahLst/>
              <a:cxnLst/>
              <a:rect l="l" t="t" r="r" b="b"/>
              <a:pathLst>
                <a:path w="3009265" h="844550">
                  <a:moveTo>
                    <a:pt x="0" y="177546"/>
                  </a:moveTo>
                  <a:lnTo>
                    <a:pt x="6797" y="135392"/>
                  </a:lnTo>
                  <a:lnTo>
                    <a:pt x="25725" y="98785"/>
                  </a:lnTo>
                  <a:lnTo>
                    <a:pt x="54589" y="69921"/>
                  </a:lnTo>
                  <a:lnTo>
                    <a:pt x="91196" y="50993"/>
                  </a:lnTo>
                  <a:lnTo>
                    <a:pt x="133350" y="44196"/>
                  </a:lnTo>
                  <a:lnTo>
                    <a:pt x="1162811" y="44196"/>
                  </a:lnTo>
                  <a:lnTo>
                    <a:pt x="1661159" y="44196"/>
                  </a:lnTo>
                  <a:lnTo>
                    <a:pt x="1860042" y="44196"/>
                  </a:lnTo>
                  <a:lnTo>
                    <a:pt x="1902195" y="50993"/>
                  </a:lnTo>
                  <a:lnTo>
                    <a:pt x="1938802" y="69921"/>
                  </a:lnTo>
                  <a:lnTo>
                    <a:pt x="1967666" y="98785"/>
                  </a:lnTo>
                  <a:lnTo>
                    <a:pt x="1986594" y="135392"/>
                  </a:lnTo>
                  <a:lnTo>
                    <a:pt x="1993392" y="177546"/>
                  </a:lnTo>
                  <a:lnTo>
                    <a:pt x="3008757" y="0"/>
                  </a:lnTo>
                  <a:lnTo>
                    <a:pt x="1993392" y="377571"/>
                  </a:lnTo>
                  <a:lnTo>
                    <a:pt x="1993392" y="710946"/>
                  </a:lnTo>
                  <a:lnTo>
                    <a:pt x="1986594" y="753099"/>
                  </a:lnTo>
                  <a:lnTo>
                    <a:pt x="1967666" y="789706"/>
                  </a:lnTo>
                  <a:lnTo>
                    <a:pt x="1938802" y="818570"/>
                  </a:lnTo>
                  <a:lnTo>
                    <a:pt x="1902195" y="837498"/>
                  </a:lnTo>
                  <a:lnTo>
                    <a:pt x="1860042" y="844296"/>
                  </a:lnTo>
                  <a:lnTo>
                    <a:pt x="1661159" y="844296"/>
                  </a:lnTo>
                  <a:lnTo>
                    <a:pt x="1162811" y="844296"/>
                  </a:lnTo>
                  <a:lnTo>
                    <a:pt x="133350" y="844296"/>
                  </a:lnTo>
                  <a:lnTo>
                    <a:pt x="91196" y="837498"/>
                  </a:lnTo>
                  <a:lnTo>
                    <a:pt x="54589" y="818570"/>
                  </a:lnTo>
                  <a:lnTo>
                    <a:pt x="25725" y="789706"/>
                  </a:lnTo>
                  <a:lnTo>
                    <a:pt x="6797" y="753099"/>
                  </a:lnTo>
                  <a:lnTo>
                    <a:pt x="0" y="710946"/>
                  </a:lnTo>
                  <a:lnTo>
                    <a:pt x="0" y="377571"/>
                  </a:lnTo>
                  <a:lnTo>
                    <a:pt x="0" y="17754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511298" y="3363849"/>
            <a:ext cx="6435725" cy="2082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selectZone()</a:t>
            </a:r>
            <a:endParaRPr sz="2050">
              <a:latin typeface="Courier New"/>
              <a:cs typeface="Courier New"/>
            </a:endParaRPr>
          </a:p>
          <a:p>
            <a:pPr marL="2907030">
              <a:lnSpc>
                <a:spcPts val="2100"/>
              </a:lnSpc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lookupPrice(selection)</a:t>
            </a:r>
            <a:endParaRPr sz="2050">
              <a:latin typeface="Courier New"/>
              <a:cs typeface="Courier New"/>
            </a:endParaRPr>
          </a:p>
          <a:p>
            <a:pPr marL="3440429" marR="5080" indent="-224154">
              <a:lnSpc>
                <a:spcPct val="154300"/>
              </a:lnSpc>
              <a:spcBef>
                <a:spcPts val="1939"/>
              </a:spcBef>
            </a:pPr>
            <a:r>
              <a:rPr sz="2050" b="1" spc="5" dirty="0">
                <a:solidFill>
                  <a:srgbClr val="FFFFFF"/>
                </a:solidFill>
                <a:latin typeface="Courier New"/>
                <a:cs typeface="Courier New"/>
              </a:rPr>
              <a:t>price  </a:t>
            </a: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displayPrice(price)</a:t>
            </a:r>
            <a:endParaRPr sz="2050">
              <a:latin typeface="Courier New"/>
              <a:cs typeface="Courier New"/>
            </a:endParaRPr>
          </a:p>
          <a:p>
            <a:pPr marL="279400">
              <a:lnSpc>
                <a:spcPts val="2460"/>
              </a:lnSpc>
            </a:pPr>
            <a:r>
              <a:rPr sz="2650" spc="-10" dirty="0">
                <a:latin typeface="Times New Roman"/>
                <a:cs typeface="Times New Roman"/>
              </a:rPr>
              <a:t>Dataflow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77055" y="5785103"/>
            <a:ext cx="8336280" cy="498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650" spc="-10" dirty="0">
                <a:latin typeface="Verdana"/>
                <a:cs typeface="Verdana"/>
              </a:rPr>
              <a:t>…continued on next</a:t>
            </a:r>
            <a:r>
              <a:rPr sz="2650" spc="10" dirty="0">
                <a:latin typeface="Verdana"/>
                <a:cs typeface="Verdana"/>
              </a:rPr>
              <a:t> </a:t>
            </a:r>
            <a:r>
              <a:rPr sz="2650" spc="-5" dirty="0">
                <a:latin typeface="Verdana"/>
                <a:cs typeface="Verdana"/>
              </a:rPr>
              <a:t>slide...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16" y="341451"/>
            <a:ext cx="11315700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Sequence Diagrams:</a:t>
            </a:r>
            <a:r>
              <a:rPr spc="-45" dirty="0"/>
              <a:t> </a:t>
            </a:r>
            <a:r>
              <a:rPr spc="-5" dirty="0"/>
              <a:t>Iteration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1979" y="1289041"/>
            <a:ext cx="2579370" cy="9588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6150" dirty="0">
                <a:solidFill>
                  <a:srgbClr val="EBEBEB"/>
                </a:solidFill>
                <a:latin typeface="URW Gothic"/>
                <a:cs typeface="URW Gothic"/>
              </a:rPr>
              <a:t>ndition</a:t>
            </a:r>
            <a:endParaRPr sz="6150">
              <a:latin typeface="URW Gothic"/>
              <a:cs typeface="URW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3166872"/>
            <a:ext cx="0" cy="2924810"/>
          </a:xfrm>
          <a:custGeom>
            <a:avLst/>
            <a:gdLst/>
            <a:ahLst/>
            <a:cxnLst/>
            <a:rect l="l" t="t" r="r" b="b"/>
            <a:pathLst>
              <a:path h="2924810">
                <a:moveTo>
                  <a:pt x="0" y="0"/>
                </a:moveTo>
                <a:lnTo>
                  <a:pt x="0" y="2924555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46410" y="1668430"/>
            <a:ext cx="643890" cy="1119505"/>
            <a:chOff x="746410" y="1668430"/>
            <a:chExt cx="643890" cy="1119505"/>
          </a:xfrm>
        </p:grpSpPr>
        <p:sp>
          <p:nvSpPr>
            <p:cNvPr id="6" name="object 6"/>
            <p:cNvSpPr/>
            <p:nvPr/>
          </p:nvSpPr>
          <p:spPr>
            <a:xfrm>
              <a:off x="755141" y="1902713"/>
              <a:ext cx="626745" cy="876300"/>
            </a:xfrm>
            <a:custGeom>
              <a:avLst/>
              <a:gdLst/>
              <a:ahLst/>
              <a:cxnLst/>
              <a:rect l="l" t="t" r="r" b="b"/>
              <a:pathLst>
                <a:path w="626744" h="876300">
                  <a:moveTo>
                    <a:pt x="300227" y="0"/>
                  </a:moveTo>
                  <a:lnTo>
                    <a:pt x="300227" y="552322"/>
                  </a:lnTo>
                  <a:lnTo>
                    <a:pt x="0" y="876300"/>
                  </a:lnTo>
                </a:path>
                <a:path w="626744" h="876300">
                  <a:moveTo>
                    <a:pt x="300227" y="551687"/>
                  </a:moveTo>
                  <a:lnTo>
                    <a:pt x="626364" y="876300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4493" y="1677161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90" h="326389">
                  <a:moveTo>
                    <a:pt x="163068" y="0"/>
                  </a:moveTo>
                  <a:lnTo>
                    <a:pt x="119719" y="5826"/>
                  </a:lnTo>
                  <a:lnTo>
                    <a:pt x="80766" y="22267"/>
                  </a:lnTo>
                  <a:lnTo>
                    <a:pt x="47763" y="47767"/>
                  </a:lnTo>
                  <a:lnTo>
                    <a:pt x="22264" y="80772"/>
                  </a:lnTo>
                  <a:lnTo>
                    <a:pt x="5825" y="119723"/>
                  </a:lnTo>
                  <a:lnTo>
                    <a:pt x="0" y="163068"/>
                  </a:lnTo>
                  <a:lnTo>
                    <a:pt x="5825" y="206412"/>
                  </a:lnTo>
                  <a:lnTo>
                    <a:pt x="22264" y="245364"/>
                  </a:lnTo>
                  <a:lnTo>
                    <a:pt x="47763" y="278368"/>
                  </a:lnTo>
                  <a:lnTo>
                    <a:pt x="80766" y="303868"/>
                  </a:lnTo>
                  <a:lnTo>
                    <a:pt x="119719" y="320309"/>
                  </a:lnTo>
                  <a:lnTo>
                    <a:pt x="163068" y="326136"/>
                  </a:lnTo>
                  <a:lnTo>
                    <a:pt x="206416" y="320309"/>
                  </a:lnTo>
                  <a:lnTo>
                    <a:pt x="245369" y="303868"/>
                  </a:lnTo>
                  <a:lnTo>
                    <a:pt x="278372" y="278368"/>
                  </a:lnTo>
                  <a:lnTo>
                    <a:pt x="303871" y="245364"/>
                  </a:lnTo>
                  <a:lnTo>
                    <a:pt x="320310" y="206412"/>
                  </a:lnTo>
                  <a:lnTo>
                    <a:pt x="326136" y="163068"/>
                  </a:lnTo>
                  <a:lnTo>
                    <a:pt x="320310" y="119723"/>
                  </a:lnTo>
                  <a:lnTo>
                    <a:pt x="303871" y="80772"/>
                  </a:lnTo>
                  <a:lnTo>
                    <a:pt x="278372" y="47767"/>
                  </a:lnTo>
                  <a:lnTo>
                    <a:pt x="245369" y="22267"/>
                  </a:lnTo>
                  <a:lnTo>
                    <a:pt x="206416" y="582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4493" y="1677161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90" h="326389">
                  <a:moveTo>
                    <a:pt x="0" y="163068"/>
                  </a:moveTo>
                  <a:lnTo>
                    <a:pt x="5825" y="119723"/>
                  </a:lnTo>
                  <a:lnTo>
                    <a:pt x="22264" y="80772"/>
                  </a:lnTo>
                  <a:lnTo>
                    <a:pt x="47763" y="47767"/>
                  </a:lnTo>
                  <a:lnTo>
                    <a:pt x="80766" y="22267"/>
                  </a:lnTo>
                  <a:lnTo>
                    <a:pt x="119719" y="5826"/>
                  </a:lnTo>
                  <a:lnTo>
                    <a:pt x="163068" y="0"/>
                  </a:lnTo>
                  <a:lnTo>
                    <a:pt x="206416" y="5826"/>
                  </a:lnTo>
                  <a:lnTo>
                    <a:pt x="245369" y="22267"/>
                  </a:lnTo>
                  <a:lnTo>
                    <a:pt x="278372" y="47767"/>
                  </a:lnTo>
                  <a:lnTo>
                    <a:pt x="303871" y="80772"/>
                  </a:lnTo>
                  <a:lnTo>
                    <a:pt x="320310" y="119723"/>
                  </a:lnTo>
                  <a:lnTo>
                    <a:pt x="326136" y="163068"/>
                  </a:lnTo>
                  <a:lnTo>
                    <a:pt x="320310" y="206412"/>
                  </a:lnTo>
                  <a:lnTo>
                    <a:pt x="303871" y="245364"/>
                  </a:lnTo>
                  <a:lnTo>
                    <a:pt x="278372" y="278368"/>
                  </a:lnTo>
                  <a:lnTo>
                    <a:pt x="245369" y="303868"/>
                  </a:lnTo>
                  <a:lnTo>
                    <a:pt x="206416" y="320309"/>
                  </a:lnTo>
                  <a:lnTo>
                    <a:pt x="163068" y="326136"/>
                  </a:lnTo>
                  <a:lnTo>
                    <a:pt x="119719" y="320309"/>
                  </a:lnTo>
                  <a:lnTo>
                    <a:pt x="80766" y="303868"/>
                  </a:lnTo>
                  <a:lnTo>
                    <a:pt x="47763" y="278368"/>
                  </a:lnTo>
                  <a:lnTo>
                    <a:pt x="22264" y="245364"/>
                  </a:lnTo>
                  <a:lnTo>
                    <a:pt x="5825" y="206412"/>
                  </a:lnTo>
                  <a:lnTo>
                    <a:pt x="0" y="16306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3377" y="1280921"/>
            <a:ext cx="2371725" cy="186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105"/>
              </a:spcBef>
              <a:tabLst>
                <a:tab pos="1210945" algn="l"/>
              </a:tabLst>
            </a:pPr>
            <a:r>
              <a:rPr sz="6150" spc="-4345" dirty="0">
                <a:solidFill>
                  <a:srgbClr val="EBEBEB"/>
                </a:solidFill>
                <a:latin typeface="URW Gothic"/>
                <a:cs typeface="URW Gothic"/>
              </a:rPr>
              <a:t>&amp;</a:t>
            </a:r>
            <a:r>
              <a:rPr sz="6150" u="heavy" dirty="0">
                <a:solidFill>
                  <a:srgbClr val="EBEBEB"/>
                </a:solidFill>
                <a:uFill>
                  <a:solidFill>
                    <a:srgbClr val="000000"/>
                  </a:solidFill>
                </a:uFill>
                <a:latin typeface="URW Gothic"/>
                <a:cs typeface="URW Gothic"/>
              </a:rPr>
              <a:t> 	</a:t>
            </a:r>
            <a:r>
              <a:rPr sz="6150" dirty="0">
                <a:solidFill>
                  <a:srgbClr val="EBEBEB"/>
                </a:solidFill>
                <a:latin typeface="URW Gothic"/>
                <a:cs typeface="URW Gothic"/>
              </a:rPr>
              <a:t>Co</a:t>
            </a:r>
            <a:endParaRPr sz="615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4600"/>
              </a:spcBef>
            </a:pPr>
            <a:r>
              <a:rPr sz="2050" b="1" dirty="0">
                <a:latin typeface="Courier New"/>
                <a:cs typeface="Courier New"/>
              </a:rPr>
              <a:t>Passenger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8969" y="2495804"/>
            <a:ext cx="4445000" cy="3270250"/>
            <a:chOff x="898969" y="2495804"/>
            <a:chExt cx="4445000" cy="3270250"/>
          </a:xfrm>
        </p:grpSpPr>
        <p:sp>
          <p:nvSpPr>
            <p:cNvPr id="11" name="object 11"/>
            <p:cNvSpPr/>
            <p:nvPr/>
          </p:nvSpPr>
          <p:spPr>
            <a:xfrm>
              <a:off x="903732" y="3456432"/>
              <a:ext cx="300355" cy="2304415"/>
            </a:xfrm>
            <a:custGeom>
              <a:avLst/>
              <a:gdLst/>
              <a:ahLst/>
              <a:cxnLst/>
              <a:rect l="l" t="t" r="r" b="b"/>
              <a:pathLst>
                <a:path w="300355" h="2304415">
                  <a:moveTo>
                    <a:pt x="300228" y="0"/>
                  </a:moveTo>
                  <a:lnTo>
                    <a:pt x="0" y="0"/>
                  </a:lnTo>
                  <a:lnTo>
                    <a:pt x="0" y="2304287"/>
                  </a:lnTo>
                  <a:lnTo>
                    <a:pt x="300228" y="2304287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3732" y="3456432"/>
              <a:ext cx="300355" cy="2304415"/>
            </a:xfrm>
            <a:custGeom>
              <a:avLst/>
              <a:gdLst/>
              <a:ahLst/>
              <a:cxnLst/>
              <a:rect l="l" t="t" r="r" b="b"/>
              <a:pathLst>
                <a:path w="300355" h="2304415">
                  <a:moveTo>
                    <a:pt x="0" y="2304287"/>
                  </a:moveTo>
                  <a:lnTo>
                    <a:pt x="300228" y="2304287"/>
                  </a:lnTo>
                  <a:lnTo>
                    <a:pt x="300228" y="0"/>
                  </a:lnTo>
                  <a:lnTo>
                    <a:pt x="0" y="0"/>
                  </a:lnTo>
                  <a:lnTo>
                    <a:pt x="0" y="230428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30830" y="2504694"/>
              <a:ext cx="2504440" cy="574675"/>
            </a:xfrm>
            <a:custGeom>
              <a:avLst/>
              <a:gdLst/>
              <a:ahLst/>
              <a:cxnLst/>
              <a:rect l="l" t="t" r="r" b="b"/>
              <a:pathLst>
                <a:path w="2504440" h="574675">
                  <a:moveTo>
                    <a:pt x="0" y="574548"/>
                  </a:moveTo>
                  <a:lnTo>
                    <a:pt x="2503932" y="574548"/>
                  </a:lnTo>
                  <a:lnTo>
                    <a:pt x="2503932" y="0"/>
                  </a:lnTo>
                  <a:lnTo>
                    <a:pt x="0" y="0"/>
                  </a:lnTo>
                  <a:lnTo>
                    <a:pt x="0" y="57454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35604" y="2650998"/>
            <a:ext cx="237998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latin typeface="Courier New"/>
                <a:cs typeface="Courier New"/>
              </a:rPr>
              <a:t>ChangeProcessor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81861" y="3069145"/>
            <a:ext cx="3079750" cy="3661410"/>
            <a:chOff x="1181861" y="3069145"/>
            <a:chExt cx="3079750" cy="3661410"/>
          </a:xfrm>
        </p:grpSpPr>
        <p:sp>
          <p:nvSpPr>
            <p:cNvPr id="16" name="object 16"/>
            <p:cNvSpPr/>
            <p:nvPr/>
          </p:nvSpPr>
          <p:spPr>
            <a:xfrm>
              <a:off x="4102607" y="3073907"/>
              <a:ext cx="0" cy="3651885"/>
            </a:xfrm>
            <a:custGeom>
              <a:avLst/>
              <a:gdLst/>
              <a:ahLst/>
              <a:cxnLst/>
              <a:rect l="l" t="t" r="r" b="b"/>
              <a:pathLst>
                <a:path h="3651884">
                  <a:moveTo>
                    <a:pt x="0" y="0"/>
                  </a:moveTo>
                  <a:lnTo>
                    <a:pt x="0" y="3651504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1861" y="3694937"/>
              <a:ext cx="2731135" cy="76200"/>
            </a:xfrm>
            <a:custGeom>
              <a:avLst/>
              <a:gdLst/>
              <a:ahLst/>
              <a:cxnLst/>
              <a:rect l="l" t="t" r="r" b="b"/>
              <a:pathLst>
                <a:path w="2731135" h="76200">
                  <a:moveTo>
                    <a:pt x="2654808" y="46729"/>
                  </a:moveTo>
                  <a:lnTo>
                    <a:pt x="2654808" y="76200"/>
                  </a:lnTo>
                  <a:lnTo>
                    <a:pt x="2713736" y="46736"/>
                  </a:lnTo>
                  <a:lnTo>
                    <a:pt x="2654808" y="46729"/>
                  </a:lnTo>
                  <a:close/>
                </a:path>
                <a:path w="2731135" h="76200">
                  <a:moveTo>
                    <a:pt x="2654808" y="29329"/>
                  </a:moveTo>
                  <a:lnTo>
                    <a:pt x="2654808" y="46729"/>
                  </a:lnTo>
                  <a:lnTo>
                    <a:pt x="2667508" y="46736"/>
                  </a:lnTo>
                  <a:lnTo>
                    <a:pt x="2667508" y="29337"/>
                  </a:lnTo>
                  <a:lnTo>
                    <a:pt x="2654808" y="29329"/>
                  </a:lnTo>
                  <a:close/>
                </a:path>
                <a:path w="2731135" h="76200">
                  <a:moveTo>
                    <a:pt x="2654808" y="0"/>
                  </a:moveTo>
                  <a:lnTo>
                    <a:pt x="2654808" y="29329"/>
                  </a:lnTo>
                  <a:lnTo>
                    <a:pt x="2667508" y="29337"/>
                  </a:lnTo>
                  <a:lnTo>
                    <a:pt x="2667508" y="46736"/>
                  </a:lnTo>
                  <a:lnTo>
                    <a:pt x="2713749" y="46729"/>
                  </a:lnTo>
                  <a:lnTo>
                    <a:pt x="2731008" y="38100"/>
                  </a:lnTo>
                  <a:lnTo>
                    <a:pt x="2654808" y="0"/>
                  </a:lnTo>
                  <a:close/>
                </a:path>
                <a:path w="2731135" h="76200">
                  <a:moveTo>
                    <a:pt x="0" y="27812"/>
                  </a:moveTo>
                  <a:lnTo>
                    <a:pt x="0" y="45338"/>
                  </a:lnTo>
                  <a:lnTo>
                    <a:pt x="2654808" y="46729"/>
                  </a:lnTo>
                  <a:lnTo>
                    <a:pt x="2654808" y="29329"/>
                  </a:lnTo>
                  <a:lnTo>
                    <a:pt x="0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2494" y="3716273"/>
              <a:ext cx="300355" cy="2809240"/>
            </a:xfrm>
            <a:custGeom>
              <a:avLst/>
              <a:gdLst/>
              <a:ahLst/>
              <a:cxnLst/>
              <a:rect l="l" t="t" r="r" b="b"/>
              <a:pathLst>
                <a:path w="300354" h="2809240">
                  <a:moveTo>
                    <a:pt x="300227" y="0"/>
                  </a:moveTo>
                  <a:lnTo>
                    <a:pt x="0" y="0"/>
                  </a:lnTo>
                  <a:lnTo>
                    <a:pt x="0" y="2808731"/>
                  </a:lnTo>
                  <a:lnTo>
                    <a:pt x="300227" y="2808731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52494" y="3716273"/>
              <a:ext cx="300355" cy="2809240"/>
            </a:xfrm>
            <a:custGeom>
              <a:avLst/>
              <a:gdLst/>
              <a:ahLst/>
              <a:cxnLst/>
              <a:rect l="l" t="t" r="r" b="b"/>
              <a:pathLst>
                <a:path w="300354" h="2809240">
                  <a:moveTo>
                    <a:pt x="0" y="2808731"/>
                  </a:moveTo>
                  <a:lnTo>
                    <a:pt x="300227" y="2808731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2808731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42864" y="2651505"/>
            <a:ext cx="222313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latin typeface="Courier New"/>
                <a:cs typeface="Courier New"/>
              </a:rPr>
              <a:t>CoinIdentifier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85891" y="2495804"/>
            <a:ext cx="4961890" cy="4251325"/>
            <a:chOff x="5485891" y="2495804"/>
            <a:chExt cx="4961890" cy="4251325"/>
          </a:xfrm>
        </p:grpSpPr>
        <p:sp>
          <p:nvSpPr>
            <p:cNvPr id="22" name="object 22"/>
            <p:cNvSpPr/>
            <p:nvPr/>
          </p:nvSpPr>
          <p:spPr>
            <a:xfrm>
              <a:off x="5494781" y="2504694"/>
              <a:ext cx="2354580" cy="574675"/>
            </a:xfrm>
            <a:custGeom>
              <a:avLst/>
              <a:gdLst/>
              <a:ahLst/>
              <a:cxnLst/>
              <a:rect l="l" t="t" r="r" b="b"/>
              <a:pathLst>
                <a:path w="2354579" h="574675">
                  <a:moveTo>
                    <a:pt x="0" y="574548"/>
                  </a:moveTo>
                  <a:lnTo>
                    <a:pt x="2354580" y="574548"/>
                  </a:lnTo>
                  <a:lnTo>
                    <a:pt x="2354580" y="0"/>
                  </a:lnTo>
                  <a:lnTo>
                    <a:pt x="0" y="0"/>
                  </a:lnTo>
                  <a:lnTo>
                    <a:pt x="0" y="57454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73595" y="3073908"/>
              <a:ext cx="0" cy="3668395"/>
            </a:xfrm>
            <a:custGeom>
              <a:avLst/>
              <a:gdLst/>
              <a:ahLst/>
              <a:cxnLst/>
              <a:rect l="l" t="t" r="r" b="b"/>
              <a:pathLst>
                <a:path h="3668395">
                  <a:moveTo>
                    <a:pt x="0" y="0"/>
                  </a:moveTo>
                  <a:lnTo>
                    <a:pt x="0" y="3668268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4057" y="2504694"/>
              <a:ext cx="2354580" cy="574675"/>
            </a:xfrm>
            <a:custGeom>
              <a:avLst/>
              <a:gdLst/>
              <a:ahLst/>
              <a:cxnLst/>
              <a:rect l="l" t="t" r="r" b="b"/>
              <a:pathLst>
                <a:path w="2354579" h="574675">
                  <a:moveTo>
                    <a:pt x="0" y="574548"/>
                  </a:moveTo>
                  <a:lnTo>
                    <a:pt x="2354579" y="574548"/>
                  </a:lnTo>
                  <a:lnTo>
                    <a:pt x="2354579" y="0"/>
                  </a:lnTo>
                  <a:lnTo>
                    <a:pt x="0" y="0"/>
                  </a:lnTo>
                  <a:lnTo>
                    <a:pt x="0" y="57454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702802" y="2651505"/>
            <a:ext cx="112458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latin typeface="Courier New"/>
                <a:cs typeface="Courier New"/>
              </a:rPr>
              <a:t>Display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256585" y="2495804"/>
            <a:ext cx="3705860" cy="4251325"/>
            <a:chOff x="9256585" y="2495804"/>
            <a:chExt cx="3705860" cy="4251325"/>
          </a:xfrm>
        </p:grpSpPr>
        <p:sp>
          <p:nvSpPr>
            <p:cNvPr id="27" name="object 27"/>
            <p:cNvSpPr/>
            <p:nvPr/>
          </p:nvSpPr>
          <p:spPr>
            <a:xfrm>
              <a:off x="9261347" y="3073908"/>
              <a:ext cx="0" cy="3668395"/>
            </a:xfrm>
            <a:custGeom>
              <a:avLst/>
              <a:gdLst/>
              <a:ahLst/>
              <a:cxnLst/>
              <a:rect l="l" t="t" r="r" b="b"/>
              <a:pathLst>
                <a:path h="3668395">
                  <a:moveTo>
                    <a:pt x="0" y="0"/>
                  </a:moveTo>
                  <a:lnTo>
                    <a:pt x="0" y="3668268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98657" y="2504694"/>
              <a:ext cx="2354580" cy="574675"/>
            </a:xfrm>
            <a:custGeom>
              <a:avLst/>
              <a:gdLst/>
              <a:ahLst/>
              <a:cxnLst/>
              <a:rect l="l" t="t" r="r" b="b"/>
              <a:pathLst>
                <a:path w="2354579" h="574675">
                  <a:moveTo>
                    <a:pt x="0" y="574548"/>
                  </a:moveTo>
                  <a:lnTo>
                    <a:pt x="2354579" y="574548"/>
                  </a:lnTo>
                  <a:lnTo>
                    <a:pt x="2354579" y="0"/>
                  </a:lnTo>
                  <a:lnTo>
                    <a:pt x="0" y="0"/>
                  </a:lnTo>
                  <a:lnTo>
                    <a:pt x="0" y="57454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215496" y="2651505"/>
            <a:ext cx="12814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latin typeface="Courier New"/>
                <a:cs typeface="Courier New"/>
              </a:rPr>
              <a:t>CoinDrop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310634" y="3069145"/>
            <a:ext cx="7470140" cy="3696335"/>
            <a:chOff x="4310634" y="3069145"/>
            <a:chExt cx="7470140" cy="3696335"/>
          </a:xfrm>
        </p:grpSpPr>
        <p:sp>
          <p:nvSpPr>
            <p:cNvPr id="31" name="object 31"/>
            <p:cNvSpPr/>
            <p:nvPr/>
          </p:nvSpPr>
          <p:spPr>
            <a:xfrm>
              <a:off x="9112758" y="4889753"/>
              <a:ext cx="281940" cy="340360"/>
            </a:xfrm>
            <a:custGeom>
              <a:avLst/>
              <a:gdLst/>
              <a:ahLst/>
              <a:cxnLst/>
              <a:rect l="l" t="t" r="r" b="b"/>
              <a:pathLst>
                <a:path w="281940" h="340360">
                  <a:moveTo>
                    <a:pt x="281940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281940" y="339851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12758" y="4889753"/>
              <a:ext cx="281940" cy="340360"/>
            </a:xfrm>
            <a:custGeom>
              <a:avLst/>
              <a:gdLst/>
              <a:ahLst/>
              <a:cxnLst/>
              <a:rect l="l" t="t" r="r" b="b"/>
              <a:pathLst>
                <a:path w="281940" h="340360">
                  <a:moveTo>
                    <a:pt x="0" y="339851"/>
                  </a:moveTo>
                  <a:lnTo>
                    <a:pt x="281940" y="339851"/>
                  </a:lnTo>
                  <a:lnTo>
                    <a:pt x="281940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10634" y="4847081"/>
              <a:ext cx="4817745" cy="76200"/>
            </a:xfrm>
            <a:custGeom>
              <a:avLst/>
              <a:gdLst/>
              <a:ahLst/>
              <a:cxnLst/>
              <a:rect l="l" t="t" r="r" b="b"/>
              <a:pathLst>
                <a:path w="4817745" h="76200">
                  <a:moveTo>
                    <a:pt x="4741164" y="46728"/>
                  </a:moveTo>
                  <a:lnTo>
                    <a:pt x="4741164" y="76200"/>
                  </a:lnTo>
                  <a:lnTo>
                    <a:pt x="4800092" y="46735"/>
                  </a:lnTo>
                  <a:lnTo>
                    <a:pt x="4741164" y="46728"/>
                  </a:lnTo>
                  <a:close/>
                </a:path>
                <a:path w="4817745" h="76200">
                  <a:moveTo>
                    <a:pt x="4741164" y="29328"/>
                  </a:moveTo>
                  <a:lnTo>
                    <a:pt x="4741164" y="46728"/>
                  </a:lnTo>
                  <a:lnTo>
                    <a:pt x="4753864" y="46735"/>
                  </a:lnTo>
                  <a:lnTo>
                    <a:pt x="4753864" y="29337"/>
                  </a:lnTo>
                  <a:lnTo>
                    <a:pt x="4741164" y="29328"/>
                  </a:lnTo>
                  <a:close/>
                </a:path>
                <a:path w="4817745" h="76200">
                  <a:moveTo>
                    <a:pt x="4741164" y="0"/>
                  </a:moveTo>
                  <a:lnTo>
                    <a:pt x="4741164" y="29328"/>
                  </a:lnTo>
                  <a:lnTo>
                    <a:pt x="4753864" y="29337"/>
                  </a:lnTo>
                  <a:lnTo>
                    <a:pt x="4753864" y="46735"/>
                  </a:lnTo>
                  <a:lnTo>
                    <a:pt x="4800107" y="46728"/>
                  </a:lnTo>
                  <a:lnTo>
                    <a:pt x="4817364" y="38100"/>
                  </a:lnTo>
                  <a:lnTo>
                    <a:pt x="4741164" y="0"/>
                  </a:lnTo>
                  <a:close/>
                </a:path>
                <a:path w="4817745" h="76200">
                  <a:moveTo>
                    <a:pt x="0" y="26288"/>
                  </a:moveTo>
                  <a:lnTo>
                    <a:pt x="0" y="43814"/>
                  </a:lnTo>
                  <a:lnTo>
                    <a:pt x="4741164" y="46728"/>
                  </a:lnTo>
                  <a:lnTo>
                    <a:pt x="4741164" y="29328"/>
                  </a:lnTo>
                  <a:lnTo>
                    <a:pt x="0" y="26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5948" y="3073907"/>
              <a:ext cx="0" cy="3686810"/>
            </a:xfrm>
            <a:custGeom>
              <a:avLst/>
              <a:gdLst/>
              <a:ahLst/>
              <a:cxnLst/>
              <a:rect l="l" t="t" r="r" b="b"/>
              <a:pathLst>
                <a:path h="3686809">
                  <a:moveTo>
                    <a:pt x="0" y="0"/>
                  </a:moveTo>
                  <a:lnTo>
                    <a:pt x="0" y="3686556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523613" y="4508754"/>
            <a:ext cx="3792854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latin typeface="Courier New"/>
                <a:cs typeface="Courier New"/>
              </a:rPr>
              <a:t>displayPrice(owedAmount)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255770" y="3900551"/>
            <a:ext cx="2575560" cy="603885"/>
            <a:chOff x="4255770" y="3900551"/>
            <a:chExt cx="2575560" cy="603885"/>
          </a:xfrm>
        </p:grpSpPr>
        <p:sp>
          <p:nvSpPr>
            <p:cNvPr id="37" name="object 37"/>
            <p:cNvSpPr/>
            <p:nvPr/>
          </p:nvSpPr>
          <p:spPr>
            <a:xfrm>
              <a:off x="6521958" y="3940302"/>
              <a:ext cx="300355" cy="554990"/>
            </a:xfrm>
            <a:custGeom>
              <a:avLst/>
              <a:gdLst/>
              <a:ahLst/>
              <a:cxnLst/>
              <a:rect l="l" t="t" r="r" b="b"/>
              <a:pathLst>
                <a:path w="300354" h="554989">
                  <a:moveTo>
                    <a:pt x="300227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300227" y="554736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21958" y="3940302"/>
              <a:ext cx="300355" cy="554990"/>
            </a:xfrm>
            <a:custGeom>
              <a:avLst/>
              <a:gdLst/>
              <a:ahLst/>
              <a:cxnLst/>
              <a:rect l="l" t="t" r="r" b="b"/>
              <a:pathLst>
                <a:path w="300354" h="554989">
                  <a:moveTo>
                    <a:pt x="0" y="554736"/>
                  </a:moveTo>
                  <a:lnTo>
                    <a:pt x="300227" y="554736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5770" y="3900550"/>
              <a:ext cx="2226945" cy="539750"/>
            </a:xfrm>
            <a:custGeom>
              <a:avLst/>
              <a:gdLst/>
              <a:ahLst/>
              <a:cxnLst/>
              <a:rect l="l" t="t" r="r" b="b"/>
              <a:pathLst>
                <a:path w="2226945" h="539750">
                  <a:moveTo>
                    <a:pt x="133350" y="492887"/>
                  </a:moveTo>
                  <a:lnTo>
                    <a:pt x="76200" y="492887"/>
                  </a:lnTo>
                  <a:lnTo>
                    <a:pt x="76200" y="463423"/>
                  </a:lnTo>
                  <a:lnTo>
                    <a:pt x="0" y="501523"/>
                  </a:lnTo>
                  <a:lnTo>
                    <a:pt x="76200" y="539623"/>
                  </a:lnTo>
                  <a:lnTo>
                    <a:pt x="76200" y="510286"/>
                  </a:lnTo>
                  <a:lnTo>
                    <a:pt x="133350" y="510286"/>
                  </a:lnTo>
                  <a:lnTo>
                    <a:pt x="133350" y="492887"/>
                  </a:lnTo>
                  <a:close/>
                </a:path>
                <a:path w="2226945" h="539750">
                  <a:moveTo>
                    <a:pt x="255651" y="493014"/>
                  </a:moveTo>
                  <a:lnTo>
                    <a:pt x="185801" y="492887"/>
                  </a:lnTo>
                  <a:lnTo>
                    <a:pt x="185674" y="510413"/>
                  </a:lnTo>
                  <a:lnTo>
                    <a:pt x="255651" y="510413"/>
                  </a:lnTo>
                  <a:lnTo>
                    <a:pt x="255651" y="493014"/>
                  </a:lnTo>
                  <a:close/>
                </a:path>
                <a:path w="2226945" h="539750">
                  <a:moveTo>
                    <a:pt x="377825" y="493014"/>
                  </a:moveTo>
                  <a:lnTo>
                    <a:pt x="307975" y="493014"/>
                  </a:lnTo>
                  <a:lnTo>
                    <a:pt x="307975" y="510413"/>
                  </a:lnTo>
                  <a:lnTo>
                    <a:pt x="377825" y="510540"/>
                  </a:lnTo>
                  <a:lnTo>
                    <a:pt x="377825" y="493014"/>
                  </a:lnTo>
                  <a:close/>
                </a:path>
                <a:path w="2226945" h="539750">
                  <a:moveTo>
                    <a:pt x="500126" y="493141"/>
                  </a:moveTo>
                  <a:lnTo>
                    <a:pt x="430276" y="493141"/>
                  </a:lnTo>
                  <a:lnTo>
                    <a:pt x="430276" y="510540"/>
                  </a:lnTo>
                  <a:lnTo>
                    <a:pt x="500126" y="510540"/>
                  </a:lnTo>
                  <a:lnTo>
                    <a:pt x="500126" y="493141"/>
                  </a:lnTo>
                  <a:close/>
                </a:path>
                <a:path w="2226945" h="539750">
                  <a:moveTo>
                    <a:pt x="622300" y="493268"/>
                  </a:moveTo>
                  <a:lnTo>
                    <a:pt x="552450" y="493141"/>
                  </a:lnTo>
                  <a:lnTo>
                    <a:pt x="552450" y="510667"/>
                  </a:lnTo>
                  <a:lnTo>
                    <a:pt x="622300" y="510667"/>
                  </a:lnTo>
                  <a:lnTo>
                    <a:pt x="622300" y="493268"/>
                  </a:lnTo>
                  <a:close/>
                </a:path>
                <a:path w="2226945" h="539750">
                  <a:moveTo>
                    <a:pt x="744601" y="493268"/>
                  </a:moveTo>
                  <a:lnTo>
                    <a:pt x="674751" y="493268"/>
                  </a:lnTo>
                  <a:lnTo>
                    <a:pt x="674751" y="510667"/>
                  </a:lnTo>
                  <a:lnTo>
                    <a:pt x="744601" y="510794"/>
                  </a:lnTo>
                  <a:lnTo>
                    <a:pt x="744601" y="493268"/>
                  </a:lnTo>
                  <a:close/>
                </a:path>
                <a:path w="2226945" h="539750">
                  <a:moveTo>
                    <a:pt x="866775" y="493395"/>
                  </a:moveTo>
                  <a:lnTo>
                    <a:pt x="796925" y="493395"/>
                  </a:lnTo>
                  <a:lnTo>
                    <a:pt x="796925" y="510794"/>
                  </a:lnTo>
                  <a:lnTo>
                    <a:pt x="866775" y="510794"/>
                  </a:lnTo>
                  <a:lnTo>
                    <a:pt x="866775" y="493395"/>
                  </a:lnTo>
                  <a:close/>
                </a:path>
                <a:path w="2226945" h="539750">
                  <a:moveTo>
                    <a:pt x="989076" y="493522"/>
                  </a:moveTo>
                  <a:lnTo>
                    <a:pt x="919226" y="493395"/>
                  </a:lnTo>
                  <a:lnTo>
                    <a:pt x="919226" y="510921"/>
                  </a:lnTo>
                  <a:lnTo>
                    <a:pt x="989076" y="510921"/>
                  </a:lnTo>
                  <a:lnTo>
                    <a:pt x="989076" y="493522"/>
                  </a:lnTo>
                  <a:close/>
                </a:path>
                <a:path w="2226945" h="539750">
                  <a:moveTo>
                    <a:pt x="1111250" y="493522"/>
                  </a:moveTo>
                  <a:lnTo>
                    <a:pt x="1041400" y="493522"/>
                  </a:lnTo>
                  <a:lnTo>
                    <a:pt x="1041400" y="510921"/>
                  </a:lnTo>
                  <a:lnTo>
                    <a:pt x="1111250" y="511048"/>
                  </a:lnTo>
                  <a:lnTo>
                    <a:pt x="1111250" y="493522"/>
                  </a:lnTo>
                  <a:close/>
                </a:path>
                <a:path w="2226945" h="539750">
                  <a:moveTo>
                    <a:pt x="1233551" y="493649"/>
                  </a:moveTo>
                  <a:lnTo>
                    <a:pt x="1163701" y="493649"/>
                  </a:lnTo>
                  <a:lnTo>
                    <a:pt x="1163701" y="511048"/>
                  </a:lnTo>
                  <a:lnTo>
                    <a:pt x="1233551" y="511048"/>
                  </a:lnTo>
                  <a:lnTo>
                    <a:pt x="1233551" y="493649"/>
                  </a:lnTo>
                  <a:close/>
                </a:path>
                <a:path w="2226945" h="539750">
                  <a:moveTo>
                    <a:pt x="1355725" y="493776"/>
                  </a:moveTo>
                  <a:lnTo>
                    <a:pt x="1285875" y="493649"/>
                  </a:lnTo>
                  <a:lnTo>
                    <a:pt x="1285875" y="511175"/>
                  </a:lnTo>
                  <a:lnTo>
                    <a:pt x="1355725" y="511175"/>
                  </a:lnTo>
                  <a:lnTo>
                    <a:pt x="1355725" y="493776"/>
                  </a:lnTo>
                  <a:close/>
                </a:path>
                <a:path w="2226945" h="539750">
                  <a:moveTo>
                    <a:pt x="1478026" y="493776"/>
                  </a:moveTo>
                  <a:lnTo>
                    <a:pt x="1408176" y="493776"/>
                  </a:lnTo>
                  <a:lnTo>
                    <a:pt x="1408176" y="511175"/>
                  </a:lnTo>
                  <a:lnTo>
                    <a:pt x="1478026" y="511302"/>
                  </a:lnTo>
                  <a:lnTo>
                    <a:pt x="1478026" y="493776"/>
                  </a:lnTo>
                  <a:close/>
                </a:path>
                <a:path w="2226945" h="539750">
                  <a:moveTo>
                    <a:pt x="1600200" y="493903"/>
                  </a:moveTo>
                  <a:lnTo>
                    <a:pt x="1530350" y="493903"/>
                  </a:lnTo>
                  <a:lnTo>
                    <a:pt x="1530350" y="511302"/>
                  </a:lnTo>
                  <a:lnTo>
                    <a:pt x="1600200" y="511302"/>
                  </a:lnTo>
                  <a:lnTo>
                    <a:pt x="1600200" y="493903"/>
                  </a:lnTo>
                  <a:close/>
                </a:path>
                <a:path w="2226945" h="539750">
                  <a:moveTo>
                    <a:pt x="1722501" y="494030"/>
                  </a:moveTo>
                  <a:lnTo>
                    <a:pt x="1652651" y="493903"/>
                  </a:lnTo>
                  <a:lnTo>
                    <a:pt x="1652651" y="511429"/>
                  </a:lnTo>
                  <a:lnTo>
                    <a:pt x="1722501" y="511429"/>
                  </a:lnTo>
                  <a:lnTo>
                    <a:pt x="1722501" y="494030"/>
                  </a:lnTo>
                  <a:close/>
                </a:path>
                <a:path w="2226945" h="539750">
                  <a:moveTo>
                    <a:pt x="1844675" y="494030"/>
                  </a:moveTo>
                  <a:lnTo>
                    <a:pt x="1774825" y="494030"/>
                  </a:lnTo>
                  <a:lnTo>
                    <a:pt x="1774825" y="511429"/>
                  </a:lnTo>
                  <a:lnTo>
                    <a:pt x="1844675" y="511556"/>
                  </a:lnTo>
                  <a:lnTo>
                    <a:pt x="1844675" y="494030"/>
                  </a:lnTo>
                  <a:close/>
                </a:path>
                <a:path w="2226945" h="539750">
                  <a:moveTo>
                    <a:pt x="1966976" y="494157"/>
                  </a:moveTo>
                  <a:lnTo>
                    <a:pt x="1897126" y="494157"/>
                  </a:lnTo>
                  <a:lnTo>
                    <a:pt x="1897126" y="511556"/>
                  </a:lnTo>
                  <a:lnTo>
                    <a:pt x="1966976" y="511556"/>
                  </a:lnTo>
                  <a:lnTo>
                    <a:pt x="1966976" y="494157"/>
                  </a:lnTo>
                  <a:close/>
                </a:path>
                <a:path w="2226945" h="539750">
                  <a:moveTo>
                    <a:pt x="2089277" y="494284"/>
                  </a:moveTo>
                  <a:lnTo>
                    <a:pt x="2019300" y="494157"/>
                  </a:lnTo>
                  <a:lnTo>
                    <a:pt x="2019300" y="511683"/>
                  </a:lnTo>
                  <a:lnTo>
                    <a:pt x="2089150" y="511683"/>
                  </a:lnTo>
                  <a:lnTo>
                    <a:pt x="2089277" y="494284"/>
                  </a:lnTo>
                  <a:close/>
                </a:path>
                <a:path w="2226945" h="539750">
                  <a:moveTo>
                    <a:pt x="2208276" y="494284"/>
                  </a:moveTo>
                  <a:lnTo>
                    <a:pt x="2141601" y="494284"/>
                  </a:lnTo>
                  <a:lnTo>
                    <a:pt x="2141601" y="511683"/>
                  </a:lnTo>
                  <a:lnTo>
                    <a:pt x="2208276" y="511810"/>
                  </a:lnTo>
                  <a:lnTo>
                    <a:pt x="2208276" y="494284"/>
                  </a:lnTo>
                  <a:close/>
                </a:path>
                <a:path w="2226945" h="539750">
                  <a:moveTo>
                    <a:pt x="2226564" y="38227"/>
                  </a:moveTo>
                  <a:lnTo>
                    <a:pt x="2150364" y="0"/>
                  </a:lnTo>
                  <a:lnTo>
                    <a:pt x="2150364" y="29451"/>
                  </a:lnTo>
                  <a:lnTo>
                    <a:pt x="18288" y="26416"/>
                  </a:lnTo>
                  <a:lnTo>
                    <a:pt x="18288" y="43942"/>
                  </a:lnTo>
                  <a:lnTo>
                    <a:pt x="2150364" y="46850"/>
                  </a:lnTo>
                  <a:lnTo>
                    <a:pt x="2150364" y="76200"/>
                  </a:lnTo>
                  <a:lnTo>
                    <a:pt x="2209228" y="46863"/>
                  </a:lnTo>
                  <a:lnTo>
                    <a:pt x="2226564" y="38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542535" y="3484626"/>
            <a:ext cx="253746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latin typeface="Courier New"/>
                <a:cs typeface="Courier New"/>
              </a:rPr>
              <a:t>lookupCoin(coin)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60570" y="4050919"/>
            <a:ext cx="81026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latin typeface="Courier New"/>
                <a:cs typeface="Courier New"/>
              </a:rPr>
              <a:t>price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65059" y="3414839"/>
            <a:ext cx="10553700" cy="2811780"/>
            <a:chOff x="1365059" y="3414839"/>
            <a:chExt cx="10553700" cy="2811780"/>
          </a:xfrm>
        </p:grpSpPr>
        <p:sp>
          <p:nvSpPr>
            <p:cNvPr id="43" name="object 43"/>
            <p:cNvSpPr/>
            <p:nvPr/>
          </p:nvSpPr>
          <p:spPr>
            <a:xfrm>
              <a:off x="11627357" y="5877306"/>
              <a:ext cx="281940" cy="340360"/>
            </a:xfrm>
            <a:custGeom>
              <a:avLst/>
              <a:gdLst/>
              <a:ahLst/>
              <a:cxnLst/>
              <a:rect l="l" t="t" r="r" b="b"/>
              <a:pathLst>
                <a:path w="281940" h="340360">
                  <a:moveTo>
                    <a:pt x="281940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281940" y="339851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627357" y="5877306"/>
              <a:ext cx="281940" cy="340360"/>
            </a:xfrm>
            <a:custGeom>
              <a:avLst/>
              <a:gdLst/>
              <a:ahLst/>
              <a:cxnLst/>
              <a:rect l="l" t="t" r="r" b="b"/>
              <a:pathLst>
                <a:path w="281940" h="340360">
                  <a:moveTo>
                    <a:pt x="0" y="339851"/>
                  </a:moveTo>
                  <a:lnTo>
                    <a:pt x="281940" y="339851"/>
                  </a:lnTo>
                  <a:lnTo>
                    <a:pt x="281940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72533" y="5892546"/>
              <a:ext cx="7315200" cy="76200"/>
            </a:xfrm>
            <a:custGeom>
              <a:avLst/>
              <a:gdLst/>
              <a:ahLst/>
              <a:cxnLst/>
              <a:rect l="l" t="t" r="r" b="b"/>
              <a:pathLst>
                <a:path w="7315200" h="76200">
                  <a:moveTo>
                    <a:pt x="7239000" y="46728"/>
                  </a:moveTo>
                  <a:lnTo>
                    <a:pt x="7239000" y="76200"/>
                  </a:lnTo>
                  <a:lnTo>
                    <a:pt x="7297928" y="46736"/>
                  </a:lnTo>
                  <a:lnTo>
                    <a:pt x="7239000" y="46728"/>
                  </a:lnTo>
                  <a:close/>
                </a:path>
                <a:path w="7315200" h="76200">
                  <a:moveTo>
                    <a:pt x="7239000" y="29328"/>
                  </a:moveTo>
                  <a:lnTo>
                    <a:pt x="7239000" y="46728"/>
                  </a:lnTo>
                  <a:lnTo>
                    <a:pt x="7251700" y="46736"/>
                  </a:lnTo>
                  <a:lnTo>
                    <a:pt x="7251700" y="29337"/>
                  </a:lnTo>
                  <a:lnTo>
                    <a:pt x="7239000" y="29328"/>
                  </a:lnTo>
                  <a:close/>
                </a:path>
                <a:path w="7315200" h="76200">
                  <a:moveTo>
                    <a:pt x="7239000" y="0"/>
                  </a:moveTo>
                  <a:lnTo>
                    <a:pt x="7239000" y="29328"/>
                  </a:lnTo>
                  <a:lnTo>
                    <a:pt x="7251700" y="29337"/>
                  </a:lnTo>
                  <a:lnTo>
                    <a:pt x="7251700" y="46736"/>
                  </a:lnTo>
                  <a:lnTo>
                    <a:pt x="7297943" y="46728"/>
                  </a:lnTo>
                  <a:lnTo>
                    <a:pt x="7315200" y="38100"/>
                  </a:lnTo>
                  <a:lnTo>
                    <a:pt x="7239000" y="0"/>
                  </a:lnTo>
                  <a:close/>
                </a:path>
                <a:path w="7315200" h="76200">
                  <a:moveTo>
                    <a:pt x="0" y="24764"/>
                  </a:moveTo>
                  <a:lnTo>
                    <a:pt x="0" y="42290"/>
                  </a:lnTo>
                  <a:lnTo>
                    <a:pt x="7239000" y="46728"/>
                  </a:lnTo>
                  <a:lnTo>
                    <a:pt x="7239000" y="29328"/>
                  </a:lnTo>
                  <a:lnTo>
                    <a:pt x="0" y="24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69822" y="3419602"/>
              <a:ext cx="2002789" cy="1517015"/>
            </a:xfrm>
            <a:custGeom>
              <a:avLst/>
              <a:gdLst/>
              <a:ahLst/>
              <a:cxnLst/>
              <a:rect l="l" t="t" r="r" b="b"/>
              <a:pathLst>
                <a:path w="2002789" h="1517014">
                  <a:moveTo>
                    <a:pt x="1853691" y="622046"/>
                  </a:moveTo>
                  <a:lnTo>
                    <a:pt x="326135" y="622046"/>
                  </a:lnTo>
                  <a:lnTo>
                    <a:pt x="279028" y="629651"/>
                  </a:lnTo>
                  <a:lnTo>
                    <a:pt x="238101" y="650827"/>
                  </a:lnTo>
                  <a:lnTo>
                    <a:pt x="205819" y="683109"/>
                  </a:lnTo>
                  <a:lnTo>
                    <a:pt x="184643" y="724036"/>
                  </a:lnTo>
                  <a:lnTo>
                    <a:pt x="177037" y="771144"/>
                  </a:lnTo>
                  <a:lnTo>
                    <a:pt x="177037" y="1367536"/>
                  </a:lnTo>
                  <a:lnTo>
                    <a:pt x="184643" y="1414643"/>
                  </a:lnTo>
                  <a:lnTo>
                    <a:pt x="205819" y="1455570"/>
                  </a:lnTo>
                  <a:lnTo>
                    <a:pt x="238101" y="1487852"/>
                  </a:lnTo>
                  <a:lnTo>
                    <a:pt x="279028" y="1509028"/>
                  </a:lnTo>
                  <a:lnTo>
                    <a:pt x="326135" y="1516634"/>
                  </a:lnTo>
                  <a:lnTo>
                    <a:pt x="1853691" y="1516634"/>
                  </a:lnTo>
                  <a:lnTo>
                    <a:pt x="1900799" y="1509028"/>
                  </a:lnTo>
                  <a:lnTo>
                    <a:pt x="1941726" y="1487852"/>
                  </a:lnTo>
                  <a:lnTo>
                    <a:pt x="1974008" y="1455570"/>
                  </a:lnTo>
                  <a:lnTo>
                    <a:pt x="1995184" y="1414643"/>
                  </a:lnTo>
                  <a:lnTo>
                    <a:pt x="2002789" y="1367536"/>
                  </a:lnTo>
                  <a:lnTo>
                    <a:pt x="2002789" y="771144"/>
                  </a:lnTo>
                  <a:lnTo>
                    <a:pt x="1995184" y="724036"/>
                  </a:lnTo>
                  <a:lnTo>
                    <a:pt x="1974008" y="683109"/>
                  </a:lnTo>
                  <a:lnTo>
                    <a:pt x="1941726" y="650827"/>
                  </a:lnTo>
                  <a:lnTo>
                    <a:pt x="1900799" y="629651"/>
                  </a:lnTo>
                  <a:lnTo>
                    <a:pt x="1853691" y="622046"/>
                  </a:lnTo>
                  <a:close/>
                </a:path>
                <a:path w="2002789" h="1517014">
                  <a:moveTo>
                    <a:pt x="0" y="0"/>
                  </a:moveTo>
                  <a:lnTo>
                    <a:pt x="481329" y="622046"/>
                  </a:lnTo>
                  <a:lnTo>
                    <a:pt x="937767" y="62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69822" y="3419602"/>
              <a:ext cx="2002789" cy="1517015"/>
            </a:xfrm>
            <a:custGeom>
              <a:avLst/>
              <a:gdLst/>
              <a:ahLst/>
              <a:cxnLst/>
              <a:rect l="l" t="t" r="r" b="b"/>
              <a:pathLst>
                <a:path w="2002789" h="1517014">
                  <a:moveTo>
                    <a:pt x="177037" y="771144"/>
                  </a:moveTo>
                  <a:lnTo>
                    <a:pt x="184643" y="724036"/>
                  </a:lnTo>
                  <a:lnTo>
                    <a:pt x="205819" y="683109"/>
                  </a:lnTo>
                  <a:lnTo>
                    <a:pt x="238101" y="650827"/>
                  </a:lnTo>
                  <a:lnTo>
                    <a:pt x="279028" y="629651"/>
                  </a:lnTo>
                  <a:lnTo>
                    <a:pt x="326135" y="622046"/>
                  </a:lnTo>
                  <a:lnTo>
                    <a:pt x="481329" y="622046"/>
                  </a:lnTo>
                  <a:lnTo>
                    <a:pt x="0" y="0"/>
                  </a:lnTo>
                  <a:lnTo>
                    <a:pt x="937767" y="622046"/>
                  </a:lnTo>
                  <a:lnTo>
                    <a:pt x="1853691" y="622046"/>
                  </a:lnTo>
                  <a:lnTo>
                    <a:pt x="1900799" y="629651"/>
                  </a:lnTo>
                  <a:lnTo>
                    <a:pt x="1941726" y="650827"/>
                  </a:lnTo>
                  <a:lnTo>
                    <a:pt x="1974008" y="683109"/>
                  </a:lnTo>
                  <a:lnTo>
                    <a:pt x="1995184" y="724036"/>
                  </a:lnTo>
                  <a:lnTo>
                    <a:pt x="2002789" y="771144"/>
                  </a:lnTo>
                  <a:lnTo>
                    <a:pt x="2002789" y="994790"/>
                  </a:lnTo>
                  <a:lnTo>
                    <a:pt x="2002789" y="1367536"/>
                  </a:lnTo>
                  <a:lnTo>
                    <a:pt x="1995184" y="1414643"/>
                  </a:lnTo>
                  <a:lnTo>
                    <a:pt x="1974008" y="1455570"/>
                  </a:lnTo>
                  <a:lnTo>
                    <a:pt x="1941726" y="1487852"/>
                  </a:lnTo>
                  <a:lnTo>
                    <a:pt x="1900799" y="1509028"/>
                  </a:lnTo>
                  <a:lnTo>
                    <a:pt x="1853691" y="1516634"/>
                  </a:lnTo>
                  <a:lnTo>
                    <a:pt x="937767" y="1516634"/>
                  </a:lnTo>
                  <a:lnTo>
                    <a:pt x="481329" y="1516634"/>
                  </a:lnTo>
                  <a:lnTo>
                    <a:pt x="326135" y="1516634"/>
                  </a:lnTo>
                  <a:lnTo>
                    <a:pt x="279028" y="1509028"/>
                  </a:lnTo>
                  <a:lnTo>
                    <a:pt x="238101" y="1487852"/>
                  </a:lnTo>
                  <a:lnTo>
                    <a:pt x="205819" y="1455570"/>
                  </a:lnTo>
                  <a:lnTo>
                    <a:pt x="184643" y="1414643"/>
                  </a:lnTo>
                  <a:lnTo>
                    <a:pt x="177037" y="1367536"/>
                  </a:lnTo>
                  <a:lnTo>
                    <a:pt x="177037" y="994790"/>
                  </a:lnTo>
                  <a:lnTo>
                    <a:pt x="177037" y="77114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668907" y="4263390"/>
            <a:ext cx="116141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Iteration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467421" y="5602033"/>
            <a:ext cx="10805795" cy="1573530"/>
            <a:chOff x="1467421" y="5602033"/>
            <a:chExt cx="10805795" cy="1573530"/>
          </a:xfrm>
        </p:grpSpPr>
        <p:sp>
          <p:nvSpPr>
            <p:cNvPr id="50" name="object 50"/>
            <p:cNvSpPr/>
            <p:nvPr/>
          </p:nvSpPr>
          <p:spPr>
            <a:xfrm>
              <a:off x="1472183" y="5606796"/>
              <a:ext cx="2987675" cy="894715"/>
            </a:xfrm>
            <a:custGeom>
              <a:avLst/>
              <a:gdLst/>
              <a:ahLst/>
              <a:cxnLst/>
              <a:rect l="l" t="t" r="r" b="b"/>
              <a:pathLst>
                <a:path w="2987675" h="894714">
                  <a:moveTo>
                    <a:pt x="1935733" y="0"/>
                  </a:moveTo>
                  <a:lnTo>
                    <a:pt x="149097" y="0"/>
                  </a:lnTo>
                  <a:lnTo>
                    <a:pt x="101990" y="7605"/>
                  </a:lnTo>
                  <a:lnTo>
                    <a:pt x="61063" y="28781"/>
                  </a:lnTo>
                  <a:lnTo>
                    <a:pt x="28781" y="61063"/>
                  </a:lnTo>
                  <a:lnTo>
                    <a:pt x="7605" y="101990"/>
                  </a:lnTo>
                  <a:lnTo>
                    <a:pt x="0" y="149098"/>
                  </a:lnTo>
                  <a:lnTo>
                    <a:pt x="0" y="745489"/>
                  </a:lnTo>
                  <a:lnTo>
                    <a:pt x="7605" y="792597"/>
                  </a:lnTo>
                  <a:lnTo>
                    <a:pt x="28781" y="833524"/>
                  </a:lnTo>
                  <a:lnTo>
                    <a:pt x="61063" y="865806"/>
                  </a:lnTo>
                  <a:lnTo>
                    <a:pt x="101990" y="886982"/>
                  </a:lnTo>
                  <a:lnTo>
                    <a:pt x="149097" y="894588"/>
                  </a:lnTo>
                  <a:lnTo>
                    <a:pt x="1935733" y="894588"/>
                  </a:lnTo>
                  <a:lnTo>
                    <a:pt x="1982841" y="886982"/>
                  </a:lnTo>
                  <a:lnTo>
                    <a:pt x="2023768" y="865806"/>
                  </a:lnTo>
                  <a:lnTo>
                    <a:pt x="2056050" y="833524"/>
                  </a:lnTo>
                  <a:lnTo>
                    <a:pt x="2077226" y="792597"/>
                  </a:lnTo>
                  <a:lnTo>
                    <a:pt x="2084831" y="745489"/>
                  </a:lnTo>
                  <a:lnTo>
                    <a:pt x="2084831" y="372744"/>
                  </a:lnTo>
                  <a:lnTo>
                    <a:pt x="2987675" y="160781"/>
                  </a:lnTo>
                  <a:lnTo>
                    <a:pt x="2084831" y="149098"/>
                  </a:lnTo>
                  <a:lnTo>
                    <a:pt x="2077226" y="101990"/>
                  </a:lnTo>
                  <a:lnTo>
                    <a:pt x="2056050" y="61063"/>
                  </a:lnTo>
                  <a:lnTo>
                    <a:pt x="2023768" y="28781"/>
                  </a:lnTo>
                  <a:lnTo>
                    <a:pt x="1982841" y="7605"/>
                  </a:lnTo>
                  <a:lnTo>
                    <a:pt x="1935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72183" y="5606796"/>
              <a:ext cx="2987675" cy="894715"/>
            </a:xfrm>
            <a:custGeom>
              <a:avLst/>
              <a:gdLst/>
              <a:ahLst/>
              <a:cxnLst/>
              <a:rect l="l" t="t" r="r" b="b"/>
              <a:pathLst>
                <a:path w="2987675" h="894714">
                  <a:moveTo>
                    <a:pt x="0" y="149098"/>
                  </a:moveTo>
                  <a:lnTo>
                    <a:pt x="7605" y="101990"/>
                  </a:lnTo>
                  <a:lnTo>
                    <a:pt x="28781" y="61063"/>
                  </a:lnTo>
                  <a:lnTo>
                    <a:pt x="61063" y="28781"/>
                  </a:lnTo>
                  <a:lnTo>
                    <a:pt x="101990" y="7605"/>
                  </a:lnTo>
                  <a:lnTo>
                    <a:pt x="149097" y="0"/>
                  </a:lnTo>
                  <a:lnTo>
                    <a:pt x="1216152" y="0"/>
                  </a:lnTo>
                  <a:lnTo>
                    <a:pt x="1737360" y="0"/>
                  </a:lnTo>
                  <a:lnTo>
                    <a:pt x="1935733" y="0"/>
                  </a:lnTo>
                  <a:lnTo>
                    <a:pt x="1982841" y="7605"/>
                  </a:lnTo>
                  <a:lnTo>
                    <a:pt x="2023768" y="28781"/>
                  </a:lnTo>
                  <a:lnTo>
                    <a:pt x="2056050" y="61063"/>
                  </a:lnTo>
                  <a:lnTo>
                    <a:pt x="2077226" y="101990"/>
                  </a:lnTo>
                  <a:lnTo>
                    <a:pt x="2084831" y="149098"/>
                  </a:lnTo>
                  <a:lnTo>
                    <a:pt x="2987675" y="160781"/>
                  </a:lnTo>
                  <a:lnTo>
                    <a:pt x="2084831" y="372744"/>
                  </a:lnTo>
                  <a:lnTo>
                    <a:pt x="2084831" y="745489"/>
                  </a:lnTo>
                  <a:lnTo>
                    <a:pt x="2077226" y="792597"/>
                  </a:lnTo>
                  <a:lnTo>
                    <a:pt x="2056050" y="833524"/>
                  </a:lnTo>
                  <a:lnTo>
                    <a:pt x="2023768" y="865806"/>
                  </a:lnTo>
                  <a:lnTo>
                    <a:pt x="1982841" y="886982"/>
                  </a:lnTo>
                  <a:lnTo>
                    <a:pt x="1935733" y="894588"/>
                  </a:lnTo>
                  <a:lnTo>
                    <a:pt x="1737360" y="894588"/>
                  </a:lnTo>
                  <a:lnTo>
                    <a:pt x="1216152" y="894588"/>
                  </a:lnTo>
                  <a:lnTo>
                    <a:pt x="149097" y="894588"/>
                  </a:lnTo>
                  <a:lnTo>
                    <a:pt x="101990" y="886982"/>
                  </a:lnTo>
                  <a:lnTo>
                    <a:pt x="61063" y="865806"/>
                  </a:lnTo>
                  <a:lnTo>
                    <a:pt x="28781" y="833524"/>
                  </a:lnTo>
                  <a:lnTo>
                    <a:pt x="7605" y="792597"/>
                  </a:lnTo>
                  <a:lnTo>
                    <a:pt x="0" y="745489"/>
                  </a:lnTo>
                  <a:lnTo>
                    <a:pt x="0" y="372744"/>
                  </a:lnTo>
                  <a:lnTo>
                    <a:pt x="0" y="14909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31919" y="6175248"/>
              <a:ext cx="8336280" cy="995680"/>
            </a:xfrm>
            <a:custGeom>
              <a:avLst/>
              <a:gdLst/>
              <a:ahLst/>
              <a:cxnLst/>
              <a:rect l="l" t="t" r="r" b="b"/>
              <a:pathLst>
                <a:path w="8336280" h="995679">
                  <a:moveTo>
                    <a:pt x="8336280" y="0"/>
                  </a:moveTo>
                  <a:lnTo>
                    <a:pt x="0" y="0"/>
                  </a:lnTo>
                  <a:lnTo>
                    <a:pt x="0" y="995171"/>
                  </a:lnTo>
                  <a:lnTo>
                    <a:pt x="8336280" y="995171"/>
                  </a:lnTo>
                  <a:lnTo>
                    <a:pt x="833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31919" y="6175248"/>
              <a:ext cx="8336280" cy="995680"/>
            </a:xfrm>
            <a:custGeom>
              <a:avLst/>
              <a:gdLst/>
              <a:ahLst/>
              <a:cxnLst/>
              <a:rect l="l" t="t" r="r" b="b"/>
              <a:pathLst>
                <a:path w="8336280" h="995679">
                  <a:moveTo>
                    <a:pt x="0" y="995171"/>
                  </a:moveTo>
                  <a:lnTo>
                    <a:pt x="8336280" y="995171"/>
                  </a:lnTo>
                  <a:lnTo>
                    <a:pt x="8336280" y="0"/>
                  </a:lnTo>
                  <a:lnTo>
                    <a:pt x="0" y="0"/>
                  </a:lnTo>
                  <a:lnTo>
                    <a:pt x="0" y="995171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102867" y="5551678"/>
            <a:ext cx="10816590" cy="348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5345">
              <a:lnSpc>
                <a:spcPts val="2315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[owedAmount&lt;0]</a:t>
            </a:r>
            <a:r>
              <a:rPr sz="2050" b="1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b="1" dirty="0">
                <a:latin typeface="Courier New"/>
                <a:cs typeface="Courier New"/>
              </a:rPr>
              <a:t>returnChange(-owedAmount)</a:t>
            </a:r>
            <a:endParaRPr sz="2050">
              <a:latin typeface="Courier New"/>
              <a:cs typeface="Courier New"/>
            </a:endParaRPr>
          </a:p>
          <a:p>
            <a:pPr marL="503555">
              <a:lnSpc>
                <a:spcPts val="3035"/>
              </a:lnSpc>
            </a:pPr>
            <a:r>
              <a:rPr sz="2650" spc="-5" dirty="0">
                <a:latin typeface="Times New Roman"/>
                <a:cs typeface="Times New Roman"/>
              </a:rPr>
              <a:t>Condition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2921000">
              <a:lnSpc>
                <a:spcPct val="100000"/>
              </a:lnSpc>
            </a:pPr>
            <a:r>
              <a:rPr sz="2650" spc="-5" dirty="0">
                <a:latin typeface="Times New Roman"/>
                <a:cs typeface="Times New Roman"/>
              </a:rPr>
              <a:t>…continued on next</a:t>
            </a:r>
            <a:r>
              <a:rPr sz="2650" spc="5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slide...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2350" spc="409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Iteration is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denoted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by </a:t>
            </a:r>
            <a:r>
              <a:rPr sz="2900" spc="20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* preceding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the message</a:t>
            </a:r>
            <a:r>
              <a:rPr sz="2900" spc="6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URW Gothic"/>
                <a:cs typeface="URW Gothic"/>
              </a:rPr>
              <a:t>name</a:t>
            </a:r>
            <a:endParaRPr sz="2900">
              <a:latin typeface="URW Gothic"/>
              <a:cs typeface="URW Gothic"/>
            </a:endParaRPr>
          </a:p>
          <a:p>
            <a:pPr marL="514984" marR="149225" indent="-502920">
              <a:lnSpc>
                <a:spcPct val="101400"/>
              </a:lnSpc>
              <a:spcBef>
                <a:spcPts val="149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Condition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is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denoted by boolean expression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in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[ ] before  the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message</a:t>
            </a:r>
            <a:r>
              <a:rPr sz="290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URW Gothic"/>
                <a:cs typeface="URW Gothic"/>
              </a:rPr>
              <a:t>name</a:t>
            </a:r>
            <a:endParaRPr sz="2900">
              <a:latin typeface="URW Gothic"/>
              <a:cs typeface="URW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83445" y="1664017"/>
            <a:ext cx="8344534" cy="508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10"/>
              </a:spcBef>
            </a:pPr>
            <a:r>
              <a:rPr sz="2650" spc="-5" dirty="0">
                <a:latin typeface="Times New Roman"/>
                <a:cs typeface="Times New Roman"/>
              </a:rPr>
              <a:t>…continued from previous</a:t>
            </a:r>
            <a:r>
              <a:rPr sz="2650" spc="3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slide...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29867" y="3205099"/>
            <a:ext cx="30784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975" b="1" baseline="-14675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sz="2050" b="1" dirty="0">
                <a:latin typeface="Courier New"/>
                <a:cs typeface="Courier New"/>
              </a:rPr>
              <a:t>insertChange(coin)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63752"/>
            <a:ext cx="9571355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Creation and</a:t>
            </a:r>
            <a:r>
              <a:rPr spc="-15" dirty="0"/>
              <a:t> </a:t>
            </a:r>
            <a:r>
              <a:rPr spc="-5" dirty="0"/>
              <a:t>destruction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091" y="6820306"/>
            <a:ext cx="12339320" cy="188658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514984" algn="l"/>
              </a:tabLst>
            </a:pPr>
            <a:r>
              <a:rPr sz="2000" spc="34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500" spc="-5" dirty="0">
                <a:solidFill>
                  <a:srgbClr val="FFFFFF"/>
                </a:solidFill>
                <a:latin typeface="URW Gothic"/>
                <a:cs typeface="URW Gothic"/>
              </a:rPr>
              <a:t>Creation is </a:t>
            </a:r>
            <a:r>
              <a:rPr sz="2500" spc="-10" dirty="0">
                <a:solidFill>
                  <a:srgbClr val="FFFFFF"/>
                </a:solidFill>
                <a:latin typeface="URW Gothic"/>
                <a:cs typeface="URW Gothic"/>
              </a:rPr>
              <a:t>denoted </a:t>
            </a:r>
            <a:r>
              <a:rPr sz="2500" spc="-5" dirty="0">
                <a:solidFill>
                  <a:srgbClr val="FFFFFF"/>
                </a:solidFill>
                <a:latin typeface="URW Gothic"/>
                <a:cs typeface="URW Gothic"/>
              </a:rPr>
              <a:t>by a message arrow </a:t>
            </a:r>
            <a:r>
              <a:rPr sz="2500" spc="-10" dirty="0">
                <a:solidFill>
                  <a:srgbClr val="FFFFFF"/>
                </a:solidFill>
                <a:latin typeface="URW Gothic"/>
                <a:cs typeface="URW Gothic"/>
              </a:rPr>
              <a:t>pointing </a:t>
            </a:r>
            <a:r>
              <a:rPr sz="2500" spc="-5" dirty="0">
                <a:solidFill>
                  <a:srgbClr val="FFFFFF"/>
                </a:solidFill>
                <a:latin typeface="URW Gothic"/>
                <a:cs typeface="URW Gothic"/>
              </a:rPr>
              <a:t>to the</a:t>
            </a:r>
            <a:r>
              <a:rPr sz="2500" spc="12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URW Gothic"/>
                <a:cs typeface="URW Gothic"/>
              </a:rPr>
              <a:t>object</a:t>
            </a:r>
            <a:endParaRPr sz="25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14984" algn="l"/>
              </a:tabLst>
            </a:pPr>
            <a:r>
              <a:rPr sz="2000" spc="34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500" spc="-10" dirty="0">
                <a:solidFill>
                  <a:srgbClr val="FFFFFF"/>
                </a:solidFill>
                <a:latin typeface="URW Gothic"/>
                <a:cs typeface="URW Gothic"/>
              </a:rPr>
              <a:t>Destruction </a:t>
            </a:r>
            <a:r>
              <a:rPr sz="2500" spc="-5" dirty="0">
                <a:solidFill>
                  <a:srgbClr val="FFFFFF"/>
                </a:solidFill>
                <a:latin typeface="URW Gothic"/>
                <a:cs typeface="URW Gothic"/>
              </a:rPr>
              <a:t>is </a:t>
            </a:r>
            <a:r>
              <a:rPr sz="2500" spc="-10" dirty="0">
                <a:solidFill>
                  <a:srgbClr val="FFFFFF"/>
                </a:solidFill>
                <a:latin typeface="URW Gothic"/>
                <a:cs typeface="URW Gothic"/>
              </a:rPr>
              <a:t>denoted </a:t>
            </a:r>
            <a:r>
              <a:rPr sz="2500" spc="-5" dirty="0">
                <a:solidFill>
                  <a:srgbClr val="FFFFFF"/>
                </a:solidFill>
                <a:latin typeface="URW Gothic"/>
                <a:cs typeface="URW Gothic"/>
              </a:rPr>
              <a:t>by </a:t>
            </a:r>
            <a:r>
              <a:rPr sz="2500" spc="-10" dirty="0">
                <a:solidFill>
                  <a:srgbClr val="FFFFFF"/>
                </a:solidFill>
                <a:latin typeface="URW Gothic"/>
                <a:cs typeface="URW Gothic"/>
              </a:rPr>
              <a:t>an </a:t>
            </a:r>
            <a:r>
              <a:rPr sz="2500" spc="-5" dirty="0">
                <a:solidFill>
                  <a:srgbClr val="FFFFFF"/>
                </a:solidFill>
                <a:latin typeface="URW Gothic"/>
                <a:cs typeface="URW Gothic"/>
              </a:rPr>
              <a:t>X </a:t>
            </a:r>
            <a:r>
              <a:rPr sz="2500" spc="-10" dirty="0">
                <a:solidFill>
                  <a:srgbClr val="FFFFFF"/>
                </a:solidFill>
                <a:latin typeface="URW Gothic"/>
                <a:cs typeface="URW Gothic"/>
              </a:rPr>
              <a:t>mark </a:t>
            </a:r>
            <a:r>
              <a:rPr sz="2500" spc="-5" dirty="0">
                <a:solidFill>
                  <a:srgbClr val="FFFFFF"/>
                </a:solidFill>
                <a:latin typeface="URW Gothic"/>
                <a:cs typeface="URW Gothic"/>
              </a:rPr>
              <a:t>at </a:t>
            </a:r>
            <a:r>
              <a:rPr sz="2500" spc="-10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500" spc="-5" dirty="0">
                <a:solidFill>
                  <a:srgbClr val="FFFFFF"/>
                </a:solidFill>
                <a:latin typeface="URW Gothic"/>
                <a:cs typeface="URW Gothic"/>
              </a:rPr>
              <a:t>end of the destruction</a:t>
            </a:r>
            <a:r>
              <a:rPr sz="2500" spc="2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URW Gothic"/>
                <a:cs typeface="URW Gothic"/>
              </a:rPr>
              <a:t>activation</a:t>
            </a:r>
            <a:endParaRPr sz="2500">
              <a:latin typeface="URW Gothic"/>
              <a:cs typeface="URW Gothic"/>
            </a:endParaRPr>
          </a:p>
          <a:p>
            <a:pPr marL="683260">
              <a:lnSpc>
                <a:spcPts val="2510"/>
              </a:lnSpc>
              <a:spcBef>
                <a:spcPts val="1235"/>
              </a:spcBef>
              <a:tabLst>
                <a:tab pos="1101725" algn="l"/>
              </a:tabLst>
            </a:pPr>
            <a:r>
              <a:rPr sz="1750" spc="31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In garbage collection environments, destruction </a:t>
            </a:r>
            <a:r>
              <a:rPr sz="2200" spc="-10" dirty="0">
                <a:solidFill>
                  <a:srgbClr val="FFFFFF"/>
                </a:solidFill>
                <a:latin typeface="URW Gothic"/>
                <a:cs typeface="URW Gothic"/>
              </a:rPr>
              <a:t>can be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used </a:t>
            </a:r>
            <a:r>
              <a:rPr sz="2200" dirty="0">
                <a:solidFill>
                  <a:srgbClr val="FFFFFF"/>
                </a:solidFill>
                <a:latin typeface="URW Gothic"/>
                <a:cs typeface="URW Gothic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denote </a:t>
            </a:r>
            <a:r>
              <a:rPr sz="2200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end</a:t>
            </a:r>
            <a:r>
              <a:rPr sz="2200" spc="4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of</a:t>
            </a:r>
            <a:endParaRPr sz="2200">
              <a:latin typeface="URW Gothic"/>
              <a:cs typeface="URW Gothic"/>
            </a:endParaRPr>
          </a:p>
          <a:p>
            <a:pPr marL="1101725">
              <a:lnSpc>
                <a:spcPts val="2510"/>
              </a:lnSpc>
            </a:pPr>
            <a:r>
              <a:rPr sz="2200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useful </a:t>
            </a:r>
            <a:r>
              <a:rPr sz="2200" dirty="0">
                <a:solidFill>
                  <a:srgbClr val="FFFFFF"/>
                </a:solidFill>
                <a:latin typeface="URW Gothic"/>
                <a:cs typeface="URW Gothic"/>
              </a:rPr>
              <a:t>life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of an</a:t>
            </a:r>
            <a:r>
              <a:rPr sz="2200" spc="-4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object.</a:t>
            </a:r>
            <a:endParaRPr sz="2200">
              <a:latin typeface="URW Gothic"/>
              <a:cs typeface="URW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3166872"/>
            <a:ext cx="0" cy="2924810"/>
          </a:xfrm>
          <a:custGeom>
            <a:avLst/>
            <a:gdLst/>
            <a:ahLst/>
            <a:cxnLst/>
            <a:rect l="l" t="t" r="r" b="b"/>
            <a:pathLst>
              <a:path h="2924810">
                <a:moveTo>
                  <a:pt x="0" y="0"/>
                </a:moveTo>
                <a:lnTo>
                  <a:pt x="0" y="2924555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46410" y="1668430"/>
            <a:ext cx="643890" cy="1119505"/>
            <a:chOff x="746410" y="1668430"/>
            <a:chExt cx="643890" cy="1119505"/>
          </a:xfrm>
        </p:grpSpPr>
        <p:sp>
          <p:nvSpPr>
            <p:cNvPr id="6" name="object 6"/>
            <p:cNvSpPr/>
            <p:nvPr/>
          </p:nvSpPr>
          <p:spPr>
            <a:xfrm>
              <a:off x="755141" y="1902713"/>
              <a:ext cx="626745" cy="876300"/>
            </a:xfrm>
            <a:custGeom>
              <a:avLst/>
              <a:gdLst/>
              <a:ahLst/>
              <a:cxnLst/>
              <a:rect l="l" t="t" r="r" b="b"/>
              <a:pathLst>
                <a:path w="626744" h="876300">
                  <a:moveTo>
                    <a:pt x="300227" y="0"/>
                  </a:moveTo>
                  <a:lnTo>
                    <a:pt x="300227" y="552322"/>
                  </a:lnTo>
                  <a:lnTo>
                    <a:pt x="0" y="876300"/>
                  </a:lnTo>
                </a:path>
                <a:path w="626744" h="876300">
                  <a:moveTo>
                    <a:pt x="300227" y="551687"/>
                  </a:moveTo>
                  <a:lnTo>
                    <a:pt x="626364" y="876300"/>
                  </a:lnTo>
                </a:path>
                <a:path w="626744" h="876300">
                  <a:moveTo>
                    <a:pt x="0" y="249935"/>
                  </a:moveTo>
                  <a:lnTo>
                    <a:pt x="626364" y="251459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4493" y="1677161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90" h="326389">
                  <a:moveTo>
                    <a:pt x="163068" y="0"/>
                  </a:moveTo>
                  <a:lnTo>
                    <a:pt x="119719" y="5826"/>
                  </a:lnTo>
                  <a:lnTo>
                    <a:pt x="80766" y="22267"/>
                  </a:lnTo>
                  <a:lnTo>
                    <a:pt x="47763" y="47767"/>
                  </a:lnTo>
                  <a:lnTo>
                    <a:pt x="22264" y="80772"/>
                  </a:lnTo>
                  <a:lnTo>
                    <a:pt x="5825" y="119723"/>
                  </a:lnTo>
                  <a:lnTo>
                    <a:pt x="0" y="163068"/>
                  </a:lnTo>
                  <a:lnTo>
                    <a:pt x="5825" y="206412"/>
                  </a:lnTo>
                  <a:lnTo>
                    <a:pt x="22264" y="245364"/>
                  </a:lnTo>
                  <a:lnTo>
                    <a:pt x="47763" y="278368"/>
                  </a:lnTo>
                  <a:lnTo>
                    <a:pt x="80766" y="303868"/>
                  </a:lnTo>
                  <a:lnTo>
                    <a:pt x="119719" y="320309"/>
                  </a:lnTo>
                  <a:lnTo>
                    <a:pt x="163068" y="326136"/>
                  </a:lnTo>
                  <a:lnTo>
                    <a:pt x="206416" y="320309"/>
                  </a:lnTo>
                  <a:lnTo>
                    <a:pt x="245369" y="303868"/>
                  </a:lnTo>
                  <a:lnTo>
                    <a:pt x="278372" y="278368"/>
                  </a:lnTo>
                  <a:lnTo>
                    <a:pt x="303871" y="245364"/>
                  </a:lnTo>
                  <a:lnTo>
                    <a:pt x="320310" y="206412"/>
                  </a:lnTo>
                  <a:lnTo>
                    <a:pt x="326136" y="163068"/>
                  </a:lnTo>
                  <a:lnTo>
                    <a:pt x="320310" y="119723"/>
                  </a:lnTo>
                  <a:lnTo>
                    <a:pt x="303871" y="80772"/>
                  </a:lnTo>
                  <a:lnTo>
                    <a:pt x="278372" y="47767"/>
                  </a:lnTo>
                  <a:lnTo>
                    <a:pt x="245369" y="22267"/>
                  </a:lnTo>
                  <a:lnTo>
                    <a:pt x="206416" y="582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4493" y="1677161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90" h="326389">
                  <a:moveTo>
                    <a:pt x="0" y="163068"/>
                  </a:moveTo>
                  <a:lnTo>
                    <a:pt x="5825" y="119723"/>
                  </a:lnTo>
                  <a:lnTo>
                    <a:pt x="22264" y="80772"/>
                  </a:lnTo>
                  <a:lnTo>
                    <a:pt x="47763" y="47767"/>
                  </a:lnTo>
                  <a:lnTo>
                    <a:pt x="80766" y="22267"/>
                  </a:lnTo>
                  <a:lnTo>
                    <a:pt x="119719" y="5826"/>
                  </a:lnTo>
                  <a:lnTo>
                    <a:pt x="163068" y="0"/>
                  </a:lnTo>
                  <a:lnTo>
                    <a:pt x="206416" y="5826"/>
                  </a:lnTo>
                  <a:lnTo>
                    <a:pt x="245369" y="22267"/>
                  </a:lnTo>
                  <a:lnTo>
                    <a:pt x="278372" y="47767"/>
                  </a:lnTo>
                  <a:lnTo>
                    <a:pt x="303871" y="80772"/>
                  </a:lnTo>
                  <a:lnTo>
                    <a:pt x="320310" y="119723"/>
                  </a:lnTo>
                  <a:lnTo>
                    <a:pt x="326136" y="163068"/>
                  </a:lnTo>
                  <a:lnTo>
                    <a:pt x="320310" y="206412"/>
                  </a:lnTo>
                  <a:lnTo>
                    <a:pt x="303871" y="245364"/>
                  </a:lnTo>
                  <a:lnTo>
                    <a:pt x="278372" y="278368"/>
                  </a:lnTo>
                  <a:lnTo>
                    <a:pt x="245369" y="303868"/>
                  </a:lnTo>
                  <a:lnTo>
                    <a:pt x="206416" y="320309"/>
                  </a:lnTo>
                  <a:lnTo>
                    <a:pt x="163068" y="326136"/>
                  </a:lnTo>
                  <a:lnTo>
                    <a:pt x="119719" y="320309"/>
                  </a:lnTo>
                  <a:lnTo>
                    <a:pt x="80766" y="303868"/>
                  </a:lnTo>
                  <a:lnTo>
                    <a:pt x="47763" y="278368"/>
                  </a:lnTo>
                  <a:lnTo>
                    <a:pt x="22264" y="245364"/>
                  </a:lnTo>
                  <a:lnTo>
                    <a:pt x="5825" y="206412"/>
                  </a:lnTo>
                  <a:lnTo>
                    <a:pt x="0" y="16306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3377" y="2802763"/>
            <a:ext cx="143827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latin typeface="Courier New"/>
                <a:cs typeface="Courier New"/>
              </a:rPr>
              <a:t>Passenger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8969" y="3451669"/>
            <a:ext cx="309880" cy="2313940"/>
            <a:chOff x="898969" y="3451669"/>
            <a:chExt cx="309880" cy="2313940"/>
          </a:xfrm>
        </p:grpSpPr>
        <p:sp>
          <p:nvSpPr>
            <p:cNvPr id="11" name="object 11"/>
            <p:cNvSpPr/>
            <p:nvPr/>
          </p:nvSpPr>
          <p:spPr>
            <a:xfrm>
              <a:off x="903732" y="3456432"/>
              <a:ext cx="300355" cy="2304415"/>
            </a:xfrm>
            <a:custGeom>
              <a:avLst/>
              <a:gdLst/>
              <a:ahLst/>
              <a:cxnLst/>
              <a:rect l="l" t="t" r="r" b="b"/>
              <a:pathLst>
                <a:path w="300355" h="2304415">
                  <a:moveTo>
                    <a:pt x="300228" y="0"/>
                  </a:moveTo>
                  <a:lnTo>
                    <a:pt x="0" y="0"/>
                  </a:lnTo>
                  <a:lnTo>
                    <a:pt x="0" y="2304287"/>
                  </a:lnTo>
                  <a:lnTo>
                    <a:pt x="300228" y="2304287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3732" y="3456432"/>
              <a:ext cx="300355" cy="2304415"/>
            </a:xfrm>
            <a:custGeom>
              <a:avLst/>
              <a:gdLst/>
              <a:ahLst/>
              <a:cxnLst/>
              <a:rect l="l" t="t" r="r" b="b"/>
              <a:pathLst>
                <a:path w="300355" h="2304415">
                  <a:moveTo>
                    <a:pt x="0" y="2304287"/>
                  </a:moveTo>
                  <a:lnTo>
                    <a:pt x="300228" y="2304287"/>
                  </a:lnTo>
                  <a:lnTo>
                    <a:pt x="300228" y="0"/>
                  </a:lnTo>
                  <a:lnTo>
                    <a:pt x="0" y="0"/>
                  </a:lnTo>
                  <a:lnTo>
                    <a:pt x="0" y="230428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830829" y="2504694"/>
            <a:ext cx="2504440" cy="574675"/>
          </a:xfrm>
          <a:custGeom>
            <a:avLst/>
            <a:gdLst/>
            <a:ahLst/>
            <a:cxnLst/>
            <a:rect l="l" t="t" r="r" b="b"/>
            <a:pathLst>
              <a:path w="2504440" h="574675">
                <a:moveTo>
                  <a:pt x="0" y="574548"/>
                </a:moveTo>
                <a:lnTo>
                  <a:pt x="2503932" y="574548"/>
                </a:lnTo>
                <a:lnTo>
                  <a:pt x="250393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35604" y="2650998"/>
            <a:ext cx="237998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latin typeface="Courier New"/>
                <a:cs typeface="Courier New"/>
              </a:rPr>
              <a:t>ChangeProcessor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46969" y="2515933"/>
            <a:ext cx="8515350" cy="4214495"/>
            <a:chOff x="3946969" y="2515933"/>
            <a:chExt cx="8515350" cy="4214495"/>
          </a:xfrm>
        </p:grpSpPr>
        <p:sp>
          <p:nvSpPr>
            <p:cNvPr id="16" name="object 16"/>
            <p:cNvSpPr/>
            <p:nvPr/>
          </p:nvSpPr>
          <p:spPr>
            <a:xfrm>
              <a:off x="4102608" y="3073907"/>
              <a:ext cx="0" cy="3651885"/>
            </a:xfrm>
            <a:custGeom>
              <a:avLst/>
              <a:gdLst/>
              <a:ahLst/>
              <a:cxnLst/>
              <a:rect l="l" t="t" r="r" b="b"/>
              <a:pathLst>
                <a:path h="3651884">
                  <a:moveTo>
                    <a:pt x="0" y="0"/>
                  </a:moveTo>
                  <a:lnTo>
                    <a:pt x="0" y="3651504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1732" y="3323843"/>
              <a:ext cx="300355" cy="2809240"/>
            </a:xfrm>
            <a:custGeom>
              <a:avLst/>
              <a:gdLst/>
              <a:ahLst/>
              <a:cxnLst/>
              <a:rect l="l" t="t" r="r" b="b"/>
              <a:pathLst>
                <a:path w="300354" h="2809240">
                  <a:moveTo>
                    <a:pt x="300227" y="0"/>
                  </a:moveTo>
                  <a:lnTo>
                    <a:pt x="0" y="0"/>
                  </a:lnTo>
                  <a:lnTo>
                    <a:pt x="0" y="2808731"/>
                  </a:lnTo>
                  <a:lnTo>
                    <a:pt x="300227" y="2808731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1732" y="3323843"/>
              <a:ext cx="300355" cy="2809240"/>
            </a:xfrm>
            <a:custGeom>
              <a:avLst/>
              <a:gdLst/>
              <a:ahLst/>
              <a:cxnLst/>
              <a:rect l="l" t="t" r="r" b="b"/>
              <a:pathLst>
                <a:path w="300354" h="2809240">
                  <a:moveTo>
                    <a:pt x="0" y="2808731"/>
                  </a:moveTo>
                  <a:lnTo>
                    <a:pt x="300227" y="2808731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2808731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96306" y="4124705"/>
              <a:ext cx="2353310" cy="574675"/>
            </a:xfrm>
            <a:custGeom>
              <a:avLst/>
              <a:gdLst/>
              <a:ahLst/>
              <a:cxnLst/>
              <a:rect l="l" t="t" r="r" b="b"/>
              <a:pathLst>
                <a:path w="2353309" h="574675">
                  <a:moveTo>
                    <a:pt x="0" y="574548"/>
                  </a:moveTo>
                  <a:lnTo>
                    <a:pt x="2353055" y="574548"/>
                  </a:lnTo>
                  <a:lnTo>
                    <a:pt x="2353055" y="0"/>
                  </a:lnTo>
                  <a:lnTo>
                    <a:pt x="0" y="0"/>
                  </a:lnTo>
                  <a:lnTo>
                    <a:pt x="0" y="574548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73596" y="4693919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2976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92346" y="4121403"/>
              <a:ext cx="1184275" cy="76200"/>
            </a:xfrm>
            <a:custGeom>
              <a:avLst/>
              <a:gdLst/>
              <a:ahLst/>
              <a:cxnLst/>
              <a:rect l="l" t="t" r="r" b="b"/>
              <a:pathLst>
                <a:path w="1184275" h="76200">
                  <a:moveTo>
                    <a:pt x="1107918" y="46831"/>
                  </a:moveTo>
                  <a:lnTo>
                    <a:pt x="1107820" y="76200"/>
                  </a:lnTo>
                  <a:lnTo>
                    <a:pt x="1166987" y="46862"/>
                  </a:lnTo>
                  <a:lnTo>
                    <a:pt x="1120648" y="46862"/>
                  </a:lnTo>
                  <a:lnTo>
                    <a:pt x="1107918" y="46831"/>
                  </a:lnTo>
                  <a:close/>
                </a:path>
                <a:path w="1184275" h="76200">
                  <a:moveTo>
                    <a:pt x="1107976" y="29430"/>
                  </a:moveTo>
                  <a:lnTo>
                    <a:pt x="1107918" y="46831"/>
                  </a:lnTo>
                  <a:lnTo>
                    <a:pt x="1120648" y="46862"/>
                  </a:lnTo>
                  <a:lnTo>
                    <a:pt x="1120648" y="29463"/>
                  </a:lnTo>
                  <a:lnTo>
                    <a:pt x="1107976" y="29430"/>
                  </a:lnTo>
                  <a:close/>
                </a:path>
                <a:path w="1184275" h="76200">
                  <a:moveTo>
                    <a:pt x="1108075" y="0"/>
                  </a:moveTo>
                  <a:lnTo>
                    <a:pt x="1107976" y="29430"/>
                  </a:lnTo>
                  <a:lnTo>
                    <a:pt x="1120648" y="29463"/>
                  </a:lnTo>
                  <a:lnTo>
                    <a:pt x="1120648" y="46862"/>
                  </a:lnTo>
                  <a:lnTo>
                    <a:pt x="1166987" y="46862"/>
                  </a:lnTo>
                  <a:lnTo>
                    <a:pt x="1184148" y="38354"/>
                  </a:lnTo>
                  <a:lnTo>
                    <a:pt x="1108075" y="0"/>
                  </a:lnTo>
                  <a:close/>
                </a:path>
                <a:path w="1184275" h="76200">
                  <a:moveTo>
                    <a:pt x="0" y="26543"/>
                  </a:moveTo>
                  <a:lnTo>
                    <a:pt x="0" y="44069"/>
                  </a:lnTo>
                  <a:lnTo>
                    <a:pt x="1107918" y="46831"/>
                  </a:lnTo>
                  <a:lnTo>
                    <a:pt x="1107976" y="29430"/>
                  </a:lnTo>
                  <a:lnTo>
                    <a:pt x="0" y="26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21958" y="5840730"/>
              <a:ext cx="300355" cy="553720"/>
            </a:xfrm>
            <a:custGeom>
              <a:avLst/>
              <a:gdLst/>
              <a:ahLst/>
              <a:cxnLst/>
              <a:rect l="l" t="t" r="r" b="b"/>
              <a:pathLst>
                <a:path w="300354" h="553720">
                  <a:moveTo>
                    <a:pt x="300227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300227" y="553212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21958" y="5840730"/>
              <a:ext cx="300355" cy="553720"/>
            </a:xfrm>
            <a:custGeom>
              <a:avLst/>
              <a:gdLst/>
              <a:ahLst/>
              <a:cxnLst/>
              <a:rect l="l" t="t" r="r" b="b"/>
              <a:pathLst>
                <a:path w="300354" h="553720">
                  <a:moveTo>
                    <a:pt x="0" y="553212"/>
                  </a:moveTo>
                  <a:lnTo>
                    <a:pt x="300227" y="553212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72534" y="5799581"/>
              <a:ext cx="2209800" cy="7620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2133600" y="46727"/>
                  </a:moveTo>
                  <a:lnTo>
                    <a:pt x="2133600" y="76200"/>
                  </a:lnTo>
                  <a:lnTo>
                    <a:pt x="2192528" y="46735"/>
                  </a:lnTo>
                  <a:lnTo>
                    <a:pt x="2133600" y="46727"/>
                  </a:lnTo>
                  <a:close/>
                </a:path>
                <a:path w="2209800" h="76200">
                  <a:moveTo>
                    <a:pt x="2133600" y="29327"/>
                  </a:moveTo>
                  <a:lnTo>
                    <a:pt x="2133600" y="46727"/>
                  </a:lnTo>
                  <a:lnTo>
                    <a:pt x="2146300" y="46735"/>
                  </a:lnTo>
                  <a:lnTo>
                    <a:pt x="2146300" y="29337"/>
                  </a:lnTo>
                  <a:lnTo>
                    <a:pt x="2133600" y="29327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29327"/>
                  </a:lnTo>
                  <a:lnTo>
                    <a:pt x="2146300" y="29337"/>
                  </a:lnTo>
                  <a:lnTo>
                    <a:pt x="2146300" y="46735"/>
                  </a:lnTo>
                  <a:lnTo>
                    <a:pt x="2192544" y="46727"/>
                  </a:lnTo>
                  <a:lnTo>
                    <a:pt x="2209800" y="38100"/>
                  </a:lnTo>
                  <a:lnTo>
                    <a:pt x="2133600" y="0"/>
                  </a:lnTo>
                  <a:close/>
                </a:path>
                <a:path w="2209800" h="76200">
                  <a:moveTo>
                    <a:pt x="0" y="27812"/>
                  </a:moveTo>
                  <a:lnTo>
                    <a:pt x="0" y="45338"/>
                  </a:lnTo>
                  <a:lnTo>
                    <a:pt x="2133600" y="46727"/>
                  </a:lnTo>
                  <a:lnTo>
                    <a:pt x="2133600" y="29327"/>
                  </a:lnTo>
                  <a:lnTo>
                    <a:pt x="0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91604" y="2520695"/>
              <a:ext cx="5466080" cy="1553210"/>
            </a:xfrm>
            <a:custGeom>
              <a:avLst/>
              <a:gdLst/>
              <a:ahLst/>
              <a:cxnLst/>
              <a:rect l="l" t="t" r="r" b="b"/>
              <a:pathLst>
                <a:path w="5466080" h="1553210">
                  <a:moveTo>
                    <a:pt x="3240404" y="1056131"/>
                  </a:moveTo>
                  <a:lnTo>
                    <a:pt x="2286762" y="1056131"/>
                  </a:lnTo>
                  <a:lnTo>
                    <a:pt x="0" y="1552702"/>
                  </a:lnTo>
                  <a:lnTo>
                    <a:pt x="3240404" y="1056131"/>
                  </a:lnTo>
                  <a:close/>
                </a:path>
                <a:path w="5466080" h="1553210">
                  <a:moveTo>
                    <a:pt x="5289550" y="0"/>
                  </a:moveTo>
                  <a:lnTo>
                    <a:pt x="1827022" y="0"/>
                  </a:lnTo>
                  <a:lnTo>
                    <a:pt x="1780248" y="6291"/>
                  </a:lnTo>
                  <a:lnTo>
                    <a:pt x="1738206" y="24045"/>
                  </a:lnTo>
                  <a:lnTo>
                    <a:pt x="1702577" y="51577"/>
                  </a:lnTo>
                  <a:lnTo>
                    <a:pt x="1675045" y="87206"/>
                  </a:lnTo>
                  <a:lnTo>
                    <a:pt x="1657291" y="129248"/>
                  </a:lnTo>
                  <a:lnTo>
                    <a:pt x="1651000" y="176022"/>
                  </a:lnTo>
                  <a:lnTo>
                    <a:pt x="1651000" y="880109"/>
                  </a:lnTo>
                  <a:lnTo>
                    <a:pt x="1657291" y="926883"/>
                  </a:lnTo>
                  <a:lnTo>
                    <a:pt x="1675045" y="968925"/>
                  </a:lnTo>
                  <a:lnTo>
                    <a:pt x="1702577" y="1004554"/>
                  </a:lnTo>
                  <a:lnTo>
                    <a:pt x="1738206" y="1032086"/>
                  </a:lnTo>
                  <a:lnTo>
                    <a:pt x="1780248" y="1049840"/>
                  </a:lnTo>
                  <a:lnTo>
                    <a:pt x="1827022" y="1056131"/>
                  </a:lnTo>
                  <a:lnTo>
                    <a:pt x="5289550" y="1056131"/>
                  </a:lnTo>
                  <a:lnTo>
                    <a:pt x="5336323" y="1049840"/>
                  </a:lnTo>
                  <a:lnTo>
                    <a:pt x="5378365" y="1032086"/>
                  </a:lnTo>
                  <a:lnTo>
                    <a:pt x="5413994" y="1004554"/>
                  </a:lnTo>
                  <a:lnTo>
                    <a:pt x="5441526" y="968925"/>
                  </a:lnTo>
                  <a:lnTo>
                    <a:pt x="5459280" y="926883"/>
                  </a:lnTo>
                  <a:lnTo>
                    <a:pt x="5465572" y="880109"/>
                  </a:lnTo>
                  <a:lnTo>
                    <a:pt x="5465572" y="176022"/>
                  </a:lnTo>
                  <a:lnTo>
                    <a:pt x="5459280" y="129248"/>
                  </a:lnTo>
                  <a:lnTo>
                    <a:pt x="5441526" y="87206"/>
                  </a:lnTo>
                  <a:lnTo>
                    <a:pt x="5413994" y="51577"/>
                  </a:lnTo>
                  <a:lnTo>
                    <a:pt x="5378365" y="24045"/>
                  </a:lnTo>
                  <a:lnTo>
                    <a:pt x="5336323" y="6291"/>
                  </a:lnTo>
                  <a:lnTo>
                    <a:pt x="5289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91604" y="2520695"/>
              <a:ext cx="5466080" cy="1553210"/>
            </a:xfrm>
            <a:custGeom>
              <a:avLst/>
              <a:gdLst/>
              <a:ahLst/>
              <a:cxnLst/>
              <a:rect l="l" t="t" r="r" b="b"/>
              <a:pathLst>
                <a:path w="5466080" h="1553210">
                  <a:moveTo>
                    <a:pt x="1651000" y="176022"/>
                  </a:moveTo>
                  <a:lnTo>
                    <a:pt x="1657291" y="129248"/>
                  </a:lnTo>
                  <a:lnTo>
                    <a:pt x="1675045" y="87206"/>
                  </a:lnTo>
                  <a:lnTo>
                    <a:pt x="1702577" y="51577"/>
                  </a:lnTo>
                  <a:lnTo>
                    <a:pt x="1738206" y="24045"/>
                  </a:lnTo>
                  <a:lnTo>
                    <a:pt x="1780248" y="6291"/>
                  </a:lnTo>
                  <a:lnTo>
                    <a:pt x="1827022" y="0"/>
                  </a:lnTo>
                  <a:lnTo>
                    <a:pt x="2286762" y="0"/>
                  </a:lnTo>
                  <a:lnTo>
                    <a:pt x="3240404" y="0"/>
                  </a:lnTo>
                  <a:lnTo>
                    <a:pt x="5289550" y="0"/>
                  </a:lnTo>
                  <a:lnTo>
                    <a:pt x="5336323" y="6291"/>
                  </a:lnTo>
                  <a:lnTo>
                    <a:pt x="5378365" y="24045"/>
                  </a:lnTo>
                  <a:lnTo>
                    <a:pt x="5413994" y="51577"/>
                  </a:lnTo>
                  <a:lnTo>
                    <a:pt x="5441526" y="87206"/>
                  </a:lnTo>
                  <a:lnTo>
                    <a:pt x="5459280" y="129248"/>
                  </a:lnTo>
                  <a:lnTo>
                    <a:pt x="5465572" y="176022"/>
                  </a:lnTo>
                  <a:lnTo>
                    <a:pt x="5465572" y="616076"/>
                  </a:lnTo>
                  <a:lnTo>
                    <a:pt x="5465572" y="880109"/>
                  </a:lnTo>
                  <a:lnTo>
                    <a:pt x="5459280" y="926883"/>
                  </a:lnTo>
                  <a:lnTo>
                    <a:pt x="5441526" y="968925"/>
                  </a:lnTo>
                  <a:lnTo>
                    <a:pt x="5413994" y="1004554"/>
                  </a:lnTo>
                  <a:lnTo>
                    <a:pt x="5378365" y="1032086"/>
                  </a:lnTo>
                  <a:lnTo>
                    <a:pt x="5336323" y="1049840"/>
                  </a:lnTo>
                  <a:lnTo>
                    <a:pt x="5289550" y="1056131"/>
                  </a:lnTo>
                  <a:lnTo>
                    <a:pt x="3240404" y="1056131"/>
                  </a:lnTo>
                  <a:lnTo>
                    <a:pt x="0" y="1552702"/>
                  </a:lnTo>
                  <a:lnTo>
                    <a:pt x="2286762" y="1056131"/>
                  </a:lnTo>
                  <a:lnTo>
                    <a:pt x="1827022" y="1056131"/>
                  </a:lnTo>
                  <a:lnTo>
                    <a:pt x="1780248" y="1049840"/>
                  </a:lnTo>
                  <a:lnTo>
                    <a:pt x="1738206" y="1032086"/>
                  </a:lnTo>
                  <a:lnTo>
                    <a:pt x="1702577" y="1004554"/>
                  </a:lnTo>
                  <a:lnTo>
                    <a:pt x="1675045" y="968925"/>
                  </a:lnTo>
                  <a:lnTo>
                    <a:pt x="1657291" y="926883"/>
                  </a:lnTo>
                  <a:lnTo>
                    <a:pt x="1651000" y="880109"/>
                  </a:lnTo>
                  <a:lnTo>
                    <a:pt x="1651000" y="616076"/>
                  </a:lnTo>
                  <a:lnTo>
                    <a:pt x="1651000" y="17602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183445" y="1664017"/>
            <a:ext cx="8344534" cy="508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10"/>
              </a:spcBef>
            </a:pPr>
            <a:r>
              <a:rPr sz="2650" spc="-5" dirty="0">
                <a:latin typeface="Times New Roman"/>
                <a:cs typeface="Times New Roman"/>
              </a:rPr>
              <a:t>…continued from previous</a:t>
            </a:r>
            <a:r>
              <a:rPr sz="2650" spc="3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slide...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55084" y="5404230"/>
            <a:ext cx="96774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latin typeface="Courier New"/>
                <a:cs typeface="Courier New"/>
              </a:rPr>
              <a:t>free()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73414" y="2823210"/>
            <a:ext cx="24682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Creation of</a:t>
            </a:r>
            <a:r>
              <a:rPr sz="2650" spc="-95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Ticket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46303" y="5263705"/>
            <a:ext cx="5097145" cy="1178560"/>
            <a:chOff x="6746303" y="5263705"/>
            <a:chExt cx="5097145" cy="1178560"/>
          </a:xfrm>
        </p:grpSpPr>
        <p:sp>
          <p:nvSpPr>
            <p:cNvPr id="31" name="object 31"/>
            <p:cNvSpPr/>
            <p:nvPr/>
          </p:nvSpPr>
          <p:spPr>
            <a:xfrm>
              <a:off x="6751066" y="5268467"/>
              <a:ext cx="5087620" cy="1169035"/>
            </a:xfrm>
            <a:custGeom>
              <a:avLst/>
              <a:gdLst/>
              <a:ahLst/>
              <a:cxnLst/>
              <a:rect l="l" t="t" r="r" b="b"/>
              <a:pathLst>
                <a:path w="5087620" h="1169035">
                  <a:moveTo>
                    <a:pt x="2603500" y="877824"/>
                  </a:moveTo>
                  <a:lnTo>
                    <a:pt x="1538985" y="877824"/>
                  </a:lnTo>
                  <a:lnTo>
                    <a:pt x="0" y="1168908"/>
                  </a:lnTo>
                  <a:lnTo>
                    <a:pt x="2603500" y="877824"/>
                  </a:lnTo>
                  <a:close/>
                </a:path>
                <a:path w="5087620" h="1169035">
                  <a:moveTo>
                    <a:pt x="4941061" y="0"/>
                  </a:moveTo>
                  <a:lnTo>
                    <a:pt x="975613" y="0"/>
                  </a:lnTo>
                  <a:lnTo>
                    <a:pt x="929381" y="7461"/>
                  </a:lnTo>
                  <a:lnTo>
                    <a:pt x="889221" y="28236"/>
                  </a:lnTo>
                  <a:lnTo>
                    <a:pt x="857546" y="59911"/>
                  </a:lnTo>
                  <a:lnTo>
                    <a:pt x="836771" y="100071"/>
                  </a:lnTo>
                  <a:lnTo>
                    <a:pt x="829309" y="146304"/>
                  </a:lnTo>
                  <a:lnTo>
                    <a:pt x="829309" y="731520"/>
                  </a:lnTo>
                  <a:lnTo>
                    <a:pt x="836771" y="777752"/>
                  </a:lnTo>
                  <a:lnTo>
                    <a:pt x="857546" y="817912"/>
                  </a:lnTo>
                  <a:lnTo>
                    <a:pt x="889221" y="849587"/>
                  </a:lnTo>
                  <a:lnTo>
                    <a:pt x="929381" y="870362"/>
                  </a:lnTo>
                  <a:lnTo>
                    <a:pt x="975613" y="877824"/>
                  </a:lnTo>
                  <a:lnTo>
                    <a:pt x="4941061" y="877824"/>
                  </a:lnTo>
                  <a:lnTo>
                    <a:pt x="4987294" y="870362"/>
                  </a:lnTo>
                  <a:lnTo>
                    <a:pt x="5027454" y="849587"/>
                  </a:lnTo>
                  <a:lnTo>
                    <a:pt x="5059129" y="817912"/>
                  </a:lnTo>
                  <a:lnTo>
                    <a:pt x="5079904" y="777752"/>
                  </a:lnTo>
                  <a:lnTo>
                    <a:pt x="5087365" y="731520"/>
                  </a:lnTo>
                  <a:lnTo>
                    <a:pt x="5087365" y="146304"/>
                  </a:lnTo>
                  <a:lnTo>
                    <a:pt x="5079904" y="100071"/>
                  </a:lnTo>
                  <a:lnTo>
                    <a:pt x="5059129" y="59911"/>
                  </a:lnTo>
                  <a:lnTo>
                    <a:pt x="5027454" y="28236"/>
                  </a:lnTo>
                  <a:lnTo>
                    <a:pt x="4987294" y="7461"/>
                  </a:lnTo>
                  <a:lnTo>
                    <a:pt x="4941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51066" y="5268467"/>
              <a:ext cx="5087620" cy="1169035"/>
            </a:xfrm>
            <a:custGeom>
              <a:avLst/>
              <a:gdLst/>
              <a:ahLst/>
              <a:cxnLst/>
              <a:rect l="l" t="t" r="r" b="b"/>
              <a:pathLst>
                <a:path w="5087620" h="1169035">
                  <a:moveTo>
                    <a:pt x="829309" y="146304"/>
                  </a:moveTo>
                  <a:lnTo>
                    <a:pt x="836771" y="100071"/>
                  </a:lnTo>
                  <a:lnTo>
                    <a:pt x="857546" y="59911"/>
                  </a:lnTo>
                  <a:lnTo>
                    <a:pt x="889221" y="28236"/>
                  </a:lnTo>
                  <a:lnTo>
                    <a:pt x="929381" y="7461"/>
                  </a:lnTo>
                  <a:lnTo>
                    <a:pt x="975613" y="0"/>
                  </a:lnTo>
                  <a:lnTo>
                    <a:pt x="1538985" y="0"/>
                  </a:lnTo>
                  <a:lnTo>
                    <a:pt x="2603500" y="0"/>
                  </a:lnTo>
                  <a:lnTo>
                    <a:pt x="4941061" y="0"/>
                  </a:lnTo>
                  <a:lnTo>
                    <a:pt x="4987294" y="7461"/>
                  </a:lnTo>
                  <a:lnTo>
                    <a:pt x="5027454" y="28236"/>
                  </a:lnTo>
                  <a:lnTo>
                    <a:pt x="5059129" y="59911"/>
                  </a:lnTo>
                  <a:lnTo>
                    <a:pt x="5079904" y="100071"/>
                  </a:lnTo>
                  <a:lnTo>
                    <a:pt x="5087365" y="146304"/>
                  </a:lnTo>
                  <a:lnTo>
                    <a:pt x="5087365" y="512064"/>
                  </a:lnTo>
                  <a:lnTo>
                    <a:pt x="5087365" y="731520"/>
                  </a:lnTo>
                  <a:lnTo>
                    <a:pt x="5079904" y="777752"/>
                  </a:lnTo>
                  <a:lnTo>
                    <a:pt x="5059129" y="817912"/>
                  </a:lnTo>
                  <a:lnTo>
                    <a:pt x="5027454" y="849587"/>
                  </a:lnTo>
                  <a:lnTo>
                    <a:pt x="4987294" y="870362"/>
                  </a:lnTo>
                  <a:lnTo>
                    <a:pt x="4941061" y="877824"/>
                  </a:lnTo>
                  <a:lnTo>
                    <a:pt x="2603500" y="877824"/>
                  </a:lnTo>
                  <a:lnTo>
                    <a:pt x="0" y="1168908"/>
                  </a:lnTo>
                  <a:lnTo>
                    <a:pt x="1538985" y="877824"/>
                  </a:lnTo>
                  <a:lnTo>
                    <a:pt x="975613" y="877824"/>
                  </a:lnTo>
                  <a:lnTo>
                    <a:pt x="929381" y="870362"/>
                  </a:lnTo>
                  <a:lnTo>
                    <a:pt x="889221" y="849587"/>
                  </a:lnTo>
                  <a:lnTo>
                    <a:pt x="857546" y="817912"/>
                  </a:lnTo>
                  <a:lnTo>
                    <a:pt x="836771" y="777752"/>
                  </a:lnTo>
                  <a:lnTo>
                    <a:pt x="829309" y="731520"/>
                  </a:lnTo>
                  <a:lnTo>
                    <a:pt x="829309" y="512064"/>
                  </a:lnTo>
                  <a:lnTo>
                    <a:pt x="829309" y="14630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702677" y="5482590"/>
            <a:ext cx="28797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Destruction of</a:t>
            </a:r>
            <a:r>
              <a:rPr sz="2650" spc="-95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Ticket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272534" y="4961382"/>
            <a:ext cx="2559050" cy="603250"/>
            <a:chOff x="4272534" y="4961382"/>
            <a:chExt cx="2559050" cy="603250"/>
          </a:xfrm>
        </p:grpSpPr>
        <p:sp>
          <p:nvSpPr>
            <p:cNvPr id="35" name="object 35"/>
            <p:cNvSpPr/>
            <p:nvPr/>
          </p:nvSpPr>
          <p:spPr>
            <a:xfrm>
              <a:off x="6521958" y="5002530"/>
              <a:ext cx="300355" cy="553720"/>
            </a:xfrm>
            <a:custGeom>
              <a:avLst/>
              <a:gdLst/>
              <a:ahLst/>
              <a:cxnLst/>
              <a:rect l="l" t="t" r="r" b="b"/>
              <a:pathLst>
                <a:path w="300354" h="553720">
                  <a:moveTo>
                    <a:pt x="300227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300227" y="553212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21958" y="5002530"/>
              <a:ext cx="300355" cy="553720"/>
            </a:xfrm>
            <a:custGeom>
              <a:avLst/>
              <a:gdLst/>
              <a:ahLst/>
              <a:cxnLst/>
              <a:rect l="l" t="t" r="r" b="b"/>
              <a:pathLst>
                <a:path w="300354" h="553720">
                  <a:moveTo>
                    <a:pt x="0" y="553212"/>
                  </a:moveTo>
                  <a:lnTo>
                    <a:pt x="300227" y="553212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72534" y="4961382"/>
              <a:ext cx="2209800" cy="7620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2133600" y="46727"/>
                  </a:moveTo>
                  <a:lnTo>
                    <a:pt x="2133600" y="76200"/>
                  </a:lnTo>
                  <a:lnTo>
                    <a:pt x="2192528" y="46735"/>
                  </a:lnTo>
                  <a:lnTo>
                    <a:pt x="2133600" y="46727"/>
                  </a:lnTo>
                  <a:close/>
                </a:path>
                <a:path w="2209800" h="76200">
                  <a:moveTo>
                    <a:pt x="2133600" y="29327"/>
                  </a:moveTo>
                  <a:lnTo>
                    <a:pt x="2133600" y="46727"/>
                  </a:lnTo>
                  <a:lnTo>
                    <a:pt x="2146300" y="46735"/>
                  </a:lnTo>
                  <a:lnTo>
                    <a:pt x="2146300" y="29337"/>
                  </a:lnTo>
                  <a:lnTo>
                    <a:pt x="2133600" y="29327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29327"/>
                  </a:lnTo>
                  <a:lnTo>
                    <a:pt x="2146300" y="29337"/>
                  </a:lnTo>
                  <a:lnTo>
                    <a:pt x="2146300" y="46735"/>
                  </a:lnTo>
                  <a:lnTo>
                    <a:pt x="2192544" y="46727"/>
                  </a:lnTo>
                  <a:lnTo>
                    <a:pt x="2209800" y="38100"/>
                  </a:lnTo>
                  <a:lnTo>
                    <a:pt x="2133600" y="0"/>
                  </a:lnTo>
                  <a:close/>
                </a:path>
                <a:path w="2209800" h="76200">
                  <a:moveTo>
                    <a:pt x="0" y="27812"/>
                  </a:moveTo>
                  <a:lnTo>
                    <a:pt x="0" y="45338"/>
                  </a:lnTo>
                  <a:lnTo>
                    <a:pt x="2133600" y="46727"/>
                  </a:lnTo>
                  <a:lnTo>
                    <a:pt x="2133600" y="29327"/>
                  </a:lnTo>
                  <a:lnTo>
                    <a:pt x="0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339209" y="3697351"/>
            <a:ext cx="3636645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createTicket</a:t>
            </a:r>
            <a:r>
              <a:rPr sz="2050" b="1" dirty="0">
                <a:latin typeface="Courier New"/>
                <a:cs typeface="Courier New"/>
              </a:rPr>
              <a:t>(selection)</a:t>
            </a:r>
            <a:endParaRPr sz="2050">
              <a:latin typeface="Courier New"/>
              <a:cs typeface="Courier New"/>
            </a:endParaRPr>
          </a:p>
          <a:p>
            <a:pPr marL="1943100">
              <a:lnSpc>
                <a:spcPct val="100000"/>
              </a:lnSpc>
              <a:spcBef>
                <a:spcPts val="2065"/>
              </a:spcBef>
            </a:pPr>
            <a:r>
              <a:rPr sz="2050" b="1" dirty="0">
                <a:latin typeface="Courier New"/>
                <a:cs typeface="Courier New"/>
              </a:rPr>
              <a:t>Ticket</a:t>
            </a:r>
            <a:endParaRPr sz="2050">
              <a:latin typeface="Courier New"/>
              <a:cs typeface="Courier New"/>
            </a:endParaRPr>
          </a:p>
          <a:p>
            <a:pPr marL="28575">
              <a:lnSpc>
                <a:spcPct val="100000"/>
              </a:lnSpc>
              <a:spcBef>
                <a:spcPts val="295"/>
              </a:spcBef>
            </a:pPr>
            <a:r>
              <a:rPr sz="2050" b="1" dirty="0">
                <a:latin typeface="Courier New"/>
                <a:cs typeface="Courier New"/>
              </a:rPr>
              <a:t>print()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64046" y="6221729"/>
            <a:ext cx="428625" cy="429895"/>
          </a:xfrm>
          <a:custGeom>
            <a:avLst/>
            <a:gdLst/>
            <a:ahLst/>
            <a:cxnLst/>
            <a:rect l="l" t="t" r="r" b="b"/>
            <a:pathLst>
              <a:path w="428625" h="429895">
                <a:moveTo>
                  <a:pt x="0" y="429768"/>
                </a:moveTo>
                <a:lnTo>
                  <a:pt x="428244" y="0"/>
                </a:lnTo>
              </a:path>
              <a:path w="428625" h="429895">
                <a:moveTo>
                  <a:pt x="428244" y="429768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7446009" cy="1902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pc="-5" dirty="0"/>
              <a:t>Sequence Diagram  </a:t>
            </a:r>
            <a:r>
              <a:rPr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3367" y="3037459"/>
            <a:ext cx="9605010" cy="327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4984" marR="821055" indent="-502920">
              <a:lnSpc>
                <a:spcPct val="101000"/>
              </a:lnSpc>
              <a:spcBef>
                <a:spcPts val="9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UML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sequence diagram represent </a:t>
            </a:r>
            <a:r>
              <a:rPr sz="2900" i="1" spc="10" dirty="0">
                <a:solidFill>
                  <a:srgbClr val="FF3300"/>
                </a:solidFill>
                <a:latin typeface="URW Gothic"/>
                <a:cs typeface="URW Gothic"/>
              </a:rPr>
              <a:t>behavior </a:t>
            </a:r>
            <a:r>
              <a:rPr sz="2900" i="1" spc="5" dirty="0">
                <a:solidFill>
                  <a:srgbClr val="FF3300"/>
                </a:solidFill>
                <a:latin typeface="URW Gothic"/>
                <a:cs typeface="URW Gothic"/>
              </a:rPr>
              <a:t>in  </a:t>
            </a:r>
            <a:r>
              <a:rPr sz="2900" i="1" spc="15" dirty="0">
                <a:solidFill>
                  <a:srgbClr val="FF3300"/>
                </a:solidFill>
                <a:latin typeface="URW Gothic"/>
                <a:cs typeface="URW Gothic"/>
              </a:rPr>
              <a:t>terms </a:t>
            </a:r>
            <a:r>
              <a:rPr sz="2900" i="1" spc="10" dirty="0">
                <a:solidFill>
                  <a:srgbClr val="FF3300"/>
                </a:solidFill>
                <a:latin typeface="URW Gothic"/>
                <a:cs typeface="URW Gothic"/>
              </a:rPr>
              <a:t>of</a:t>
            </a:r>
            <a:r>
              <a:rPr sz="2900" i="1" spc="-5" dirty="0">
                <a:solidFill>
                  <a:srgbClr val="FF3300"/>
                </a:solidFill>
                <a:latin typeface="URW Gothic"/>
                <a:cs typeface="URW Gothic"/>
              </a:rPr>
              <a:t> </a:t>
            </a:r>
            <a:r>
              <a:rPr sz="2900" i="1" spc="10" dirty="0">
                <a:solidFill>
                  <a:srgbClr val="FF3300"/>
                </a:solidFill>
                <a:latin typeface="URW Gothic"/>
                <a:cs typeface="URW Gothic"/>
              </a:rPr>
              <a:t>interactions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Useful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to identify or find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missing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objects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Time consuming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to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build,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but worth the</a:t>
            </a:r>
            <a:r>
              <a:rPr sz="2900" spc="9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investment</a:t>
            </a:r>
            <a:endParaRPr sz="2900">
              <a:latin typeface="URW Gothic"/>
              <a:cs typeface="URW Gothic"/>
            </a:endParaRPr>
          </a:p>
          <a:p>
            <a:pPr marL="514984" marR="90170" indent="-502920">
              <a:lnSpc>
                <a:spcPct val="101400"/>
              </a:lnSpc>
              <a:spcBef>
                <a:spcPts val="148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Complement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the class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diagrams (which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represent 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structure).</a:t>
            </a:r>
            <a:endParaRPr sz="29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663067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Activity</a:t>
            </a:r>
            <a:r>
              <a:rPr spc="-25" dirty="0"/>
              <a:t> </a:t>
            </a:r>
            <a:r>
              <a:rPr spc="-5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167" y="1530553"/>
            <a:ext cx="11789410" cy="193802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An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activity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diagram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special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case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of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state chart</a:t>
            </a:r>
            <a:r>
              <a:rPr sz="2900" spc="6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diagram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states are activities</a:t>
            </a:r>
            <a:r>
              <a:rPr sz="2900" spc="-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(“functions”)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An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activity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diagram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is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useful to depict the workflow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in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</a:t>
            </a:r>
            <a:r>
              <a:rPr sz="2900" spc="17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system</a:t>
            </a:r>
            <a:endParaRPr sz="2900">
              <a:latin typeface="URW Gothic"/>
              <a:cs typeface="URW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5178552"/>
            <a:ext cx="13182600" cy="139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985456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Activity </a:t>
            </a:r>
            <a:r>
              <a:rPr spc="-5" dirty="0"/>
              <a:t>Diagrams allow</a:t>
            </a:r>
            <a:r>
              <a:rPr spc="50" dirty="0"/>
              <a:t> </a:t>
            </a:r>
            <a:r>
              <a:rPr dirty="0"/>
              <a:t>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143" y="1618564"/>
            <a:ext cx="6193155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50" dirty="0">
                <a:solidFill>
                  <a:srgbClr val="EBEBEB"/>
                </a:solidFill>
                <a:latin typeface="URW Gothic"/>
                <a:cs typeface="URW Gothic"/>
              </a:rPr>
              <a:t>model</a:t>
            </a:r>
            <a:r>
              <a:rPr sz="6150" spc="-35" dirty="0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sz="6150" spc="-5" dirty="0">
                <a:solidFill>
                  <a:srgbClr val="EBEBEB"/>
                </a:solidFill>
                <a:latin typeface="URW Gothic"/>
                <a:cs typeface="URW Gothic"/>
              </a:rPr>
              <a:t>Decisions</a:t>
            </a:r>
            <a:endParaRPr sz="6150">
              <a:latin typeface="URW Gothic"/>
              <a:cs typeface="URW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236" y="3297935"/>
            <a:ext cx="12025884" cy="5093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051488" y="1238821"/>
            <a:ext cx="4217670" cy="1755775"/>
            <a:chOff x="5051488" y="1238821"/>
            <a:chExt cx="4217670" cy="1755775"/>
          </a:xfrm>
        </p:grpSpPr>
        <p:sp>
          <p:nvSpPr>
            <p:cNvPr id="6" name="object 6"/>
            <p:cNvSpPr/>
            <p:nvPr/>
          </p:nvSpPr>
          <p:spPr>
            <a:xfrm>
              <a:off x="5056251" y="1243583"/>
              <a:ext cx="4208145" cy="1746250"/>
            </a:xfrm>
            <a:custGeom>
              <a:avLst/>
              <a:gdLst/>
              <a:ahLst/>
              <a:cxnLst/>
              <a:rect l="l" t="t" r="r" b="b"/>
              <a:pathLst>
                <a:path w="4208145" h="1746250">
                  <a:moveTo>
                    <a:pt x="1982977" y="896112"/>
                  </a:moveTo>
                  <a:lnTo>
                    <a:pt x="1029335" y="896112"/>
                  </a:lnTo>
                  <a:lnTo>
                    <a:pt x="0" y="1745742"/>
                  </a:lnTo>
                  <a:lnTo>
                    <a:pt x="1982977" y="896112"/>
                  </a:lnTo>
                  <a:close/>
                </a:path>
                <a:path w="4208145" h="1746250">
                  <a:moveTo>
                    <a:pt x="4058793" y="0"/>
                  </a:moveTo>
                  <a:lnTo>
                    <a:pt x="542925" y="0"/>
                  </a:lnTo>
                  <a:lnTo>
                    <a:pt x="495741" y="7620"/>
                  </a:lnTo>
                  <a:lnTo>
                    <a:pt x="454746" y="28834"/>
                  </a:lnTo>
                  <a:lnTo>
                    <a:pt x="422407" y="61173"/>
                  </a:lnTo>
                  <a:lnTo>
                    <a:pt x="401193" y="102168"/>
                  </a:lnTo>
                  <a:lnTo>
                    <a:pt x="393573" y="149351"/>
                  </a:lnTo>
                  <a:lnTo>
                    <a:pt x="393573" y="746760"/>
                  </a:lnTo>
                  <a:lnTo>
                    <a:pt x="401193" y="793943"/>
                  </a:lnTo>
                  <a:lnTo>
                    <a:pt x="422407" y="834938"/>
                  </a:lnTo>
                  <a:lnTo>
                    <a:pt x="454746" y="867277"/>
                  </a:lnTo>
                  <a:lnTo>
                    <a:pt x="495741" y="888492"/>
                  </a:lnTo>
                  <a:lnTo>
                    <a:pt x="542925" y="896112"/>
                  </a:lnTo>
                  <a:lnTo>
                    <a:pt x="4058793" y="896112"/>
                  </a:lnTo>
                  <a:lnTo>
                    <a:pt x="4105976" y="888492"/>
                  </a:lnTo>
                  <a:lnTo>
                    <a:pt x="4146971" y="867277"/>
                  </a:lnTo>
                  <a:lnTo>
                    <a:pt x="4179310" y="834938"/>
                  </a:lnTo>
                  <a:lnTo>
                    <a:pt x="4200524" y="793943"/>
                  </a:lnTo>
                  <a:lnTo>
                    <a:pt x="4208145" y="746760"/>
                  </a:lnTo>
                  <a:lnTo>
                    <a:pt x="4208145" y="149351"/>
                  </a:lnTo>
                  <a:lnTo>
                    <a:pt x="4200524" y="102168"/>
                  </a:lnTo>
                  <a:lnTo>
                    <a:pt x="4179310" y="61173"/>
                  </a:lnTo>
                  <a:lnTo>
                    <a:pt x="4146971" y="28834"/>
                  </a:lnTo>
                  <a:lnTo>
                    <a:pt x="4105976" y="7620"/>
                  </a:lnTo>
                  <a:lnTo>
                    <a:pt x="40587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6251" y="1243583"/>
              <a:ext cx="4208145" cy="1746250"/>
            </a:xfrm>
            <a:custGeom>
              <a:avLst/>
              <a:gdLst/>
              <a:ahLst/>
              <a:cxnLst/>
              <a:rect l="l" t="t" r="r" b="b"/>
              <a:pathLst>
                <a:path w="4208145" h="1746250">
                  <a:moveTo>
                    <a:pt x="393573" y="149351"/>
                  </a:moveTo>
                  <a:lnTo>
                    <a:pt x="401193" y="102168"/>
                  </a:lnTo>
                  <a:lnTo>
                    <a:pt x="422407" y="61173"/>
                  </a:lnTo>
                  <a:lnTo>
                    <a:pt x="454746" y="28834"/>
                  </a:lnTo>
                  <a:lnTo>
                    <a:pt x="495741" y="7620"/>
                  </a:lnTo>
                  <a:lnTo>
                    <a:pt x="542925" y="0"/>
                  </a:lnTo>
                  <a:lnTo>
                    <a:pt x="1029335" y="0"/>
                  </a:lnTo>
                  <a:lnTo>
                    <a:pt x="1982977" y="0"/>
                  </a:lnTo>
                  <a:lnTo>
                    <a:pt x="4058793" y="0"/>
                  </a:lnTo>
                  <a:lnTo>
                    <a:pt x="4105976" y="7620"/>
                  </a:lnTo>
                  <a:lnTo>
                    <a:pt x="4146971" y="28834"/>
                  </a:lnTo>
                  <a:lnTo>
                    <a:pt x="4179310" y="61173"/>
                  </a:lnTo>
                  <a:lnTo>
                    <a:pt x="4200524" y="102168"/>
                  </a:lnTo>
                  <a:lnTo>
                    <a:pt x="4208145" y="149351"/>
                  </a:lnTo>
                  <a:lnTo>
                    <a:pt x="4208145" y="522732"/>
                  </a:lnTo>
                  <a:lnTo>
                    <a:pt x="4208145" y="746760"/>
                  </a:lnTo>
                  <a:lnTo>
                    <a:pt x="4200525" y="793943"/>
                  </a:lnTo>
                  <a:lnTo>
                    <a:pt x="4179310" y="834938"/>
                  </a:lnTo>
                  <a:lnTo>
                    <a:pt x="4146971" y="867277"/>
                  </a:lnTo>
                  <a:lnTo>
                    <a:pt x="4105976" y="888491"/>
                  </a:lnTo>
                  <a:lnTo>
                    <a:pt x="4058793" y="896112"/>
                  </a:lnTo>
                  <a:lnTo>
                    <a:pt x="1982977" y="896112"/>
                  </a:lnTo>
                  <a:lnTo>
                    <a:pt x="0" y="1745742"/>
                  </a:lnTo>
                  <a:lnTo>
                    <a:pt x="1029335" y="896112"/>
                  </a:lnTo>
                  <a:lnTo>
                    <a:pt x="542925" y="896112"/>
                  </a:lnTo>
                  <a:lnTo>
                    <a:pt x="495741" y="888492"/>
                  </a:lnTo>
                  <a:lnTo>
                    <a:pt x="454746" y="867277"/>
                  </a:lnTo>
                  <a:lnTo>
                    <a:pt x="422407" y="834938"/>
                  </a:lnTo>
                  <a:lnTo>
                    <a:pt x="401193" y="793943"/>
                  </a:lnTo>
                  <a:lnTo>
                    <a:pt x="393573" y="746760"/>
                  </a:lnTo>
                  <a:lnTo>
                    <a:pt x="393573" y="522732"/>
                  </a:lnTo>
                  <a:lnTo>
                    <a:pt x="393573" y="149351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73014" y="1465579"/>
            <a:ext cx="12185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Decision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16" y="341451"/>
            <a:ext cx="11029315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Activity </a:t>
            </a:r>
            <a:r>
              <a:rPr spc="-5" dirty="0"/>
              <a:t>Diagrams </a:t>
            </a:r>
            <a:r>
              <a:rPr spc="5" dirty="0"/>
              <a:t>can</a:t>
            </a:r>
            <a:r>
              <a:rPr spc="-5" dirty="0"/>
              <a:t> </a:t>
            </a:r>
            <a:r>
              <a:rPr spc="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216" y="1280921"/>
            <a:ext cx="501142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50" dirty="0">
                <a:solidFill>
                  <a:srgbClr val="EBEBEB"/>
                </a:solidFill>
                <a:latin typeface="URW Gothic"/>
                <a:cs typeface="URW Gothic"/>
              </a:rPr>
              <a:t>Concurrency</a:t>
            </a:r>
            <a:endParaRPr sz="6150">
              <a:latin typeface="URW Gothic"/>
              <a:cs typeface="URW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790" y="1819478"/>
            <a:ext cx="9073515" cy="129984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Synchronization of multiple</a:t>
            </a:r>
            <a:r>
              <a:rPr sz="2900" spc="5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activities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Splitting the flow of control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into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multiple</a:t>
            </a:r>
            <a:r>
              <a:rPr sz="2900" spc="114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threads</a:t>
            </a:r>
            <a:endParaRPr sz="2900">
              <a:latin typeface="URW Gothic"/>
              <a:cs typeface="URW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4380" y="4227576"/>
            <a:ext cx="12253595" cy="4641850"/>
            <a:chOff x="754380" y="4227576"/>
            <a:chExt cx="12253595" cy="4641850"/>
          </a:xfrm>
        </p:grpSpPr>
        <p:sp>
          <p:nvSpPr>
            <p:cNvPr id="6" name="object 6"/>
            <p:cNvSpPr/>
            <p:nvPr/>
          </p:nvSpPr>
          <p:spPr>
            <a:xfrm>
              <a:off x="754380" y="4227576"/>
              <a:ext cx="12042648" cy="46414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60268" y="4436935"/>
              <a:ext cx="3542665" cy="1952625"/>
            </a:xfrm>
            <a:custGeom>
              <a:avLst/>
              <a:gdLst/>
              <a:ahLst/>
              <a:cxnLst/>
              <a:rect l="l" t="t" r="r" b="b"/>
              <a:pathLst>
                <a:path w="3542665" h="1952625">
                  <a:moveTo>
                    <a:pt x="117182" y="1921319"/>
                  </a:moveTo>
                  <a:lnTo>
                    <a:pt x="114731" y="1909229"/>
                  </a:lnTo>
                  <a:lnTo>
                    <a:pt x="108051" y="1899335"/>
                  </a:lnTo>
                  <a:lnTo>
                    <a:pt x="98158" y="1892655"/>
                  </a:lnTo>
                  <a:lnTo>
                    <a:pt x="86067" y="1890204"/>
                  </a:lnTo>
                  <a:lnTo>
                    <a:pt x="73990" y="1892655"/>
                  </a:lnTo>
                  <a:lnTo>
                    <a:pt x="64135" y="1899335"/>
                  </a:lnTo>
                  <a:lnTo>
                    <a:pt x="57505" y="1909229"/>
                  </a:lnTo>
                  <a:lnTo>
                    <a:pt x="55079" y="1921319"/>
                  </a:lnTo>
                  <a:lnTo>
                    <a:pt x="57505" y="1933422"/>
                  </a:lnTo>
                  <a:lnTo>
                    <a:pt x="64135" y="1943315"/>
                  </a:lnTo>
                  <a:lnTo>
                    <a:pt x="73990" y="1949996"/>
                  </a:lnTo>
                  <a:lnTo>
                    <a:pt x="86067" y="1952434"/>
                  </a:lnTo>
                  <a:lnTo>
                    <a:pt x="98158" y="1949996"/>
                  </a:lnTo>
                  <a:lnTo>
                    <a:pt x="108051" y="1943315"/>
                  </a:lnTo>
                  <a:lnTo>
                    <a:pt x="114731" y="1933422"/>
                  </a:lnTo>
                  <a:lnTo>
                    <a:pt x="117182" y="1921319"/>
                  </a:lnTo>
                  <a:close/>
                </a:path>
                <a:path w="3542665" h="1952625">
                  <a:moveTo>
                    <a:pt x="3542665" y="542683"/>
                  </a:moveTo>
                  <a:lnTo>
                    <a:pt x="3524796" y="481812"/>
                  </a:lnTo>
                  <a:lnTo>
                    <a:pt x="3469665" y="423697"/>
                  </a:lnTo>
                  <a:lnTo>
                    <a:pt x="3427819" y="396684"/>
                  </a:lnTo>
                  <a:lnTo>
                    <a:pt x="3433559" y="390639"/>
                  </a:lnTo>
                  <a:lnTo>
                    <a:pt x="3460877" y="341807"/>
                  </a:lnTo>
                  <a:lnTo>
                    <a:pt x="3462591" y="311975"/>
                  </a:lnTo>
                  <a:lnTo>
                    <a:pt x="3453498" y="282917"/>
                  </a:lnTo>
                  <a:lnTo>
                    <a:pt x="3405505" y="228968"/>
                  </a:lnTo>
                  <a:lnTo>
                    <a:pt x="3367862" y="205041"/>
                  </a:lnTo>
                  <a:lnTo>
                    <a:pt x="3321951" y="183794"/>
                  </a:lnTo>
                  <a:lnTo>
                    <a:pt x="3268434" y="165671"/>
                  </a:lnTo>
                  <a:lnTo>
                    <a:pt x="3207918" y="151180"/>
                  </a:lnTo>
                  <a:lnTo>
                    <a:pt x="3141053" y="140779"/>
                  </a:lnTo>
                  <a:lnTo>
                    <a:pt x="3123057" y="112306"/>
                  </a:lnTo>
                  <a:lnTo>
                    <a:pt x="3094164" y="85763"/>
                  </a:lnTo>
                  <a:lnTo>
                    <a:pt x="3055162" y="61734"/>
                  </a:lnTo>
                  <a:lnTo>
                    <a:pt x="3006814" y="40830"/>
                  </a:lnTo>
                  <a:lnTo>
                    <a:pt x="2963265" y="27012"/>
                  </a:lnTo>
                  <a:lnTo>
                    <a:pt x="2916923" y="16090"/>
                  </a:lnTo>
                  <a:lnTo>
                    <a:pt x="2868434" y="8039"/>
                  </a:lnTo>
                  <a:lnTo>
                    <a:pt x="2818485" y="2819"/>
                  </a:lnTo>
                  <a:lnTo>
                    <a:pt x="2767723" y="431"/>
                  </a:lnTo>
                  <a:lnTo>
                    <a:pt x="2716822" y="825"/>
                  </a:lnTo>
                  <a:lnTo>
                    <a:pt x="2666454" y="4013"/>
                  </a:lnTo>
                  <a:lnTo>
                    <a:pt x="2617279" y="9931"/>
                  </a:lnTo>
                  <a:lnTo>
                    <a:pt x="2569984" y="18580"/>
                  </a:lnTo>
                  <a:lnTo>
                    <a:pt x="2525217" y="29933"/>
                  </a:lnTo>
                  <a:lnTo>
                    <a:pt x="2483662" y="43967"/>
                  </a:lnTo>
                  <a:lnTo>
                    <a:pt x="2445982" y="60642"/>
                  </a:lnTo>
                  <a:lnTo>
                    <a:pt x="2419375" y="47256"/>
                  </a:lnTo>
                  <a:lnTo>
                    <a:pt x="2356713" y="24942"/>
                  </a:lnTo>
                  <a:lnTo>
                    <a:pt x="2267280" y="6858"/>
                  </a:lnTo>
                  <a:lnTo>
                    <a:pt x="2212009" y="1498"/>
                  </a:lnTo>
                  <a:lnTo>
                    <a:pt x="2156434" y="0"/>
                  </a:lnTo>
                  <a:lnTo>
                    <a:pt x="2101532" y="2209"/>
                  </a:lnTo>
                  <a:lnTo>
                    <a:pt x="2048294" y="7975"/>
                  </a:lnTo>
                  <a:lnTo>
                    <a:pt x="1997710" y="17170"/>
                  </a:lnTo>
                  <a:lnTo>
                    <a:pt x="1950770" y="29641"/>
                  </a:lnTo>
                  <a:lnTo>
                    <a:pt x="1908467" y="45250"/>
                  </a:lnTo>
                  <a:lnTo>
                    <a:pt x="1871789" y="63842"/>
                  </a:lnTo>
                  <a:lnTo>
                    <a:pt x="1841715" y="85280"/>
                  </a:lnTo>
                  <a:lnTo>
                    <a:pt x="1818386" y="76047"/>
                  </a:lnTo>
                  <a:lnTo>
                    <a:pt x="1767560" y="59956"/>
                  </a:lnTo>
                  <a:lnTo>
                    <a:pt x="1686001" y="42697"/>
                  </a:lnTo>
                  <a:lnTo>
                    <a:pt x="1630337" y="35623"/>
                  </a:lnTo>
                  <a:lnTo>
                    <a:pt x="1573936" y="31851"/>
                  </a:lnTo>
                  <a:lnTo>
                    <a:pt x="1517497" y="31292"/>
                  </a:lnTo>
                  <a:lnTo>
                    <a:pt x="1461731" y="33845"/>
                  </a:lnTo>
                  <a:lnTo>
                    <a:pt x="1407350" y="39420"/>
                  </a:lnTo>
                  <a:lnTo>
                    <a:pt x="1355051" y="47929"/>
                  </a:lnTo>
                  <a:lnTo>
                    <a:pt x="1305534" y="59270"/>
                  </a:lnTo>
                  <a:lnTo>
                    <a:pt x="1259509" y="73355"/>
                  </a:lnTo>
                  <a:lnTo>
                    <a:pt x="1217688" y="90093"/>
                  </a:lnTo>
                  <a:lnTo>
                    <a:pt x="1180757" y="109385"/>
                  </a:lnTo>
                  <a:lnTo>
                    <a:pt x="1149438" y="131127"/>
                  </a:lnTo>
                  <a:lnTo>
                    <a:pt x="1102614" y="120586"/>
                  </a:lnTo>
                  <a:lnTo>
                    <a:pt x="1053960" y="112052"/>
                  </a:lnTo>
                  <a:lnTo>
                    <a:pt x="1003808" y="105549"/>
                  </a:lnTo>
                  <a:lnTo>
                    <a:pt x="952512" y="101130"/>
                  </a:lnTo>
                  <a:lnTo>
                    <a:pt x="900417" y="98818"/>
                  </a:lnTo>
                  <a:lnTo>
                    <a:pt x="847877" y="98653"/>
                  </a:lnTo>
                  <a:lnTo>
                    <a:pt x="795235" y="100647"/>
                  </a:lnTo>
                  <a:lnTo>
                    <a:pt x="727075" y="106502"/>
                  </a:lnTo>
                  <a:lnTo>
                    <a:pt x="662571" y="115722"/>
                  </a:lnTo>
                  <a:lnTo>
                    <a:pt x="602170" y="128079"/>
                  </a:lnTo>
                  <a:lnTo>
                    <a:pt x="546328" y="143306"/>
                  </a:lnTo>
                  <a:lnTo>
                    <a:pt x="495465" y="161163"/>
                  </a:lnTo>
                  <a:lnTo>
                    <a:pt x="450049" y="181406"/>
                  </a:lnTo>
                  <a:lnTo>
                    <a:pt x="410514" y="203758"/>
                  </a:lnTo>
                  <a:lnTo>
                    <a:pt x="377291" y="227990"/>
                  </a:lnTo>
                  <a:lnTo>
                    <a:pt x="331622" y="281076"/>
                  </a:lnTo>
                  <a:lnTo>
                    <a:pt x="316572" y="338658"/>
                  </a:lnTo>
                  <a:lnTo>
                    <a:pt x="321652" y="368490"/>
                  </a:lnTo>
                  <a:lnTo>
                    <a:pt x="318731" y="371919"/>
                  </a:lnTo>
                  <a:lnTo>
                    <a:pt x="263499" y="376326"/>
                  </a:lnTo>
                  <a:lnTo>
                    <a:pt x="211162" y="384314"/>
                  </a:lnTo>
                  <a:lnTo>
                    <a:pt x="162598" y="395643"/>
                  </a:lnTo>
                  <a:lnTo>
                    <a:pt x="118643" y="410083"/>
                  </a:lnTo>
                  <a:lnTo>
                    <a:pt x="80187" y="427405"/>
                  </a:lnTo>
                  <a:lnTo>
                    <a:pt x="18084" y="475691"/>
                  </a:lnTo>
                  <a:lnTo>
                    <a:pt x="0" y="534873"/>
                  </a:lnTo>
                  <a:lnTo>
                    <a:pt x="10896" y="564032"/>
                  </a:lnTo>
                  <a:lnTo>
                    <a:pt x="34378" y="591769"/>
                  </a:lnTo>
                  <a:lnTo>
                    <a:pt x="69964" y="617220"/>
                  </a:lnTo>
                  <a:lnTo>
                    <a:pt x="117119" y="639559"/>
                  </a:lnTo>
                  <a:lnTo>
                    <a:pt x="175348" y="657923"/>
                  </a:lnTo>
                  <a:lnTo>
                    <a:pt x="128676" y="684657"/>
                  </a:lnTo>
                  <a:lnTo>
                    <a:pt x="96875" y="714730"/>
                  </a:lnTo>
                  <a:lnTo>
                    <a:pt x="80810" y="747052"/>
                  </a:lnTo>
                  <a:lnTo>
                    <a:pt x="81368" y="780478"/>
                  </a:lnTo>
                  <a:lnTo>
                    <a:pt x="118084" y="832485"/>
                  </a:lnTo>
                  <a:lnTo>
                    <a:pt x="150825" y="854887"/>
                  </a:lnTo>
                  <a:lnTo>
                    <a:pt x="191643" y="874382"/>
                  </a:lnTo>
                  <a:lnTo>
                    <a:pt x="239420" y="890574"/>
                  </a:lnTo>
                  <a:lnTo>
                    <a:pt x="293039" y="903097"/>
                  </a:lnTo>
                  <a:lnTo>
                    <a:pt x="351383" y="911580"/>
                  </a:lnTo>
                  <a:lnTo>
                    <a:pt x="413321" y="915619"/>
                  </a:lnTo>
                  <a:lnTo>
                    <a:pt x="477735" y="914844"/>
                  </a:lnTo>
                  <a:lnTo>
                    <a:pt x="484466" y="919797"/>
                  </a:lnTo>
                  <a:lnTo>
                    <a:pt x="551764" y="959573"/>
                  </a:lnTo>
                  <a:lnTo>
                    <a:pt x="590435" y="976947"/>
                  </a:lnTo>
                  <a:lnTo>
                    <a:pt x="632066" y="992619"/>
                  </a:lnTo>
                  <a:lnTo>
                    <a:pt x="676313" y="1006525"/>
                  </a:lnTo>
                  <a:lnTo>
                    <a:pt x="722909" y="1018654"/>
                  </a:lnTo>
                  <a:lnTo>
                    <a:pt x="771512" y="1028966"/>
                  </a:lnTo>
                  <a:lnTo>
                    <a:pt x="821842" y="1037424"/>
                  </a:lnTo>
                  <a:lnTo>
                    <a:pt x="873594" y="1044003"/>
                  </a:lnTo>
                  <a:lnTo>
                    <a:pt x="926439" y="1048677"/>
                  </a:lnTo>
                  <a:lnTo>
                    <a:pt x="980084" y="1051394"/>
                  </a:lnTo>
                  <a:lnTo>
                    <a:pt x="1034224" y="1052131"/>
                  </a:lnTo>
                  <a:lnTo>
                    <a:pt x="1088542" y="1050861"/>
                  </a:lnTo>
                  <a:lnTo>
                    <a:pt x="1142746" y="1047546"/>
                  </a:lnTo>
                  <a:lnTo>
                    <a:pt x="1196530" y="1042149"/>
                  </a:lnTo>
                  <a:lnTo>
                    <a:pt x="1249578" y="1034630"/>
                  </a:lnTo>
                  <a:lnTo>
                    <a:pt x="1301584" y="1024978"/>
                  </a:lnTo>
                  <a:lnTo>
                    <a:pt x="1352257" y="1013142"/>
                  </a:lnTo>
                  <a:lnTo>
                    <a:pt x="1390624" y="1035050"/>
                  </a:lnTo>
                  <a:lnTo>
                    <a:pt x="1434287" y="1054798"/>
                  </a:lnTo>
                  <a:lnTo>
                    <a:pt x="1482750" y="1072222"/>
                  </a:lnTo>
                  <a:lnTo>
                    <a:pt x="1535468" y="1087158"/>
                  </a:lnTo>
                  <a:lnTo>
                    <a:pt x="1591970" y="1099439"/>
                  </a:lnTo>
                  <a:lnTo>
                    <a:pt x="1651723" y="1108900"/>
                  </a:lnTo>
                  <a:lnTo>
                    <a:pt x="1710334" y="1115085"/>
                  </a:lnTo>
                  <a:lnTo>
                    <a:pt x="1768983" y="1118438"/>
                  </a:lnTo>
                  <a:lnTo>
                    <a:pt x="1827212" y="1119085"/>
                  </a:lnTo>
                  <a:lnTo>
                    <a:pt x="1884629" y="1117092"/>
                  </a:lnTo>
                  <a:lnTo>
                    <a:pt x="1940801" y="1112570"/>
                  </a:lnTo>
                  <a:lnTo>
                    <a:pt x="1995309" y="1105623"/>
                  </a:lnTo>
                  <a:lnTo>
                    <a:pt x="2047722" y="1096340"/>
                  </a:lnTo>
                  <a:lnTo>
                    <a:pt x="2097646" y="1084821"/>
                  </a:lnTo>
                  <a:lnTo>
                    <a:pt x="2144623" y="1071156"/>
                  </a:lnTo>
                  <a:lnTo>
                    <a:pt x="2188260" y="1055458"/>
                  </a:lnTo>
                  <a:lnTo>
                    <a:pt x="2228126" y="1037805"/>
                  </a:lnTo>
                  <a:lnTo>
                    <a:pt x="2263800" y="1018298"/>
                  </a:lnTo>
                  <a:lnTo>
                    <a:pt x="2320887" y="974128"/>
                  </a:lnTo>
                  <a:lnTo>
                    <a:pt x="2341461" y="949642"/>
                  </a:lnTo>
                  <a:lnTo>
                    <a:pt x="2387231" y="960488"/>
                  </a:lnTo>
                  <a:lnTo>
                    <a:pt x="2435288" y="969048"/>
                  </a:lnTo>
                  <a:lnTo>
                    <a:pt x="2485161" y="975283"/>
                  </a:lnTo>
                  <a:lnTo>
                    <a:pt x="2536418" y="979119"/>
                  </a:lnTo>
                  <a:lnTo>
                    <a:pt x="2588603" y="980503"/>
                  </a:lnTo>
                  <a:lnTo>
                    <a:pt x="2652915" y="978865"/>
                  </a:lnTo>
                  <a:lnTo>
                    <a:pt x="2714663" y="973670"/>
                  </a:lnTo>
                  <a:lnTo>
                    <a:pt x="2773299" y="965136"/>
                  </a:lnTo>
                  <a:lnTo>
                    <a:pt x="2828226" y="953528"/>
                  </a:lnTo>
                  <a:lnTo>
                    <a:pt x="2878886" y="939063"/>
                  </a:lnTo>
                  <a:lnTo>
                    <a:pt x="2924721" y="922007"/>
                  </a:lnTo>
                  <a:lnTo>
                    <a:pt x="2965145" y="902589"/>
                  </a:lnTo>
                  <a:lnTo>
                    <a:pt x="2999587" y="881049"/>
                  </a:lnTo>
                  <a:lnTo>
                    <a:pt x="3048279" y="832548"/>
                  </a:lnTo>
                  <a:lnTo>
                    <a:pt x="3066250" y="778446"/>
                  </a:lnTo>
                  <a:lnTo>
                    <a:pt x="3122244" y="773722"/>
                  </a:lnTo>
                  <a:lnTo>
                    <a:pt x="3176587" y="766597"/>
                  </a:lnTo>
                  <a:lnTo>
                    <a:pt x="3228886" y="757123"/>
                  </a:lnTo>
                  <a:lnTo>
                    <a:pt x="3278721" y="745401"/>
                  </a:lnTo>
                  <a:lnTo>
                    <a:pt x="3325711" y="731456"/>
                  </a:lnTo>
                  <a:lnTo>
                    <a:pt x="3382340" y="710006"/>
                  </a:lnTo>
                  <a:lnTo>
                    <a:pt x="3430638" y="686054"/>
                  </a:lnTo>
                  <a:lnTo>
                    <a:pt x="3470465" y="659993"/>
                  </a:lnTo>
                  <a:lnTo>
                    <a:pt x="3501694" y="632218"/>
                  </a:lnTo>
                  <a:lnTo>
                    <a:pt x="3537928" y="573176"/>
                  </a:lnTo>
                  <a:lnTo>
                    <a:pt x="3542665" y="5426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15575" y="6027674"/>
              <a:ext cx="124332" cy="1242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64190" y="5688965"/>
              <a:ext cx="186435" cy="186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60278" y="4436927"/>
              <a:ext cx="3542665" cy="1119505"/>
            </a:xfrm>
            <a:custGeom>
              <a:avLst/>
              <a:gdLst/>
              <a:ahLst/>
              <a:cxnLst/>
              <a:rect l="l" t="t" r="r" b="b"/>
              <a:pathLst>
                <a:path w="3542665" h="1119504">
                  <a:moveTo>
                    <a:pt x="321642" y="368498"/>
                  </a:moveTo>
                  <a:lnTo>
                    <a:pt x="316567" y="338655"/>
                  </a:lnTo>
                  <a:lnTo>
                    <a:pt x="320039" y="309433"/>
                  </a:lnTo>
                  <a:lnTo>
                    <a:pt x="331613" y="281082"/>
                  </a:lnTo>
                  <a:lnTo>
                    <a:pt x="377291" y="227996"/>
                  </a:lnTo>
                  <a:lnTo>
                    <a:pt x="410505" y="203763"/>
                  </a:lnTo>
                  <a:lnTo>
                    <a:pt x="450045" y="181404"/>
                  </a:lnTo>
                  <a:lnTo>
                    <a:pt x="495465" y="161171"/>
                  </a:lnTo>
                  <a:lnTo>
                    <a:pt x="546322" y="143313"/>
                  </a:lnTo>
                  <a:lnTo>
                    <a:pt x="602170" y="128082"/>
                  </a:lnTo>
                  <a:lnTo>
                    <a:pt x="662566" y="115728"/>
                  </a:lnTo>
                  <a:lnTo>
                    <a:pt x="727066" y="106502"/>
                  </a:lnTo>
                  <a:lnTo>
                    <a:pt x="795225" y="100655"/>
                  </a:lnTo>
                  <a:lnTo>
                    <a:pt x="847869" y="98652"/>
                  </a:lnTo>
                  <a:lnTo>
                    <a:pt x="900413" y="98823"/>
                  </a:lnTo>
                  <a:lnTo>
                    <a:pt x="952509" y="101135"/>
                  </a:lnTo>
                  <a:lnTo>
                    <a:pt x="1003807" y="105556"/>
                  </a:lnTo>
                  <a:lnTo>
                    <a:pt x="1053958" y="112052"/>
                  </a:lnTo>
                  <a:lnTo>
                    <a:pt x="1102615" y="120590"/>
                  </a:lnTo>
                  <a:lnTo>
                    <a:pt x="1149428" y="131135"/>
                  </a:lnTo>
                  <a:lnTo>
                    <a:pt x="1180753" y="109381"/>
                  </a:lnTo>
                  <a:lnTo>
                    <a:pt x="1217682" y="90090"/>
                  </a:lnTo>
                  <a:lnTo>
                    <a:pt x="1259511" y="73356"/>
                  </a:lnTo>
                  <a:lnTo>
                    <a:pt x="1305534" y="59272"/>
                  </a:lnTo>
                  <a:lnTo>
                    <a:pt x="1355048" y="47931"/>
                  </a:lnTo>
                  <a:lnTo>
                    <a:pt x="1407349" y="39426"/>
                  </a:lnTo>
                  <a:lnTo>
                    <a:pt x="1461732" y="33849"/>
                  </a:lnTo>
                  <a:lnTo>
                    <a:pt x="1517492" y="31295"/>
                  </a:lnTo>
                  <a:lnTo>
                    <a:pt x="1573927" y="31855"/>
                  </a:lnTo>
                  <a:lnTo>
                    <a:pt x="1630331" y="35624"/>
                  </a:lnTo>
                  <a:lnTo>
                    <a:pt x="1686001" y="42693"/>
                  </a:lnTo>
                  <a:lnTo>
                    <a:pt x="1740232" y="53157"/>
                  </a:lnTo>
                  <a:lnTo>
                    <a:pt x="1793635" y="67604"/>
                  </a:lnTo>
                  <a:lnTo>
                    <a:pt x="1841705" y="85288"/>
                  </a:lnTo>
                  <a:lnTo>
                    <a:pt x="1871780" y="63843"/>
                  </a:lnTo>
                  <a:lnTo>
                    <a:pt x="1908464" y="45246"/>
                  </a:lnTo>
                  <a:lnTo>
                    <a:pt x="1950769" y="29640"/>
                  </a:lnTo>
                  <a:lnTo>
                    <a:pt x="1997705" y="17170"/>
                  </a:lnTo>
                  <a:lnTo>
                    <a:pt x="2048286" y="7977"/>
                  </a:lnTo>
                  <a:lnTo>
                    <a:pt x="2101522" y="2206"/>
                  </a:lnTo>
                  <a:lnTo>
                    <a:pt x="2156426" y="0"/>
                  </a:lnTo>
                  <a:lnTo>
                    <a:pt x="2212008" y="1501"/>
                  </a:lnTo>
                  <a:lnTo>
                    <a:pt x="2267281" y="6853"/>
                  </a:lnTo>
                  <a:lnTo>
                    <a:pt x="2321257" y="16200"/>
                  </a:lnTo>
                  <a:lnTo>
                    <a:pt x="2389519" y="35330"/>
                  </a:lnTo>
                  <a:lnTo>
                    <a:pt x="2445971" y="60650"/>
                  </a:lnTo>
                  <a:lnTo>
                    <a:pt x="2483658" y="43967"/>
                  </a:lnTo>
                  <a:lnTo>
                    <a:pt x="2525217" y="29938"/>
                  </a:lnTo>
                  <a:lnTo>
                    <a:pt x="2569980" y="18586"/>
                  </a:lnTo>
                  <a:lnTo>
                    <a:pt x="2617280" y="9935"/>
                  </a:lnTo>
                  <a:lnTo>
                    <a:pt x="2666447" y="4010"/>
                  </a:lnTo>
                  <a:lnTo>
                    <a:pt x="2716814" y="833"/>
                  </a:lnTo>
                  <a:lnTo>
                    <a:pt x="2767713" y="430"/>
                  </a:lnTo>
                  <a:lnTo>
                    <a:pt x="2818476" y="2823"/>
                  </a:lnTo>
                  <a:lnTo>
                    <a:pt x="2868434" y="8037"/>
                  </a:lnTo>
                  <a:lnTo>
                    <a:pt x="2916920" y="16095"/>
                  </a:lnTo>
                  <a:lnTo>
                    <a:pt x="2963266" y="27021"/>
                  </a:lnTo>
                  <a:lnTo>
                    <a:pt x="3006803" y="40838"/>
                  </a:lnTo>
                  <a:lnTo>
                    <a:pt x="3055156" y="61742"/>
                  </a:lnTo>
                  <a:lnTo>
                    <a:pt x="3094163" y="85765"/>
                  </a:lnTo>
                  <a:lnTo>
                    <a:pt x="3123049" y="112312"/>
                  </a:lnTo>
                  <a:lnTo>
                    <a:pt x="3141042" y="140787"/>
                  </a:lnTo>
                  <a:lnTo>
                    <a:pt x="3207912" y="151186"/>
                  </a:lnTo>
                  <a:lnTo>
                    <a:pt x="3268427" y="165679"/>
                  </a:lnTo>
                  <a:lnTo>
                    <a:pt x="3321952" y="183793"/>
                  </a:lnTo>
                  <a:lnTo>
                    <a:pt x="3367856" y="205049"/>
                  </a:lnTo>
                  <a:lnTo>
                    <a:pt x="3405503" y="228973"/>
                  </a:lnTo>
                  <a:lnTo>
                    <a:pt x="3434262" y="255087"/>
                  </a:lnTo>
                  <a:lnTo>
                    <a:pt x="3462581" y="311983"/>
                  </a:lnTo>
                  <a:lnTo>
                    <a:pt x="3460875" y="341813"/>
                  </a:lnTo>
                  <a:lnTo>
                    <a:pt x="3443506" y="378262"/>
                  </a:lnTo>
                  <a:lnTo>
                    <a:pt x="3427808" y="396692"/>
                  </a:lnTo>
                  <a:lnTo>
                    <a:pt x="3469659" y="423703"/>
                  </a:lnTo>
                  <a:lnTo>
                    <a:pt x="3501947" y="452208"/>
                  </a:lnTo>
                  <a:lnTo>
                    <a:pt x="3524796" y="481808"/>
                  </a:lnTo>
                  <a:lnTo>
                    <a:pt x="3538326" y="512102"/>
                  </a:lnTo>
                  <a:lnTo>
                    <a:pt x="3542659" y="542691"/>
                  </a:lnTo>
                  <a:lnTo>
                    <a:pt x="3537917" y="573175"/>
                  </a:lnTo>
                  <a:lnTo>
                    <a:pt x="3501693" y="632226"/>
                  </a:lnTo>
                  <a:lnTo>
                    <a:pt x="3470456" y="659993"/>
                  </a:lnTo>
                  <a:lnTo>
                    <a:pt x="3430630" y="686055"/>
                  </a:lnTo>
                  <a:lnTo>
                    <a:pt x="3382337" y="710012"/>
                  </a:lnTo>
                  <a:lnTo>
                    <a:pt x="3325700" y="731464"/>
                  </a:lnTo>
                  <a:lnTo>
                    <a:pt x="3278721" y="745398"/>
                  </a:lnTo>
                  <a:lnTo>
                    <a:pt x="3228883" y="757131"/>
                  </a:lnTo>
                  <a:lnTo>
                    <a:pt x="3176588" y="766596"/>
                  </a:lnTo>
                  <a:lnTo>
                    <a:pt x="3122240" y="773726"/>
                  </a:lnTo>
                  <a:lnTo>
                    <a:pt x="3066239" y="778454"/>
                  </a:lnTo>
                  <a:lnTo>
                    <a:pt x="3061383" y="806084"/>
                  </a:lnTo>
                  <a:lnTo>
                    <a:pt x="3027486" y="857621"/>
                  </a:lnTo>
                  <a:lnTo>
                    <a:pt x="2965135" y="902591"/>
                  </a:lnTo>
                  <a:lnTo>
                    <a:pt x="2924713" y="922012"/>
                  </a:lnTo>
                  <a:lnTo>
                    <a:pt x="2878885" y="939071"/>
                  </a:lnTo>
                  <a:lnTo>
                    <a:pt x="2828222" y="953526"/>
                  </a:lnTo>
                  <a:lnTo>
                    <a:pt x="2773291" y="965138"/>
                  </a:lnTo>
                  <a:lnTo>
                    <a:pt x="2714663" y="973667"/>
                  </a:lnTo>
                  <a:lnTo>
                    <a:pt x="2652907" y="978871"/>
                  </a:lnTo>
                  <a:lnTo>
                    <a:pt x="2588592" y="980511"/>
                  </a:lnTo>
                  <a:lnTo>
                    <a:pt x="2536408" y="979118"/>
                  </a:lnTo>
                  <a:lnTo>
                    <a:pt x="2485157" y="975281"/>
                  </a:lnTo>
                  <a:lnTo>
                    <a:pt x="2435283" y="969054"/>
                  </a:lnTo>
                  <a:lnTo>
                    <a:pt x="2387233" y="960492"/>
                  </a:lnTo>
                  <a:lnTo>
                    <a:pt x="2341450" y="949650"/>
                  </a:lnTo>
                  <a:lnTo>
                    <a:pt x="2320878" y="974125"/>
                  </a:lnTo>
                  <a:lnTo>
                    <a:pt x="2263792" y="1018297"/>
                  </a:lnTo>
                  <a:lnTo>
                    <a:pt x="2228119" y="1037802"/>
                  </a:lnTo>
                  <a:lnTo>
                    <a:pt x="2188255" y="1055455"/>
                  </a:lnTo>
                  <a:lnTo>
                    <a:pt x="2144620" y="1071162"/>
                  </a:lnTo>
                  <a:lnTo>
                    <a:pt x="2097636" y="1084824"/>
                  </a:lnTo>
                  <a:lnTo>
                    <a:pt x="2047723" y="1096345"/>
                  </a:lnTo>
                  <a:lnTo>
                    <a:pt x="1995304" y="1105629"/>
                  </a:lnTo>
                  <a:lnTo>
                    <a:pt x="1940798" y="1112577"/>
                  </a:lnTo>
                  <a:lnTo>
                    <a:pt x="1884626" y="1117094"/>
                  </a:lnTo>
                  <a:lnTo>
                    <a:pt x="1827211" y="1119083"/>
                  </a:lnTo>
                  <a:lnTo>
                    <a:pt x="1768973" y="1118446"/>
                  </a:lnTo>
                  <a:lnTo>
                    <a:pt x="1710333" y="1115087"/>
                  </a:lnTo>
                  <a:lnTo>
                    <a:pt x="1651713" y="1108908"/>
                  </a:lnTo>
                  <a:lnTo>
                    <a:pt x="1591959" y="1099443"/>
                  </a:lnTo>
                  <a:lnTo>
                    <a:pt x="1535465" y="1087158"/>
                  </a:lnTo>
                  <a:lnTo>
                    <a:pt x="1482739" y="1072221"/>
                  </a:lnTo>
                  <a:lnTo>
                    <a:pt x="1434289" y="1054797"/>
                  </a:lnTo>
                  <a:lnTo>
                    <a:pt x="1390622" y="1035051"/>
                  </a:lnTo>
                  <a:lnTo>
                    <a:pt x="1352247" y="1013150"/>
                  </a:lnTo>
                  <a:lnTo>
                    <a:pt x="1301582" y="1024983"/>
                  </a:lnTo>
                  <a:lnTo>
                    <a:pt x="1249573" y="1034638"/>
                  </a:lnTo>
                  <a:lnTo>
                    <a:pt x="1196526" y="1042149"/>
                  </a:lnTo>
                  <a:lnTo>
                    <a:pt x="1142746" y="1047547"/>
                  </a:lnTo>
                  <a:lnTo>
                    <a:pt x="1088540" y="1050866"/>
                  </a:lnTo>
                  <a:lnTo>
                    <a:pt x="1034215" y="1052139"/>
                  </a:lnTo>
                  <a:lnTo>
                    <a:pt x="980076" y="1051399"/>
                  </a:lnTo>
                  <a:lnTo>
                    <a:pt x="926430" y="1048679"/>
                  </a:lnTo>
                  <a:lnTo>
                    <a:pt x="873584" y="1044011"/>
                  </a:lnTo>
                  <a:lnTo>
                    <a:pt x="821842" y="1037429"/>
                  </a:lnTo>
                  <a:lnTo>
                    <a:pt x="771512" y="1028966"/>
                  </a:lnTo>
                  <a:lnTo>
                    <a:pt x="722900" y="1018654"/>
                  </a:lnTo>
                  <a:lnTo>
                    <a:pt x="676313" y="1006526"/>
                  </a:lnTo>
                  <a:lnTo>
                    <a:pt x="632055" y="992616"/>
                  </a:lnTo>
                  <a:lnTo>
                    <a:pt x="590435" y="976955"/>
                  </a:lnTo>
                  <a:lnTo>
                    <a:pt x="551757" y="959578"/>
                  </a:lnTo>
                  <a:lnTo>
                    <a:pt x="516329" y="940517"/>
                  </a:lnTo>
                  <a:lnTo>
                    <a:pt x="482170" y="918154"/>
                  </a:lnTo>
                  <a:lnTo>
                    <a:pt x="477725" y="914852"/>
                  </a:lnTo>
                  <a:lnTo>
                    <a:pt x="413311" y="915621"/>
                  </a:lnTo>
                  <a:lnTo>
                    <a:pt x="351373" y="911578"/>
                  </a:lnTo>
                  <a:lnTo>
                    <a:pt x="293034" y="903103"/>
                  </a:lnTo>
                  <a:lnTo>
                    <a:pt x="239413" y="890576"/>
                  </a:lnTo>
                  <a:lnTo>
                    <a:pt x="191634" y="874378"/>
                  </a:lnTo>
                  <a:lnTo>
                    <a:pt x="150817" y="854890"/>
                  </a:lnTo>
                  <a:lnTo>
                    <a:pt x="118085" y="832491"/>
                  </a:lnTo>
                  <a:lnTo>
                    <a:pt x="81358" y="780486"/>
                  </a:lnTo>
                  <a:lnTo>
                    <a:pt x="80808" y="747050"/>
                  </a:lnTo>
                  <a:lnTo>
                    <a:pt x="96868" y="714732"/>
                  </a:lnTo>
                  <a:lnTo>
                    <a:pt x="128667" y="684653"/>
                  </a:lnTo>
                  <a:lnTo>
                    <a:pt x="175338" y="657931"/>
                  </a:lnTo>
                  <a:lnTo>
                    <a:pt x="117118" y="639565"/>
                  </a:lnTo>
                  <a:lnTo>
                    <a:pt x="69961" y="617226"/>
                  </a:lnTo>
                  <a:lnTo>
                    <a:pt x="34380" y="591765"/>
                  </a:lnTo>
                  <a:lnTo>
                    <a:pt x="10889" y="564031"/>
                  </a:lnTo>
                  <a:lnTo>
                    <a:pt x="0" y="534874"/>
                  </a:lnTo>
                  <a:lnTo>
                    <a:pt x="2227" y="505144"/>
                  </a:lnTo>
                  <a:lnTo>
                    <a:pt x="48084" y="447365"/>
                  </a:lnTo>
                  <a:lnTo>
                    <a:pt x="118644" y="410084"/>
                  </a:lnTo>
                  <a:lnTo>
                    <a:pt x="162590" y="395645"/>
                  </a:lnTo>
                  <a:lnTo>
                    <a:pt x="211161" y="384317"/>
                  </a:lnTo>
                  <a:lnTo>
                    <a:pt x="263493" y="376334"/>
                  </a:lnTo>
                  <a:lnTo>
                    <a:pt x="318721" y="371927"/>
                  </a:lnTo>
                  <a:lnTo>
                    <a:pt x="321642" y="36849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10585" y="6322377"/>
              <a:ext cx="71627" cy="717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0813" y="6022911"/>
              <a:ext cx="133857" cy="133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59428" y="5684202"/>
              <a:ext cx="195960" cy="1959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39426" y="4493895"/>
              <a:ext cx="3247390" cy="951865"/>
            </a:xfrm>
            <a:custGeom>
              <a:avLst/>
              <a:gdLst/>
              <a:ahLst/>
              <a:cxnLst/>
              <a:rect l="l" t="t" r="r" b="b"/>
              <a:pathLst>
                <a:path w="3247390" h="951864">
                  <a:moveTo>
                    <a:pt x="207518" y="617219"/>
                  </a:moveTo>
                  <a:lnTo>
                    <a:pt x="153376" y="617255"/>
                  </a:lnTo>
                  <a:lnTo>
                    <a:pt x="100139" y="613790"/>
                  </a:lnTo>
                  <a:lnTo>
                    <a:pt x="48712" y="606897"/>
                  </a:lnTo>
                  <a:lnTo>
                    <a:pt x="0" y="596645"/>
                  </a:lnTo>
                </a:path>
                <a:path w="3247390" h="951864">
                  <a:moveTo>
                    <a:pt x="390651" y="843152"/>
                  </a:moveTo>
                  <a:lnTo>
                    <a:pt x="368516" y="846556"/>
                  </a:lnTo>
                  <a:lnTo>
                    <a:pt x="345963" y="849328"/>
                  </a:lnTo>
                  <a:lnTo>
                    <a:pt x="323054" y="851457"/>
                  </a:lnTo>
                  <a:lnTo>
                    <a:pt x="299847" y="852931"/>
                  </a:lnTo>
                </a:path>
                <a:path w="3247390" h="951864">
                  <a:moveTo>
                    <a:pt x="1172845" y="951610"/>
                  </a:moveTo>
                  <a:lnTo>
                    <a:pt x="1157114" y="940851"/>
                  </a:lnTo>
                  <a:lnTo>
                    <a:pt x="1142730" y="929735"/>
                  </a:lnTo>
                  <a:lnTo>
                    <a:pt x="1129750" y="918285"/>
                  </a:lnTo>
                  <a:lnTo>
                    <a:pt x="1118234" y="906526"/>
                  </a:lnTo>
                </a:path>
                <a:path w="3247390" h="951864">
                  <a:moveTo>
                    <a:pt x="2184400" y="839215"/>
                  </a:moveTo>
                  <a:lnTo>
                    <a:pt x="2181236" y="851759"/>
                  </a:lnTo>
                  <a:lnTo>
                    <a:pt x="2176526" y="864219"/>
                  </a:lnTo>
                  <a:lnTo>
                    <a:pt x="2170291" y="876559"/>
                  </a:lnTo>
                  <a:lnTo>
                    <a:pt x="2162555" y="888745"/>
                  </a:lnTo>
                </a:path>
                <a:path w="3247390" h="951864">
                  <a:moveTo>
                    <a:pt x="2618740" y="533780"/>
                  </a:moveTo>
                  <a:lnTo>
                    <a:pt x="2685277" y="550734"/>
                  </a:lnTo>
                  <a:lnTo>
                    <a:pt x="2743616" y="571736"/>
                  </a:lnTo>
                  <a:lnTo>
                    <a:pt x="2792979" y="596246"/>
                  </a:lnTo>
                  <a:lnTo>
                    <a:pt x="2832584" y="623723"/>
                  </a:lnTo>
                  <a:lnTo>
                    <a:pt x="2861652" y="653629"/>
                  </a:lnTo>
                  <a:lnTo>
                    <a:pt x="2879403" y="685423"/>
                  </a:lnTo>
                  <a:lnTo>
                    <a:pt x="2885058" y="718565"/>
                  </a:lnTo>
                </a:path>
                <a:path w="3247390" h="951864">
                  <a:moveTo>
                    <a:pt x="3247008" y="337057"/>
                  </a:moveTo>
                  <a:lnTo>
                    <a:pt x="3224456" y="356481"/>
                  </a:lnTo>
                  <a:lnTo>
                    <a:pt x="3196986" y="374618"/>
                  </a:lnTo>
                  <a:lnTo>
                    <a:pt x="3164873" y="391279"/>
                  </a:lnTo>
                  <a:lnTo>
                    <a:pt x="3128391" y="406272"/>
                  </a:lnTo>
                </a:path>
                <a:path w="3247390" h="951864">
                  <a:moveTo>
                    <a:pt x="2962402" y="79882"/>
                  </a:moveTo>
                  <a:lnTo>
                    <a:pt x="2965356" y="88020"/>
                  </a:lnTo>
                  <a:lnTo>
                    <a:pt x="2967370" y="96218"/>
                  </a:lnTo>
                  <a:lnTo>
                    <a:pt x="2968456" y="104439"/>
                  </a:lnTo>
                  <a:lnTo>
                    <a:pt x="2968625" y="112649"/>
                  </a:lnTo>
                </a:path>
                <a:path w="3247390" h="951864">
                  <a:moveTo>
                    <a:pt x="2204974" y="41782"/>
                  </a:moveTo>
                  <a:lnTo>
                    <a:pt x="2217515" y="30646"/>
                  </a:lnTo>
                  <a:lnTo>
                    <a:pt x="2231866" y="19938"/>
                  </a:lnTo>
                  <a:lnTo>
                    <a:pt x="2247979" y="9707"/>
                  </a:lnTo>
                  <a:lnTo>
                    <a:pt x="2265806" y="0"/>
                  </a:lnTo>
                </a:path>
                <a:path w="3247390" h="951864">
                  <a:moveTo>
                    <a:pt x="1636776" y="61594"/>
                  </a:moveTo>
                  <a:lnTo>
                    <a:pt x="1642183" y="52335"/>
                  </a:lnTo>
                  <a:lnTo>
                    <a:pt x="1648888" y="43243"/>
                  </a:lnTo>
                  <a:lnTo>
                    <a:pt x="1656903" y="34341"/>
                  </a:lnTo>
                  <a:lnTo>
                    <a:pt x="1666240" y="25653"/>
                  </a:lnTo>
                </a:path>
                <a:path w="3247390" h="951864">
                  <a:moveTo>
                    <a:pt x="969899" y="73913"/>
                  </a:moveTo>
                  <a:lnTo>
                    <a:pt x="998315" y="81549"/>
                  </a:lnTo>
                  <a:lnTo>
                    <a:pt x="1025588" y="89947"/>
                  </a:lnTo>
                  <a:lnTo>
                    <a:pt x="1051623" y="99060"/>
                  </a:lnTo>
                  <a:lnTo>
                    <a:pt x="1076325" y="108838"/>
                  </a:lnTo>
                </a:path>
                <a:path w="3247390" h="951864">
                  <a:moveTo>
                    <a:pt x="161163" y="348233"/>
                  </a:moveTo>
                  <a:lnTo>
                    <a:pt x="155229" y="339213"/>
                  </a:lnTo>
                  <a:lnTo>
                    <a:pt x="150177" y="330073"/>
                  </a:lnTo>
                  <a:lnTo>
                    <a:pt x="145982" y="320837"/>
                  </a:lnTo>
                  <a:lnTo>
                    <a:pt x="142621" y="31153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030714" y="4741545"/>
            <a:ext cx="222250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Synchronization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4132" y="4319075"/>
            <a:ext cx="3589020" cy="2202180"/>
            <a:chOff x="924132" y="4319075"/>
            <a:chExt cx="3589020" cy="2202180"/>
          </a:xfrm>
        </p:grpSpPr>
        <p:sp>
          <p:nvSpPr>
            <p:cNvPr id="17" name="object 17"/>
            <p:cNvSpPr/>
            <p:nvPr/>
          </p:nvSpPr>
          <p:spPr>
            <a:xfrm>
              <a:off x="928890" y="4323841"/>
              <a:ext cx="3579495" cy="2192655"/>
            </a:xfrm>
            <a:custGeom>
              <a:avLst/>
              <a:gdLst/>
              <a:ahLst/>
              <a:cxnLst/>
              <a:rect l="l" t="t" r="r" b="b"/>
              <a:pathLst>
                <a:path w="3579495" h="2192654">
                  <a:moveTo>
                    <a:pt x="3154413" y="2163699"/>
                  </a:moveTo>
                  <a:lnTo>
                    <a:pt x="3152178" y="2152612"/>
                  </a:lnTo>
                  <a:lnTo>
                    <a:pt x="3146094" y="2143569"/>
                  </a:lnTo>
                  <a:lnTo>
                    <a:pt x="3137052" y="2137486"/>
                  </a:lnTo>
                  <a:lnTo>
                    <a:pt x="3125965" y="2135251"/>
                  </a:lnTo>
                  <a:lnTo>
                    <a:pt x="3114929" y="2137486"/>
                  </a:lnTo>
                  <a:lnTo>
                    <a:pt x="3105874" y="2143569"/>
                  </a:lnTo>
                  <a:lnTo>
                    <a:pt x="3099765" y="2152612"/>
                  </a:lnTo>
                  <a:lnTo>
                    <a:pt x="3097517" y="2163699"/>
                  </a:lnTo>
                  <a:lnTo>
                    <a:pt x="3099765" y="2174798"/>
                  </a:lnTo>
                  <a:lnTo>
                    <a:pt x="3105874" y="2183828"/>
                  </a:lnTo>
                  <a:lnTo>
                    <a:pt x="3114929" y="2189924"/>
                  </a:lnTo>
                  <a:lnTo>
                    <a:pt x="3125965" y="2192147"/>
                  </a:lnTo>
                  <a:lnTo>
                    <a:pt x="3137052" y="2189924"/>
                  </a:lnTo>
                  <a:lnTo>
                    <a:pt x="3146082" y="2183828"/>
                  </a:lnTo>
                  <a:lnTo>
                    <a:pt x="3152178" y="2174798"/>
                  </a:lnTo>
                  <a:lnTo>
                    <a:pt x="3154413" y="2163699"/>
                  </a:lnTo>
                  <a:close/>
                </a:path>
                <a:path w="3579495" h="2192654">
                  <a:moveTo>
                    <a:pt x="3579279" y="496887"/>
                  </a:moveTo>
                  <a:lnTo>
                    <a:pt x="3561245" y="441172"/>
                  </a:lnTo>
                  <a:lnTo>
                    <a:pt x="3505543" y="387972"/>
                  </a:lnTo>
                  <a:lnTo>
                    <a:pt x="3463277" y="363220"/>
                  </a:lnTo>
                  <a:lnTo>
                    <a:pt x="3469030" y="357657"/>
                  </a:lnTo>
                  <a:lnTo>
                    <a:pt x="3496691" y="312928"/>
                  </a:lnTo>
                  <a:lnTo>
                    <a:pt x="3498392" y="285635"/>
                  </a:lnTo>
                  <a:lnTo>
                    <a:pt x="3489210" y="259029"/>
                  </a:lnTo>
                  <a:lnTo>
                    <a:pt x="3440734" y="209651"/>
                  </a:lnTo>
                  <a:lnTo>
                    <a:pt x="3402698" y="187756"/>
                  </a:lnTo>
                  <a:lnTo>
                    <a:pt x="3356343" y="168287"/>
                  </a:lnTo>
                  <a:lnTo>
                    <a:pt x="3302279" y="151714"/>
                  </a:lnTo>
                  <a:lnTo>
                    <a:pt x="3241141" y="138430"/>
                  </a:lnTo>
                  <a:lnTo>
                    <a:pt x="3173590" y="128905"/>
                  </a:lnTo>
                  <a:lnTo>
                    <a:pt x="3155365" y="102857"/>
                  </a:lnTo>
                  <a:lnTo>
                    <a:pt x="3086747" y="56540"/>
                  </a:lnTo>
                  <a:lnTo>
                    <a:pt x="3037827" y="37338"/>
                  </a:lnTo>
                  <a:lnTo>
                    <a:pt x="2993847" y="24701"/>
                  </a:lnTo>
                  <a:lnTo>
                    <a:pt x="2947035" y="14706"/>
                  </a:lnTo>
                  <a:lnTo>
                    <a:pt x="2898063" y="7340"/>
                  </a:lnTo>
                  <a:lnTo>
                    <a:pt x="2847594" y="2565"/>
                  </a:lnTo>
                  <a:lnTo>
                    <a:pt x="2796298" y="381"/>
                  </a:lnTo>
                  <a:lnTo>
                    <a:pt x="2744876" y="749"/>
                  </a:lnTo>
                  <a:lnTo>
                    <a:pt x="2693987" y="3657"/>
                  </a:lnTo>
                  <a:lnTo>
                    <a:pt x="2644317" y="9080"/>
                  </a:lnTo>
                  <a:lnTo>
                    <a:pt x="2596527" y="17005"/>
                  </a:lnTo>
                  <a:lnTo>
                    <a:pt x="2551315" y="27393"/>
                  </a:lnTo>
                  <a:lnTo>
                    <a:pt x="2509329" y="40233"/>
                  </a:lnTo>
                  <a:lnTo>
                    <a:pt x="2471280" y="55499"/>
                  </a:lnTo>
                  <a:lnTo>
                    <a:pt x="2444394" y="43281"/>
                  </a:lnTo>
                  <a:lnTo>
                    <a:pt x="2381097" y="22872"/>
                  </a:lnTo>
                  <a:lnTo>
                    <a:pt x="2290737" y="6299"/>
                  </a:lnTo>
                  <a:lnTo>
                    <a:pt x="2234882" y="1384"/>
                  </a:lnTo>
                  <a:lnTo>
                    <a:pt x="2178723" y="0"/>
                  </a:lnTo>
                  <a:lnTo>
                    <a:pt x="2123249" y="2019"/>
                  </a:lnTo>
                  <a:lnTo>
                    <a:pt x="2069465" y="7289"/>
                  </a:lnTo>
                  <a:lnTo>
                    <a:pt x="2018360" y="15709"/>
                  </a:lnTo>
                  <a:lnTo>
                    <a:pt x="1970951" y="27127"/>
                  </a:lnTo>
                  <a:lnTo>
                    <a:pt x="1928215" y="41414"/>
                  </a:lnTo>
                  <a:lnTo>
                    <a:pt x="1891169" y="58458"/>
                  </a:lnTo>
                  <a:lnTo>
                    <a:pt x="1860791" y="78105"/>
                  </a:lnTo>
                  <a:lnTo>
                    <a:pt x="1837245" y="69684"/>
                  </a:lnTo>
                  <a:lnTo>
                    <a:pt x="1785848" y="54927"/>
                  </a:lnTo>
                  <a:lnTo>
                    <a:pt x="1703387" y="39077"/>
                  </a:lnTo>
                  <a:lnTo>
                    <a:pt x="1647151" y="32613"/>
                  </a:lnTo>
                  <a:lnTo>
                    <a:pt x="1590179" y="29171"/>
                  </a:lnTo>
                  <a:lnTo>
                    <a:pt x="1533182" y="28651"/>
                  </a:lnTo>
                  <a:lnTo>
                    <a:pt x="1476857" y="30988"/>
                  </a:lnTo>
                  <a:lnTo>
                    <a:pt x="1421917" y="36093"/>
                  </a:lnTo>
                  <a:lnTo>
                    <a:pt x="1369098" y="43865"/>
                  </a:lnTo>
                  <a:lnTo>
                    <a:pt x="1319072" y="54241"/>
                  </a:lnTo>
                  <a:lnTo>
                    <a:pt x="1272590" y="67132"/>
                  </a:lnTo>
                  <a:lnTo>
                    <a:pt x="1230337" y="82448"/>
                  </a:lnTo>
                  <a:lnTo>
                    <a:pt x="1193038" y="100101"/>
                  </a:lnTo>
                  <a:lnTo>
                    <a:pt x="1161402" y="120015"/>
                  </a:lnTo>
                  <a:lnTo>
                    <a:pt x="1114082" y="110375"/>
                  </a:lnTo>
                  <a:lnTo>
                    <a:pt x="1064920" y="102577"/>
                  </a:lnTo>
                  <a:lnTo>
                    <a:pt x="1014247" y="96647"/>
                  </a:lnTo>
                  <a:lnTo>
                    <a:pt x="962418" y="92595"/>
                  </a:lnTo>
                  <a:lnTo>
                    <a:pt x="909789" y="90474"/>
                  </a:lnTo>
                  <a:lnTo>
                    <a:pt x="856703" y="90297"/>
                  </a:lnTo>
                  <a:lnTo>
                    <a:pt x="803516" y="92075"/>
                  </a:lnTo>
                  <a:lnTo>
                    <a:pt x="734631" y="97459"/>
                  </a:lnTo>
                  <a:lnTo>
                    <a:pt x="669467" y="105918"/>
                  </a:lnTo>
                  <a:lnTo>
                    <a:pt x="608431" y="117259"/>
                  </a:lnTo>
                  <a:lnTo>
                    <a:pt x="552005" y="131216"/>
                  </a:lnTo>
                  <a:lnTo>
                    <a:pt x="500621" y="147574"/>
                  </a:lnTo>
                  <a:lnTo>
                    <a:pt x="454736" y="166116"/>
                  </a:lnTo>
                  <a:lnTo>
                    <a:pt x="414782" y="186588"/>
                  </a:lnTo>
                  <a:lnTo>
                    <a:pt x="381228" y="208775"/>
                  </a:lnTo>
                  <a:lnTo>
                    <a:pt x="335089" y="257365"/>
                  </a:lnTo>
                  <a:lnTo>
                    <a:pt x="319900" y="310032"/>
                  </a:lnTo>
                  <a:lnTo>
                    <a:pt x="325043" y="337312"/>
                  </a:lnTo>
                  <a:lnTo>
                    <a:pt x="322033" y="340614"/>
                  </a:lnTo>
                  <a:lnTo>
                    <a:pt x="266217" y="344614"/>
                  </a:lnTo>
                  <a:lnTo>
                    <a:pt x="213360" y="351891"/>
                  </a:lnTo>
                  <a:lnTo>
                    <a:pt x="164287" y="362242"/>
                  </a:lnTo>
                  <a:lnTo>
                    <a:pt x="119900" y="375450"/>
                  </a:lnTo>
                  <a:lnTo>
                    <a:pt x="81051" y="391299"/>
                  </a:lnTo>
                  <a:lnTo>
                    <a:pt x="18288" y="435508"/>
                  </a:lnTo>
                  <a:lnTo>
                    <a:pt x="0" y="489661"/>
                  </a:lnTo>
                  <a:lnTo>
                    <a:pt x="10998" y="516356"/>
                  </a:lnTo>
                  <a:lnTo>
                    <a:pt x="34721" y="541743"/>
                  </a:lnTo>
                  <a:lnTo>
                    <a:pt x="70675" y="565061"/>
                  </a:lnTo>
                  <a:lnTo>
                    <a:pt x="118338" y="585533"/>
                  </a:lnTo>
                  <a:lnTo>
                    <a:pt x="177190" y="602361"/>
                  </a:lnTo>
                  <a:lnTo>
                    <a:pt x="129984" y="626833"/>
                  </a:lnTo>
                  <a:lnTo>
                    <a:pt x="97853" y="654405"/>
                  </a:lnTo>
                  <a:lnTo>
                    <a:pt x="81648" y="684022"/>
                  </a:lnTo>
                  <a:lnTo>
                    <a:pt x="82257" y="714629"/>
                  </a:lnTo>
                  <a:lnTo>
                    <a:pt x="119354" y="762228"/>
                  </a:lnTo>
                  <a:lnTo>
                    <a:pt x="152412" y="782713"/>
                  </a:lnTo>
                  <a:lnTo>
                    <a:pt x="193636" y="800544"/>
                  </a:lnTo>
                  <a:lnTo>
                    <a:pt x="241909" y="815352"/>
                  </a:lnTo>
                  <a:lnTo>
                    <a:pt x="296075" y="826808"/>
                  </a:lnTo>
                  <a:lnTo>
                    <a:pt x="355015" y="834555"/>
                  </a:lnTo>
                  <a:lnTo>
                    <a:pt x="417601" y="838263"/>
                  </a:lnTo>
                  <a:lnTo>
                    <a:pt x="482714" y="837565"/>
                  </a:lnTo>
                  <a:lnTo>
                    <a:pt x="489445" y="842137"/>
                  </a:lnTo>
                  <a:lnTo>
                    <a:pt x="557441" y="878547"/>
                  </a:lnTo>
                  <a:lnTo>
                    <a:pt x="596531" y="894461"/>
                  </a:lnTo>
                  <a:lnTo>
                    <a:pt x="638581" y="908786"/>
                  </a:lnTo>
                  <a:lnTo>
                    <a:pt x="683298" y="921524"/>
                  </a:lnTo>
                  <a:lnTo>
                    <a:pt x="730364" y="932624"/>
                  </a:lnTo>
                  <a:lnTo>
                    <a:pt x="779475" y="942060"/>
                  </a:lnTo>
                  <a:lnTo>
                    <a:pt x="830326" y="949807"/>
                  </a:lnTo>
                  <a:lnTo>
                    <a:pt x="882599" y="955827"/>
                  </a:lnTo>
                  <a:lnTo>
                    <a:pt x="935990" y="960094"/>
                  </a:lnTo>
                  <a:lnTo>
                    <a:pt x="990193" y="962571"/>
                  </a:lnTo>
                  <a:lnTo>
                    <a:pt x="1044892" y="963244"/>
                  </a:lnTo>
                  <a:lnTo>
                    <a:pt x="1099781" y="962075"/>
                  </a:lnTo>
                  <a:lnTo>
                    <a:pt x="1154544" y="959027"/>
                  </a:lnTo>
                  <a:lnTo>
                    <a:pt x="1208887" y="954074"/>
                  </a:lnTo>
                  <a:lnTo>
                    <a:pt x="1262494" y="947178"/>
                  </a:lnTo>
                  <a:lnTo>
                    <a:pt x="1315046" y="938339"/>
                  </a:lnTo>
                  <a:lnTo>
                    <a:pt x="1366253" y="927481"/>
                  </a:lnTo>
                  <a:lnTo>
                    <a:pt x="1405026" y="947559"/>
                  </a:lnTo>
                  <a:lnTo>
                    <a:pt x="1449146" y="965644"/>
                  </a:lnTo>
                  <a:lnTo>
                    <a:pt x="1498092" y="981608"/>
                  </a:lnTo>
                  <a:lnTo>
                    <a:pt x="1551368" y="995286"/>
                  </a:lnTo>
                  <a:lnTo>
                    <a:pt x="1608467" y="1006551"/>
                  </a:lnTo>
                  <a:lnTo>
                    <a:pt x="1668894" y="1015238"/>
                  </a:lnTo>
                  <a:lnTo>
                    <a:pt x="1728101" y="1020902"/>
                  </a:lnTo>
                  <a:lnTo>
                    <a:pt x="1787321" y="1023988"/>
                  </a:lnTo>
                  <a:lnTo>
                    <a:pt x="1846148" y="1024572"/>
                  </a:lnTo>
                  <a:lnTo>
                    <a:pt x="1904149" y="1022756"/>
                  </a:lnTo>
                  <a:lnTo>
                    <a:pt x="1960880" y="1018616"/>
                  </a:lnTo>
                  <a:lnTo>
                    <a:pt x="2015947" y="1012253"/>
                  </a:lnTo>
                  <a:lnTo>
                    <a:pt x="2068893" y="1003757"/>
                  </a:lnTo>
                  <a:lnTo>
                    <a:pt x="2119312" y="993203"/>
                  </a:lnTo>
                  <a:lnTo>
                    <a:pt x="2166785" y="980694"/>
                  </a:lnTo>
                  <a:lnTo>
                    <a:pt x="2210854" y="966317"/>
                  </a:lnTo>
                  <a:lnTo>
                    <a:pt x="2251125" y="950150"/>
                  </a:lnTo>
                  <a:lnTo>
                    <a:pt x="2287168" y="932294"/>
                  </a:lnTo>
                  <a:lnTo>
                    <a:pt x="2344826" y="891857"/>
                  </a:lnTo>
                  <a:lnTo>
                    <a:pt x="2365616" y="869442"/>
                  </a:lnTo>
                  <a:lnTo>
                    <a:pt x="2411882" y="879335"/>
                  </a:lnTo>
                  <a:lnTo>
                    <a:pt x="2460447" y="887158"/>
                  </a:lnTo>
                  <a:lnTo>
                    <a:pt x="2510853" y="892860"/>
                  </a:lnTo>
                  <a:lnTo>
                    <a:pt x="2562618" y="896416"/>
                  </a:lnTo>
                  <a:lnTo>
                    <a:pt x="2615298" y="897763"/>
                  </a:lnTo>
                  <a:lnTo>
                    <a:pt x="2680297" y="896251"/>
                  </a:lnTo>
                  <a:lnTo>
                    <a:pt x="2742704" y="891476"/>
                  </a:lnTo>
                  <a:lnTo>
                    <a:pt x="2801950" y="883666"/>
                  </a:lnTo>
                  <a:lnTo>
                    <a:pt x="2857449" y="873023"/>
                  </a:lnTo>
                  <a:lnTo>
                    <a:pt x="2908643" y="859777"/>
                  </a:lnTo>
                  <a:lnTo>
                    <a:pt x="2954934" y="844156"/>
                  </a:lnTo>
                  <a:lnTo>
                    <a:pt x="2995777" y="826376"/>
                  </a:lnTo>
                  <a:lnTo>
                    <a:pt x="3030575" y="806653"/>
                  </a:lnTo>
                  <a:lnTo>
                    <a:pt x="3079750" y="762254"/>
                  </a:lnTo>
                  <a:lnTo>
                    <a:pt x="3097898" y="712724"/>
                  </a:lnTo>
                  <a:lnTo>
                    <a:pt x="3154502" y="708393"/>
                  </a:lnTo>
                  <a:lnTo>
                    <a:pt x="3209442" y="701852"/>
                  </a:lnTo>
                  <a:lnTo>
                    <a:pt x="3262312" y="693166"/>
                  </a:lnTo>
                  <a:lnTo>
                    <a:pt x="3312680" y="682421"/>
                  </a:lnTo>
                  <a:lnTo>
                    <a:pt x="3360153" y="669671"/>
                  </a:lnTo>
                  <a:lnTo>
                    <a:pt x="3417354" y="650024"/>
                  </a:lnTo>
                  <a:lnTo>
                    <a:pt x="3466122" y="628091"/>
                  </a:lnTo>
                  <a:lnTo>
                    <a:pt x="3506343" y="604240"/>
                  </a:lnTo>
                  <a:lnTo>
                    <a:pt x="3537902" y="578827"/>
                  </a:lnTo>
                  <a:lnTo>
                    <a:pt x="3574491" y="524789"/>
                  </a:lnTo>
                  <a:lnTo>
                    <a:pt x="3579279" y="4968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98875" y="6060058"/>
              <a:ext cx="113791" cy="1137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35401" y="5616701"/>
              <a:ext cx="170687" cy="1706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8894" y="4323838"/>
              <a:ext cx="3579495" cy="1024890"/>
            </a:xfrm>
            <a:custGeom>
              <a:avLst/>
              <a:gdLst/>
              <a:ahLst/>
              <a:cxnLst/>
              <a:rect l="l" t="t" r="r" b="b"/>
              <a:pathLst>
                <a:path w="3579495" h="1024889">
                  <a:moveTo>
                    <a:pt x="325039" y="337315"/>
                  </a:moveTo>
                  <a:lnTo>
                    <a:pt x="319905" y="310027"/>
                  </a:lnTo>
                  <a:lnTo>
                    <a:pt x="323407" y="283299"/>
                  </a:lnTo>
                  <a:lnTo>
                    <a:pt x="335095" y="257361"/>
                  </a:lnTo>
                  <a:lnTo>
                    <a:pt x="381235" y="208774"/>
                  </a:lnTo>
                  <a:lnTo>
                    <a:pt x="414790" y="186587"/>
                  </a:lnTo>
                  <a:lnTo>
                    <a:pt x="454737" y="166110"/>
                  </a:lnTo>
                  <a:lnTo>
                    <a:pt x="500627" y="147575"/>
                  </a:lnTo>
                  <a:lnTo>
                    <a:pt x="552010" y="131211"/>
                  </a:lnTo>
                  <a:lnTo>
                    <a:pt x="608439" y="117249"/>
                  </a:lnTo>
                  <a:lnTo>
                    <a:pt x="669465" y="105920"/>
                  </a:lnTo>
                  <a:lnTo>
                    <a:pt x="734639" y="97452"/>
                  </a:lnTo>
                  <a:lnTo>
                    <a:pt x="803512" y="92078"/>
                  </a:lnTo>
                  <a:lnTo>
                    <a:pt x="856700" y="90293"/>
                  </a:lnTo>
                  <a:lnTo>
                    <a:pt x="909786" y="90475"/>
                  </a:lnTo>
                  <a:lnTo>
                    <a:pt x="962419" y="92598"/>
                  </a:lnTo>
                  <a:lnTo>
                    <a:pt x="1014247" y="96638"/>
                  </a:lnTo>
                  <a:lnTo>
                    <a:pt x="1064921" y="102571"/>
                  </a:lnTo>
                  <a:lnTo>
                    <a:pt x="1114088" y="110373"/>
                  </a:lnTo>
                  <a:lnTo>
                    <a:pt x="1161398" y="120018"/>
                  </a:lnTo>
                  <a:lnTo>
                    <a:pt x="1193040" y="100101"/>
                  </a:lnTo>
                  <a:lnTo>
                    <a:pt x="1230342" y="82443"/>
                  </a:lnTo>
                  <a:lnTo>
                    <a:pt x="1272592" y="67128"/>
                  </a:lnTo>
                  <a:lnTo>
                    <a:pt x="1319080" y="54241"/>
                  </a:lnTo>
                  <a:lnTo>
                    <a:pt x="1369094" y="43866"/>
                  </a:lnTo>
                  <a:lnTo>
                    <a:pt x="1421922" y="36087"/>
                  </a:lnTo>
                  <a:lnTo>
                    <a:pt x="1476854" y="30988"/>
                  </a:lnTo>
                  <a:lnTo>
                    <a:pt x="1533179" y="28653"/>
                  </a:lnTo>
                  <a:lnTo>
                    <a:pt x="1590184" y="29167"/>
                  </a:lnTo>
                  <a:lnTo>
                    <a:pt x="1647158" y="32614"/>
                  </a:lnTo>
                  <a:lnTo>
                    <a:pt x="1703391" y="39078"/>
                  </a:lnTo>
                  <a:lnTo>
                    <a:pt x="1758171" y="48644"/>
                  </a:lnTo>
                  <a:lnTo>
                    <a:pt x="1812241" y="61947"/>
                  </a:lnTo>
                  <a:lnTo>
                    <a:pt x="1860787" y="78108"/>
                  </a:lnTo>
                  <a:lnTo>
                    <a:pt x="1891165" y="58455"/>
                  </a:lnTo>
                  <a:lnTo>
                    <a:pt x="1928220" y="41416"/>
                  </a:lnTo>
                  <a:lnTo>
                    <a:pt x="1970953" y="27122"/>
                  </a:lnTo>
                  <a:lnTo>
                    <a:pt x="2018366" y="15703"/>
                  </a:lnTo>
                  <a:lnTo>
                    <a:pt x="2069464" y="7290"/>
                  </a:lnTo>
                  <a:lnTo>
                    <a:pt x="2123247" y="2012"/>
                  </a:lnTo>
                  <a:lnTo>
                    <a:pt x="2178719" y="0"/>
                  </a:lnTo>
                  <a:lnTo>
                    <a:pt x="2234882" y="1384"/>
                  </a:lnTo>
                  <a:lnTo>
                    <a:pt x="2290739" y="6294"/>
                  </a:lnTo>
                  <a:lnTo>
                    <a:pt x="2345292" y="14862"/>
                  </a:lnTo>
                  <a:lnTo>
                    <a:pt x="2414237" y="32372"/>
                  </a:lnTo>
                  <a:lnTo>
                    <a:pt x="2471276" y="55502"/>
                  </a:lnTo>
                  <a:lnTo>
                    <a:pt x="2509337" y="40231"/>
                  </a:lnTo>
                  <a:lnTo>
                    <a:pt x="2551316" y="27390"/>
                  </a:lnTo>
                  <a:lnTo>
                    <a:pt x="2596536" y="16999"/>
                  </a:lnTo>
                  <a:lnTo>
                    <a:pt x="2644320" y="9081"/>
                  </a:lnTo>
                  <a:lnTo>
                    <a:pt x="2693994" y="3657"/>
                  </a:lnTo>
                  <a:lnTo>
                    <a:pt x="2744881" y="749"/>
                  </a:lnTo>
                  <a:lnTo>
                    <a:pt x="2796306" y="378"/>
                  </a:lnTo>
                  <a:lnTo>
                    <a:pt x="2847591" y="2566"/>
                  </a:lnTo>
                  <a:lnTo>
                    <a:pt x="2898061" y="7335"/>
                  </a:lnTo>
                  <a:lnTo>
                    <a:pt x="2947041" y="14706"/>
                  </a:lnTo>
                  <a:lnTo>
                    <a:pt x="2993853" y="24701"/>
                  </a:lnTo>
                  <a:lnTo>
                    <a:pt x="3037823" y="37341"/>
                  </a:lnTo>
                  <a:lnTo>
                    <a:pt x="3086754" y="56542"/>
                  </a:lnTo>
                  <a:lnTo>
                    <a:pt x="3126183" y="78552"/>
                  </a:lnTo>
                  <a:lnTo>
                    <a:pt x="3173586" y="128908"/>
                  </a:lnTo>
                  <a:lnTo>
                    <a:pt x="3241145" y="138433"/>
                  </a:lnTo>
                  <a:lnTo>
                    <a:pt x="3302276" y="151705"/>
                  </a:lnTo>
                  <a:lnTo>
                    <a:pt x="3356342" y="168289"/>
                  </a:lnTo>
                  <a:lnTo>
                    <a:pt x="3402706" y="187749"/>
                  </a:lnTo>
                  <a:lnTo>
                    <a:pt x="3440730" y="209648"/>
                  </a:lnTo>
                  <a:lnTo>
                    <a:pt x="3489213" y="259024"/>
                  </a:lnTo>
                  <a:lnTo>
                    <a:pt x="3498397" y="285628"/>
                  </a:lnTo>
                  <a:lnTo>
                    <a:pt x="3496694" y="312929"/>
                  </a:lnTo>
                  <a:lnTo>
                    <a:pt x="3474322" y="351999"/>
                  </a:lnTo>
                  <a:lnTo>
                    <a:pt x="3463273" y="363223"/>
                  </a:lnTo>
                  <a:lnTo>
                    <a:pt x="3505550" y="387964"/>
                  </a:lnTo>
                  <a:lnTo>
                    <a:pt x="3538166" y="414066"/>
                  </a:lnTo>
                  <a:lnTo>
                    <a:pt x="3561245" y="441163"/>
                  </a:lnTo>
                  <a:lnTo>
                    <a:pt x="3574911" y="468892"/>
                  </a:lnTo>
                  <a:lnTo>
                    <a:pt x="3579285" y="496886"/>
                  </a:lnTo>
                  <a:lnTo>
                    <a:pt x="3574493" y="524783"/>
                  </a:lnTo>
                  <a:lnTo>
                    <a:pt x="3537902" y="578822"/>
                  </a:lnTo>
                  <a:lnTo>
                    <a:pt x="3506350" y="604235"/>
                  </a:lnTo>
                  <a:lnTo>
                    <a:pt x="3466124" y="628091"/>
                  </a:lnTo>
                  <a:lnTo>
                    <a:pt x="3417350" y="650026"/>
                  </a:lnTo>
                  <a:lnTo>
                    <a:pt x="3360149" y="669674"/>
                  </a:lnTo>
                  <a:lnTo>
                    <a:pt x="3312684" y="682418"/>
                  </a:lnTo>
                  <a:lnTo>
                    <a:pt x="3262312" y="693168"/>
                  </a:lnTo>
                  <a:lnTo>
                    <a:pt x="3209447" y="701852"/>
                  </a:lnTo>
                  <a:lnTo>
                    <a:pt x="3154502" y="708396"/>
                  </a:lnTo>
                  <a:lnTo>
                    <a:pt x="3097894" y="712727"/>
                  </a:lnTo>
                  <a:lnTo>
                    <a:pt x="3092994" y="738019"/>
                  </a:lnTo>
                  <a:lnTo>
                    <a:pt x="3058760" y="785198"/>
                  </a:lnTo>
                  <a:lnTo>
                    <a:pt x="2995776" y="826372"/>
                  </a:lnTo>
                  <a:lnTo>
                    <a:pt x="2954939" y="844156"/>
                  </a:lnTo>
                  <a:lnTo>
                    <a:pt x="2908639" y="859779"/>
                  </a:lnTo>
                  <a:lnTo>
                    <a:pt x="2857450" y="873020"/>
                  </a:lnTo>
                  <a:lnTo>
                    <a:pt x="2801946" y="883659"/>
                  </a:lnTo>
                  <a:lnTo>
                    <a:pt x="2742702" y="891476"/>
                  </a:lnTo>
                  <a:lnTo>
                    <a:pt x="2680294" y="896252"/>
                  </a:lnTo>
                  <a:lnTo>
                    <a:pt x="2615294" y="897766"/>
                  </a:lnTo>
                  <a:lnTo>
                    <a:pt x="2562626" y="896418"/>
                  </a:lnTo>
                  <a:lnTo>
                    <a:pt x="2510855" y="892863"/>
                  </a:lnTo>
                  <a:lnTo>
                    <a:pt x="2460449" y="887150"/>
                  </a:lnTo>
                  <a:lnTo>
                    <a:pt x="2411878" y="879328"/>
                  </a:lnTo>
                  <a:lnTo>
                    <a:pt x="2365612" y="869445"/>
                  </a:lnTo>
                  <a:lnTo>
                    <a:pt x="2344833" y="891850"/>
                  </a:lnTo>
                  <a:lnTo>
                    <a:pt x="2287166" y="932291"/>
                  </a:lnTo>
                  <a:lnTo>
                    <a:pt x="2251130" y="950149"/>
                  </a:lnTo>
                  <a:lnTo>
                    <a:pt x="2210860" y="966313"/>
                  </a:lnTo>
                  <a:lnTo>
                    <a:pt x="2166781" y="980695"/>
                  </a:lnTo>
                  <a:lnTo>
                    <a:pt x="2119318" y="993205"/>
                  </a:lnTo>
                  <a:lnTo>
                    <a:pt x="2068898" y="1003755"/>
                  </a:lnTo>
                  <a:lnTo>
                    <a:pt x="2015945" y="1012256"/>
                  </a:lnTo>
                  <a:lnTo>
                    <a:pt x="1960886" y="1018618"/>
                  </a:lnTo>
                  <a:lnTo>
                    <a:pt x="1904147" y="1022753"/>
                  </a:lnTo>
                  <a:lnTo>
                    <a:pt x="1846151" y="1024572"/>
                  </a:lnTo>
                  <a:lnTo>
                    <a:pt x="1787326" y="1023985"/>
                  </a:lnTo>
                  <a:lnTo>
                    <a:pt x="1728097" y="1020905"/>
                  </a:lnTo>
                  <a:lnTo>
                    <a:pt x="1668890" y="1015241"/>
                  </a:lnTo>
                  <a:lnTo>
                    <a:pt x="1608469" y="1006544"/>
                  </a:lnTo>
                  <a:lnTo>
                    <a:pt x="1551368" y="995283"/>
                  </a:lnTo>
                  <a:lnTo>
                    <a:pt x="1498091" y="981602"/>
                  </a:lnTo>
                  <a:lnTo>
                    <a:pt x="1449142" y="965645"/>
                  </a:lnTo>
                  <a:lnTo>
                    <a:pt x="1405027" y="947558"/>
                  </a:lnTo>
                  <a:lnTo>
                    <a:pt x="1366249" y="927484"/>
                  </a:lnTo>
                  <a:lnTo>
                    <a:pt x="1315049" y="938330"/>
                  </a:lnTo>
                  <a:lnTo>
                    <a:pt x="1262493" y="947181"/>
                  </a:lnTo>
                  <a:lnTo>
                    <a:pt x="1208890" y="954067"/>
                  </a:lnTo>
                  <a:lnTo>
                    <a:pt x="1154549" y="959020"/>
                  </a:lnTo>
                  <a:lnTo>
                    <a:pt x="1099780" y="962068"/>
                  </a:lnTo>
                  <a:lnTo>
                    <a:pt x="1044892" y="963241"/>
                  </a:lnTo>
                  <a:lnTo>
                    <a:pt x="990193" y="962572"/>
                  </a:lnTo>
                  <a:lnTo>
                    <a:pt x="935993" y="960088"/>
                  </a:lnTo>
                  <a:lnTo>
                    <a:pt x="882601" y="955821"/>
                  </a:lnTo>
                  <a:lnTo>
                    <a:pt x="830326" y="949800"/>
                  </a:lnTo>
                  <a:lnTo>
                    <a:pt x="779478" y="942057"/>
                  </a:lnTo>
                  <a:lnTo>
                    <a:pt x="730365" y="932620"/>
                  </a:lnTo>
                  <a:lnTo>
                    <a:pt x="683296" y="921521"/>
                  </a:lnTo>
                  <a:lnTo>
                    <a:pt x="638581" y="908789"/>
                  </a:lnTo>
                  <a:lnTo>
                    <a:pt x="596529" y="894455"/>
                  </a:lnTo>
                  <a:lnTo>
                    <a:pt x="557449" y="878549"/>
                  </a:lnTo>
                  <a:lnTo>
                    <a:pt x="521650" y="861100"/>
                  </a:lnTo>
                  <a:lnTo>
                    <a:pt x="487155" y="840616"/>
                  </a:lnTo>
                  <a:lnTo>
                    <a:pt x="484869" y="839092"/>
                  </a:lnTo>
                  <a:lnTo>
                    <a:pt x="482710" y="837568"/>
                  </a:lnTo>
                  <a:lnTo>
                    <a:pt x="417609" y="838261"/>
                  </a:lnTo>
                  <a:lnTo>
                    <a:pt x="355020" y="834558"/>
                  </a:lnTo>
                  <a:lnTo>
                    <a:pt x="296075" y="826806"/>
                  </a:lnTo>
                  <a:lnTo>
                    <a:pt x="241905" y="815350"/>
                  </a:lnTo>
                  <a:lnTo>
                    <a:pt x="193640" y="800538"/>
                  </a:lnTo>
                  <a:lnTo>
                    <a:pt x="152412" y="782713"/>
                  </a:lnTo>
                  <a:lnTo>
                    <a:pt x="119351" y="762224"/>
                  </a:lnTo>
                  <a:lnTo>
                    <a:pt x="82253" y="714632"/>
                  </a:lnTo>
                  <a:lnTo>
                    <a:pt x="81656" y="684017"/>
                  </a:lnTo>
                  <a:lnTo>
                    <a:pt x="97859" y="654402"/>
                  </a:lnTo>
                  <a:lnTo>
                    <a:pt x="129992" y="626835"/>
                  </a:lnTo>
                  <a:lnTo>
                    <a:pt x="177186" y="602364"/>
                  </a:lnTo>
                  <a:lnTo>
                    <a:pt x="118342" y="585527"/>
                  </a:lnTo>
                  <a:lnTo>
                    <a:pt x="70684" y="565062"/>
                  </a:lnTo>
                  <a:lnTo>
                    <a:pt x="34729" y="541745"/>
                  </a:lnTo>
                  <a:lnTo>
                    <a:pt x="10995" y="516353"/>
                  </a:lnTo>
                  <a:lnTo>
                    <a:pt x="0" y="489664"/>
                  </a:lnTo>
                  <a:lnTo>
                    <a:pt x="2259" y="462454"/>
                  </a:lnTo>
                  <a:lnTo>
                    <a:pt x="48611" y="409578"/>
                  </a:lnTo>
                  <a:lnTo>
                    <a:pt x="119904" y="375443"/>
                  </a:lnTo>
                  <a:lnTo>
                    <a:pt x="164294" y="362239"/>
                  </a:lnTo>
                  <a:lnTo>
                    <a:pt x="213356" y="351892"/>
                  </a:lnTo>
                  <a:lnTo>
                    <a:pt x="266224" y="344614"/>
                  </a:lnTo>
                  <a:lnTo>
                    <a:pt x="322029" y="340617"/>
                  </a:lnTo>
                  <a:lnTo>
                    <a:pt x="325039" y="33731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1645" y="6454330"/>
              <a:ext cx="66420" cy="664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94112" y="6055296"/>
              <a:ext cx="123316" cy="1233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30638" y="5611939"/>
              <a:ext cx="180212" cy="1802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9916" y="4376038"/>
              <a:ext cx="3281045" cy="871219"/>
            </a:xfrm>
            <a:custGeom>
              <a:avLst/>
              <a:gdLst/>
              <a:ahLst/>
              <a:cxnLst/>
              <a:rect l="l" t="t" r="r" b="b"/>
              <a:pathLst>
                <a:path w="3281045" h="871220">
                  <a:moveTo>
                    <a:pt x="209613" y="565023"/>
                  </a:moveTo>
                  <a:lnTo>
                    <a:pt x="154917" y="565086"/>
                  </a:lnTo>
                  <a:lnTo>
                    <a:pt x="101134" y="561911"/>
                  </a:lnTo>
                  <a:lnTo>
                    <a:pt x="49188" y="555593"/>
                  </a:lnTo>
                  <a:lnTo>
                    <a:pt x="0" y="546226"/>
                  </a:lnTo>
                </a:path>
                <a:path w="3281045" h="871220">
                  <a:moveTo>
                    <a:pt x="394652" y="771778"/>
                  </a:moveTo>
                  <a:lnTo>
                    <a:pt x="372306" y="774922"/>
                  </a:lnTo>
                  <a:lnTo>
                    <a:pt x="349519" y="777493"/>
                  </a:lnTo>
                  <a:lnTo>
                    <a:pt x="326376" y="779494"/>
                  </a:lnTo>
                  <a:lnTo>
                    <a:pt x="302958" y="780923"/>
                  </a:lnTo>
                </a:path>
                <a:path w="3281045" h="871220">
                  <a:moveTo>
                    <a:pt x="1184973" y="871220"/>
                  </a:moveTo>
                  <a:lnTo>
                    <a:pt x="1169072" y="861341"/>
                  </a:lnTo>
                  <a:lnTo>
                    <a:pt x="1154541" y="851153"/>
                  </a:lnTo>
                  <a:lnTo>
                    <a:pt x="1141414" y="840680"/>
                  </a:lnTo>
                  <a:lnTo>
                    <a:pt x="1129728" y="829945"/>
                  </a:lnTo>
                </a:path>
                <a:path w="3281045" h="871220">
                  <a:moveTo>
                    <a:pt x="2207069" y="768350"/>
                  </a:moveTo>
                  <a:lnTo>
                    <a:pt x="2203831" y="779825"/>
                  </a:lnTo>
                  <a:lnTo>
                    <a:pt x="2199068" y="791194"/>
                  </a:lnTo>
                  <a:lnTo>
                    <a:pt x="2192782" y="802443"/>
                  </a:lnTo>
                  <a:lnTo>
                    <a:pt x="2184971" y="813562"/>
                  </a:lnTo>
                </a:path>
                <a:path w="3281045" h="871220">
                  <a:moveTo>
                    <a:pt x="2645854" y="488696"/>
                  </a:moveTo>
                  <a:lnTo>
                    <a:pt x="2713059" y="504211"/>
                  </a:lnTo>
                  <a:lnTo>
                    <a:pt x="2771985" y="523432"/>
                  </a:lnTo>
                  <a:lnTo>
                    <a:pt x="2821846" y="545865"/>
                  </a:lnTo>
                  <a:lnTo>
                    <a:pt x="2861859" y="571018"/>
                  </a:lnTo>
                  <a:lnTo>
                    <a:pt x="2891240" y="598397"/>
                  </a:lnTo>
                  <a:lnTo>
                    <a:pt x="2909204" y="627508"/>
                  </a:lnTo>
                  <a:lnTo>
                    <a:pt x="2914967" y="657860"/>
                  </a:lnTo>
                </a:path>
                <a:path w="3281045" h="871220">
                  <a:moveTo>
                    <a:pt x="3280473" y="308483"/>
                  </a:moveTo>
                  <a:lnTo>
                    <a:pt x="3257760" y="326316"/>
                  </a:lnTo>
                  <a:lnTo>
                    <a:pt x="3230022" y="342947"/>
                  </a:lnTo>
                  <a:lnTo>
                    <a:pt x="3197570" y="358221"/>
                  </a:lnTo>
                  <a:lnTo>
                    <a:pt x="3160712" y="371983"/>
                  </a:lnTo>
                </a:path>
                <a:path w="3281045" h="871220">
                  <a:moveTo>
                    <a:pt x="2992945" y="73151"/>
                  </a:moveTo>
                  <a:lnTo>
                    <a:pt x="2995973" y="80603"/>
                  </a:lnTo>
                  <a:lnTo>
                    <a:pt x="2998025" y="88090"/>
                  </a:lnTo>
                  <a:lnTo>
                    <a:pt x="2999124" y="95601"/>
                  </a:lnTo>
                  <a:lnTo>
                    <a:pt x="2999295" y="103124"/>
                  </a:lnTo>
                </a:path>
                <a:path w="3281045" h="871220">
                  <a:moveTo>
                    <a:pt x="2227770" y="38226"/>
                  </a:moveTo>
                  <a:lnTo>
                    <a:pt x="2240426" y="28039"/>
                  </a:lnTo>
                  <a:lnTo>
                    <a:pt x="2254916" y="18256"/>
                  </a:lnTo>
                  <a:lnTo>
                    <a:pt x="2271168" y="8901"/>
                  </a:lnTo>
                  <a:lnTo>
                    <a:pt x="2289111" y="0"/>
                  </a:lnTo>
                </a:path>
                <a:path w="3281045" h="871220">
                  <a:moveTo>
                    <a:pt x="1653730" y="56387"/>
                  </a:moveTo>
                  <a:lnTo>
                    <a:pt x="1659159" y="47890"/>
                  </a:lnTo>
                  <a:lnTo>
                    <a:pt x="1665922" y="39560"/>
                  </a:lnTo>
                  <a:lnTo>
                    <a:pt x="1674018" y="31420"/>
                  </a:lnTo>
                  <a:lnTo>
                    <a:pt x="1683448" y="23495"/>
                  </a:lnTo>
                </a:path>
                <a:path w="3281045" h="871220">
                  <a:moveTo>
                    <a:pt x="979868" y="67563"/>
                  </a:moveTo>
                  <a:lnTo>
                    <a:pt x="1008624" y="74582"/>
                  </a:lnTo>
                  <a:lnTo>
                    <a:pt x="1036177" y="82280"/>
                  </a:lnTo>
                  <a:lnTo>
                    <a:pt x="1062468" y="90620"/>
                  </a:lnTo>
                  <a:lnTo>
                    <a:pt x="1087437" y="99568"/>
                  </a:lnTo>
                </a:path>
                <a:path w="3281045" h="871220">
                  <a:moveTo>
                    <a:pt x="162750" y="318770"/>
                  </a:moveTo>
                  <a:lnTo>
                    <a:pt x="156810" y="310511"/>
                  </a:lnTo>
                  <a:lnTo>
                    <a:pt x="151704" y="302133"/>
                  </a:lnTo>
                  <a:lnTo>
                    <a:pt x="147441" y="293659"/>
                  </a:lnTo>
                  <a:lnTo>
                    <a:pt x="144030" y="285114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03425" y="4583938"/>
            <a:ext cx="11791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Splitting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8147684" cy="1902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dirty="0"/>
              <a:t>Activity </a:t>
            </a:r>
            <a:r>
              <a:rPr spc="-5" dirty="0"/>
              <a:t>Diagrams:  </a:t>
            </a:r>
            <a:r>
              <a:rPr dirty="0"/>
              <a:t>Grouping of</a:t>
            </a:r>
            <a:r>
              <a:rPr spc="-40" dirty="0"/>
              <a:t> </a:t>
            </a:r>
            <a:r>
              <a:rPr dirty="0"/>
              <a:t>Activities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3367" y="2845435"/>
            <a:ext cx="9266555" cy="1366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4984" marR="5080" indent="-502920">
              <a:lnSpc>
                <a:spcPct val="101200"/>
              </a:lnSpc>
              <a:spcBef>
                <a:spcPts val="8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Activities </a:t>
            </a:r>
            <a:r>
              <a:rPr sz="2900" spc="20" dirty="0">
                <a:solidFill>
                  <a:srgbClr val="FFFFFF"/>
                </a:solidFill>
                <a:latin typeface="URW Gothic"/>
                <a:cs typeface="URW Gothic"/>
              </a:rPr>
              <a:t>may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be grouped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into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swimlanes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to  denote the object or subsystem that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implements 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the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 activities.</a:t>
            </a:r>
            <a:endParaRPr sz="2900">
              <a:latin typeface="URW Gothic"/>
              <a:cs typeface="URW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126" y="6433565"/>
            <a:ext cx="2559050" cy="1161415"/>
          </a:xfrm>
          <a:custGeom>
            <a:avLst/>
            <a:gdLst/>
            <a:ahLst/>
            <a:cxnLst/>
            <a:rect l="l" t="t" r="r" b="b"/>
            <a:pathLst>
              <a:path w="2559050" h="1161415">
                <a:moveTo>
                  <a:pt x="0" y="522478"/>
                </a:moveTo>
                <a:lnTo>
                  <a:pt x="2135" y="474923"/>
                </a:lnTo>
                <a:lnTo>
                  <a:pt x="8417" y="428565"/>
                </a:lnTo>
                <a:lnTo>
                  <a:pt x="18663" y="383587"/>
                </a:lnTo>
                <a:lnTo>
                  <a:pt x="32687" y="340173"/>
                </a:lnTo>
                <a:lnTo>
                  <a:pt x="50305" y="298509"/>
                </a:lnTo>
                <a:lnTo>
                  <a:pt x="71333" y="258778"/>
                </a:lnTo>
                <a:lnTo>
                  <a:pt x="95586" y="221166"/>
                </a:lnTo>
                <a:lnTo>
                  <a:pt x="122880" y="185857"/>
                </a:lnTo>
                <a:lnTo>
                  <a:pt x="153030" y="153035"/>
                </a:lnTo>
                <a:lnTo>
                  <a:pt x="185852" y="122884"/>
                </a:lnTo>
                <a:lnTo>
                  <a:pt x="221161" y="95590"/>
                </a:lnTo>
                <a:lnTo>
                  <a:pt x="258773" y="71336"/>
                </a:lnTo>
                <a:lnTo>
                  <a:pt x="298503" y="50307"/>
                </a:lnTo>
                <a:lnTo>
                  <a:pt x="340168" y="32688"/>
                </a:lnTo>
                <a:lnTo>
                  <a:pt x="383582" y="18664"/>
                </a:lnTo>
                <a:lnTo>
                  <a:pt x="428561" y="8418"/>
                </a:lnTo>
                <a:lnTo>
                  <a:pt x="474921" y="2135"/>
                </a:lnTo>
                <a:lnTo>
                  <a:pt x="522477" y="0"/>
                </a:lnTo>
                <a:lnTo>
                  <a:pt x="2036318" y="0"/>
                </a:lnTo>
                <a:lnTo>
                  <a:pt x="2083872" y="2135"/>
                </a:lnTo>
                <a:lnTo>
                  <a:pt x="2130230" y="8418"/>
                </a:lnTo>
                <a:lnTo>
                  <a:pt x="2175208" y="18664"/>
                </a:lnTo>
                <a:lnTo>
                  <a:pt x="2218622" y="32688"/>
                </a:lnTo>
                <a:lnTo>
                  <a:pt x="2260286" y="50307"/>
                </a:lnTo>
                <a:lnTo>
                  <a:pt x="2300017" y="71336"/>
                </a:lnTo>
                <a:lnTo>
                  <a:pt x="2337629" y="95590"/>
                </a:lnTo>
                <a:lnTo>
                  <a:pt x="2372938" y="122884"/>
                </a:lnTo>
                <a:lnTo>
                  <a:pt x="2405761" y="153035"/>
                </a:lnTo>
                <a:lnTo>
                  <a:pt x="2435911" y="185857"/>
                </a:lnTo>
                <a:lnTo>
                  <a:pt x="2463205" y="221166"/>
                </a:lnTo>
                <a:lnTo>
                  <a:pt x="2487459" y="258778"/>
                </a:lnTo>
                <a:lnTo>
                  <a:pt x="2508488" y="298509"/>
                </a:lnTo>
                <a:lnTo>
                  <a:pt x="2526107" y="340173"/>
                </a:lnTo>
                <a:lnTo>
                  <a:pt x="2540131" y="383587"/>
                </a:lnTo>
                <a:lnTo>
                  <a:pt x="2550377" y="428565"/>
                </a:lnTo>
                <a:lnTo>
                  <a:pt x="2556660" y="474923"/>
                </a:lnTo>
                <a:lnTo>
                  <a:pt x="2558796" y="522478"/>
                </a:lnTo>
                <a:lnTo>
                  <a:pt x="2558796" y="638810"/>
                </a:lnTo>
                <a:lnTo>
                  <a:pt x="2556660" y="686364"/>
                </a:lnTo>
                <a:lnTo>
                  <a:pt x="2550377" y="732722"/>
                </a:lnTo>
                <a:lnTo>
                  <a:pt x="2540131" y="777700"/>
                </a:lnTo>
                <a:lnTo>
                  <a:pt x="2526107" y="821114"/>
                </a:lnTo>
                <a:lnTo>
                  <a:pt x="2508488" y="862778"/>
                </a:lnTo>
                <a:lnTo>
                  <a:pt x="2487459" y="902509"/>
                </a:lnTo>
                <a:lnTo>
                  <a:pt x="2463205" y="940121"/>
                </a:lnTo>
                <a:lnTo>
                  <a:pt x="2435911" y="975430"/>
                </a:lnTo>
                <a:lnTo>
                  <a:pt x="2405761" y="1008253"/>
                </a:lnTo>
                <a:lnTo>
                  <a:pt x="2372938" y="1038403"/>
                </a:lnTo>
                <a:lnTo>
                  <a:pt x="2337629" y="1065697"/>
                </a:lnTo>
                <a:lnTo>
                  <a:pt x="2300017" y="1089951"/>
                </a:lnTo>
                <a:lnTo>
                  <a:pt x="2260286" y="1110980"/>
                </a:lnTo>
                <a:lnTo>
                  <a:pt x="2218622" y="1128599"/>
                </a:lnTo>
                <a:lnTo>
                  <a:pt x="2175208" y="1142623"/>
                </a:lnTo>
                <a:lnTo>
                  <a:pt x="2130230" y="1152869"/>
                </a:lnTo>
                <a:lnTo>
                  <a:pt x="2083872" y="1159152"/>
                </a:lnTo>
                <a:lnTo>
                  <a:pt x="2036318" y="1161288"/>
                </a:lnTo>
                <a:lnTo>
                  <a:pt x="522477" y="1161288"/>
                </a:lnTo>
                <a:lnTo>
                  <a:pt x="474921" y="1159152"/>
                </a:lnTo>
                <a:lnTo>
                  <a:pt x="428561" y="1152869"/>
                </a:lnTo>
                <a:lnTo>
                  <a:pt x="383582" y="1142623"/>
                </a:lnTo>
                <a:lnTo>
                  <a:pt x="340168" y="1128599"/>
                </a:lnTo>
                <a:lnTo>
                  <a:pt x="298503" y="1110980"/>
                </a:lnTo>
                <a:lnTo>
                  <a:pt x="258773" y="1089951"/>
                </a:lnTo>
                <a:lnTo>
                  <a:pt x="221161" y="1065697"/>
                </a:lnTo>
                <a:lnTo>
                  <a:pt x="185852" y="1038403"/>
                </a:lnTo>
                <a:lnTo>
                  <a:pt x="153030" y="1008253"/>
                </a:lnTo>
                <a:lnTo>
                  <a:pt x="122880" y="975430"/>
                </a:lnTo>
                <a:lnTo>
                  <a:pt x="95586" y="940121"/>
                </a:lnTo>
                <a:lnTo>
                  <a:pt x="71333" y="902509"/>
                </a:lnTo>
                <a:lnTo>
                  <a:pt x="50305" y="862778"/>
                </a:lnTo>
                <a:lnTo>
                  <a:pt x="32687" y="821114"/>
                </a:lnTo>
                <a:lnTo>
                  <a:pt x="18663" y="777700"/>
                </a:lnTo>
                <a:lnTo>
                  <a:pt x="8417" y="732722"/>
                </a:lnTo>
                <a:lnTo>
                  <a:pt x="2135" y="686364"/>
                </a:lnTo>
                <a:lnTo>
                  <a:pt x="0" y="638810"/>
                </a:lnTo>
                <a:lnTo>
                  <a:pt x="0" y="52247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1175" y="6669785"/>
            <a:ext cx="1464310" cy="6731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indent="337820">
              <a:lnSpc>
                <a:spcPts val="2280"/>
              </a:lnSpc>
              <a:spcBef>
                <a:spcPts val="625"/>
              </a:spcBef>
            </a:pP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Open  Incident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8978" y="4717541"/>
            <a:ext cx="2529840" cy="1164590"/>
          </a:xfrm>
          <a:custGeom>
            <a:avLst/>
            <a:gdLst/>
            <a:ahLst/>
            <a:cxnLst/>
            <a:rect l="l" t="t" r="r" b="b"/>
            <a:pathLst>
              <a:path w="2529840" h="1164589">
                <a:moveTo>
                  <a:pt x="0" y="522732"/>
                </a:moveTo>
                <a:lnTo>
                  <a:pt x="2136" y="475156"/>
                </a:lnTo>
                <a:lnTo>
                  <a:pt x="8422" y="428777"/>
                </a:lnTo>
                <a:lnTo>
                  <a:pt x="18674" y="383778"/>
                </a:lnTo>
                <a:lnTo>
                  <a:pt x="32706" y="340344"/>
                </a:lnTo>
                <a:lnTo>
                  <a:pt x="50334" y="298660"/>
                </a:lnTo>
                <a:lnTo>
                  <a:pt x="71374" y="258910"/>
                </a:lnTo>
                <a:lnTo>
                  <a:pt x="95640" y="221280"/>
                </a:lnTo>
                <a:lnTo>
                  <a:pt x="122948" y="185953"/>
                </a:lnTo>
                <a:lnTo>
                  <a:pt x="153114" y="153114"/>
                </a:lnTo>
                <a:lnTo>
                  <a:pt x="185953" y="122948"/>
                </a:lnTo>
                <a:lnTo>
                  <a:pt x="221280" y="95640"/>
                </a:lnTo>
                <a:lnTo>
                  <a:pt x="258910" y="71374"/>
                </a:lnTo>
                <a:lnTo>
                  <a:pt x="298660" y="50334"/>
                </a:lnTo>
                <a:lnTo>
                  <a:pt x="340344" y="32706"/>
                </a:lnTo>
                <a:lnTo>
                  <a:pt x="383778" y="18674"/>
                </a:lnTo>
                <a:lnTo>
                  <a:pt x="428777" y="8422"/>
                </a:lnTo>
                <a:lnTo>
                  <a:pt x="475156" y="2136"/>
                </a:lnTo>
                <a:lnTo>
                  <a:pt x="522732" y="0"/>
                </a:lnTo>
                <a:lnTo>
                  <a:pt x="2007107" y="0"/>
                </a:lnTo>
                <a:lnTo>
                  <a:pt x="2054683" y="2136"/>
                </a:lnTo>
                <a:lnTo>
                  <a:pt x="2101062" y="8422"/>
                </a:lnTo>
                <a:lnTo>
                  <a:pt x="2146061" y="18674"/>
                </a:lnTo>
                <a:lnTo>
                  <a:pt x="2189495" y="32706"/>
                </a:lnTo>
                <a:lnTo>
                  <a:pt x="2231179" y="50334"/>
                </a:lnTo>
                <a:lnTo>
                  <a:pt x="2270929" y="71374"/>
                </a:lnTo>
                <a:lnTo>
                  <a:pt x="2308559" y="95640"/>
                </a:lnTo>
                <a:lnTo>
                  <a:pt x="2343886" y="122948"/>
                </a:lnTo>
                <a:lnTo>
                  <a:pt x="2376725" y="153114"/>
                </a:lnTo>
                <a:lnTo>
                  <a:pt x="2406891" y="185953"/>
                </a:lnTo>
                <a:lnTo>
                  <a:pt x="2434199" y="221280"/>
                </a:lnTo>
                <a:lnTo>
                  <a:pt x="2458466" y="258910"/>
                </a:lnTo>
                <a:lnTo>
                  <a:pt x="2479505" y="298660"/>
                </a:lnTo>
                <a:lnTo>
                  <a:pt x="2497133" y="340344"/>
                </a:lnTo>
                <a:lnTo>
                  <a:pt x="2511165" y="383778"/>
                </a:lnTo>
                <a:lnTo>
                  <a:pt x="2521417" y="428777"/>
                </a:lnTo>
                <a:lnTo>
                  <a:pt x="2527703" y="475156"/>
                </a:lnTo>
                <a:lnTo>
                  <a:pt x="2529840" y="522732"/>
                </a:lnTo>
                <a:lnTo>
                  <a:pt x="2529840" y="641604"/>
                </a:lnTo>
                <a:lnTo>
                  <a:pt x="2527703" y="689179"/>
                </a:lnTo>
                <a:lnTo>
                  <a:pt x="2521417" y="735558"/>
                </a:lnTo>
                <a:lnTo>
                  <a:pt x="2511165" y="780557"/>
                </a:lnTo>
                <a:lnTo>
                  <a:pt x="2497133" y="823991"/>
                </a:lnTo>
                <a:lnTo>
                  <a:pt x="2479505" y="865675"/>
                </a:lnTo>
                <a:lnTo>
                  <a:pt x="2458466" y="905425"/>
                </a:lnTo>
                <a:lnTo>
                  <a:pt x="2434199" y="943055"/>
                </a:lnTo>
                <a:lnTo>
                  <a:pt x="2406891" y="978382"/>
                </a:lnTo>
                <a:lnTo>
                  <a:pt x="2376725" y="1011221"/>
                </a:lnTo>
                <a:lnTo>
                  <a:pt x="2343886" y="1041387"/>
                </a:lnTo>
                <a:lnTo>
                  <a:pt x="2308559" y="1068695"/>
                </a:lnTo>
                <a:lnTo>
                  <a:pt x="2270929" y="1092962"/>
                </a:lnTo>
                <a:lnTo>
                  <a:pt x="2231179" y="1114001"/>
                </a:lnTo>
                <a:lnTo>
                  <a:pt x="2189495" y="1131629"/>
                </a:lnTo>
                <a:lnTo>
                  <a:pt x="2146061" y="1145661"/>
                </a:lnTo>
                <a:lnTo>
                  <a:pt x="2101062" y="1155913"/>
                </a:lnTo>
                <a:lnTo>
                  <a:pt x="2054683" y="1162199"/>
                </a:lnTo>
                <a:lnTo>
                  <a:pt x="2007107" y="1164336"/>
                </a:lnTo>
                <a:lnTo>
                  <a:pt x="522732" y="1164336"/>
                </a:lnTo>
                <a:lnTo>
                  <a:pt x="475156" y="1162199"/>
                </a:lnTo>
                <a:lnTo>
                  <a:pt x="428777" y="1155913"/>
                </a:lnTo>
                <a:lnTo>
                  <a:pt x="383778" y="1145661"/>
                </a:lnTo>
                <a:lnTo>
                  <a:pt x="340344" y="1131629"/>
                </a:lnTo>
                <a:lnTo>
                  <a:pt x="298660" y="1114001"/>
                </a:lnTo>
                <a:lnTo>
                  <a:pt x="258910" y="1092962"/>
                </a:lnTo>
                <a:lnTo>
                  <a:pt x="221280" y="1068695"/>
                </a:lnTo>
                <a:lnTo>
                  <a:pt x="185953" y="1041387"/>
                </a:lnTo>
                <a:lnTo>
                  <a:pt x="153114" y="1011221"/>
                </a:lnTo>
                <a:lnTo>
                  <a:pt x="122948" y="978382"/>
                </a:lnTo>
                <a:lnTo>
                  <a:pt x="95640" y="943055"/>
                </a:lnTo>
                <a:lnTo>
                  <a:pt x="71374" y="905425"/>
                </a:lnTo>
                <a:lnTo>
                  <a:pt x="50334" y="865675"/>
                </a:lnTo>
                <a:lnTo>
                  <a:pt x="32706" y="823991"/>
                </a:lnTo>
                <a:lnTo>
                  <a:pt x="18674" y="780557"/>
                </a:lnTo>
                <a:lnTo>
                  <a:pt x="8422" y="735558"/>
                </a:lnTo>
                <a:lnTo>
                  <a:pt x="2136" y="689179"/>
                </a:lnTo>
                <a:lnTo>
                  <a:pt x="0" y="641604"/>
                </a:lnTo>
                <a:lnTo>
                  <a:pt x="0" y="52273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74409" y="4923282"/>
            <a:ext cx="1644014" cy="6743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indent="106045">
              <a:lnSpc>
                <a:spcPts val="2290"/>
              </a:lnSpc>
              <a:spcBef>
                <a:spcPts val="620"/>
              </a:spcBef>
            </a:pP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Allocate  Resources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38978" y="6433565"/>
            <a:ext cx="2529840" cy="1161415"/>
          </a:xfrm>
          <a:custGeom>
            <a:avLst/>
            <a:gdLst/>
            <a:ahLst/>
            <a:cxnLst/>
            <a:rect l="l" t="t" r="r" b="b"/>
            <a:pathLst>
              <a:path w="2529840" h="1161415">
                <a:moveTo>
                  <a:pt x="0" y="522478"/>
                </a:moveTo>
                <a:lnTo>
                  <a:pt x="2135" y="474923"/>
                </a:lnTo>
                <a:lnTo>
                  <a:pt x="8418" y="428565"/>
                </a:lnTo>
                <a:lnTo>
                  <a:pt x="18664" y="383587"/>
                </a:lnTo>
                <a:lnTo>
                  <a:pt x="32688" y="340173"/>
                </a:lnTo>
                <a:lnTo>
                  <a:pt x="50307" y="298509"/>
                </a:lnTo>
                <a:lnTo>
                  <a:pt x="71336" y="258778"/>
                </a:lnTo>
                <a:lnTo>
                  <a:pt x="95590" y="221166"/>
                </a:lnTo>
                <a:lnTo>
                  <a:pt x="122884" y="185857"/>
                </a:lnTo>
                <a:lnTo>
                  <a:pt x="153035" y="153035"/>
                </a:lnTo>
                <a:lnTo>
                  <a:pt x="185857" y="122884"/>
                </a:lnTo>
                <a:lnTo>
                  <a:pt x="221166" y="95590"/>
                </a:lnTo>
                <a:lnTo>
                  <a:pt x="258778" y="71336"/>
                </a:lnTo>
                <a:lnTo>
                  <a:pt x="298509" y="50307"/>
                </a:lnTo>
                <a:lnTo>
                  <a:pt x="340173" y="32688"/>
                </a:lnTo>
                <a:lnTo>
                  <a:pt x="383587" y="18664"/>
                </a:lnTo>
                <a:lnTo>
                  <a:pt x="428565" y="8418"/>
                </a:lnTo>
                <a:lnTo>
                  <a:pt x="474923" y="2135"/>
                </a:lnTo>
                <a:lnTo>
                  <a:pt x="522477" y="0"/>
                </a:lnTo>
                <a:lnTo>
                  <a:pt x="2007362" y="0"/>
                </a:lnTo>
                <a:lnTo>
                  <a:pt x="2054916" y="2135"/>
                </a:lnTo>
                <a:lnTo>
                  <a:pt x="2101274" y="8418"/>
                </a:lnTo>
                <a:lnTo>
                  <a:pt x="2146252" y="18664"/>
                </a:lnTo>
                <a:lnTo>
                  <a:pt x="2189666" y="32688"/>
                </a:lnTo>
                <a:lnTo>
                  <a:pt x="2231330" y="50307"/>
                </a:lnTo>
                <a:lnTo>
                  <a:pt x="2271061" y="71336"/>
                </a:lnTo>
                <a:lnTo>
                  <a:pt x="2308673" y="95590"/>
                </a:lnTo>
                <a:lnTo>
                  <a:pt x="2343982" y="122884"/>
                </a:lnTo>
                <a:lnTo>
                  <a:pt x="2376804" y="153035"/>
                </a:lnTo>
                <a:lnTo>
                  <a:pt x="2406955" y="185857"/>
                </a:lnTo>
                <a:lnTo>
                  <a:pt x="2434249" y="221166"/>
                </a:lnTo>
                <a:lnTo>
                  <a:pt x="2458503" y="258778"/>
                </a:lnTo>
                <a:lnTo>
                  <a:pt x="2479532" y="298509"/>
                </a:lnTo>
                <a:lnTo>
                  <a:pt x="2497151" y="340173"/>
                </a:lnTo>
                <a:lnTo>
                  <a:pt x="2511175" y="383587"/>
                </a:lnTo>
                <a:lnTo>
                  <a:pt x="2521421" y="428565"/>
                </a:lnTo>
                <a:lnTo>
                  <a:pt x="2527704" y="474923"/>
                </a:lnTo>
                <a:lnTo>
                  <a:pt x="2529840" y="522478"/>
                </a:lnTo>
                <a:lnTo>
                  <a:pt x="2529840" y="638810"/>
                </a:lnTo>
                <a:lnTo>
                  <a:pt x="2527704" y="686364"/>
                </a:lnTo>
                <a:lnTo>
                  <a:pt x="2521421" y="732722"/>
                </a:lnTo>
                <a:lnTo>
                  <a:pt x="2511175" y="777700"/>
                </a:lnTo>
                <a:lnTo>
                  <a:pt x="2497151" y="821114"/>
                </a:lnTo>
                <a:lnTo>
                  <a:pt x="2479532" y="862778"/>
                </a:lnTo>
                <a:lnTo>
                  <a:pt x="2458503" y="902509"/>
                </a:lnTo>
                <a:lnTo>
                  <a:pt x="2434249" y="940121"/>
                </a:lnTo>
                <a:lnTo>
                  <a:pt x="2406955" y="975430"/>
                </a:lnTo>
                <a:lnTo>
                  <a:pt x="2376804" y="1008253"/>
                </a:lnTo>
                <a:lnTo>
                  <a:pt x="2343982" y="1038403"/>
                </a:lnTo>
                <a:lnTo>
                  <a:pt x="2308673" y="1065697"/>
                </a:lnTo>
                <a:lnTo>
                  <a:pt x="2271061" y="1089951"/>
                </a:lnTo>
                <a:lnTo>
                  <a:pt x="2231330" y="1110980"/>
                </a:lnTo>
                <a:lnTo>
                  <a:pt x="2189666" y="1128599"/>
                </a:lnTo>
                <a:lnTo>
                  <a:pt x="2146252" y="1142623"/>
                </a:lnTo>
                <a:lnTo>
                  <a:pt x="2101274" y="1152869"/>
                </a:lnTo>
                <a:lnTo>
                  <a:pt x="2054916" y="1159152"/>
                </a:lnTo>
                <a:lnTo>
                  <a:pt x="2007362" y="1161288"/>
                </a:lnTo>
                <a:lnTo>
                  <a:pt x="522477" y="1161288"/>
                </a:lnTo>
                <a:lnTo>
                  <a:pt x="474923" y="1159152"/>
                </a:lnTo>
                <a:lnTo>
                  <a:pt x="428565" y="1152869"/>
                </a:lnTo>
                <a:lnTo>
                  <a:pt x="383587" y="1142623"/>
                </a:lnTo>
                <a:lnTo>
                  <a:pt x="340173" y="1128599"/>
                </a:lnTo>
                <a:lnTo>
                  <a:pt x="298509" y="1110980"/>
                </a:lnTo>
                <a:lnTo>
                  <a:pt x="258778" y="1089951"/>
                </a:lnTo>
                <a:lnTo>
                  <a:pt x="221166" y="1065697"/>
                </a:lnTo>
                <a:lnTo>
                  <a:pt x="185857" y="1038403"/>
                </a:lnTo>
                <a:lnTo>
                  <a:pt x="153034" y="1008253"/>
                </a:lnTo>
                <a:lnTo>
                  <a:pt x="122884" y="975430"/>
                </a:lnTo>
                <a:lnTo>
                  <a:pt x="95590" y="940121"/>
                </a:lnTo>
                <a:lnTo>
                  <a:pt x="71336" y="902509"/>
                </a:lnTo>
                <a:lnTo>
                  <a:pt x="50307" y="862778"/>
                </a:lnTo>
                <a:lnTo>
                  <a:pt x="32688" y="821114"/>
                </a:lnTo>
                <a:lnTo>
                  <a:pt x="18664" y="777700"/>
                </a:lnTo>
                <a:lnTo>
                  <a:pt x="8418" y="732722"/>
                </a:lnTo>
                <a:lnTo>
                  <a:pt x="2135" y="686364"/>
                </a:lnTo>
                <a:lnTo>
                  <a:pt x="0" y="638810"/>
                </a:lnTo>
                <a:lnTo>
                  <a:pt x="0" y="52247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33217" y="6669785"/>
            <a:ext cx="632142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45"/>
              </a:lnSpc>
              <a:spcBef>
                <a:spcPts val="100"/>
              </a:spcBef>
              <a:tabLst>
                <a:tab pos="913130" algn="l"/>
                <a:tab pos="2586355" algn="l"/>
                <a:tab pos="2863215" algn="l"/>
                <a:tab pos="4983480" algn="l"/>
                <a:tab pos="6308090" algn="l"/>
              </a:tabLst>
            </a:pPr>
            <a:r>
              <a:rPr sz="2350" b="1" u="heavy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 	</a:t>
            </a: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	Coordinate	</a:t>
            </a:r>
            <a:r>
              <a:rPr sz="2350" b="1" u="heavy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endParaRPr sz="2350">
              <a:latin typeface="Courier New"/>
              <a:cs typeface="Courier New"/>
            </a:endParaRPr>
          </a:p>
          <a:p>
            <a:pPr marL="2953385">
              <a:lnSpc>
                <a:spcPts val="2545"/>
              </a:lnSpc>
            </a:pP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38978" y="8178545"/>
            <a:ext cx="2529840" cy="1163320"/>
          </a:xfrm>
          <a:custGeom>
            <a:avLst/>
            <a:gdLst/>
            <a:ahLst/>
            <a:cxnLst/>
            <a:rect l="l" t="t" r="r" b="b"/>
            <a:pathLst>
              <a:path w="2529840" h="1163320">
                <a:moveTo>
                  <a:pt x="0" y="522096"/>
                </a:moveTo>
                <a:lnTo>
                  <a:pt x="2133" y="474565"/>
                </a:lnTo>
                <a:lnTo>
                  <a:pt x="8409" y="428230"/>
                </a:lnTo>
                <a:lnTo>
                  <a:pt x="18644" y="383278"/>
                </a:lnTo>
                <a:lnTo>
                  <a:pt x="32655" y="339891"/>
                </a:lnTo>
                <a:lnTo>
                  <a:pt x="50257" y="298255"/>
                </a:lnTo>
                <a:lnTo>
                  <a:pt x="71265" y="258553"/>
                </a:lnTo>
                <a:lnTo>
                  <a:pt x="95497" y="220969"/>
                </a:lnTo>
                <a:lnTo>
                  <a:pt x="122767" y="185687"/>
                </a:lnTo>
                <a:lnTo>
                  <a:pt x="152892" y="152892"/>
                </a:lnTo>
                <a:lnTo>
                  <a:pt x="185687" y="122767"/>
                </a:lnTo>
                <a:lnTo>
                  <a:pt x="220969" y="95497"/>
                </a:lnTo>
                <a:lnTo>
                  <a:pt x="258553" y="71265"/>
                </a:lnTo>
                <a:lnTo>
                  <a:pt x="298255" y="50257"/>
                </a:lnTo>
                <a:lnTo>
                  <a:pt x="339891" y="32655"/>
                </a:lnTo>
                <a:lnTo>
                  <a:pt x="383278" y="18644"/>
                </a:lnTo>
                <a:lnTo>
                  <a:pt x="428230" y="8409"/>
                </a:lnTo>
                <a:lnTo>
                  <a:pt x="474565" y="2133"/>
                </a:lnTo>
                <a:lnTo>
                  <a:pt x="522097" y="0"/>
                </a:lnTo>
                <a:lnTo>
                  <a:pt x="2007743" y="0"/>
                </a:lnTo>
                <a:lnTo>
                  <a:pt x="2055274" y="2133"/>
                </a:lnTo>
                <a:lnTo>
                  <a:pt x="2101609" y="8409"/>
                </a:lnTo>
                <a:lnTo>
                  <a:pt x="2146561" y="18644"/>
                </a:lnTo>
                <a:lnTo>
                  <a:pt x="2189948" y="32655"/>
                </a:lnTo>
                <a:lnTo>
                  <a:pt x="2231584" y="50257"/>
                </a:lnTo>
                <a:lnTo>
                  <a:pt x="2271286" y="71265"/>
                </a:lnTo>
                <a:lnTo>
                  <a:pt x="2308870" y="95497"/>
                </a:lnTo>
                <a:lnTo>
                  <a:pt x="2344152" y="122767"/>
                </a:lnTo>
                <a:lnTo>
                  <a:pt x="2376947" y="152892"/>
                </a:lnTo>
                <a:lnTo>
                  <a:pt x="2407072" y="185687"/>
                </a:lnTo>
                <a:lnTo>
                  <a:pt x="2434342" y="220969"/>
                </a:lnTo>
                <a:lnTo>
                  <a:pt x="2458574" y="258553"/>
                </a:lnTo>
                <a:lnTo>
                  <a:pt x="2479582" y="298255"/>
                </a:lnTo>
                <a:lnTo>
                  <a:pt x="2497184" y="339891"/>
                </a:lnTo>
                <a:lnTo>
                  <a:pt x="2511195" y="383278"/>
                </a:lnTo>
                <a:lnTo>
                  <a:pt x="2521430" y="428230"/>
                </a:lnTo>
                <a:lnTo>
                  <a:pt x="2527706" y="474565"/>
                </a:lnTo>
                <a:lnTo>
                  <a:pt x="2529840" y="522096"/>
                </a:lnTo>
                <a:lnTo>
                  <a:pt x="2529840" y="640727"/>
                </a:lnTo>
                <a:lnTo>
                  <a:pt x="2527706" y="688248"/>
                </a:lnTo>
                <a:lnTo>
                  <a:pt x="2521430" y="734573"/>
                </a:lnTo>
                <a:lnTo>
                  <a:pt x="2511195" y="779518"/>
                </a:lnTo>
                <a:lnTo>
                  <a:pt x="2497184" y="822900"/>
                </a:lnTo>
                <a:lnTo>
                  <a:pt x="2479582" y="864533"/>
                </a:lnTo>
                <a:lnTo>
                  <a:pt x="2458574" y="904234"/>
                </a:lnTo>
                <a:lnTo>
                  <a:pt x="2434342" y="941818"/>
                </a:lnTo>
                <a:lnTo>
                  <a:pt x="2407072" y="977100"/>
                </a:lnTo>
                <a:lnTo>
                  <a:pt x="2376947" y="1009897"/>
                </a:lnTo>
                <a:lnTo>
                  <a:pt x="2344152" y="1040024"/>
                </a:lnTo>
                <a:lnTo>
                  <a:pt x="2308870" y="1067297"/>
                </a:lnTo>
                <a:lnTo>
                  <a:pt x="2271286" y="1091532"/>
                </a:lnTo>
                <a:lnTo>
                  <a:pt x="2231584" y="1112544"/>
                </a:lnTo>
                <a:lnTo>
                  <a:pt x="2189948" y="1130149"/>
                </a:lnTo>
                <a:lnTo>
                  <a:pt x="2146561" y="1144162"/>
                </a:lnTo>
                <a:lnTo>
                  <a:pt x="2101609" y="1154400"/>
                </a:lnTo>
                <a:lnTo>
                  <a:pt x="2055274" y="1160678"/>
                </a:lnTo>
                <a:lnTo>
                  <a:pt x="2007743" y="1162811"/>
                </a:lnTo>
                <a:lnTo>
                  <a:pt x="522097" y="1162811"/>
                </a:lnTo>
                <a:lnTo>
                  <a:pt x="474565" y="1160678"/>
                </a:lnTo>
                <a:lnTo>
                  <a:pt x="428230" y="1154400"/>
                </a:lnTo>
                <a:lnTo>
                  <a:pt x="383278" y="1144162"/>
                </a:lnTo>
                <a:lnTo>
                  <a:pt x="339891" y="1130149"/>
                </a:lnTo>
                <a:lnTo>
                  <a:pt x="298255" y="1112544"/>
                </a:lnTo>
                <a:lnTo>
                  <a:pt x="258553" y="1091532"/>
                </a:lnTo>
                <a:lnTo>
                  <a:pt x="220969" y="1067297"/>
                </a:lnTo>
                <a:lnTo>
                  <a:pt x="185687" y="1040024"/>
                </a:lnTo>
                <a:lnTo>
                  <a:pt x="152892" y="1009897"/>
                </a:lnTo>
                <a:lnTo>
                  <a:pt x="122767" y="977100"/>
                </a:lnTo>
                <a:lnTo>
                  <a:pt x="95497" y="941818"/>
                </a:lnTo>
                <a:lnTo>
                  <a:pt x="71265" y="904234"/>
                </a:lnTo>
                <a:lnTo>
                  <a:pt x="50257" y="864533"/>
                </a:lnTo>
                <a:lnTo>
                  <a:pt x="32655" y="822900"/>
                </a:lnTo>
                <a:lnTo>
                  <a:pt x="18644" y="779518"/>
                </a:lnTo>
                <a:lnTo>
                  <a:pt x="8409" y="734573"/>
                </a:lnTo>
                <a:lnTo>
                  <a:pt x="2133" y="688248"/>
                </a:lnTo>
                <a:lnTo>
                  <a:pt x="0" y="640727"/>
                </a:lnTo>
                <a:lnTo>
                  <a:pt x="0" y="52209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80835" y="8382457"/>
            <a:ext cx="1464310" cy="67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60"/>
              </a:lnSpc>
              <a:spcBef>
                <a:spcPts val="105"/>
              </a:spcBef>
            </a:pP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Document</a:t>
            </a:r>
            <a:endParaRPr sz="2350">
              <a:latin typeface="Courier New"/>
              <a:cs typeface="Courier New"/>
            </a:endParaRPr>
          </a:p>
          <a:p>
            <a:pPr marL="12700">
              <a:lnSpc>
                <a:spcPts val="2560"/>
              </a:lnSpc>
            </a:pP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Incident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33838" y="6433565"/>
            <a:ext cx="2559050" cy="1161415"/>
          </a:xfrm>
          <a:custGeom>
            <a:avLst/>
            <a:gdLst/>
            <a:ahLst/>
            <a:cxnLst/>
            <a:rect l="l" t="t" r="r" b="b"/>
            <a:pathLst>
              <a:path w="2559050" h="1161415">
                <a:moveTo>
                  <a:pt x="0" y="522478"/>
                </a:moveTo>
                <a:lnTo>
                  <a:pt x="2135" y="474923"/>
                </a:lnTo>
                <a:lnTo>
                  <a:pt x="8418" y="428565"/>
                </a:lnTo>
                <a:lnTo>
                  <a:pt x="18664" y="383587"/>
                </a:lnTo>
                <a:lnTo>
                  <a:pt x="32688" y="340173"/>
                </a:lnTo>
                <a:lnTo>
                  <a:pt x="50307" y="298509"/>
                </a:lnTo>
                <a:lnTo>
                  <a:pt x="71336" y="258778"/>
                </a:lnTo>
                <a:lnTo>
                  <a:pt x="95590" y="221166"/>
                </a:lnTo>
                <a:lnTo>
                  <a:pt x="122884" y="185857"/>
                </a:lnTo>
                <a:lnTo>
                  <a:pt x="153035" y="153035"/>
                </a:lnTo>
                <a:lnTo>
                  <a:pt x="185857" y="122884"/>
                </a:lnTo>
                <a:lnTo>
                  <a:pt x="221166" y="95590"/>
                </a:lnTo>
                <a:lnTo>
                  <a:pt x="258778" y="71336"/>
                </a:lnTo>
                <a:lnTo>
                  <a:pt x="298509" y="50307"/>
                </a:lnTo>
                <a:lnTo>
                  <a:pt x="340173" y="32688"/>
                </a:lnTo>
                <a:lnTo>
                  <a:pt x="383587" y="18664"/>
                </a:lnTo>
                <a:lnTo>
                  <a:pt x="428565" y="8418"/>
                </a:lnTo>
                <a:lnTo>
                  <a:pt x="474923" y="2135"/>
                </a:lnTo>
                <a:lnTo>
                  <a:pt x="522477" y="0"/>
                </a:lnTo>
                <a:lnTo>
                  <a:pt x="2036317" y="0"/>
                </a:lnTo>
                <a:lnTo>
                  <a:pt x="2083872" y="2135"/>
                </a:lnTo>
                <a:lnTo>
                  <a:pt x="2130230" y="8418"/>
                </a:lnTo>
                <a:lnTo>
                  <a:pt x="2175208" y="18664"/>
                </a:lnTo>
                <a:lnTo>
                  <a:pt x="2218622" y="32688"/>
                </a:lnTo>
                <a:lnTo>
                  <a:pt x="2260286" y="50307"/>
                </a:lnTo>
                <a:lnTo>
                  <a:pt x="2300017" y="71336"/>
                </a:lnTo>
                <a:lnTo>
                  <a:pt x="2337629" y="95590"/>
                </a:lnTo>
                <a:lnTo>
                  <a:pt x="2372938" y="122884"/>
                </a:lnTo>
                <a:lnTo>
                  <a:pt x="2405760" y="153035"/>
                </a:lnTo>
                <a:lnTo>
                  <a:pt x="2435911" y="185857"/>
                </a:lnTo>
                <a:lnTo>
                  <a:pt x="2463205" y="221166"/>
                </a:lnTo>
                <a:lnTo>
                  <a:pt x="2487459" y="258778"/>
                </a:lnTo>
                <a:lnTo>
                  <a:pt x="2508488" y="298509"/>
                </a:lnTo>
                <a:lnTo>
                  <a:pt x="2526107" y="340173"/>
                </a:lnTo>
                <a:lnTo>
                  <a:pt x="2540131" y="383587"/>
                </a:lnTo>
                <a:lnTo>
                  <a:pt x="2550377" y="428565"/>
                </a:lnTo>
                <a:lnTo>
                  <a:pt x="2556660" y="474923"/>
                </a:lnTo>
                <a:lnTo>
                  <a:pt x="2558795" y="522478"/>
                </a:lnTo>
                <a:lnTo>
                  <a:pt x="2558795" y="638810"/>
                </a:lnTo>
                <a:lnTo>
                  <a:pt x="2556660" y="686364"/>
                </a:lnTo>
                <a:lnTo>
                  <a:pt x="2550377" y="732722"/>
                </a:lnTo>
                <a:lnTo>
                  <a:pt x="2540131" y="777700"/>
                </a:lnTo>
                <a:lnTo>
                  <a:pt x="2526107" y="821114"/>
                </a:lnTo>
                <a:lnTo>
                  <a:pt x="2508488" y="862778"/>
                </a:lnTo>
                <a:lnTo>
                  <a:pt x="2487459" y="902509"/>
                </a:lnTo>
                <a:lnTo>
                  <a:pt x="2463205" y="940121"/>
                </a:lnTo>
                <a:lnTo>
                  <a:pt x="2435911" y="975430"/>
                </a:lnTo>
                <a:lnTo>
                  <a:pt x="2405760" y="1008253"/>
                </a:lnTo>
                <a:lnTo>
                  <a:pt x="2372938" y="1038403"/>
                </a:lnTo>
                <a:lnTo>
                  <a:pt x="2337629" y="1065697"/>
                </a:lnTo>
                <a:lnTo>
                  <a:pt x="2300017" y="1089951"/>
                </a:lnTo>
                <a:lnTo>
                  <a:pt x="2260286" y="1110980"/>
                </a:lnTo>
                <a:lnTo>
                  <a:pt x="2218622" y="1128599"/>
                </a:lnTo>
                <a:lnTo>
                  <a:pt x="2175208" y="1142623"/>
                </a:lnTo>
                <a:lnTo>
                  <a:pt x="2130230" y="1152869"/>
                </a:lnTo>
                <a:lnTo>
                  <a:pt x="2083872" y="1159152"/>
                </a:lnTo>
                <a:lnTo>
                  <a:pt x="2036317" y="1161288"/>
                </a:lnTo>
                <a:lnTo>
                  <a:pt x="522477" y="1161288"/>
                </a:lnTo>
                <a:lnTo>
                  <a:pt x="474923" y="1159152"/>
                </a:lnTo>
                <a:lnTo>
                  <a:pt x="428565" y="1152869"/>
                </a:lnTo>
                <a:lnTo>
                  <a:pt x="383587" y="1142623"/>
                </a:lnTo>
                <a:lnTo>
                  <a:pt x="340173" y="1128599"/>
                </a:lnTo>
                <a:lnTo>
                  <a:pt x="298509" y="1110980"/>
                </a:lnTo>
                <a:lnTo>
                  <a:pt x="258778" y="1089951"/>
                </a:lnTo>
                <a:lnTo>
                  <a:pt x="221166" y="1065697"/>
                </a:lnTo>
                <a:lnTo>
                  <a:pt x="185857" y="1038403"/>
                </a:lnTo>
                <a:lnTo>
                  <a:pt x="153035" y="1008253"/>
                </a:lnTo>
                <a:lnTo>
                  <a:pt x="122884" y="975430"/>
                </a:lnTo>
                <a:lnTo>
                  <a:pt x="95590" y="940121"/>
                </a:lnTo>
                <a:lnTo>
                  <a:pt x="71336" y="902509"/>
                </a:lnTo>
                <a:lnTo>
                  <a:pt x="50307" y="862778"/>
                </a:lnTo>
                <a:lnTo>
                  <a:pt x="32688" y="821114"/>
                </a:lnTo>
                <a:lnTo>
                  <a:pt x="18664" y="777700"/>
                </a:lnTo>
                <a:lnTo>
                  <a:pt x="8418" y="732722"/>
                </a:lnTo>
                <a:lnTo>
                  <a:pt x="2135" y="686364"/>
                </a:lnTo>
                <a:lnTo>
                  <a:pt x="0" y="638810"/>
                </a:lnTo>
                <a:lnTo>
                  <a:pt x="0" y="52247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791570" y="6669785"/>
            <a:ext cx="1464310" cy="6731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indent="69215">
              <a:lnSpc>
                <a:spcPts val="2280"/>
              </a:lnSpc>
              <a:spcBef>
                <a:spcPts val="625"/>
              </a:spcBef>
            </a:pP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Archive  Incident</a:t>
            </a:r>
            <a:endParaRPr sz="235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6516" y="4546472"/>
            <a:ext cx="12811760" cy="4949190"/>
            <a:chOff x="326516" y="4546472"/>
            <a:chExt cx="12811760" cy="4949190"/>
          </a:xfrm>
        </p:grpSpPr>
        <p:sp>
          <p:nvSpPr>
            <p:cNvPr id="15" name="object 15"/>
            <p:cNvSpPr/>
            <p:nvPr/>
          </p:nvSpPr>
          <p:spPr>
            <a:xfrm>
              <a:off x="4813553" y="5183885"/>
              <a:ext cx="5290185" cy="3633470"/>
            </a:xfrm>
            <a:custGeom>
              <a:avLst/>
              <a:gdLst/>
              <a:ahLst/>
              <a:cxnLst/>
              <a:rect l="l" t="t" r="r" b="b"/>
              <a:pathLst>
                <a:path w="5290184" h="3633470">
                  <a:moveTo>
                    <a:pt x="376428" y="88391"/>
                  </a:moveTo>
                  <a:lnTo>
                    <a:pt x="699516" y="89915"/>
                  </a:lnTo>
                </a:path>
                <a:path w="5290184" h="3633470">
                  <a:moveTo>
                    <a:pt x="406908" y="0"/>
                  </a:moveTo>
                  <a:lnTo>
                    <a:pt x="699516" y="88773"/>
                  </a:lnTo>
                  <a:lnTo>
                    <a:pt x="406908" y="175260"/>
                  </a:lnTo>
                </a:path>
                <a:path w="5290184" h="3633470">
                  <a:moveTo>
                    <a:pt x="435863" y="1716024"/>
                  </a:moveTo>
                  <a:lnTo>
                    <a:pt x="725424" y="1802511"/>
                  </a:lnTo>
                  <a:lnTo>
                    <a:pt x="435863" y="1891283"/>
                  </a:lnTo>
                </a:path>
                <a:path w="5290184" h="3633470">
                  <a:moveTo>
                    <a:pt x="376428" y="3459479"/>
                  </a:moveTo>
                  <a:lnTo>
                    <a:pt x="669036" y="3545204"/>
                  </a:lnTo>
                  <a:lnTo>
                    <a:pt x="376428" y="3633216"/>
                  </a:lnTo>
                </a:path>
                <a:path w="5290184" h="3633470">
                  <a:moveTo>
                    <a:pt x="376428" y="88391"/>
                  </a:moveTo>
                  <a:lnTo>
                    <a:pt x="0" y="88391"/>
                  </a:lnTo>
                  <a:lnTo>
                    <a:pt x="0" y="3546348"/>
                  </a:lnTo>
                  <a:lnTo>
                    <a:pt x="348488" y="3546348"/>
                  </a:lnTo>
                </a:path>
                <a:path w="5290184" h="3633470">
                  <a:moveTo>
                    <a:pt x="3226307" y="57912"/>
                  </a:moveTo>
                  <a:lnTo>
                    <a:pt x="3750564" y="57912"/>
                  </a:lnTo>
                  <a:lnTo>
                    <a:pt x="3750564" y="3546348"/>
                  </a:lnTo>
                  <a:lnTo>
                    <a:pt x="3254248" y="3546348"/>
                  </a:lnTo>
                </a:path>
                <a:path w="5290184" h="3633470">
                  <a:moveTo>
                    <a:pt x="350520" y="3546348"/>
                  </a:moveTo>
                  <a:lnTo>
                    <a:pt x="669036" y="3547872"/>
                  </a:lnTo>
                </a:path>
                <a:path w="5290184" h="3633470">
                  <a:moveTo>
                    <a:pt x="4971288" y="1831847"/>
                  </a:moveTo>
                  <a:lnTo>
                    <a:pt x="5289804" y="1834895"/>
                  </a:lnTo>
                </a:path>
                <a:path w="5290184" h="3633470">
                  <a:moveTo>
                    <a:pt x="5001768" y="1743456"/>
                  </a:moveTo>
                  <a:lnTo>
                    <a:pt x="5289804" y="1831466"/>
                  </a:lnTo>
                  <a:lnTo>
                    <a:pt x="5001768" y="191719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59823" y="6463283"/>
              <a:ext cx="116205" cy="1074420"/>
            </a:xfrm>
            <a:custGeom>
              <a:avLst/>
              <a:gdLst/>
              <a:ahLst/>
              <a:cxnLst/>
              <a:rect l="l" t="t" r="r" b="b"/>
              <a:pathLst>
                <a:path w="116204" h="1074420">
                  <a:moveTo>
                    <a:pt x="115824" y="0"/>
                  </a:moveTo>
                  <a:lnTo>
                    <a:pt x="0" y="0"/>
                  </a:lnTo>
                  <a:lnTo>
                    <a:pt x="0" y="1074420"/>
                  </a:lnTo>
                  <a:lnTo>
                    <a:pt x="115824" y="1074420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42298" y="6464045"/>
              <a:ext cx="146685" cy="1104900"/>
            </a:xfrm>
            <a:custGeom>
              <a:avLst/>
              <a:gdLst/>
              <a:ahLst/>
              <a:cxnLst/>
              <a:rect l="l" t="t" r="r" b="b"/>
              <a:pathLst>
                <a:path w="146684" h="1104900">
                  <a:moveTo>
                    <a:pt x="0" y="1104899"/>
                  </a:moveTo>
                  <a:lnTo>
                    <a:pt x="146303" y="1104899"/>
                  </a:lnTo>
                  <a:lnTo>
                    <a:pt x="146303" y="0"/>
                  </a:lnTo>
                  <a:lnTo>
                    <a:pt x="0" y="0"/>
                  </a:lnTo>
                  <a:lnTo>
                    <a:pt x="0" y="11048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9501" y="6927341"/>
              <a:ext cx="815340" cy="173990"/>
            </a:xfrm>
            <a:custGeom>
              <a:avLst/>
              <a:gdLst/>
              <a:ahLst/>
              <a:cxnLst/>
              <a:rect l="l" t="t" r="r" b="b"/>
              <a:pathLst>
                <a:path w="815340" h="173990">
                  <a:moveTo>
                    <a:pt x="0" y="0"/>
                  </a:moveTo>
                  <a:lnTo>
                    <a:pt x="291083" y="88010"/>
                  </a:lnTo>
                  <a:lnTo>
                    <a:pt x="0" y="173735"/>
                  </a:lnTo>
                </a:path>
                <a:path w="815340" h="173990">
                  <a:moveTo>
                    <a:pt x="379475" y="88391"/>
                  </a:moveTo>
                  <a:lnTo>
                    <a:pt x="815340" y="9143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2107" y="6463283"/>
              <a:ext cx="116205" cy="1074420"/>
            </a:xfrm>
            <a:custGeom>
              <a:avLst/>
              <a:gdLst/>
              <a:ahLst/>
              <a:cxnLst/>
              <a:rect l="l" t="t" r="r" b="b"/>
              <a:pathLst>
                <a:path w="116204" h="1074420">
                  <a:moveTo>
                    <a:pt x="115824" y="0"/>
                  </a:moveTo>
                  <a:lnTo>
                    <a:pt x="0" y="0"/>
                  </a:lnTo>
                  <a:lnTo>
                    <a:pt x="0" y="1074420"/>
                  </a:lnTo>
                  <a:lnTo>
                    <a:pt x="115824" y="1074420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93057" y="6464045"/>
              <a:ext cx="144780" cy="1104900"/>
            </a:xfrm>
            <a:custGeom>
              <a:avLst/>
              <a:gdLst/>
              <a:ahLst/>
              <a:cxnLst/>
              <a:rect l="l" t="t" r="r" b="b"/>
              <a:pathLst>
                <a:path w="144779" h="1104900">
                  <a:moveTo>
                    <a:pt x="0" y="1104899"/>
                  </a:moveTo>
                  <a:lnTo>
                    <a:pt x="144779" y="1104899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1048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1306" y="6899909"/>
              <a:ext cx="291465" cy="175260"/>
            </a:xfrm>
            <a:custGeom>
              <a:avLst/>
              <a:gdLst/>
              <a:ahLst/>
              <a:cxnLst/>
              <a:rect l="l" t="t" r="r" b="b"/>
              <a:pathLst>
                <a:path w="291464" h="175259">
                  <a:moveTo>
                    <a:pt x="0" y="0"/>
                  </a:moveTo>
                  <a:lnTo>
                    <a:pt x="291084" y="86487"/>
                  </a:lnTo>
                  <a:lnTo>
                    <a:pt x="0" y="17526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6041" y="4555997"/>
              <a:ext cx="12792710" cy="4930140"/>
            </a:xfrm>
            <a:custGeom>
              <a:avLst/>
              <a:gdLst/>
              <a:ahLst/>
              <a:cxnLst/>
              <a:rect l="l" t="t" r="r" b="b"/>
              <a:pathLst>
                <a:path w="12792710" h="4930140">
                  <a:moveTo>
                    <a:pt x="0" y="3253740"/>
                  </a:moveTo>
                  <a:lnTo>
                    <a:pt x="12792456" y="3253740"/>
                  </a:lnTo>
                  <a:lnTo>
                    <a:pt x="12792456" y="0"/>
                  </a:lnTo>
                  <a:lnTo>
                    <a:pt x="0" y="0"/>
                  </a:lnTo>
                  <a:lnTo>
                    <a:pt x="0" y="3253740"/>
                  </a:lnTo>
                  <a:close/>
                </a:path>
                <a:path w="12792710" h="4930140">
                  <a:moveTo>
                    <a:pt x="0" y="4930140"/>
                  </a:moveTo>
                  <a:lnTo>
                    <a:pt x="12792456" y="4930140"/>
                  </a:lnTo>
                  <a:lnTo>
                    <a:pt x="12792456" y="3244596"/>
                  </a:lnTo>
                  <a:lnTo>
                    <a:pt x="0" y="3244596"/>
                  </a:lnTo>
                  <a:lnTo>
                    <a:pt x="0" y="493014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896092" y="4778755"/>
            <a:ext cx="182372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Dispatcher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21745" y="7947786"/>
            <a:ext cx="218376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dirty="0">
                <a:solidFill>
                  <a:srgbClr val="FFFFFF"/>
                </a:solidFill>
                <a:latin typeface="Courier New"/>
                <a:cs typeface="Courier New"/>
              </a:rPr>
              <a:t>FieldOfficer</a:t>
            </a:r>
            <a:endParaRPr sz="2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826389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 model</a:t>
            </a:r>
            <a:r>
              <a:rPr spc="-45" dirty="0"/>
              <a:t> </a:t>
            </a:r>
            <a:r>
              <a:rPr spc="-5" dirty="0"/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143" y="2133345"/>
            <a:ext cx="9998075" cy="574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FFFFFF"/>
                </a:solidFill>
                <a:latin typeface="URW Gothic"/>
                <a:cs typeface="URW Gothic"/>
              </a:rPr>
              <a:t>Why model</a:t>
            </a:r>
            <a:r>
              <a:rPr sz="3300" spc="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software?</a:t>
            </a:r>
            <a:endParaRPr sz="3300">
              <a:latin typeface="URW Gothic"/>
              <a:cs typeface="URW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2650" spc="44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Software is getting increasingly more</a:t>
            </a:r>
            <a:r>
              <a:rPr sz="3300" spc="-2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300" dirty="0">
                <a:solidFill>
                  <a:srgbClr val="FFFFFF"/>
                </a:solidFill>
                <a:latin typeface="URW Gothic"/>
                <a:cs typeface="URW Gothic"/>
              </a:rPr>
              <a:t>complex</a:t>
            </a:r>
            <a:endParaRPr sz="33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795"/>
              </a:spcBef>
              <a:tabLst>
                <a:tab pos="1101725" algn="l"/>
              </a:tabLst>
            </a:pPr>
            <a:r>
              <a:rPr sz="2400" spc="409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3000" dirty="0">
                <a:solidFill>
                  <a:srgbClr val="FFFFFF"/>
                </a:solidFill>
                <a:latin typeface="URW Gothic"/>
                <a:cs typeface="URW Gothic"/>
              </a:rPr>
              <a:t>Windows </a:t>
            </a:r>
            <a:r>
              <a:rPr sz="3000" spc="-5" dirty="0">
                <a:solidFill>
                  <a:srgbClr val="FFFFFF"/>
                </a:solidFill>
                <a:latin typeface="URW Gothic"/>
                <a:cs typeface="URW Gothic"/>
              </a:rPr>
              <a:t>XP </a:t>
            </a:r>
            <a:r>
              <a:rPr sz="3000" dirty="0">
                <a:solidFill>
                  <a:srgbClr val="FFFFFF"/>
                </a:solidFill>
                <a:latin typeface="URW Gothic"/>
                <a:cs typeface="URW Gothic"/>
              </a:rPr>
              <a:t>&gt; </a:t>
            </a:r>
            <a:r>
              <a:rPr sz="3000" spc="-5" dirty="0">
                <a:solidFill>
                  <a:srgbClr val="FFFFFF"/>
                </a:solidFill>
                <a:latin typeface="URW Gothic"/>
                <a:cs typeface="URW Gothic"/>
              </a:rPr>
              <a:t>40 </a:t>
            </a:r>
            <a:r>
              <a:rPr sz="3000" dirty="0">
                <a:solidFill>
                  <a:srgbClr val="FFFFFF"/>
                </a:solidFill>
                <a:latin typeface="URW Gothic"/>
                <a:cs typeface="URW Gothic"/>
              </a:rPr>
              <a:t>million </a:t>
            </a:r>
            <a:r>
              <a:rPr sz="3000" spc="-5" dirty="0">
                <a:solidFill>
                  <a:srgbClr val="FFFFFF"/>
                </a:solidFill>
                <a:latin typeface="URW Gothic"/>
                <a:cs typeface="URW Gothic"/>
              </a:rPr>
              <a:t>lines of</a:t>
            </a:r>
            <a:r>
              <a:rPr sz="3000" spc="-9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URW Gothic"/>
                <a:cs typeface="URW Gothic"/>
              </a:rPr>
              <a:t>code</a:t>
            </a:r>
            <a:endParaRPr sz="3000">
              <a:latin typeface="URW Gothic"/>
              <a:cs typeface="URW Gothic"/>
            </a:endParaRPr>
          </a:p>
          <a:p>
            <a:pPr marL="1102360" marR="1169670" indent="-419100">
              <a:lnSpc>
                <a:spcPct val="80000"/>
              </a:lnSpc>
              <a:spcBef>
                <a:spcPts val="1500"/>
              </a:spcBef>
              <a:tabLst>
                <a:tab pos="1101725" algn="l"/>
              </a:tabLst>
            </a:pPr>
            <a:r>
              <a:rPr sz="2400" spc="409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3000" spc="-5" dirty="0">
                <a:solidFill>
                  <a:srgbClr val="FFFFFF"/>
                </a:solidFill>
                <a:latin typeface="URW Gothic"/>
                <a:cs typeface="URW Gothic"/>
              </a:rPr>
              <a:t>A single </a:t>
            </a:r>
            <a:r>
              <a:rPr sz="3000" spc="-10" dirty="0">
                <a:solidFill>
                  <a:srgbClr val="FFFFFF"/>
                </a:solidFill>
                <a:latin typeface="URW Gothic"/>
                <a:cs typeface="URW Gothic"/>
              </a:rPr>
              <a:t>programmer </a:t>
            </a:r>
            <a:r>
              <a:rPr sz="3000" spc="-5" dirty="0">
                <a:solidFill>
                  <a:srgbClr val="FFFFFF"/>
                </a:solidFill>
                <a:latin typeface="URW Gothic"/>
                <a:cs typeface="URW Gothic"/>
              </a:rPr>
              <a:t>cannot manage </a:t>
            </a:r>
            <a:r>
              <a:rPr sz="3000" dirty="0">
                <a:solidFill>
                  <a:srgbClr val="FFFFFF"/>
                </a:solidFill>
                <a:latin typeface="URW Gothic"/>
                <a:cs typeface="URW Gothic"/>
              </a:rPr>
              <a:t>this  </a:t>
            </a:r>
            <a:r>
              <a:rPr sz="3000" spc="-10" dirty="0">
                <a:solidFill>
                  <a:srgbClr val="FFFFFF"/>
                </a:solidFill>
                <a:latin typeface="URW Gothic"/>
                <a:cs typeface="URW Gothic"/>
              </a:rPr>
              <a:t>amount </a:t>
            </a:r>
            <a:r>
              <a:rPr sz="3000" dirty="0">
                <a:solidFill>
                  <a:srgbClr val="FFFFFF"/>
                </a:solidFill>
                <a:latin typeface="URW Gothic"/>
                <a:cs typeface="URW Gothic"/>
              </a:rPr>
              <a:t>of code </a:t>
            </a:r>
            <a:r>
              <a:rPr sz="3000" spc="-5" dirty="0">
                <a:solidFill>
                  <a:srgbClr val="FFFFFF"/>
                </a:solidFill>
                <a:latin typeface="URW Gothic"/>
                <a:cs typeface="URW Gothic"/>
              </a:rPr>
              <a:t>in its</a:t>
            </a:r>
            <a:r>
              <a:rPr sz="3000" spc="-8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URW Gothic"/>
                <a:cs typeface="URW Gothic"/>
              </a:rPr>
              <a:t>entirety.</a:t>
            </a:r>
            <a:endParaRPr sz="3000">
              <a:latin typeface="URW Gothic"/>
              <a:cs typeface="URW Gothic"/>
            </a:endParaRPr>
          </a:p>
          <a:p>
            <a:pPr marL="515620" marR="1918970" indent="-503555">
              <a:lnSpc>
                <a:spcPct val="80000"/>
              </a:lnSpc>
              <a:spcBef>
                <a:spcPts val="1490"/>
              </a:spcBef>
              <a:tabLst>
                <a:tab pos="514984" algn="l"/>
              </a:tabLst>
            </a:pPr>
            <a:r>
              <a:rPr sz="2650" spc="44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3300" dirty="0">
                <a:solidFill>
                  <a:srgbClr val="FFFFFF"/>
                </a:solidFill>
                <a:latin typeface="URW Gothic"/>
                <a:cs typeface="URW Gothic"/>
              </a:rPr>
              <a:t>Code 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is not </a:t>
            </a:r>
            <a:r>
              <a:rPr sz="3300" dirty="0">
                <a:solidFill>
                  <a:srgbClr val="FFFFFF"/>
                </a:solidFill>
                <a:latin typeface="URW Gothic"/>
                <a:cs typeface="URW Gothic"/>
              </a:rPr>
              <a:t>easily understandable</a:t>
            </a:r>
            <a:r>
              <a:rPr sz="3300" spc="-9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by  developers who </a:t>
            </a:r>
            <a:r>
              <a:rPr sz="3300" spc="-10" dirty="0">
                <a:solidFill>
                  <a:srgbClr val="FFFFFF"/>
                </a:solidFill>
                <a:latin typeface="URW Gothic"/>
                <a:cs typeface="URW Gothic"/>
              </a:rPr>
              <a:t>did 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not write</a:t>
            </a:r>
            <a:r>
              <a:rPr sz="3300" spc="-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it</a:t>
            </a:r>
            <a:endParaRPr sz="3300">
              <a:latin typeface="URW Gothic"/>
              <a:cs typeface="URW Gothic"/>
            </a:endParaRPr>
          </a:p>
          <a:p>
            <a:pPr marL="515620" marR="294005" indent="-503555">
              <a:lnSpc>
                <a:spcPct val="80000"/>
              </a:lnSpc>
              <a:spcBef>
                <a:spcPts val="1500"/>
              </a:spcBef>
              <a:tabLst>
                <a:tab pos="514984" algn="l"/>
              </a:tabLst>
            </a:pPr>
            <a:r>
              <a:rPr sz="2650" spc="44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3300" dirty="0">
                <a:solidFill>
                  <a:srgbClr val="FFFFFF"/>
                </a:solidFill>
                <a:latin typeface="URW Gothic"/>
                <a:cs typeface="URW Gothic"/>
              </a:rPr>
              <a:t>We need 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simpler representations for </a:t>
            </a:r>
            <a:r>
              <a:rPr sz="3300" dirty="0">
                <a:solidFill>
                  <a:srgbClr val="FFFFFF"/>
                </a:solidFill>
                <a:latin typeface="URW Gothic"/>
                <a:cs typeface="URW Gothic"/>
              </a:rPr>
              <a:t>complex  </a:t>
            </a:r>
            <a:r>
              <a:rPr sz="3300" spc="-5" dirty="0">
                <a:solidFill>
                  <a:srgbClr val="FFFFFF"/>
                </a:solidFill>
                <a:latin typeface="URW Gothic"/>
                <a:cs typeface="URW Gothic"/>
              </a:rPr>
              <a:t>systems</a:t>
            </a:r>
            <a:endParaRPr sz="33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795"/>
              </a:spcBef>
              <a:tabLst>
                <a:tab pos="1101725" algn="l"/>
              </a:tabLst>
            </a:pPr>
            <a:r>
              <a:rPr sz="2400" spc="409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3000" spc="-5" dirty="0">
                <a:solidFill>
                  <a:srgbClr val="FFFFFF"/>
                </a:solidFill>
                <a:latin typeface="URW Gothic"/>
                <a:cs typeface="URW Gothic"/>
              </a:rPr>
              <a:t>Modeling is </a:t>
            </a:r>
            <a:r>
              <a:rPr sz="3000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URW Gothic"/>
                <a:cs typeface="URW Gothic"/>
              </a:rPr>
              <a:t>means </a:t>
            </a:r>
            <a:r>
              <a:rPr sz="3000" spc="-10" dirty="0">
                <a:solidFill>
                  <a:srgbClr val="FFFFFF"/>
                </a:solidFill>
                <a:latin typeface="URW Gothic"/>
                <a:cs typeface="URW Gothic"/>
              </a:rPr>
              <a:t>for dealing </a:t>
            </a:r>
            <a:r>
              <a:rPr sz="3000" spc="-5" dirty="0">
                <a:solidFill>
                  <a:srgbClr val="FFFFFF"/>
                </a:solidFill>
                <a:latin typeface="URW Gothic"/>
                <a:cs typeface="URW Gothic"/>
              </a:rPr>
              <a:t>with</a:t>
            </a:r>
            <a:r>
              <a:rPr sz="3000" spc="-6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URW Gothic"/>
                <a:cs typeface="URW Gothic"/>
              </a:rPr>
              <a:t>complexity</a:t>
            </a:r>
            <a:endParaRPr sz="30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342" y="203707"/>
            <a:ext cx="102469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Activity Diagram vs. </a:t>
            </a:r>
            <a:r>
              <a:rPr sz="5400" spc="-10" dirty="0"/>
              <a:t>Statechart  </a:t>
            </a:r>
            <a:r>
              <a:rPr sz="5400" spc="-5" dirty="0"/>
              <a:t>Diagram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5013959" y="6527330"/>
            <a:ext cx="8397240" cy="896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1348" y="4578096"/>
            <a:ext cx="1557655" cy="922019"/>
          </a:xfrm>
          <a:custGeom>
            <a:avLst/>
            <a:gdLst/>
            <a:ahLst/>
            <a:cxnLst/>
            <a:rect l="l" t="t" r="r" b="b"/>
            <a:pathLst>
              <a:path w="1557655" h="922020">
                <a:moveTo>
                  <a:pt x="0" y="414400"/>
                </a:moveTo>
                <a:lnTo>
                  <a:pt x="2788" y="366075"/>
                </a:lnTo>
                <a:lnTo>
                  <a:pt x="10945" y="319386"/>
                </a:lnTo>
                <a:lnTo>
                  <a:pt x="24160" y="274645"/>
                </a:lnTo>
                <a:lnTo>
                  <a:pt x="42122" y="232163"/>
                </a:lnTo>
                <a:lnTo>
                  <a:pt x="64520" y="192251"/>
                </a:lnTo>
                <a:lnTo>
                  <a:pt x="91043" y="155219"/>
                </a:lnTo>
                <a:lnTo>
                  <a:pt x="121380" y="121380"/>
                </a:lnTo>
                <a:lnTo>
                  <a:pt x="155219" y="91043"/>
                </a:lnTo>
                <a:lnTo>
                  <a:pt x="192251" y="64520"/>
                </a:lnTo>
                <a:lnTo>
                  <a:pt x="232163" y="42122"/>
                </a:lnTo>
                <a:lnTo>
                  <a:pt x="274645" y="24160"/>
                </a:lnTo>
                <a:lnTo>
                  <a:pt x="319386" y="10945"/>
                </a:lnTo>
                <a:lnTo>
                  <a:pt x="366075" y="2788"/>
                </a:lnTo>
                <a:lnTo>
                  <a:pt x="414400" y="0"/>
                </a:lnTo>
                <a:lnTo>
                  <a:pt x="1143127" y="0"/>
                </a:lnTo>
                <a:lnTo>
                  <a:pt x="1191452" y="2788"/>
                </a:lnTo>
                <a:lnTo>
                  <a:pt x="1238141" y="10945"/>
                </a:lnTo>
                <a:lnTo>
                  <a:pt x="1282882" y="24160"/>
                </a:lnTo>
                <a:lnTo>
                  <a:pt x="1325364" y="42122"/>
                </a:lnTo>
                <a:lnTo>
                  <a:pt x="1365276" y="64520"/>
                </a:lnTo>
                <a:lnTo>
                  <a:pt x="1402308" y="91043"/>
                </a:lnTo>
                <a:lnTo>
                  <a:pt x="1436147" y="121380"/>
                </a:lnTo>
                <a:lnTo>
                  <a:pt x="1466484" y="155219"/>
                </a:lnTo>
                <a:lnTo>
                  <a:pt x="1493007" y="192251"/>
                </a:lnTo>
                <a:lnTo>
                  <a:pt x="1515405" y="232163"/>
                </a:lnTo>
                <a:lnTo>
                  <a:pt x="1533367" y="274645"/>
                </a:lnTo>
                <a:lnTo>
                  <a:pt x="1546582" y="319386"/>
                </a:lnTo>
                <a:lnTo>
                  <a:pt x="1554739" y="366075"/>
                </a:lnTo>
                <a:lnTo>
                  <a:pt x="1557527" y="414400"/>
                </a:lnTo>
                <a:lnTo>
                  <a:pt x="1557527" y="507618"/>
                </a:lnTo>
                <a:lnTo>
                  <a:pt x="1554739" y="555944"/>
                </a:lnTo>
                <a:lnTo>
                  <a:pt x="1546582" y="602633"/>
                </a:lnTo>
                <a:lnTo>
                  <a:pt x="1533367" y="647374"/>
                </a:lnTo>
                <a:lnTo>
                  <a:pt x="1515405" y="689856"/>
                </a:lnTo>
                <a:lnTo>
                  <a:pt x="1493007" y="729768"/>
                </a:lnTo>
                <a:lnTo>
                  <a:pt x="1466484" y="766800"/>
                </a:lnTo>
                <a:lnTo>
                  <a:pt x="1436147" y="800639"/>
                </a:lnTo>
                <a:lnTo>
                  <a:pt x="1402308" y="830976"/>
                </a:lnTo>
                <a:lnTo>
                  <a:pt x="1365276" y="857499"/>
                </a:lnTo>
                <a:lnTo>
                  <a:pt x="1325364" y="879897"/>
                </a:lnTo>
                <a:lnTo>
                  <a:pt x="1282882" y="897859"/>
                </a:lnTo>
                <a:lnTo>
                  <a:pt x="1238141" y="911074"/>
                </a:lnTo>
                <a:lnTo>
                  <a:pt x="1191452" y="919231"/>
                </a:lnTo>
                <a:lnTo>
                  <a:pt x="1143127" y="922019"/>
                </a:lnTo>
                <a:lnTo>
                  <a:pt x="414400" y="922019"/>
                </a:lnTo>
                <a:lnTo>
                  <a:pt x="366075" y="919231"/>
                </a:lnTo>
                <a:lnTo>
                  <a:pt x="319386" y="911074"/>
                </a:lnTo>
                <a:lnTo>
                  <a:pt x="274645" y="897859"/>
                </a:lnTo>
                <a:lnTo>
                  <a:pt x="232163" y="879897"/>
                </a:lnTo>
                <a:lnTo>
                  <a:pt x="192251" y="857499"/>
                </a:lnTo>
                <a:lnTo>
                  <a:pt x="155219" y="830976"/>
                </a:lnTo>
                <a:lnTo>
                  <a:pt x="121380" y="800639"/>
                </a:lnTo>
                <a:lnTo>
                  <a:pt x="91043" y="766800"/>
                </a:lnTo>
                <a:lnTo>
                  <a:pt x="64520" y="729768"/>
                </a:lnTo>
                <a:lnTo>
                  <a:pt x="42122" y="689856"/>
                </a:lnTo>
                <a:lnTo>
                  <a:pt x="24160" y="647374"/>
                </a:lnTo>
                <a:lnTo>
                  <a:pt x="10945" y="602633"/>
                </a:lnTo>
                <a:lnTo>
                  <a:pt x="2788" y="555944"/>
                </a:lnTo>
                <a:lnTo>
                  <a:pt x="0" y="507618"/>
                </a:lnTo>
                <a:lnTo>
                  <a:pt x="0" y="4144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3005" y="4897628"/>
            <a:ext cx="1031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Active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9764" y="4578096"/>
            <a:ext cx="1388745" cy="922019"/>
          </a:xfrm>
          <a:custGeom>
            <a:avLst/>
            <a:gdLst/>
            <a:ahLst/>
            <a:cxnLst/>
            <a:rect l="l" t="t" r="r" b="b"/>
            <a:pathLst>
              <a:path w="1388745" h="922020">
                <a:moveTo>
                  <a:pt x="0" y="414400"/>
                </a:moveTo>
                <a:lnTo>
                  <a:pt x="2788" y="366075"/>
                </a:lnTo>
                <a:lnTo>
                  <a:pt x="10945" y="319386"/>
                </a:lnTo>
                <a:lnTo>
                  <a:pt x="24160" y="274645"/>
                </a:lnTo>
                <a:lnTo>
                  <a:pt x="42122" y="232163"/>
                </a:lnTo>
                <a:lnTo>
                  <a:pt x="64520" y="192251"/>
                </a:lnTo>
                <a:lnTo>
                  <a:pt x="91043" y="155219"/>
                </a:lnTo>
                <a:lnTo>
                  <a:pt x="121380" y="121380"/>
                </a:lnTo>
                <a:lnTo>
                  <a:pt x="155219" y="91043"/>
                </a:lnTo>
                <a:lnTo>
                  <a:pt x="192251" y="64520"/>
                </a:lnTo>
                <a:lnTo>
                  <a:pt x="232163" y="42122"/>
                </a:lnTo>
                <a:lnTo>
                  <a:pt x="274645" y="24160"/>
                </a:lnTo>
                <a:lnTo>
                  <a:pt x="319386" y="10945"/>
                </a:lnTo>
                <a:lnTo>
                  <a:pt x="366075" y="2788"/>
                </a:lnTo>
                <a:lnTo>
                  <a:pt x="414400" y="0"/>
                </a:lnTo>
                <a:lnTo>
                  <a:pt x="973963" y="0"/>
                </a:lnTo>
                <a:lnTo>
                  <a:pt x="1022288" y="2788"/>
                </a:lnTo>
                <a:lnTo>
                  <a:pt x="1068977" y="10945"/>
                </a:lnTo>
                <a:lnTo>
                  <a:pt x="1113718" y="24160"/>
                </a:lnTo>
                <a:lnTo>
                  <a:pt x="1156200" y="42122"/>
                </a:lnTo>
                <a:lnTo>
                  <a:pt x="1196112" y="64520"/>
                </a:lnTo>
                <a:lnTo>
                  <a:pt x="1233144" y="91043"/>
                </a:lnTo>
                <a:lnTo>
                  <a:pt x="1266983" y="121380"/>
                </a:lnTo>
                <a:lnTo>
                  <a:pt x="1297320" y="155219"/>
                </a:lnTo>
                <a:lnTo>
                  <a:pt x="1323843" y="192251"/>
                </a:lnTo>
                <a:lnTo>
                  <a:pt x="1346241" y="232163"/>
                </a:lnTo>
                <a:lnTo>
                  <a:pt x="1364203" y="274645"/>
                </a:lnTo>
                <a:lnTo>
                  <a:pt x="1377418" y="319386"/>
                </a:lnTo>
                <a:lnTo>
                  <a:pt x="1385575" y="366075"/>
                </a:lnTo>
                <a:lnTo>
                  <a:pt x="1388364" y="414400"/>
                </a:lnTo>
                <a:lnTo>
                  <a:pt x="1388364" y="507618"/>
                </a:lnTo>
                <a:lnTo>
                  <a:pt x="1385575" y="555944"/>
                </a:lnTo>
                <a:lnTo>
                  <a:pt x="1377418" y="602633"/>
                </a:lnTo>
                <a:lnTo>
                  <a:pt x="1364203" y="647374"/>
                </a:lnTo>
                <a:lnTo>
                  <a:pt x="1346241" y="689856"/>
                </a:lnTo>
                <a:lnTo>
                  <a:pt x="1323843" y="729768"/>
                </a:lnTo>
                <a:lnTo>
                  <a:pt x="1297320" y="766800"/>
                </a:lnTo>
                <a:lnTo>
                  <a:pt x="1266983" y="800639"/>
                </a:lnTo>
                <a:lnTo>
                  <a:pt x="1233144" y="830976"/>
                </a:lnTo>
                <a:lnTo>
                  <a:pt x="1196112" y="857499"/>
                </a:lnTo>
                <a:lnTo>
                  <a:pt x="1156200" y="879897"/>
                </a:lnTo>
                <a:lnTo>
                  <a:pt x="1113718" y="897859"/>
                </a:lnTo>
                <a:lnTo>
                  <a:pt x="1068977" y="911074"/>
                </a:lnTo>
                <a:lnTo>
                  <a:pt x="1022288" y="919231"/>
                </a:lnTo>
                <a:lnTo>
                  <a:pt x="973963" y="922019"/>
                </a:lnTo>
                <a:lnTo>
                  <a:pt x="414400" y="922019"/>
                </a:lnTo>
                <a:lnTo>
                  <a:pt x="366075" y="919231"/>
                </a:lnTo>
                <a:lnTo>
                  <a:pt x="319386" y="911074"/>
                </a:lnTo>
                <a:lnTo>
                  <a:pt x="274645" y="897859"/>
                </a:lnTo>
                <a:lnTo>
                  <a:pt x="232163" y="879897"/>
                </a:lnTo>
                <a:lnTo>
                  <a:pt x="192251" y="857499"/>
                </a:lnTo>
                <a:lnTo>
                  <a:pt x="155219" y="830976"/>
                </a:lnTo>
                <a:lnTo>
                  <a:pt x="121380" y="800639"/>
                </a:lnTo>
                <a:lnTo>
                  <a:pt x="91043" y="766800"/>
                </a:lnTo>
                <a:lnTo>
                  <a:pt x="64520" y="729768"/>
                </a:lnTo>
                <a:lnTo>
                  <a:pt x="42122" y="689856"/>
                </a:lnTo>
                <a:lnTo>
                  <a:pt x="24160" y="647374"/>
                </a:lnTo>
                <a:lnTo>
                  <a:pt x="10945" y="602633"/>
                </a:lnTo>
                <a:lnTo>
                  <a:pt x="2788" y="555944"/>
                </a:lnTo>
                <a:lnTo>
                  <a:pt x="0" y="507618"/>
                </a:lnTo>
                <a:lnTo>
                  <a:pt x="0" y="4144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31485" y="4897628"/>
            <a:ext cx="1366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Inactive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31123" y="4578096"/>
            <a:ext cx="1423670" cy="922019"/>
          </a:xfrm>
          <a:custGeom>
            <a:avLst/>
            <a:gdLst/>
            <a:ahLst/>
            <a:cxnLst/>
            <a:rect l="l" t="t" r="r" b="b"/>
            <a:pathLst>
              <a:path w="1423670" h="922020">
                <a:moveTo>
                  <a:pt x="0" y="414400"/>
                </a:moveTo>
                <a:lnTo>
                  <a:pt x="2788" y="366075"/>
                </a:lnTo>
                <a:lnTo>
                  <a:pt x="10945" y="319386"/>
                </a:lnTo>
                <a:lnTo>
                  <a:pt x="24160" y="274645"/>
                </a:lnTo>
                <a:lnTo>
                  <a:pt x="42122" y="232163"/>
                </a:lnTo>
                <a:lnTo>
                  <a:pt x="64520" y="192251"/>
                </a:lnTo>
                <a:lnTo>
                  <a:pt x="91043" y="155219"/>
                </a:lnTo>
                <a:lnTo>
                  <a:pt x="121380" y="121380"/>
                </a:lnTo>
                <a:lnTo>
                  <a:pt x="155219" y="91043"/>
                </a:lnTo>
                <a:lnTo>
                  <a:pt x="192251" y="64520"/>
                </a:lnTo>
                <a:lnTo>
                  <a:pt x="232163" y="42122"/>
                </a:lnTo>
                <a:lnTo>
                  <a:pt x="274645" y="24160"/>
                </a:lnTo>
                <a:lnTo>
                  <a:pt x="319386" y="10945"/>
                </a:lnTo>
                <a:lnTo>
                  <a:pt x="366075" y="2788"/>
                </a:lnTo>
                <a:lnTo>
                  <a:pt x="414400" y="0"/>
                </a:lnTo>
                <a:lnTo>
                  <a:pt x="1009015" y="0"/>
                </a:lnTo>
                <a:lnTo>
                  <a:pt x="1057340" y="2788"/>
                </a:lnTo>
                <a:lnTo>
                  <a:pt x="1104029" y="10945"/>
                </a:lnTo>
                <a:lnTo>
                  <a:pt x="1148770" y="24160"/>
                </a:lnTo>
                <a:lnTo>
                  <a:pt x="1191252" y="42122"/>
                </a:lnTo>
                <a:lnTo>
                  <a:pt x="1231164" y="64520"/>
                </a:lnTo>
                <a:lnTo>
                  <a:pt x="1268196" y="91043"/>
                </a:lnTo>
                <a:lnTo>
                  <a:pt x="1302035" y="121380"/>
                </a:lnTo>
                <a:lnTo>
                  <a:pt x="1332372" y="155219"/>
                </a:lnTo>
                <a:lnTo>
                  <a:pt x="1358895" y="192251"/>
                </a:lnTo>
                <a:lnTo>
                  <a:pt x="1381293" y="232163"/>
                </a:lnTo>
                <a:lnTo>
                  <a:pt x="1399255" y="274645"/>
                </a:lnTo>
                <a:lnTo>
                  <a:pt x="1412470" y="319386"/>
                </a:lnTo>
                <a:lnTo>
                  <a:pt x="1420627" y="366075"/>
                </a:lnTo>
                <a:lnTo>
                  <a:pt x="1423416" y="414400"/>
                </a:lnTo>
                <a:lnTo>
                  <a:pt x="1423416" y="507618"/>
                </a:lnTo>
                <a:lnTo>
                  <a:pt x="1420627" y="555944"/>
                </a:lnTo>
                <a:lnTo>
                  <a:pt x="1412470" y="602633"/>
                </a:lnTo>
                <a:lnTo>
                  <a:pt x="1399255" y="647374"/>
                </a:lnTo>
                <a:lnTo>
                  <a:pt x="1381293" y="689856"/>
                </a:lnTo>
                <a:lnTo>
                  <a:pt x="1358895" y="729768"/>
                </a:lnTo>
                <a:lnTo>
                  <a:pt x="1332372" y="766800"/>
                </a:lnTo>
                <a:lnTo>
                  <a:pt x="1302035" y="800639"/>
                </a:lnTo>
                <a:lnTo>
                  <a:pt x="1268196" y="830976"/>
                </a:lnTo>
                <a:lnTo>
                  <a:pt x="1231164" y="857499"/>
                </a:lnTo>
                <a:lnTo>
                  <a:pt x="1191252" y="879897"/>
                </a:lnTo>
                <a:lnTo>
                  <a:pt x="1148770" y="897859"/>
                </a:lnTo>
                <a:lnTo>
                  <a:pt x="1104029" y="911074"/>
                </a:lnTo>
                <a:lnTo>
                  <a:pt x="1057340" y="919231"/>
                </a:lnTo>
                <a:lnTo>
                  <a:pt x="1009015" y="922019"/>
                </a:lnTo>
                <a:lnTo>
                  <a:pt x="414400" y="922019"/>
                </a:lnTo>
                <a:lnTo>
                  <a:pt x="366075" y="919231"/>
                </a:lnTo>
                <a:lnTo>
                  <a:pt x="319386" y="911074"/>
                </a:lnTo>
                <a:lnTo>
                  <a:pt x="274645" y="897859"/>
                </a:lnTo>
                <a:lnTo>
                  <a:pt x="232163" y="879897"/>
                </a:lnTo>
                <a:lnTo>
                  <a:pt x="192251" y="857499"/>
                </a:lnTo>
                <a:lnTo>
                  <a:pt x="155219" y="830976"/>
                </a:lnTo>
                <a:lnTo>
                  <a:pt x="121380" y="800639"/>
                </a:lnTo>
                <a:lnTo>
                  <a:pt x="91043" y="766800"/>
                </a:lnTo>
                <a:lnTo>
                  <a:pt x="64520" y="729768"/>
                </a:lnTo>
                <a:lnTo>
                  <a:pt x="42122" y="689856"/>
                </a:lnTo>
                <a:lnTo>
                  <a:pt x="24160" y="647374"/>
                </a:lnTo>
                <a:lnTo>
                  <a:pt x="10945" y="602633"/>
                </a:lnTo>
                <a:lnTo>
                  <a:pt x="2788" y="555944"/>
                </a:lnTo>
                <a:lnTo>
                  <a:pt x="0" y="507618"/>
                </a:lnTo>
                <a:lnTo>
                  <a:pt x="0" y="41440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40039" y="4859528"/>
            <a:ext cx="1031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Closed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94592" y="4541520"/>
            <a:ext cx="1428115" cy="922019"/>
          </a:xfrm>
          <a:custGeom>
            <a:avLst/>
            <a:gdLst/>
            <a:ahLst/>
            <a:cxnLst/>
            <a:rect l="l" t="t" r="r" b="b"/>
            <a:pathLst>
              <a:path w="1428115" h="922020">
                <a:moveTo>
                  <a:pt x="0" y="414400"/>
                </a:moveTo>
                <a:lnTo>
                  <a:pt x="2788" y="366075"/>
                </a:lnTo>
                <a:lnTo>
                  <a:pt x="10945" y="319386"/>
                </a:lnTo>
                <a:lnTo>
                  <a:pt x="24160" y="274645"/>
                </a:lnTo>
                <a:lnTo>
                  <a:pt x="42122" y="232163"/>
                </a:lnTo>
                <a:lnTo>
                  <a:pt x="64520" y="192251"/>
                </a:lnTo>
                <a:lnTo>
                  <a:pt x="91043" y="155219"/>
                </a:lnTo>
                <a:lnTo>
                  <a:pt x="121380" y="121380"/>
                </a:lnTo>
                <a:lnTo>
                  <a:pt x="155219" y="91043"/>
                </a:lnTo>
                <a:lnTo>
                  <a:pt x="192251" y="64520"/>
                </a:lnTo>
                <a:lnTo>
                  <a:pt x="232163" y="42122"/>
                </a:lnTo>
                <a:lnTo>
                  <a:pt x="274645" y="24160"/>
                </a:lnTo>
                <a:lnTo>
                  <a:pt x="319386" y="10945"/>
                </a:lnTo>
                <a:lnTo>
                  <a:pt x="366075" y="2788"/>
                </a:lnTo>
                <a:lnTo>
                  <a:pt x="414400" y="0"/>
                </a:lnTo>
                <a:lnTo>
                  <a:pt x="1013586" y="0"/>
                </a:lnTo>
                <a:lnTo>
                  <a:pt x="1061912" y="2788"/>
                </a:lnTo>
                <a:lnTo>
                  <a:pt x="1108601" y="10945"/>
                </a:lnTo>
                <a:lnTo>
                  <a:pt x="1153342" y="24160"/>
                </a:lnTo>
                <a:lnTo>
                  <a:pt x="1195824" y="42122"/>
                </a:lnTo>
                <a:lnTo>
                  <a:pt x="1235736" y="64520"/>
                </a:lnTo>
                <a:lnTo>
                  <a:pt x="1272768" y="91043"/>
                </a:lnTo>
                <a:lnTo>
                  <a:pt x="1306607" y="121380"/>
                </a:lnTo>
                <a:lnTo>
                  <a:pt x="1336944" y="155219"/>
                </a:lnTo>
                <a:lnTo>
                  <a:pt x="1363467" y="192251"/>
                </a:lnTo>
                <a:lnTo>
                  <a:pt x="1385865" y="232163"/>
                </a:lnTo>
                <a:lnTo>
                  <a:pt x="1403827" y="274645"/>
                </a:lnTo>
                <a:lnTo>
                  <a:pt x="1417042" y="319386"/>
                </a:lnTo>
                <a:lnTo>
                  <a:pt x="1425199" y="366075"/>
                </a:lnTo>
                <a:lnTo>
                  <a:pt x="1427988" y="414400"/>
                </a:lnTo>
                <a:lnTo>
                  <a:pt x="1427988" y="507618"/>
                </a:lnTo>
                <a:lnTo>
                  <a:pt x="1425199" y="555944"/>
                </a:lnTo>
                <a:lnTo>
                  <a:pt x="1417042" y="602633"/>
                </a:lnTo>
                <a:lnTo>
                  <a:pt x="1403827" y="647374"/>
                </a:lnTo>
                <a:lnTo>
                  <a:pt x="1385865" y="689856"/>
                </a:lnTo>
                <a:lnTo>
                  <a:pt x="1363467" y="729768"/>
                </a:lnTo>
                <a:lnTo>
                  <a:pt x="1336944" y="766800"/>
                </a:lnTo>
                <a:lnTo>
                  <a:pt x="1306607" y="800639"/>
                </a:lnTo>
                <a:lnTo>
                  <a:pt x="1272768" y="830976"/>
                </a:lnTo>
                <a:lnTo>
                  <a:pt x="1235736" y="857499"/>
                </a:lnTo>
                <a:lnTo>
                  <a:pt x="1195824" y="879897"/>
                </a:lnTo>
                <a:lnTo>
                  <a:pt x="1153342" y="897859"/>
                </a:lnTo>
                <a:lnTo>
                  <a:pt x="1108601" y="911074"/>
                </a:lnTo>
                <a:lnTo>
                  <a:pt x="1061912" y="919231"/>
                </a:lnTo>
                <a:lnTo>
                  <a:pt x="1013586" y="922019"/>
                </a:lnTo>
                <a:lnTo>
                  <a:pt x="414400" y="922019"/>
                </a:lnTo>
                <a:lnTo>
                  <a:pt x="366075" y="919231"/>
                </a:lnTo>
                <a:lnTo>
                  <a:pt x="319386" y="911074"/>
                </a:lnTo>
                <a:lnTo>
                  <a:pt x="274645" y="897859"/>
                </a:lnTo>
                <a:lnTo>
                  <a:pt x="232163" y="879897"/>
                </a:lnTo>
                <a:lnTo>
                  <a:pt x="192251" y="857499"/>
                </a:lnTo>
                <a:lnTo>
                  <a:pt x="155219" y="830976"/>
                </a:lnTo>
                <a:lnTo>
                  <a:pt x="121380" y="800639"/>
                </a:lnTo>
                <a:lnTo>
                  <a:pt x="91043" y="766800"/>
                </a:lnTo>
                <a:lnTo>
                  <a:pt x="64520" y="729768"/>
                </a:lnTo>
                <a:lnTo>
                  <a:pt x="42122" y="689856"/>
                </a:lnTo>
                <a:lnTo>
                  <a:pt x="24160" y="647374"/>
                </a:lnTo>
                <a:lnTo>
                  <a:pt x="10945" y="602633"/>
                </a:lnTo>
                <a:lnTo>
                  <a:pt x="2788" y="555944"/>
                </a:lnTo>
                <a:lnTo>
                  <a:pt x="0" y="507618"/>
                </a:lnTo>
                <a:lnTo>
                  <a:pt x="0" y="4144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12371" y="4897628"/>
            <a:ext cx="1366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Archived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78290" y="3181921"/>
            <a:ext cx="9783445" cy="3134360"/>
            <a:chOff x="2578290" y="3181921"/>
            <a:chExt cx="9783445" cy="3134360"/>
          </a:xfrm>
        </p:grpSpPr>
        <p:sp>
          <p:nvSpPr>
            <p:cNvPr id="13" name="object 13"/>
            <p:cNvSpPr/>
            <p:nvPr/>
          </p:nvSpPr>
          <p:spPr>
            <a:xfrm>
              <a:off x="2607563" y="4325111"/>
              <a:ext cx="5655945" cy="824865"/>
            </a:xfrm>
            <a:custGeom>
              <a:avLst/>
              <a:gdLst/>
              <a:ahLst/>
              <a:cxnLst/>
              <a:rect l="l" t="t" r="r" b="b"/>
              <a:pathLst>
                <a:path w="5655945" h="824864">
                  <a:moveTo>
                    <a:pt x="1751076" y="737615"/>
                  </a:moveTo>
                  <a:lnTo>
                    <a:pt x="2209800" y="742188"/>
                  </a:lnTo>
                </a:path>
                <a:path w="5655945" h="824864">
                  <a:moveTo>
                    <a:pt x="2147316" y="687324"/>
                  </a:moveTo>
                  <a:lnTo>
                    <a:pt x="2377440" y="757047"/>
                  </a:lnTo>
                  <a:lnTo>
                    <a:pt x="2147316" y="824484"/>
                  </a:lnTo>
                </a:path>
                <a:path w="5655945" h="824864">
                  <a:moveTo>
                    <a:pt x="571500" y="736091"/>
                  </a:moveTo>
                  <a:lnTo>
                    <a:pt x="1751076" y="740663"/>
                  </a:lnTo>
                </a:path>
                <a:path w="5655945" h="824864">
                  <a:moveTo>
                    <a:pt x="5401056" y="667512"/>
                  </a:moveTo>
                  <a:lnTo>
                    <a:pt x="5655564" y="670560"/>
                  </a:lnTo>
                </a:path>
                <a:path w="5655945" h="824864">
                  <a:moveTo>
                    <a:pt x="5425440" y="597408"/>
                  </a:moveTo>
                  <a:lnTo>
                    <a:pt x="5655564" y="667512"/>
                  </a:lnTo>
                  <a:lnTo>
                    <a:pt x="5425440" y="737615"/>
                  </a:lnTo>
                </a:path>
                <a:path w="5655945" h="824864">
                  <a:moveTo>
                    <a:pt x="3774948" y="665988"/>
                  </a:moveTo>
                  <a:lnTo>
                    <a:pt x="5532120" y="670560"/>
                  </a:lnTo>
                </a:path>
                <a:path w="5655945" h="824864">
                  <a:moveTo>
                    <a:pt x="70104" y="0"/>
                  </a:moveTo>
                  <a:lnTo>
                    <a:pt x="71628" y="252984"/>
                  </a:lnTo>
                </a:path>
                <a:path w="5655945" h="824864">
                  <a:moveTo>
                    <a:pt x="140208" y="0"/>
                  </a:moveTo>
                  <a:lnTo>
                    <a:pt x="70104" y="252984"/>
                  </a:ln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8290" y="3879786"/>
              <a:ext cx="223139" cy="2216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77667" y="4093463"/>
              <a:ext cx="1905" cy="231775"/>
            </a:xfrm>
            <a:custGeom>
              <a:avLst/>
              <a:gdLst/>
              <a:ahLst/>
              <a:cxnLst/>
              <a:rect l="l" t="t" r="r" b="b"/>
              <a:pathLst>
                <a:path w="1905" h="231775">
                  <a:moveTo>
                    <a:pt x="0" y="0"/>
                  </a:moveTo>
                  <a:lnTo>
                    <a:pt x="1524" y="23164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52487" y="3186683"/>
              <a:ext cx="3679190" cy="1613535"/>
            </a:xfrm>
            <a:custGeom>
              <a:avLst/>
              <a:gdLst/>
              <a:ahLst/>
              <a:cxnLst/>
              <a:rect l="l" t="t" r="r" b="b"/>
              <a:pathLst>
                <a:path w="3679190" h="1613535">
                  <a:moveTo>
                    <a:pt x="2255520" y="726948"/>
                  </a:moveTo>
                  <a:lnTo>
                    <a:pt x="1645539" y="726948"/>
                  </a:lnTo>
                  <a:lnTo>
                    <a:pt x="0" y="1613154"/>
                  </a:lnTo>
                  <a:lnTo>
                    <a:pt x="2255520" y="726948"/>
                  </a:lnTo>
                  <a:close/>
                </a:path>
                <a:path w="3679190" h="1613535">
                  <a:moveTo>
                    <a:pt x="3557651" y="0"/>
                  </a:moveTo>
                  <a:lnTo>
                    <a:pt x="1360043" y="0"/>
                  </a:lnTo>
                  <a:lnTo>
                    <a:pt x="1312876" y="9519"/>
                  </a:lnTo>
                  <a:lnTo>
                    <a:pt x="1274365" y="35480"/>
                  </a:lnTo>
                  <a:lnTo>
                    <a:pt x="1248404" y="73991"/>
                  </a:lnTo>
                  <a:lnTo>
                    <a:pt x="1238885" y="121158"/>
                  </a:lnTo>
                  <a:lnTo>
                    <a:pt x="1238885" y="605790"/>
                  </a:lnTo>
                  <a:lnTo>
                    <a:pt x="1248404" y="652956"/>
                  </a:lnTo>
                  <a:lnTo>
                    <a:pt x="1274365" y="691467"/>
                  </a:lnTo>
                  <a:lnTo>
                    <a:pt x="1312876" y="717428"/>
                  </a:lnTo>
                  <a:lnTo>
                    <a:pt x="1360043" y="726948"/>
                  </a:lnTo>
                  <a:lnTo>
                    <a:pt x="3557651" y="726948"/>
                  </a:lnTo>
                  <a:lnTo>
                    <a:pt x="3604817" y="717428"/>
                  </a:lnTo>
                  <a:lnTo>
                    <a:pt x="3643328" y="691467"/>
                  </a:lnTo>
                  <a:lnTo>
                    <a:pt x="3669289" y="652956"/>
                  </a:lnTo>
                  <a:lnTo>
                    <a:pt x="3678809" y="605790"/>
                  </a:lnTo>
                  <a:lnTo>
                    <a:pt x="3678809" y="121158"/>
                  </a:lnTo>
                  <a:lnTo>
                    <a:pt x="3669289" y="73991"/>
                  </a:lnTo>
                  <a:lnTo>
                    <a:pt x="3643328" y="35480"/>
                  </a:lnTo>
                  <a:lnTo>
                    <a:pt x="3604817" y="9519"/>
                  </a:lnTo>
                  <a:lnTo>
                    <a:pt x="3557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52487" y="3186683"/>
              <a:ext cx="3679190" cy="1613535"/>
            </a:xfrm>
            <a:custGeom>
              <a:avLst/>
              <a:gdLst/>
              <a:ahLst/>
              <a:cxnLst/>
              <a:rect l="l" t="t" r="r" b="b"/>
              <a:pathLst>
                <a:path w="3679190" h="1613535">
                  <a:moveTo>
                    <a:pt x="1238885" y="121158"/>
                  </a:moveTo>
                  <a:lnTo>
                    <a:pt x="1248404" y="73991"/>
                  </a:lnTo>
                  <a:lnTo>
                    <a:pt x="1274365" y="35480"/>
                  </a:lnTo>
                  <a:lnTo>
                    <a:pt x="1312876" y="9519"/>
                  </a:lnTo>
                  <a:lnTo>
                    <a:pt x="1360043" y="0"/>
                  </a:lnTo>
                  <a:lnTo>
                    <a:pt x="1645539" y="0"/>
                  </a:lnTo>
                  <a:lnTo>
                    <a:pt x="2255520" y="0"/>
                  </a:lnTo>
                  <a:lnTo>
                    <a:pt x="3557651" y="0"/>
                  </a:lnTo>
                  <a:lnTo>
                    <a:pt x="3604817" y="9519"/>
                  </a:lnTo>
                  <a:lnTo>
                    <a:pt x="3643328" y="35480"/>
                  </a:lnTo>
                  <a:lnTo>
                    <a:pt x="3669289" y="73991"/>
                  </a:lnTo>
                  <a:lnTo>
                    <a:pt x="3678809" y="121158"/>
                  </a:lnTo>
                  <a:lnTo>
                    <a:pt x="3678809" y="424053"/>
                  </a:lnTo>
                  <a:lnTo>
                    <a:pt x="3678809" y="605790"/>
                  </a:lnTo>
                  <a:lnTo>
                    <a:pt x="3669289" y="652956"/>
                  </a:lnTo>
                  <a:lnTo>
                    <a:pt x="3643328" y="691467"/>
                  </a:lnTo>
                  <a:lnTo>
                    <a:pt x="3604817" y="717428"/>
                  </a:lnTo>
                  <a:lnTo>
                    <a:pt x="3557651" y="726948"/>
                  </a:lnTo>
                  <a:lnTo>
                    <a:pt x="2255520" y="726948"/>
                  </a:lnTo>
                  <a:lnTo>
                    <a:pt x="0" y="1613154"/>
                  </a:lnTo>
                  <a:lnTo>
                    <a:pt x="1645539" y="726948"/>
                  </a:lnTo>
                  <a:lnTo>
                    <a:pt x="1360043" y="726948"/>
                  </a:lnTo>
                  <a:lnTo>
                    <a:pt x="1312876" y="717428"/>
                  </a:lnTo>
                  <a:lnTo>
                    <a:pt x="1274365" y="691467"/>
                  </a:lnTo>
                  <a:lnTo>
                    <a:pt x="1248404" y="652956"/>
                  </a:lnTo>
                  <a:lnTo>
                    <a:pt x="1238885" y="605790"/>
                  </a:lnTo>
                  <a:lnTo>
                    <a:pt x="1238885" y="424053"/>
                  </a:lnTo>
                  <a:lnTo>
                    <a:pt x="1238885" y="12115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46902" y="6021006"/>
              <a:ext cx="224662" cy="2246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00559" y="5500116"/>
              <a:ext cx="139065" cy="483234"/>
            </a:xfrm>
            <a:custGeom>
              <a:avLst/>
              <a:gdLst/>
              <a:ahLst/>
              <a:cxnLst/>
              <a:rect l="l" t="t" r="r" b="b"/>
              <a:pathLst>
                <a:path w="139065" h="483235">
                  <a:moveTo>
                    <a:pt x="68580" y="228600"/>
                  </a:moveTo>
                  <a:lnTo>
                    <a:pt x="73151" y="483108"/>
                  </a:lnTo>
                </a:path>
                <a:path w="139065" h="483235">
                  <a:moveTo>
                    <a:pt x="138684" y="228600"/>
                  </a:moveTo>
                  <a:lnTo>
                    <a:pt x="69342" y="483108"/>
                  </a:lnTo>
                  <a:lnTo>
                    <a:pt x="0" y="228600"/>
                  </a:lnTo>
                </a:path>
                <a:path w="139065" h="483235">
                  <a:moveTo>
                    <a:pt x="68580" y="228600"/>
                  </a:moveTo>
                  <a:lnTo>
                    <a:pt x="73151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86259" y="5958839"/>
              <a:ext cx="367665" cy="349250"/>
            </a:xfrm>
            <a:custGeom>
              <a:avLst/>
              <a:gdLst/>
              <a:ahLst/>
              <a:cxnLst/>
              <a:rect l="l" t="t" r="r" b="b"/>
              <a:pathLst>
                <a:path w="367665" h="349250">
                  <a:moveTo>
                    <a:pt x="183642" y="0"/>
                  </a:moveTo>
                  <a:lnTo>
                    <a:pt x="134805" y="6231"/>
                  </a:lnTo>
                  <a:lnTo>
                    <a:pt x="90931" y="23819"/>
                  </a:lnTo>
                  <a:lnTo>
                    <a:pt x="53768" y="51101"/>
                  </a:lnTo>
                  <a:lnTo>
                    <a:pt x="25061" y="86416"/>
                  </a:lnTo>
                  <a:lnTo>
                    <a:pt x="6556" y="128102"/>
                  </a:lnTo>
                  <a:lnTo>
                    <a:pt x="0" y="174498"/>
                  </a:lnTo>
                  <a:lnTo>
                    <a:pt x="6556" y="220893"/>
                  </a:lnTo>
                  <a:lnTo>
                    <a:pt x="25061" y="262579"/>
                  </a:lnTo>
                  <a:lnTo>
                    <a:pt x="53768" y="297894"/>
                  </a:lnTo>
                  <a:lnTo>
                    <a:pt x="90932" y="325176"/>
                  </a:lnTo>
                  <a:lnTo>
                    <a:pt x="134805" y="342764"/>
                  </a:lnTo>
                  <a:lnTo>
                    <a:pt x="183642" y="348996"/>
                  </a:lnTo>
                  <a:lnTo>
                    <a:pt x="232478" y="342764"/>
                  </a:lnTo>
                  <a:lnTo>
                    <a:pt x="276352" y="325176"/>
                  </a:lnTo>
                  <a:lnTo>
                    <a:pt x="313515" y="297894"/>
                  </a:lnTo>
                  <a:lnTo>
                    <a:pt x="342222" y="262579"/>
                  </a:lnTo>
                  <a:lnTo>
                    <a:pt x="360727" y="220893"/>
                  </a:lnTo>
                  <a:lnTo>
                    <a:pt x="367284" y="174498"/>
                  </a:lnTo>
                  <a:lnTo>
                    <a:pt x="360727" y="128102"/>
                  </a:lnTo>
                  <a:lnTo>
                    <a:pt x="342222" y="86416"/>
                  </a:lnTo>
                  <a:lnTo>
                    <a:pt x="313515" y="51101"/>
                  </a:lnTo>
                  <a:lnTo>
                    <a:pt x="276351" y="23819"/>
                  </a:lnTo>
                  <a:lnTo>
                    <a:pt x="232478" y="6231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86259" y="5958839"/>
              <a:ext cx="367665" cy="349250"/>
            </a:xfrm>
            <a:custGeom>
              <a:avLst/>
              <a:gdLst/>
              <a:ahLst/>
              <a:cxnLst/>
              <a:rect l="l" t="t" r="r" b="b"/>
              <a:pathLst>
                <a:path w="367665" h="349250">
                  <a:moveTo>
                    <a:pt x="0" y="174498"/>
                  </a:moveTo>
                  <a:lnTo>
                    <a:pt x="6556" y="128102"/>
                  </a:lnTo>
                  <a:lnTo>
                    <a:pt x="25061" y="86416"/>
                  </a:lnTo>
                  <a:lnTo>
                    <a:pt x="53768" y="51101"/>
                  </a:lnTo>
                  <a:lnTo>
                    <a:pt x="90931" y="23819"/>
                  </a:lnTo>
                  <a:lnTo>
                    <a:pt x="134805" y="6231"/>
                  </a:lnTo>
                  <a:lnTo>
                    <a:pt x="183642" y="0"/>
                  </a:lnTo>
                  <a:lnTo>
                    <a:pt x="232478" y="6231"/>
                  </a:lnTo>
                  <a:lnTo>
                    <a:pt x="276351" y="23819"/>
                  </a:lnTo>
                  <a:lnTo>
                    <a:pt x="313515" y="51101"/>
                  </a:lnTo>
                  <a:lnTo>
                    <a:pt x="342222" y="86416"/>
                  </a:lnTo>
                  <a:lnTo>
                    <a:pt x="360727" y="128102"/>
                  </a:lnTo>
                  <a:lnTo>
                    <a:pt x="367284" y="174498"/>
                  </a:lnTo>
                  <a:lnTo>
                    <a:pt x="360727" y="220893"/>
                  </a:lnTo>
                  <a:lnTo>
                    <a:pt x="342222" y="262579"/>
                  </a:lnTo>
                  <a:lnTo>
                    <a:pt x="313515" y="297894"/>
                  </a:lnTo>
                  <a:lnTo>
                    <a:pt x="276352" y="325176"/>
                  </a:lnTo>
                  <a:lnTo>
                    <a:pt x="232478" y="342764"/>
                  </a:lnTo>
                  <a:lnTo>
                    <a:pt x="183642" y="348996"/>
                  </a:lnTo>
                  <a:lnTo>
                    <a:pt x="134805" y="342764"/>
                  </a:lnTo>
                  <a:lnTo>
                    <a:pt x="90932" y="325176"/>
                  </a:lnTo>
                  <a:lnTo>
                    <a:pt x="53768" y="297894"/>
                  </a:lnTo>
                  <a:lnTo>
                    <a:pt x="25061" y="262579"/>
                  </a:lnTo>
                  <a:lnTo>
                    <a:pt x="6556" y="220893"/>
                  </a:lnTo>
                  <a:lnTo>
                    <a:pt x="0" y="174498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241929" y="5285359"/>
            <a:ext cx="1534795" cy="7016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4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Inciden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-  Handled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5310" y="5172583"/>
            <a:ext cx="1701800" cy="7016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4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Incident-  Documented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00666" y="5265877"/>
            <a:ext cx="1534795" cy="702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Incident-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Archived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892" y="6347205"/>
            <a:ext cx="45504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Activity Diagram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Incident  (Focus on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dataflow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 a  system)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593514" y="7233348"/>
            <a:ext cx="1955800" cy="1751330"/>
            <a:chOff x="10593514" y="7233348"/>
            <a:chExt cx="1955800" cy="1751330"/>
          </a:xfrm>
        </p:grpSpPr>
        <p:sp>
          <p:nvSpPr>
            <p:cNvPr id="27" name="object 27"/>
            <p:cNvSpPr/>
            <p:nvPr/>
          </p:nvSpPr>
          <p:spPr>
            <a:xfrm>
              <a:off x="10598277" y="7238110"/>
              <a:ext cx="1946275" cy="1741805"/>
            </a:xfrm>
            <a:custGeom>
              <a:avLst/>
              <a:gdLst/>
              <a:ahLst/>
              <a:cxnLst/>
              <a:rect l="l" t="t" r="r" b="b"/>
              <a:pathLst>
                <a:path w="1946275" h="1741804">
                  <a:moveTo>
                    <a:pt x="1807845" y="913764"/>
                  </a:moveTo>
                  <a:lnTo>
                    <a:pt x="242697" y="913764"/>
                  </a:lnTo>
                  <a:lnTo>
                    <a:pt x="199092" y="920793"/>
                  </a:lnTo>
                  <a:lnTo>
                    <a:pt x="161230" y="940367"/>
                  </a:lnTo>
                  <a:lnTo>
                    <a:pt x="131377" y="970220"/>
                  </a:lnTo>
                  <a:lnTo>
                    <a:pt x="111803" y="1008082"/>
                  </a:lnTo>
                  <a:lnTo>
                    <a:pt x="104775" y="1051686"/>
                  </a:lnTo>
                  <a:lnTo>
                    <a:pt x="104775" y="1603374"/>
                  </a:lnTo>
                  <a:lnTo>
                    <a:pt x="111803" y="1646969"/>
                  </a:lnTo>
                  <a:lnTo>
                    <a:pt x="131377" y="1684830"/>
                  </a:lnTo>
                  <a:lnTo>
                    <a:pt x="161230" y="1714686"/>
                  </a:lnTo>
                  <a:lnTo>
                    <a:pt x="199092" y="1734265"/>
                  </a:lnTo>
                  <a:lnTo>
                    <a:pt x="242697" y="1741296"/>
                  </a:lnTo>
                  <a:lnTo>
                    <a:pt x="1807845" y="1741296"/>
                  </a:lnTo>
                  <a:lnTo>
                    <a:pt x="1851449" y="1734265"/>
                  </a:lnTo>
                  <a:lnTo>
                    <a:pt x="1889311" y="1714686"/>
                  </a:lnTo>
                  <a:lnTo>
                    <a:pt x="1919164" y="1684830"/>
                  </a:lnTo>
                  <a:lnTo>
                    <a:pt x="1938738" y="1646969"/>
                  </a:lnTo>
                  <a:lnTo>
                    <a:pt x="1945767" y="1603374"/>
                  </a:lnTo>
                  <a:lnTo>
                    <a:pt x="1945767" y="1051686"/>
                  </a:lnTo>
                  <a:lnTo>
                    <a:pt x="1938738" y="1008082"/>
                  </a:lnTo>
                  <a:lnTo>
                    <a:pt x="1919164" y="970220"/>
                  </a:lnTo>
                  <a:lnTo>
                    <a:pt x="1889311" y="940367"/>
                  </a:lnTo>
                  <a:lnTo>
                    <a:pt x="1851449" y="920793"/>
                  </a:lnTo>
                  <a:lnTo>
                    <a:pt x="1807845" y="913764"/>
                  </a:lnTo>
                  <a:close/>
                </a:path>
                <a:path w="1946275" h="1741804">
                  <a:moveTo>
                    <a:pt x="0" y="0"/>
                  </a:moveTo>
                  <a:lnTo>
                    <a:pt x="411606" y="913764"/>
                  </a:lnTo>
                  <a:lnTo>
                    <a:pt x="871854" y="913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98277" y="7238110"/>
              <a:ext cx="1946275" cy="1741805"/>
            </a:xfrm>
            <a:custGeom>
              <a:avLst/>
              <a:gdLst/>
              <a:ahLst/>
              <a:cxnLst/>
              <a:rect l="l" t="t" r="r" b="b"/>
              <a:pathLst>
                <a:path w="1946275" h="1741804">
                  <a:moveTo>
                    <a:pt x="104775" y="1051686"/>
                  </a:moveTo>
                  <a:lnTo>
                    <a:pt x="111803" y="1008082"/>
                  </a:lnTo>
                  <a:lnTo>
                    <a:pt x="131377" y="970220"/>
                  </a:lnTo>
                  <a:lnTo>
                    <a:pt x="161230" y="940367"/>
                  </a:lnTo>
                  <a:lnTo>
                    <a:pt x="199092" y="920793"/>
                  </a:lnTo>
                  <a:lnTo>
                    <a:pt x="242697" y="913764"/>
                  </a:lnTo>
                  <a:lnTo>
                    <a:pt x="411606" y="913764"/>
                  </a:lnTo>
                  <a:lnTo>
                    <a:pt x="0" y="0"/>
                  </a:lnTo>
                  <a:lnTo>
                    <a:pt x="871854" y="913764"/>
                  </a:lnTo>
                  <a:lnTo>
                    <a:pt x="1807845" y="913764"/>
                  </a:lnTo>
                  <a:lnTo>
                    <a:pt x="1851449" y="920793"/>
                  </a:lnTo>
                  <a:lnTo>
                    <a:pt x="1889311" y="940367"/>
                  </a:lnTo>
                  <a:lnTo>
                    <a:pt x="1919164" y="970220"/>
                  </a:lnTo>
                  <a:lnTo>
                    <a:pt x="1938738" y="1008082"/>
                  </a:lnTo>
                  <a:lnTo>
                    <a:pt x="1945767" y="1051686"/>
                  </a:lnTo>
                  <a:lnTo>
                    <a:pt x="1945767" y="1258569"/>
                  </a:lnTo>
                  <a:lnTo>
                    <a:pt x="1945767" y="1603374"/>
                  </a:lnTo>
                  <a:lnTo>
                    <a:pt x="1938738" y="1646969"/>
                  </a:lnTo>
                  <a:lnTo>
                    <a:pt x="1919164" y="1684830"/>
                  </a:lnTo>
                  <a:lnTo>
                    <a:pt x="1889311" y="1714686"/>
                  </a:lnTo>
                  <a:lnTo>
                    <a:pt x="1851449" y="1734265"/>
                  </a:lnTo>
                  <a:lnTo>
                    <a:pt x="1807845" y="1741296"/>
                  </a:lnTo>
                  <a:lnTo>
                    <a:pt x="871854" y="1741296"/>
                  </a:lnTo>
                  <a:lnTo>
                    <a:pt x="411606" y="1741296"/>
                  </a:lnTo>
                  <a:lnTo>
                    <a:pt x="242697" y="1741296"/>
                  </a:lnTo>
                  <a:lnTo>
                    <a:pt x="199092" y="1734265"/>
                  </a:lnTo>
                  <a:lnTo>
                    <a:pt x="161230" y="1714686"/>
                  </a:lnTo>
                  <a:lnTo>
                    <a:pt x="131377" y="1684830"/>
                  </a:lnTo>
                  <a:lnTo>
                    <a:pt x="111803" y="1646969"/>
                  </a:lnTo>
                  <a:lnTo>
                    <a:pt x="104775" y="1603374"/>
                  </a:lnTo>
                  <a:lnTo>
                    <a:pt x="104775" y="1258569"/>
                  </a:lnTo>
                  <a:lnTo>
                    <a:pt x="104775" y="105168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823193" y="8139430"/>
            <a:ext cx="1521460" cy="8305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3170"/>
              </a:lnSpc>
              <a:spcBef>
                <a:spcPts val="200"/>
              </a:spcBef>
            </a:pPr>
            <a:r>
              <a:rPr sz="2650" spc="-110" dirty="0">
                <a:latin typeface="Times New Roman"/>
                <a:cs typeface="Times New Roman"/>
              </a:rPr>
              <a:t>T</a:t>
            </a:r>
            <a:r>
              <a:rPr sz="2650" spc="-5" dirty="0">
                <a:latin typeface="Times New Roman"/>
                <a:cs typeface="Times New Roman"/>
              </a:rPr>
              <a:t>riggerless  transition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401377" y="7105586"/>
            <a:ext cx="4039235" cy="2410460"/>
            <a:chOff x="3401377" y="7105586"/>
            <a:chExt cx="4039235" cy="2410460"/>
          </a:xfrm>
        </p:grpSpPr>
        <p:sp>
          <p:nvSpPr>
            <p:cNvPr id="31" name="object 31"/>
            <p:cNvSpPr/>
            <p:nvPr/>
          </p:nvSpPr>
          <p:spPr>
            <a:xfrm>
              <a:off x="3406140" y="7110348"/>
              <a:ext cx="4029710" cy="2400935"/>
            </a:xfrm>
            <a:custGeom>
              <a:avLst/>
              <a:gdLst/>
              <a:ahLst/>
              <a:cxnLst/>
              <a:rect l="l" t="t" r="r" b="b"/>
              <a:pathLst>
                <a:path w="4029709" h="2400934">
                  <a:moveTo>
                    <a:pt x="3848100" y="1312799"/>
                  </a:moveTo>
                  <a:lnTo>
                    <a:pt x="181356" y="1312799"/>
                  </a:lnTo>
                  <a:lnTo>
                    <a:pt x="133129" y="1319274"/>
                  </a:lnTo>
                  <a:lnTo>
                    <a:pt x="89803" y="1337549"/>
                  </a:lnTo>
                  <a:lnTo>
                    <a:pt x="53101" y="1365900"/>
                  </a:lnTo>
                  <a:lnTo>
                    <a:pt x="24750" y="1402602"/>
                  </a:lnTo>
                  <a:lnTo>
                    <a:pt x="6475" y="1445928"/>
                  </a:lnTo>
                  <a:lnTo>
                    <a:pt x="0" y="1494155"/>
                  </a:lnTo>
                  <a:lnTo>
                    <a:pt x="0" y="2219579"/>
                  </a:lnTo>
                  <a:lnTo>
                    <a:pt x="6475" y="2267787"/>
                  </a:lnTo>
                  <a:lnTo>
                    <a:pt x="24750" y="2311109"/>
                  </a:lnTo>
                  <a:lnTo>
                    <a:pt x="53101" y="2347814"/>
                  </a:lnTo>
                  <a:lnTo>
                    <a:pt x="89803" y="2376172"/>
                  </a:lnTo>
                  <a:lnTo>
                    <a:pt x="133129" y="2394456"/>
                  </a:lnTo>
                  <a:lnTo>
                    <a:pt x="181356" y="2400935"/>
                  </a:lnTo>
                  <a:lnTo>
                    <a:pt x="3848100" y="2400935"/>
                  </a:lnTo>
                  <a:lnTo>
                    <a:pt x="3896326" y="2394456"/>
                  </a:lnTo>
                  <a:lnTo>
                    <a:pt x="3939652" y="2376172"/>
                  </a:lnTo>
                  <a:lnTo>
                    <a:pt x="3976354" y="2347814"/>
                  </a:lnTo>
                  <a:lnTo>
                    <a:pt x="4004705" y="2311109"/>
                  </a:lnTo>
                  <a:lnTo>
                    <a:pt x="4022980" y="2267787"/>
                  </a:lnTo>
                  <a:lnTo>
                    <a:pt x="4029456" y="2219579"/>
                  </a:lnTo>
                  <a:lnTo>
                    <a:pt x="4029456" y="1494155"/>
                  </a:lnTo>
                  <a:lnTo>
                    <a:pt x="4022980" y="1445928"/>
                  </a:lnTo>
                  <a:lnTo>
                    <a:pt x="4004705" y="1402602"/>
                  </a:lnTo>
                  <a:lnTo>
                    <a:pt x="3976354" y="1365900"/>
                  </a:lnTo>
                  <a:lnTo>
                    <a:pt x="3939652" y="1337549"/>
                  </a:lnTo>
                  <a:lnTo>
                    <a:pt x="3896326" y="1319274"/>
                  </a:lnTo>
                  <a:lnTo>
                    <a:pt x="3848100" y="1312799"/>
                  </a:lnTo>
                  <a:close/>
                </a:path>
                <a:path w="4029709" h="2400934">
                  <a:moveTo>
                    <a:pt x="3807206" y="0"/>
                  </a:moveTo>
                  <a:lnTo>
                    <a:pt x="2350516" y="1312799"/>
                  </a:lnTo>
                  <a:lnTo>
                    <a:pt x="3357880" y="1312799"/>
                  </a:lnTo>
                  <a:lnTo>
                    <a:pt x="3807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06140" y="7110348"/>
              <a:ext cx="4029710" cy="2400935"/>
            </a:xfrm>
            <a:custGeom>
              <a:avLst/>
              <a:gdLst/>
              <a:ahLst/>
              <a:cxnLst/>
              <a:rect l="l" t="t" r="r" b="b"/>
              <a:pathLst>
                <a:path w="4029709" h="2400934">
                  <a:moveTo>
                    <a:pt x="0" y="1494155"/>
                  </a:moveTo>
                  <a:lnTo>
                    <a:pt x="6475" y="1445928"/>
                  </a:lnTo>
                  <a:lnTo>
                    <a:pt x="24750" y="1402602"/>
                  </a:lnTo>
                  <a:lnTo>
                    <a:pt x="53101" y="1365900"/>
                  </a:lnTo>
                  <a:lnTo>
                    <a:pt x="89803" y="1337549"/>
                  </a:lnTo>
                  <a:lnTo>
                    <a:pt x="133129" y="1319274"/>
                  </a:lnTo>
                  <a:lnTo>
                    <a:pt x="181356" y="1312799"/>
                  </a:lnTo>
                  <a:lnTo>
                    <a:pt x="2350516" y="1312799"/>
                  </a:lnTo>
                  <a:lnTo>
                    <a:pt x="3807206" y="0"/>
                  </a:lnTo>
                  <a:lnTo>
                    <a:pt x="3357880" y="1312799"/>
                  </a:lnTo>
                  <a:lnTo>
                    <a:pt x="3848100" y="1312799"/>
                  </a:lnTo>
                  <a:lnTo>
                    <a:pt x="3896326" y="1319274"/>
                  </a:lnTo>
                  <a:lnTo>
                    <a:pt x="3939652" y="1337549"/>
                  </a:lnTo>
                  <a:lnTo>
                    <a:pt x="3976354" y="1365900"/>
                  </a:lnTo>
                  <a:lnTo>
                    <a:pt x="4004705" y="1402602"/>
                  </a:lnTo>
                  <a:lnTo>
                    <a:pt x="4022980" y="1445928"/>
                  </a:lnTo>
                  <a:lnTo>
                    <a:pt x="4029456" y="1494155"/>
                  </a:lnTo>
                  <a:lnTo>
                    <a:pt x="4029456" y="1766189"/>
                  </a:lnTo>
                  <a:lnTo>
                    <a:pt x="4029456" y="2219579"/>
                  </a:lnTo>
                  <a:lnTo>
                    <a:pt x="4022980" y="2267787"/>
                  </a:lnTo>
                  <a:lnTo>
                    <a:pt x="4004705" y="2311109"/>
                  </a:lnTo>
                  <a:lnTo>
                    <a:pt x="3976354" y="2347814"/>
                  </a:lnTo>
                  <a:lnTo>
                    <a:pt x="3939652" y="2376172"/>
                  </a:lnTo>
                  <a:lnTo>
                    <a:pt x="3896326" y="2394456"/>
                  </a:lnTo>
                  <a:lnTo>
                    <a:pt x="3848100" y="2400935"/>
                  </a:lnTo>
                  <a:lnTo>
                    <a:pt x="3357880" y="2400935"/>
                  </a:lnTo>
                  <a:lnTo>
                    <a:pt x="2350516" y="2400935"/>
                  </a:lnTo>
                  <a:lnTo>
                    <a:pt x="181356" y="2400935"/>
                  </a:lnTo>
                  <a:lnTo>
                    <a:pt x="133129" y="2394456"/>
                  </a:lnTo>
                  <a:lnTo>
                    <a:pt x="89803" y="2376172"/>
                  </a:lnTo>
                  <a:lnTo>
                    <a:pt x="53101" y="2347814"/>
                  </a:lnTo>
                  <a:lnTo>
                    <a:pt x="24750" y="2311109"/>
                  </a:lnTo>
                  <a:lnTo>
                    <a:pt x="6475" y="2267787"/>
                  </a:lnTo>
                  <a:lnTo>
                    <a:pt x="0" y="2219579"/>
                  </a:lnTo>
                  <a:lnTo>
                    <a:pt x="0" y="1766189"/>
                  </a:lnTo>
                  <a:lnTo>
                    <a:pt x="0" y="149415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539109" y="8540597"/>
            <a:ext cx="3065780" cy="831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Completion </a:t>
            </a:r>
            <a:r>
              <a:rPr sz="2650" spc="-5" dirty="0">
                <a:latin typeface="Times New Roman"/>
                <a:cs typeface="Times New Roman"/>
              </a:rPr>
              <a:t>of activity  causes </a:t>
            </a:r>
            <a:r>
              <a:rPr sz="2650" spc="-10" dirty="0">
                <a:latin typeface="Times New Roman"/>
                <a:cs typeface="Times New Roman"/>
              </a:rPr>
              <a:t>state</a:t>
            </a:r>
            <a:r>
              <a:rPr sz="2650" spc="-3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transition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5168" y="2078862"/>
            <a:ext cx="10745470" cy="1874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Statechart </a:t>
            </a:r>
            <a:r>
              <a:rPr sz="2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Diagram </a:t>
            </a:r>
            <a:r>
              <a:rPr sz="29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9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Incident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Focus on the </a:t>
            </a:r>
            <a:r>
              <a:rPr sz="29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2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of attributes of a </a:t>
            </a:r>
            <a:r>
              <a:rPr sz="29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single </a:t>
            </a:r>
            <a:r>
              <a:rPr sz="2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abstraction </a:t>
            </a:r>
            <a:r>
              <a:rPr sz="29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(object,</a:t>
            </a:r>
            <a:r>
              <a:rPr sz="29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system)</a:t>
            </a:r>
            <a:endParaRPr sz="2900">
              <a:latin typeface="Times New Roman"/>
              <a:cs typeface="Times New Roman"/>
            </a:endParaRPr>
          </a:p>
          <a:p>
            <a:pPr marL="8364220" marR="407034">
              <a:lnSpc>
                <a:spcPct val="100000"/>
              </a:lnSpc>
              <a:spcBef>
                <a:spcPts val="1185"/>
              </a:spcBef>
            </a:pPr>
            <a:r>
              <a:rPr sz="2650" spc="-5" dirty="0">
                <a:latin typeface="Times New Roman"/>
                <a:cs typeface="Times New Roman"/>
              </a:rPr>
              <a:t>Event causes  </a:t>
            </a:r>
            <a:r>
              <a:rPr sz="2650" spc="-10" dirty="0">
                <a:latin typeface="Times New Roman"/>
                <a:cs typeface="Times New Roman"/>
              </a:rPr>
              <a:t>state</a:t>
            </a:r>
            <a:r>
              <a:rPr sz="2650" spc="-7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transition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648443" y="4980559"/>
            <a:ext cx="1975485" cy="103505"/>
          </a:xfrm>
          <a:custGeom>
            <a:avLst/>
            <a:gdLst/>
            <a:ahLst/>
            <a:cxnLst/>
            <a:rect l="l" t="t" r="r" b="b"/>
            <a:pathLst>
              <a:path w="1975484" h="103504">
                <a:moveTo>
                  <a:pt x="1949994" y="51688"/>
                </a:moveTo>
                <a:lnTo>
                  <a:pt x="1880107" y="92455"/>
                </a:lnTo>
                <a:lnTo>
                  <a:pt x="1879091" y="96265"/>
                </a:lnTo>
                <a:lnTo>
                  <a:pt x="1882648" y="102362"/>
                </a:lnTo>
                <a:lnTo>
                  <a:pt x="1886457" y="103377"/>
                </a:lnTo>
                <a:lnTo>
                  <a:pt x="1964213" y="58038"/>
                </a:lnTo>
                <a:lnTo>
                  <a:pt x="1962530" y="58038"/>
                </a:lnTo>
                <a:lnTo>
                  <a:pt x="1962530" y="57150"/>
                </a:lnTo>
                <a:lnTo>
                  <a:pt x="1959355" y="57150"/>
                </a:lnTo>
                <a:lnTo>
                  <a:pt x="1949994" y="51688"/>
                </a:lnTo>
                <a:close/>
              </a:path>
              <a:path w="1975484" h="103504">
                <a:moveTo>
                  <a:pt x="1939108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939108" y="58038"/>
                </a:lnTo>
                <a:lnTo>
                  <a:pt x="1949994" y="51688"/>
                </a:lnTo>
                <a:lnTo>
                  <a:pt x="1939108" y="45338"/>
                </a:lnTo>
                <a:close/>
              </a:path>
              <a:path w="1975484" h="103504">
                <a:moveTo>
                  <a:pt x="1964213" y="45338"/>
                </a:moveTo>
                <a:lnTo>
                  <a:pt x="1962530" y="45338"/>
                </a:lnTo>
                <a:lnTo>
                  <a:pt x="1962530" y="58038"/>
                </a:lnTo>
                <a:lnTo>
                  <a:pt x="1964213" y="58038"/>
                </a:lnTo>
                <a:lnTo>
                  <a:pt x="1975103" y="51688"/>
                </a:lnTo>
                <a:lnTo>
                  <a:pt x="1964213" y="45338"/>
                </a:lnTo>
                <a:close/>
              </a:path>
              <a:path w="1975484" h="103504">
                <a:moveTo>
                  <a:pt x="1959355" y="46227"/>
                </a:moveTo>
                <a:lnTo>
                  <a:pt x="1949994" y="51688"/>
                </a:lnTo>
                <a:lnTo>
                  <a:pt x="1959355" y="57150"/>
                </a:lnTo>
                <a:lnTo>
                  <a:pt x="1959355" y="46227"/>
                </a:lnTo>
                <a:close/>
              </a:path>
              <a:path w="1975484" h="103504">
                <a:moveTo>
                  <a:pt x="1962530" y="46227"/>
                </a:moveTo>
                <a:lnTo>
                  <a:pt x="1959355" y="46227"/>
                </a:lnTo>
                <a:lnTo>
                  <a:pt x="1959355" y="57150"/>
                </a:lnTo>
                <a:lnTo>
                  <a:pt x="1962530" y="57150"/>
                </a:lnTo>
                <a:lnTo>
                  <a:pt x="1962530" y="46227"/>
                </a:lnTo>
                <a:close/>
              </a:path>
              <a:path w="1975484" h="103504">
                <a:moveTo>
                  <a:pt x="1886457" y="0"/>
                </a:moveTo>
                <a:lnTo>
                  <a:pt x="1882648" y="1015"/>
                </a:lnTo>
                <a:lnTo>
                  <a:pt x="1879091" y="7112"/>
                </a:lnTo>
                <a:lnTo>
                  <a:pt x="1880107" y="10921"/>
                </a:lnTo>
                <a:lnTo>
                  <a:pt x="1949994" y="51688"/>
                </a:lnTo>
                <a:lnTo>
                  <a:pt x="1959355" y="46227"/>
                </a:lnTo>
                <a:lnTo>
                  <a:pt x="1962530" y="46227"/>
                </a:lnTo>
                <a:lnTo>
                  <a:pt x="1962530" y="45338"/>
                </a:lnTo>
                <a:lnTo>
                  <a:pt x="1964213" y="45338"/>
                </a:lnTo>
                <a:lnTo>
                  <a:pt x="18864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535432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60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167" y="1878329"/>
            <a:ext cx="11885930" cy="6154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5620" marR="5080" indent="-502920">
              <a:lnSpc>
                <a:spcPct val="101000"/>
              </a:lnSpc>
              <a:spcBef>
                <a:spcPts val="9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UML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provides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wide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variety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of notations for representing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many 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aspects of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software</a:t>
            </a:r>
            <a:r>
              <a:rPr sz="290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development</a:t>
            </a:r>
            <a:endParaRPr sz="29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515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Powerful, but</a:t>
            </a:r>
            <a:r>
              <a:rPr sz="2650" spc="-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complex</a:t>
            </a:r>
            <a:endParaRPr sz="265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UML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is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a programming</a:t>
            </a:r>
            <a:r>
              <a:rPr sz="2900" spc="5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language</a:t>
            </a:r>
            <a:endParaRPr sz="29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500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Can be misused to generate unreadable</a:t>
            </a:r>
            <a:r>
              <a:rPr sz="2650" spc="-2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models</a:t>
            </a:r>
            <a:endParaRPr sz="265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490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Can be misunderstood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when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using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too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many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exotic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 features</a:t>
            </a:r>
            <a:endParaRPr sz="265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-5" dirty="0">
                <a:solidFill>
                  <a:srgbClr val="FFFFFF"/>
                </a:solidFill>
                <a:latin typeface="URW Gothic"/>
                <a:cs typeface="URW Gothic"/>
              </a:rPr>
              <a:t>We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concentrated on a few</a:t>
            </a:r>
            <a:r>
              <a:rPr sz="2900" spc="6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notations:</a:t>
            </a:r>
            <a:endParaRPr sz="29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495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Functional model: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Use case</a:t>
            </a:r>
            <a:r>
              <a:rPr sz="2650" spc="-2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diagram</a:t>
            </a:r>
            <a:endParaRPr sz="265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490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Object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model: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class</a:t>
            </a:r>
            <a:r>
              <a:rPr sz="2650" spc="-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diagram</a:t>
            </a:r>
            <a:endParaRPr sz="2650">
              <a:latin typeface="URW Gothic"/>
              <a:cs typeface="URW Gothic"/>
            </a:endParaRPr>
          </a:p>
          <a:p>
            <a:pPr marL="1102360" marR="861060" indent="-419100">
              <a:lnSpc>
                <a:spcPts val="3170"/>
              </a:lnSpc>
              <a:spcBef>
                <a:spcPts val="1605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Dynamic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model: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sequence diagrams, statechart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and activity 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diagrams</a:t>
            </a:r>
            <a:endParaRPr sz="265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843089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Additional</a:t>
            </a:r>
            <a:r>
              <a:rPr spc="-10" dirty="0"/>
              <a:t> </a:t>
            </a:r>
            <a:r>
              <a:rPr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967" y="2821782"/>
            <a:ext cx="9417685" cy="619125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5"/>
              </a:spcBef>
              <a:tabLst>
                <a:tab pos="540385" algn="l"/>
              </a:tabLst>
            </a:pPr>
            <a:r>
              <a:rPr sz="2000" spc="34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500" spc="-5" dirty="0">
                <a:solidFill>
                  <a:srgbClr val="FFFFFF"/>
                </a:solidFill>
                <a:latin typeface="URW Gothic"/>
                <a:cs typeface="URW Gothic"/>
              </a:rPr>
              <a:t>Martin</a:t>
            </a:r>
            <a:r>
              <a:rPr sz="2500" spc="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URW Gothic"/>
                <a:cs typeface="URW Gothic"/>
              </a:rPr>
              <a:t>Fowler</a:t>
            </a:r>
            <a:endParaRPr sz="2500">
              <a:latin typeface="URW Gothic"/>
              <a:cs typeface="URW Gothic"/>
            </a:endParaRPr>
          </a:p>
          <a:p>
            <a:pPr marL="1127125" marR="108585" indent="-419100">
              <a:lnSpc>
                <a:spcPct val="80000"/>
              </a:lnSpc>
              <a:spcBef>
                <a:spcPts val="1500"/>
              </a:spcBef>
              <a:tabLst>
                <a:tab pos="1127125" algn="l"/>
                <a:tab pos="3880485" algn="l"/>
              </a:tabLst>
            </a:pPr>
            <a:r>
              <a:rPr sz="1750" spc="31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200" spc="-10" dirty="0">
                <a:solidFill>
                  <a:srgbClr val="FFFFFF"/>
                </a:solidFill>
                <a:latin typeface="URW Gothic"/>
                <a:cs typeface="URW Gothic"/>
              </a:rPr>
              <a:t>UML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Distilled: A Brief Guide </a:t>
            </a:r>
            <a:r>
              <a:rPr sz="2200" dirty="0">
                <a:solidFill>
                  <a:srgbClr val="FFFFFF"/>
                </a:solidFill>
                <a:latin typeface="URW Gothic"/>
                <a:cs typeface="URW Gothic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URW Gothic"/>
                <a:cs typeface="URW Gothic"/>
              </a:rPr>
              <a:t>Standard Object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Modeling  Language,</a:t>
            </a:r>
            <a:r>
              <a:rPr sz="220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URW Gothic"/>
                <a:cs typeface="URW Gothic"/>
              </a:rPr>
              <a:t>3rd</a:t>
            </a:r>
            <a:r>
              <a:rPr sz="2200" spc="2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URW Gothic"/>
                <a:cs typeface="URW Gothic"/>
              </a:rPr>
              <a:t>ed.,	Addison-Wesley,</a:t>
            </a:r>
            <a:r>
              <a:rPr sz="2200" spc="5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URW Gothic"/>
                <a:cs typeface="URW Gothic"/>
              </a:rPr>
              <a:t>2003</a:t>
            </a:r>
            <a:endParaRPr sz="2200">
              <a:latin typeface="URW Gothic"/>
              <a:cs typeface="URW Gothic"/>
            </a:endParaRPr>
          </a:p>
          <a:p>
            <a:pPr marL="38100">
              <a:lnSpc>
                <a:spcPct val="100000"/>
              </a:lnSpc>
              <a:spcBef>
                <a:spcPts val="890"/>
              </a:spcBef>
              <a:tabLst>
                <a:tab pos="540385" algn="l"/>
              </a:tabLst>
            </a:pPr>
            <a:r>
              <a:rPr sz="2000" spc="34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Grady Booch,James Rumbaugh,Ivar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Jacobson</a:t>
            </a:r>
            <a:endParaRPr sz="2500">
              <a:latin typeface="Arial"/>
              <a:cs typeface="Arial"/>
            </a:endParaRPr>
          </a:p>
          <a:p>
            <a:pPr marL="1127125" marR="61594" indent="-419100">
              <a:lnSpc>
                <a:spcPct val="80000"/>
              </a:lnSpc>
              <a:spcBef>
                <a:spcPts val="1510"/>
              </a:spcBef>
              <a:tabLst>
                <a:tab pos="1127125" algn="l"/>
              </a:tabLst>
            </a:pPr>
            <a:r>
              <a:rPr sz="1750" spc="31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200" spc="-10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Unified Modeling Language </a:t>
            </a:r>
            <a:r>
              <a:rPr sz="2200" spc="-10" dirty="0">
                <a:solidFill>
                  <a:srgbClr val="FFFFFF"/>
                </a:solidFill>
                <a:latin typeface="URW Gothic"/>
                <a:cs typeface="URW Gothic"/>
              </a:rPr>
              <a:t>User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Guide, </a:t>
            </a:r>
            <a:r>
              <a:rPr sz="2200" spc="-10" dirty="0">
                <a:solidFill>
                  <a:srgbClr val="FFFFFF"/>
                </a:solidFill>
                <a:latin typeface="URW Gothic"/>
                <a:cs typeface="URW Gothic"/>
              </a:rPr>
              <a:t>Addison Wesley,  </a:t>
            </a:r>
            <a:r>
              <a:rPr sz="2200" dirty="0">
                <a:solidFill>
                  <a:srgbClr val="FFFFFF"/>
                </a:solidFill>
                <a:latin typeface="URW Gothic"/>
                <a:cs typeface="URW Gothic"/>
              </a:rPr>
              <a:t>2</a:t>
            </a:r>
            <a:r>
              <a:rPr sz="2175" baseline="24904" dirty="0">
                <a:solidFill>
                  <a:srgbClr val="FFFFFF"/>
                </a:solidFill>
                <a:latin typeface="URW Gothic"/>
                <a:cs typeface="URW Gothic"/>
              </a:rPr>
              <a:t>nd </a:t>
            </a:r>
            <a:r>
              <a:rPr sz="2200" dirty="0">
                <a:solidFill>
                  <a:srgbClr val="FFFFFF"/>
                </a:solidFill>
                <a:latin typeface="URW Gothic"/>
                <a:cs typeface="URW Gothic"/>
              </a:rPr>
              <a:t>edition,</a:t>
            </a:r>
            <a:r>
              <a:rPr sz="2200" spc="-21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URW Gothic"/>
                <a:cs typeface="URW Gothic"/>
              </a:rPr>
              <a:t>2005</a:t>
            </a:r>
            <a:endParaRPr sz="2200">
              <a:latin typeface="URW Gothic"/>
              <a:cs typeface="URW Gothic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  <a:tabLst>
                <a:tab pos="540385" algn="l"/>
              </a:tabLst>
            </a:pPr>
            <a:r>
              <a:rPr sz="2000" spc="34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500" spc="-5" dirty="0">
                <a:solidFill>
                  <a:srgbClr val="FFFFFF"/>
                </a:solidFill>
                <a:latin typeface="URW Gothic"/>
                <a:cs typeface="URW Gothic"/>
              </a:rPr>
              <a:t>Commercial </a:t>
            </a:r>
            <a:r>
              <a:rPr sz="2500" spc="-10" dirty="0">
                <a:solidFill>
                  <a:srgbClr val="FFFFFF"/>
                </a:solidFill>
                <a:latin typeface="URW Gothic"/>
                <a:cs typeface="URW Gothic"/>
              </a:rPr>
              <a:t>UML</a:t>
            </a:r>
            <a:r>
              <a:rPr sz="2500" spc="3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URW Gothic"/>
                <a:cs typeface="URW Gothic"/>
              </a:rPr>
              <a:t>tools</a:t>
            </a:r>
            <a:endParaRPr sz="2500">
              <a:latin typeface="URW Gothic"/>
              <a:cs typeface="URW Gothic"/>
            </a:endParaRPr>
          </a:p>
          <a:p>
            <a:pPr marL="708025">
              <a:lnSpc>
                <a:spcPct val="100000"/>
              </a:lnSpc>
              <a:spcBef>
                <a:spcPts val="975"/>
              </a:spcBef>
              <a:tabLst>
                <a:tab pos="1127125" algn="l"/>
              </a:tabLst>
            </a:pPr>
            <a:r>
              <a:rPr sz="1750" spc="31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Rational Rose XDE for</a:t>
            </a:r>
            <a:r>
              <a:rPr sz="2200" spc="-1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URW Gothic"/>
                <a:cs typeface="URW Gothic"/>
              </a:rPr>
              <a:t>Java</a:t>
            </a:r>
            <a:endParaRPr sz="2200">
              <a:latin typeface="URW Gothic"/>
              <a:cs typeface="URW Gothic"/>
            </a:endParaRPr>
          </a:p>
          <a:p>
            <a:pPr marL="1379220">
              <a:lnSpc>
                <a:spcPct val="100000"/>
              </a:lnSpc>
              <a:spcBef>
                <a:spcPts val="1025"/>
              </a:spcBef>
              <a:tabLst>
                <a:tab pos="1713864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  <a:hlinkClick r:id="rId2"/>
              </a:rPr>
              <a:t>	</a:t>
            </a:r>
            <a:r>
              <a:rPr sz="2000" u="sng" spc="-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URW Gothic"/>
                <a:cs typeface="URW Gothic"/>
                <a:hlinkClick r:id="rId2"/>
              </a:rPr>
              <a:t>http://www-306.ibm.com/software/awdtools/developer/java/</a:t>
            </a:r>
            <a:endParaRPr sz="2000">
              <a:latin typeface="URW Gothic"/>
              <a:cs typeface="URW Gothic"/>
            </a:endParaRPr>
          </a:p>
          <a:p>
            <a:pPr marL="708025">
              <a:lnSpc>
                <a:spcPct val="100000"/>
              </a:lnSpc>
              <a:spcBef>
                <a:spcPts val="969"/>
              </a:spcBef>
              <a:tabLst>
                <a:tab pos="1127125" algn="l"/>
              </a:tabLst>
            </a:pPr>
            <a:r>
              <a:rPr sz="1750" spc="31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Together </a:t>
            </a:r>
            <a:r>
              <a:rPr sz="2200" spc="-10" dirty="0">
                <a:solidFill>
                  <a:srgbClr val="FFFFFF"/>
                </a:solidFill>
                <a:latin typeface="URW Gothic"/>
                <a:cs typeface="URW Gothic"/>
              </a:rPr>
              <a:t>(Eclipse,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MS </a:t>
            </a:r>
            <a:r>
              <a:rPr sz="2200" spc="-10" dirty="0">
                <a:solidFill>
                  <a:srgbClr val="FFFFFF"/>
                </a:solidFill>
                <a:latin typeface="URW Gothic"/>
                <a:cs typeface="URW Gothic"/>
              </a:rPr>
              <a:t>Visual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Studio,</a:t>
            </a:r>
            <a:r>
              <a:rPr sz="2200" spc="8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JBuilder)</a:t>
            </a:r>
            <a:endParaRPr sz="2200">
              <a:latin typeface="URW Gothic"/>
              <a:cs typeface="URW Gothic"/>
            </a:endParaRPr>
          </a:p>
          <a:p>
            <a:pPr marL="1379220">
              <a:lnSpc>
                <a:spcPct val="100000"/>
              </a:lnSpc>
              <a:spcBef>
                <a:spcPts val="1025"/>
              </a:spcBef>
              <a:tabLst>
                <a:tab pos="1713864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  <a:hlinkClick r:id="rId3" action="ppaction://hlinksldjump"/>
              </a:rPr>
              <a:t></a:t>
            </a: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	</a:t>
            </a:r>
            <a:r>
              <a:rPr sz="2000" u="sng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URW Gothic"/>
                <a:cs typeface="URW Gothic"/>
                <a:hlinkClick r:id="rId4"/>
              </a:rPr>
              <a:t>http://www.borland.com/us/products/together/index.html</a:t>
            </a:r>
            <a:endParaRPr sz="2000">
              <a:latin typeface="URW Gothic"/>
              <a:cs typeface="URW Gothic"/>
            </a:endParaRPr>
          </a:p>
          <a:p>
            <a:pPr marL="38100">
              <a:lnSpc>
                <a:spcPct val="100000"/>
              </a:lnSpc>
              <a:spcBef>
                <a:spcPts val="894"/>
              </a:spcBef>
              <a:tabLst>
                <a:tab pos="540385" algn="l"/>
              </a:tabLst>
            </a:pPr>
            <a:r>
              <a:rPr sz="2000" spc="34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500" spc="-10" dirty="0">
                <a:solidFill>
                  <a:srgbClr val="FFFFFF"/>
                </a:solidFill>
                <a:latin typeface="URW Gothic"/>
                <a:cs typeface="URW Gothic"/>
              </a:rPr>
              <a:t>Open Source UML</a:t>
            </a:r>
            <a:r>
              <a:rPr sz="2500" spc="3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URW Gothic"/>
                <a:cs typeface="URW Gothic"/>
              </a:rPr>
              <a:t>tools</a:t>
            </a:r>
            <a:endParaRPr sz="2500">
              <a:latin typeface="URW Gothic"/>
              <a:cs typeface="URW Gothic"/>
            </a:endParaRPr>
          </a:p>
          <a:p>
            <a:pPr marL="708025">
              <a:lnSpc>
                <a:spcPct val="100000"/>
              </a:lnSpc>
              <a:spcBef>
                <a:spcPts val="969"/>
              </a:spcBef>
              <a:tabLst>
                <a:tab pos="1127125" algn="l"/>
              </a:tabLst>
            </a:pPr>
            <a:r>
              <a:rPr sz="1750" spc="315" dirty="0">
                <a:solidFill>
                  <a:srgbClr val="89D0D5"/>
                </a:solidFill>
                <a:latin typeface="Arial"/>
                <a:cs typeface="Arial"/>
                <a:hlinkClick r:id="rId5" action="ppaction://hlinksldjump"/>
              </a:rPr>
              <a:t></a:t>
            </a:r>
            <a:r>
              <a:rPr sz="1750" spc="315" dirty="0">
                <a:solidFill>
                  <a:srgbClr val="89D0D5"/>
                </a:solidFill>
                <a:latin typeface="Arial"/>
                <a:cs typeface="Arial"/>
              </a:rPr>
              <a:t>	</a:t>
            </a:r>
            <a:r>
              <a:rPr sz="2200" u="heavy" spc="-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URW Gothic"/>
                <a:cs typeface="URW Gothic"/>
                <a:hlinkClick r:id="rId6"/>
              </a:rPr>
              <a:t>http://java-source.net/open-source/uml-modeling</a:t>
            </a:r>
            <a:endParaRPr sz="2200">
              <a:latin typeface="URW Gothic"/>
              <a:cs typeface="URW Gothic"/>
            </a:endParaRPr>
          </a:p>
          <a:p>
            <a:pPr marL="708025">
              <a:lnSpc>
                <a:spcPct val="100000"/>
              </a:lnSpc>
              <a:spcBef>
                <a:spcPts val="969"/>
              </a:spcBef>
              <a:tabLst>
                <a:tab pos="1127125" algn="l"/>
              </a:tabLst>
            </a:pPr>
            <a:r>
              <a:rPr sz="1750" spc="32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ArgoUML,UMLet,Violet,</a:t>
            </a:r>
            <a:r>
              <a:rPr sz="2200" spc="2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URW Gothic"/>
                <a:cs typeface="URW Gothic"/>
              </a:rPr>
              <a:t>…</a:t>
            </a:r>
            <a:endParaRPr sz="22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9368790" cy="1902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dirty="0"/>
              <a:t>Application and Solution  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3367" y="2824149"/>
            <a:ext cx="9295765" cy="310261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Application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Domain (Requirements</a:t>
            </a:r>
            <a:r>
              <a:rPr sz="2900" spc="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Analysis):</a:t>
            </a:r>
            <a:endParaRPr sz="2900">
              <a:latin typeface="URW Gothic"/>
              <a:cs typeface="URW Gothic"/>
            </a:endParaRPr>
          </a:p>
          <a:p>
            <a:pPr marL="682625">
              <a:lnSpc>
                <a:spcPct val="100000"/>
              </a:lnSpc>
              <a:spcBef>
                <a:spcPts val="1510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The environment in which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system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is</a:t>
            </a:r>
            <a:r>
              <a:rPr sz="2650" spc="-5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operating</a:t>
            </a:r>
            <a:endParaRPr sz="2650">
              <a:latin typeface="URW Gothic"/>
              <a:cs typeface="URW Gothic"/>
            </a:endParaRPr>
          </a:p>
          <a:p>
            <a:pPr>
              <a:lnSpc>
                <a:spcPct val="100000"/>
              </a:lnSpc>
            </a:pPr>
            <a:endParaRPr sz="3200">
              <a:latin typeface="URW Gothic"/>
              <a:cs typeface="URW Gothic"/>
            </a:endParaRPr>
          </a:p>
          <a:p>
            <a:pPr algn="ctr">
              <a:lnSpc>
                <a:spcPct val="100000"/>
              </a:lnSpc>
              <a:spcBef>
                <a:spcPts val="2090"/>
              </a:spcBef>
              <a:tabLst>
                <a:tab pos="5022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Solution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Domain (System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Design, Object</a:t>
            </a:r>
            <a:r>
              <a:rPr sz="2900" spc="-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Design):</a:t>
            </a:r>
            <a:endParaRPr sz="2900">
              <a:latin typeface="URW Gothic"/>
              <a:cs typeface="URW Gothic"/>
            </a:endParaRPr>
          </a:p>
          <a:p>
            <a:pPr marR="11430" algn="ctr">
              <a:lnSpc>
                <a:spcPct val="100000"/>
              </a:lnSpc>
              <a:spcBef>
                <a:spcPts val="1510"/>
              </a:spcBef>
              <a:tabLst>
                <a:tab pos="41846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The available technologies to build the</a:t>
            </a:r>
            <a:r>
              <a:rPr sz="2650" spc="-4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system</a:t>
            </a:r>
            <a:endParaRPr sz="265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994537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</a:rPr>
              <a:t>Object-oriented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199" y="4405376"/>
            <a:ext cx="3526790" cy="9201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sz="29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sz="29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Domain  </a:t>
            </a:r>
            <a:r>
              <a:rPr sz="29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(Phenomena)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0685" y="4300169"/>
            <a:ext cx="2969895" cy="9220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5"/>
              </a:spcBef>
            </a:pPr>
            <a:r>
              <a:rPr sz="290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r>
              <a:rPr sz="29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Domain  </a:t>
            </a:r>
            <a:r>
              <a:rPr sz="29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(Phenomena)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953" y="7741666"/>
            <a:ext cx="1809114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Aircraft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837" y="7684769"/>
            <a:ext cx="1948180" cy="577850"/>
          </a:xfrm>
          <a:custGeom>
            <a:avLst/>
            <a:gdLst/>
            <a:ahLst/>
            <a:cxnLst/>
            <a:rect l="l" t="t" r="r" b="b"/>
            <a:pathLst>
              <a:path w="1948180" h="577850">
                <a:moveTo>
                  <a:pt x="0" y="577595"/>
                </a:moveTo>
                <a:lnTo>
                  <a:pt x="1947672" y="577595"/>
                </a:lnTo>
                <a:lnTo>
                  <a:pt x="1947672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93873" y="7671003"/>
            <a:ext cx="382333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TrafficController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9098" y="7550657"/>
            <a:ext cx="4006850" cy="786765"/>
          </a:xfrm>
          <a:custGeom>
            <a:avLst/>
            <a:gdLst/>
            <a:ahLst/>
            <a:cxnLst/>
            <a:rect l="l" t="t" r="r" b="b"/>
            <a:pathLst>
              <a:path w="4006850" h="786765">
                <a:moveTo>
                  <a:pt x="0" y="786384"/>
                </a:moveTo>
                <a:lnTo>
                  <a:pt x="4006596" y="786384"/>
                </a:lnTo>
                <a:lnTo>
                  <a:pt x="4006596" y="0"/>
                </a:lnTo>
                <a:lnTo>
                  <a:pt x="0" y="0"/>
                </a:lnTo>
                <a:lnTo>
                  <a:pt x="0" y="786384"/>
                </a:lnTo>
                <a:close/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31004" y="8677757"/>
            <a:ext cx="225679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FlightPlan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76878" y="8494014"/>
            <a:ext cx="2575560" cy="786765"/>
          </a:xfrm>
          <a:custGeom>
            <a:avLst/>
            <a:gdLst/>
            <a:ahLst/>
            <a:cxnLst/>
            <a:rect l="l" t="t" r="r" b="b"/>
            <a:pathLst>
              <a:path w="2575559" h="786765">
                <a:moveTo>
                  <a:pt x="0" y="786384"/>
                </a:moveTo>
                <a:lnTo>
                  <a:pt x="2575560" y="786384"/>
                </a:lnTo>
                <a:lnTo>
                  <a:pt x="2575560" y="0"/>
                </a:lnTo>
                <a:lnTo>
                  <a:pt x="0" y="0"/>
                </a:lnTo>
                <a:lnTo>
                  <a:pt x="0" y="786384"/>
                </a:lnTo>
                <a:close/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74088" y="8659774"/>
            <a:ext cx="158750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Airport</a:t>
            </a:r>
            <a:endParaRPr sz="29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5544" y="1906016"/>
            <a:ext cx="12074525" cy="7473315"/>
            <a:chOff x="415544" y="1906016"/>
            <a:chExt cx="12074525" cy="7473315"/>
          </a:xfrm>
        </p:grpSpPr>
        <p:sp>
          <p:nvSpPr>
            <p:cNvPr id="13" name="object 13"/>
            <p:cNvSpPr/>
            <p:nvPr/>
          </p:nvSpPr>
          <p:spPr>
            <a:xfrm>
              <a:off x="424434" y="1914906"/>
              <a:ext cx="12056745" cy="7455534"/>
            </a:xfrm>
            <a:custGeom>
              <a:avLst/>
              <a:gdLst/>
              <a:ahLst/>
              <a:cxnLst/>
              <a:rect l="l" t="t" r="r" b="b"/>
              <a:pathLst>
                <a:path w="12056745" h="7455534">
                  <a:moveTo>
                    <a:pt x="0" y="3450336"/>
                  </a:moveTo>
                  <a:lnTo>
                    <a:pt x="12056364" y="3453384"/>
                  </a:lnTo>
                </a:path>
                <a:path w="12056745" h="7455534">
                  <a:moveTo>
                    <a:pt x="6964680" y="0"/>
                  </a:moveTo>
                  <a:lnTo>
                    <a:pt x="6950964" y="7455408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4138" y="8512301"/>
              <a:ext cx="2181225" cy="779145"/>
            </a:xfrm>
            <a:custGeom>
              <a:avLst/>
              <a:gdLst/>
              <a:ahLst/>
              <a:cxnLst/>
              <a:rect l="l" t="t" r="r" b="b"/>
              <a:pathLst>
                <a:path w="2181225" h="779145">
                  <a:moveTo>
                    <a:pt x="0" y="778764"/>
                  </a:moveTo>
                  <a:lnTo>
                    <a:pt x="2180843" y="778764"/>
                  </a:lnTo>
                  <a:lnTo>
                    <a:pt x="2180843" y="0"/>
                  </a:lnTo>
                  <a:lnTo>
                    <a:pt x="0" y="0"/>
                  </a:lnTo>
                  <a:lnTo>
                    <a:pt x="0" y="778764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87767" y="6468567"/>
            <a:ext cx="225679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MapDisplay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39990" y="6291834"/>
            <a:ext cx="2550160" cy="762000"/>
          </a:xfrm>
          <a:custGeom>
            <a:avLst/>
            <a:gdLst/>
            <a:ahLst/>
            <a:cxnLst/>
            <a:rect l="l" t="t" r="r" b="b"/>
            <a:pathLst>
              <a:path w="2550159" h="762000">
                <a:moveTo>
                  <a:pt x="0" y="762000"/>
                </a:moveTo>
                <a:lnTo>
                  <a:pt x="2549652" y="762000"/>
                </a:lnTo>
                <a:lnTo>
                  <a:pt x="2549652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02648" y="7489697"/>
            <a:ext cx="404558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FlightPlanDatabase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11006" y="6168390"/>
            <a:ext cx="4267200" cy="2019300"/>
          </a:xfrm>
          <a:custGeom>
            <a:avLst/>
            <a:gdLst/>
            <a:ahLst/>
            <a:cxnLst/>
            <a:rect l="l" t="t" r="r" b="b"/>
            <a:pathLst>
              <a:path w="4267200" h="2019300">
                <a:moveTo>
                  <a:pt x="0" y="2019300"/>
                </a:moveTo>
                <a:lnTo>
                  <a:pt x="4267200" y="2019300"/>
                </a:lnTo>
                <a:lnTo>
                  <a:pt x="4267200" y="1155191"/>
                </a:lnTo>
                <a:lnTo>
                  <a:pt x="0" y="1155191"/>
                </a:lnTo>
                <a:lnTo>
                  <a:pt x="0" y="2019300"/>
                </a:lnTo>
                <a:close/>
              </a:path>
              <a:path w="4267200" h="2019300">
                <a:moveTo>
                  <a:pt x="1406652" y="986028"/>
                </a:moveTo>
                <a:lnTo>
                  <a:pt x="3965448" y="986028"/>
                </a:lnTo>
                <a:lnTo>
                  <a:pt x="3965448" y="0"/>
                </a:lnTo>
                <a:lnTo>
                  <a:pt x="1406652" y="0"/>
                </a:lnTo>
                <a:lnTo>
                  <a:pt x="1406652" y="986028"/>
                </a:lnTo>
                <a:close/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297159" y="6613017"/>
            <a:ext cx="15849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900" b="1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900" b="1" spc="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lay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64606" y="8449767"/>
            <a:ext cx="346011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u="heavy" spc="1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900" b="1" u="heavy" spc="-106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TrafficControl</a:t>
            </a:r>
            <a:endParaRPr sz="29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6880" y="7328407"/>
            <a:ext cx="11757660" cy="2122805"/>
            <a:chOff x="436880" y="7328407"/>
            <a:chExt cx="11757660" cy="2122805"/>
          </a:xfrm>
        </p:grpSpPr>
        <p:sp>
          <p:nvSpPr>
            <p:cNvPr id="22" name="object 22"/>
            <p:cNvSpPr/>
            <p:nvPr/>
          </p:nvSpPr>
          <p:spPr>
            <a:xfrm>
              <a:off x="8788146" y="8365997"/>
              <a:ext cx="3397250" cy="523240"/>
            </a:xfrm>
            <a:custGeom>
              <a:avLst/>
              <a:gdLst/>
              <a:ahLst/>
              <a:cxnLst/>
              <a:rect l="l" t="t" r="r" b="b"/>
              <a:pathLst>
                <a:path w="3397250" h="523240">
                  <a:moveTo>
                    <a:pt x="0" y="522731"/>
                  </a:moveTo>
                  <a:lnTo>
                    <a:pt x="3396996" y="522731"/>
                  </a:lnTo>
                  <a:lnTo>
                    <a:pt x="3396996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39889" y="7491221"/>
              <a:ext cx="2048510" cy="1823085"/>
            </a:xfrm>
            <a:custGeom>
              <a:avLst/>
              <a:gdLst/>
              <a:ahLst/>
              <a:cxnLst/>
              <a:rect l="l" t="t" r="r" b="b"/>
              <a:pathLst>
                <a:path w="2048509" h="1823084">
                  <a:moveTo>
                    <a:pt x="0" y="0"/>
                  </a:moveTo>
                  <a:lnTo>
                    <a:pt x="79248" y="24383"/>
                  </a:lnTo>
                </a:path>
                <a:path w="2048509" h="1823084">
                  <a:moveTo>
                    <a:pt x="234695" y="94487"/>
                  </a:moveTo>
                  <a:lnTo>
                    <a:pt x="441959" y="167639"/>
                  </a:lnTo>
                </a:path>
                <a:path w="2048509" h="1823084">
                  <a:moveTo>
                    <a:pt x="597407" y="236219"/>
                  </a:moveTo>
                  <a:lnTo>
                    <a:pt x="780287" y="306323"/>
                  </a:lnTo>
                </a:path>
                <a:path w="2048509" h="1823084">
                  <a:moveTo>
                    <a:pt x="932687" y="379475"/>
                  </a:moveTo>
                  <a:lnTo>
                    <a:pt x="1115567" y="473963"/>
                  </a:lnTo>
                </a:path>
                <a:path w="2048509" h="1823084">
                  <a:moveTo>
                    <a:pt x="1271015" y="544067"/>
                  </a:moveTo>
                  <a:lnTo>
                    <a:pt x="1452371" y="617219"/>
                  </a:lnTo>
                </a:path>
                <a:path w="2048509" h="1823084">
                  <a:moveTo>
                    <a:pt x="1607819" y="687323"/>
                  </a:moveTo>
                  <a:lnTo>
                    <a:pt x="1790700" y="758951"/>
                  </a:lnTo>
                </a:path>
                <a:path w="2048509" h="1823084">
                  <a:moveTo>
                    <a:pt x="1946148" y="829055"/>
                  </a:moveTo>
                  <a:lnTo>
                    <a:pt x="2048255" y="874776"/>
                  </a:lnTo>
                </a:path>
                <a:path w="2048509" h="1823084">
                  <a:moveTo>
                    <a:pt x="1790700" y="1420367"/>
                  </a:moveTo>
                  <a:lnTo>
                    <a:pt x="1607819" y="1467611"/>
                  </a:lnTo>
                </a:path>
                <a:path w="2048509" h="1823084">
                  <a:moveTo>
                    <a:pt x="1452371" y="1491995"/>
                  </a:moveTo>
                  <a:lnTo>
                    <a:pt x="1271015" y="1539239"/>
                  </a:lnTo>
                </a:path>
                <a:path w="2048509" h="1823084">
                  <a:moveTo>
                    <a:pt x="1115567" y="1562099"/>
                  </a:moveTo>
                  <a:lnTo>
                    <a:pt x="932687" y="1609343"/>
                  </a:lnTo>
                </a:path>
                <a:path w="2048509" h="1823084">
                  <a:moveTo>
                    <a:pt x="780287" y="1635252"/>
                  </a:moveTo>
                  <a:lnTo>
                    <a:pt x="597407" y="1680971"/>
                  </a:lnTo>
                </a:path>
                <a:path w="2048509" h="1823084">
                  <a:moveTo>
                    <a:pt x="441959" y="1705355"/>
                  </a:moveTo>
                  <a:lnTo>
                    <a:pt x="260603" y="1751076"/>
                  </a:lnTo>
                </a:path>
                <a:path w="2048509" h="1823084">
                  <a:moveTo>
                    <a:pt x="105155" y="1799843"/>
                  </a:moveTo>
                  <a:lnTo>
                    <a:pt x="0" y="1822703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770" y="7337297"/>
              <a:ext cx="6375400" cy="2105025"/>
            </a:xfrm>
            <a:custGeom>
              <a:avLst/>
              <a:gdLst/>
              <a:ahLst/>
              <a:cxnLst/>
              <a:rect l="l" t="t" r="r" b="b"/>
              <a:pathLst>
                <a:path w="6375400" h="2105025">
                  <a:moveTo>
                    <a:pt x="0" y="2104644"/>
                  </a:moveTo>
                  <a:lnTo>
                    <a:pt x="6374891" y="2104644"/>
                  </a:lnTo>
                  <a:lnTo>
                    <a:pt x="6374891" y="0"/>
                  </a:lnTo>
                  <a:lnTo>
                    <a:pt x="0" y="0"/>
                  </a:lnTo>
                  <a:lnTo>
                    <a:pt x="0" y="2104644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45007" y="6873620"/>
            <a:ext cx="315087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TrafficControl</a:t>
            </a:r>
            <a:endParaRPr sz="29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7038" y="1693164"/>
            <a:ext cx="12730480" cy="5640705"/>
            <a:chOff x="437038" y="1693164"/>
            <a:chExt cx="12730480" cy="5640705"/>
          </a:xfrm>
        </p:grpSpPr>
        <p:sp>
          <p:nvSpPr>
            <p:cNvPr id="27" name="object 27"/>
            <p:cNvSpPr/>
            <p:nvPr/>
          </p:nvSpPr>
          <p:spPr>
            <a:xfrm>
              <a:off x="445769" y="6730746"/>
              <a:ext cx="3813175" cy="594360"/>
            </a:xfrm>
            <a:custGeom>
              <a:avLst/>
              <a:gdLst/>
              <a:ahLst/>
              <a:cxnLst/>
              <a:rect l="l" t="t" r="r" b="b"/>
              <a:pathLst>
                <a:path w="3813175" h="594359">
                  <a:moveTo>
                    <a:pt x="0" y="594359"/>
                  </a:moveTo>
                  <a:lnTo>
                    <a:pt x="3813048" y="594359"/>
                  </a:lnTo>
                  <a:lnTo>
                    <a:pt x="3813048" y="0"/>
                  </a:lnTo>
                  <a:lnTo>
                    <a:pt x="0" y="0"/>
                  </a:lnTo>
                  <a:lnTo>
                    <a:pt x="0" y="594359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54653" y="6195695"/>
              <a:ext cx="1422400" cy="607695"/>
            </a:xfrm>
            <a:custGeom>
              <a:avLst/>
              <a:gdLst/>
              <a:ahLst/>
              <a:cxnLst/>
              <a:rect l="l" t="t" r="r" b="b"/>
              <a:pathLst>
                <a:path w="1422400" h="607695">
                  <a:moveTo>
                    <a:pt x="1422146" y="0"/>
                  </a:moveTo>
                  <a:lnTo>
                    <a:pt x="0" y="6073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57031" y="2519172"/>
              <a:ext cx="2456687" cy="1618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27436" y="1693164"/>
              <a:ext cx="2180844" cy="1810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831067" y="3870960"/>
              <a:ext cx="2336291" cy="1240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5295" y="3048000"/>
              <a:ext cx="1735836" cy="11856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27119" y="1805940"/>
              <a:ext cx="1892807" cy="13700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83208" y="1834896"/>
              <a:ext cx="2182367" cy="13060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65347" y="2985516"/>
              <a:ext cx="2072639" cy="1257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32248" y="2244852"/>
              <a:ext cx="1921763" cy="14432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4087" y="3422904"/>
              <a:ext cx="2348484" cy="15194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457444" y="6059423"/>
            <a:ext cx="1518285" cy="99568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9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UML</a:t>
            </a:r>
            <a:endParaRPr sz="29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35"/>
              </a:spcBef>
            </a:pPr>
            <a:r>
              <a:rPr sz="2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Package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2249" y="5512053"/>
            <a:ext cx="621601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38910" algn="l"/>
              </a:tabLst>
            </a:pPr>
            <a:r>
              <a:rPr sz="29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System	</a:t>
            </a:r>
            <a:r>
              <a:rPr sz="29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29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(Concepts)</a:t>
            </a:r>
            <a:r>
              <a:rPr sz="2900" b="1" i="1" spc="60" dirty="0">
                <a:solidFill>
                  <a:srgbClr val="FFFFFF"/>
                </a:solidFill>
                <a:latin typeface="P052"/>
                <a:cs typeface="P052"/>
              </a:rPr>
              <a:t>(Analysis)</a:t>
            </a:r>
            <a:endParaRPr sz="2900">
              <a:latin typeface="P052"/>
              <a:cs typeface="P052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03414" y="5318286"/>
            <a:ext cx="5786755" cy="131254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9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29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2900" b="1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(Concepts)</a:t>
            </a:r>
            <a:r>
              <a:rPr sz="2900" b="1" i="1" spc="65" dirty="0">
                <a:solidFill>
                  <a:srgbClr val="FFFFFF"/>
                </a:solidFill>
                <a:latin typeface="P052"/>
                <a:cs typeface="P052"/>
              </a:rPr>
              <a:t>(Design)</a:t>
            </a:r>
            <a:endParaRPr sz="2900">
              <a:latin typeface="P052"/>
              <a:cs typeface="P052"/>
            </a:endParaRPr>
          </a:p>
          <a:p>
            <a:pPr marL="2806065">
              <a:lnSpc>
                <a:spcPct val="100000"/>
              </a:lnSpc>
              <a:spcBef>
                <a:spcPts val="1590"/>
              </a:spcBef>
            </a:pPr>
            <a:r>
              <a:rPr sz="2900" b="1" spc="10" dirty="0">
                <a:solidFill>
                  <a:srgbClr val="FFFFFF"/>
                </a:solidFill>
                <a:latin typeface="Courier New"/>
                <a:cs typeface="Courier New"/>
              </a:rPr>
              <a:t>Summary</a:t>
            </a:r>
            <a:endParaRPr sz="2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80084"/>
            <a:ext cx="500062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</a:t>
            </a:r>
            <a:r>
              <a:rPr spc="5" dirty="0"/>
              <a:t>is</a:t>
            </a:r>
            <a:r>
              <a:rPr spc="-75" dirty="0"/>
              <a:t> </a:t>
            </a:r>
            <a:r>
              <a:rPr dirty="0"/>
              <a:t>UML?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515" y="1353320"/>
            <a:ext cx="11172825" cy="7106920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UML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(Unified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Modeling Language)</a:t>
            </a:r>
            <a:endParaRPr sz="29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510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Nonproprietary standard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for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modeling software systems,</a:t>
            </a:r>
            <a:r>
              <a:rPr sz="2650" spc="8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OMG</a:t>
            </a:r>
            <a:endParaRPr sz="265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490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Convergence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of notations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used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in object-oriented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methods</a:t>
            </a:r>
            <a:endParaRPr sz="2650">
              <a:latin typeface="URW Gothic"/>
              <a:cs typeface="URW Gothic"/>
            </a:endParaRPr>
          </a:p>
          <a:p>
            <a:pPr marL="1353820">
              <a:lnSpc>
                <a:spcPct val="100000"/>
              </a:lnSpc>
              <a:spcBef>
                <a:spcPts val="1500"/>
              </a:spcBef>
            </a:pPr>
            <a:r>
              <a:rPr sz="1850" spc="345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2350" spc="-5" dirty="0">
                <a:solidFill>
                  <a:srgbClr val="FFFFFF"/>
                </a:solidFill>
                <a:latin typeface="URW Gothic"/>
                <a:cs typeface="URW Gothic"/>
              </a:rPr>
              <a:t>OMT (James </a:t>
            </a:r>
            <a:r>
              <a:rPr sz="2350" dirty="0">
                <a:solidFill>
                  <a:srgbClr val="FFFFFF"/>
                </a:solidFill>
                <a:latin typeface="URW Gothic"/>
                <a:cs typeface="URW Gothic"/>
              </a:rPr>
              <a:t>Rumbaugh </a:t>
            </a:r>
            <a:r>
              <a:rPr sz="2350" spc="-5" dirty="0">
                <a:solidFill>
                  <a:srgbClr val="FFFFFF"/>
                </a:solidFill>
                <a:latin typeface="URW Gothic"/>
                <a:cs typeface="URW Gothic"/>
              </a:rPr>
              <a:t>and</a:t>
            </a:r>
            <a:r>
              <a:rPr sz="2350" spc="6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URW Gothic"/>
                <a:cs typeface="URW Gothic"/>
              </a:rPr>
              <a:t>collegues)</a:t>
            </a:r>
            <a:endParaRPr sz="2350">
              <a:latin typeface="URW Gothic"/>
              <a:cs typeface="URW Gothic"/>
            </a:endParaRPr>
          </a:p>
          <a:p>
            <a:pPr marL="1353820">
              <a:lnSpc>
                <a:spcPct val="100000"/>
              </a:lnSpc>
              <a:spcBef>
                <a:spcPts val="1490"/>
              </a:spcBef>
            </a:pPr>
            <a:r>
              <a:rPr sz="1850" spc="345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2350" spc="-5" dirty="0">
                <a:solidFill>
                  <a:srgbClr val="FFFFFF"/>
                </a:solidFill>
                <a:latin typeface="URW Gothic"/>
                <a:cs typeface="URW Gothic"/>
              </a:rPr>
              <a:t>Booch </a:t>
            </a:r>
            <a:r>
              <a:rPr sz="2350" spc="-10" dirty="0">
                <a:solidFill>
                  <a:srgbClr val="FFFFFF"/>
                </a:solidFill>
                <a:latin typeface="URW Gothic"/>
                <a:cs typeface="URW Gothic"/>
              </a:rPr>
              <a:t>(Grady</a:t>
            </a:r>
            <a:r>
              <a:rPr sz="2350" spc="7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URW Gothic"/>
                <a:cs typeface="URW Gothic"/>
              </a:rPr>
              <a:t>Booch)</a:t>
            </a:r>
            <a:endParaRPr sz="2350">
              <a:latin typeface="URW Gothic"/>
              <a:cs typeface="URW Gothic"/>
            </a:endParaRPr>
          </a:p>
          <a:p>
            <a:pPr marL="1353820">
              <a:lnSpc>
                <a:spcPct val="100000"/>
              </a:lnSpc>
              <a:spcBef>
                <a:spcPts val="1500"/>
              </a:spcBef>
            </a:pPr>
            <a:r>
              <a:rPr sz="1850" spc="345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2350" spc="-5" dirty="0">
                <a:solidFill>
                  <a:srgbClr val="FFFFFF"/>
                </a:solidFill>
                <a:latin typeface="URW Gothic"/>
                <a:cs typeface="URW Gothic"/>
              </a:rPr>
              <a:t>OOSE (Ivar</a:t>
            </a:r>
            <a:r>
              <a:rPr sz="2350" spc="2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350" dirty="0">
                <a:solidFill>
                  <a:srgbClr val="FFFFFF"/>
                </a:solidFill>
                <a:latin typeface="URW Gothic"/>
                <a:cs typeface="URW Gothic"/>
              </a:rPr>
              <a:t>Jacobson)</a:t>
            </a:r>
            <a:endParaRPr sz="235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Current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Version: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UML</a:t>
            </a:r>
            <a:r>
              <a:rPr sz="2900" spc="8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dirty="0">
                <a:solidFill>
                  <a:srgbClr val="FFFFFF"/>
                </a:solidFill>
                <a:latin typeface="URW Gothic"/>
                <a:cs typeface="URW Gothic"/>
              </a:rPr>
              <a:t>2.2</a:t>
            </a:r>
            <a:endParaRPr sz="2900">
              <a:latin typeface="URW Gothic"/>
              <a:cs typeface="URW Gothic"/>
            </a:endParaRPr>
          </a:p>
          <a:p>
            <a:pPr marL="683260">
              <a:lnSpc>
                <a:spcPct val="100000"/>
              </a:lnSpc>
              <a:spcBef>
                <a:spcPts val="1500"/>
              </a:spcBef>
              <a:tabLst>
                <a:tab pos="1101725" algn="l"/>
              </a:tabLst>
            </a:pPr>
            <a:r>
              <a:rPr sz="2100" spc="37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Information at </a:t>
            </a:r>
            <a:r>
              <a:rPr sz="2650" spc="-5" dirty="0">
                <a:solidFill>
                  <a:srgbClr val="FFFFFF"/>
                </a:solidFill>
                <a:latin typeface="URW Gothic"/>
                <a:cs typeface="URW Gothic"/>
              </a:rPr>
              <a:t>the </a:t>
            </a:r>
            <a:r>
              <a:rPr sz="2650" spc="-15" dirty="0">
                <a:solidFill>
                  <a:srgbClr val="FFFFFF"/>
                </a:solidFill>
                <a:latin typeface="URW Gothic"/>
                <a:cs typeface="URW Gothic"/>
              </a:rPr>
              <a:t>OMG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</a:rPr>
              <a:t>portal</a:t>
            </a:r>
            <a:r>
              <a:rPr sz="2650" spc="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URW Gothic"/>
                <a:cs typeface="URW Gothic"/>
                <a:hlinkClick r:id="rId2"/>
              </a:rPr>
              <a:t>http://www.uml.org/</a:t>
            </a:r>
            <a:endParaRPr sz="2650">
              <a:latin typeface="URW Gothic"/>
              <a:cs typeface="URW Gothic"/>
            </a:endParaRPr>
          </a:p>
          <a:p>
            <a:pPr marL="515620" marR="53340" indent="-502920">
              <a:lnSpc>
                <a:spcPct val="101099"/>
              </a:lnSpc>
              <a:spcBef>
                <a:spcPts val="1485"/>
              </a:spcBef>
              <a:tabLst>
                <a:tab pos="514984" algn="l"/>
              </a:tabLst>
            </a:pPr>
            <a:r>
              <a:rPr sz="2350" spc="409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Commercial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tools: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Rational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(IBM),Together (Borland), </a:t>
            </a:r>
            <a:r>
              <a:rPr sz="2900" spc="5" dirty="0">
                <a:solidFill>
                  <a:srgbClr val="FFFFFF"/>
                </a:solidFill>
                <a:latin typeface="URW Gothic"/>
                <a:cs typeface="URW Gothic"/>
              </a:rPr>
              <a:t>Visual 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Architect (business processes,</a:t>
            </a:r>
            <a:r>
              <a:rPr sz="2900" spc="3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BCD)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Open Source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tools: ArgoUML, StarUML,</a:t>
            </a:r>
            <a:r>
              <a:rPr sz="2900" spc="95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Umbrello</a:t>
            </a:r>
            <a:endParaRPr sz="29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  <a:tabLst>
                <a:tab pos="514984" algn="l"/>
              </a:tabLst>
            </a:pPr>
            <a:r>
              <a:rPr sz="2350" spc="40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Commercial and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Opensource: </a:t>
            </a:r>
            <a:r>
              <a:rPr sz="2900" spc="15" dirty="0">
                <a:solidFill>
                  <a:srgbClr val="FFFFFF"/>
                </a:solidFill>
                <a:latin typeface="URW Gothic"/>
                <a:cs typeface="URW Gothic"/>
              </a:rPr>
              <a:t>PoseidonUML</a:t>
            </a:r>
            <a:r>
              <a:rPr sz="2900" spc="80" dirty="0">
                <a:solidFill>
                  <a:srgbClr val="FFFFFF"/>
                </a:solidFill>
                <a:latin typeface="URW Gothic"/>
                <a:cs typeface="URW Gothic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URW Gothic"/>
                <a:cs typeface="URW Gothic"/>
              </a:rPr>
              <a:t>(Gentleware)</a:t>
            </a:r>
            <a:endParaRPr sz="29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3456</Words>
  <Application>Microsoft Macintosh PowerPoint</Application>
  <PresentationFormat>Custom</PresentationFormat>
  <Paragraphs>772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</vt:lpstr>
      <vt:lpstr>Carlito</vt:lpstr>
      <vt:lpstr>Century Gothic</vt:lpstr>
      <vt:lpstr>Courier New</vt:lpstr>
      <vt:lpstr>DejaVu Sans Mono</vt:lpstr>
      <vt:lpstr>Gothic Uralic</vt:lpstr>
      <vt:lpstr>P052</vt:lpstr>
      <vt:lpstr>Times New Roman</vt:lpstr>
      <vt:lpstr>Trebuchet MS</vt:lpstr>
      <vt:lpstr>URW Gothic</vt:lpstr>
      <vt:lpstr>Verdana</vt:lpstr>
      <vt:lpstr>Wingdings 3</vt:lpstr>
      <vt:lpstr>Ion</vt:lpstr>
      <vt:lpstr>Software Engineering I</vt:lpstr>
      <vt:lpstr>PowerPoint Presentation</vt:lpstr>
      <vt:lpstr>Overview:  modeling  with UML</vt:lpstr>
      <vt:lpstr>What is modeling?</vt:lpstr>
      <vt:lpstr>PowerPoint Presentation</vt:lpstr>
      <vt:lpstr>Why model software?</vt:lpstr>
      <vt:lpstr>Application and Solution  Domain</vt:lpstr>
      <vt:lpstr>Object-oriented Modeling</vt:lpstr>
      <vt:lpstr>What is UML?</vt:lpstr>
      <vt:lpstr>UML: First Pass</vt:lpstr>
      <vt:lpstr>UML First Pass</vt:lpstr>
      <vt:lpstr>UML Core Conventions</vt:lpstr>
      <vt:lpstr>UML first pass: Use case</vt:lpstr>
      <vt:lpstr>UML first pass: Class  diagrams</vt:lpstr>
      <vt:lpstr>UML first pass: Class diagrams</vt:lpstr>
      <vt:lpstr>UML first pass: Sequence diagram</vt:lpstr>
      <vt:lpstr>UML first pass: Statechart diagrams</vt:lpstr>
      <vt:lpstr>Other UML Notations</vt:lpstr>
      <vt:lpstr>What should be done first?  Coding or Modeling?</vt:lpstr>
      <vt:lpstr>UML Second Pass</vt:lpstr>
      <vt:lpstr>UML Use Case Diagrams</vt:lpstr>
      <vt:lpstr>Actors</vt:lpstr>
      <vt:lpstr>Use Case</vt:lpstr>
      <vt:lpstr>Textual Use Case  Description Example</vt:lpstr>
      <vt:lpstr>Uses Cases can be related</vt:lpstr>
      <vt:lpstr>The &lt;&lt;extends&gt;&gt;  Relationship</vt:lpstr>
      <vt:lpstr>The &lt;&lt;includes&gt;&gt;</vt:lpstr>
      <vt:lpstr>Class Diagrams</vt:lpstr>
      <vt:lpstr>Classes</vt:lpstr>
      <vt:lpstr>Instances</vt:lpstr>
      <vt:lpstr>Actor vs Class vs Object</vt:lpstr>
      <vt:lpstr>Associations</vt:lpstr>
      <vt:lpstr>1-to-1 and 1-to-many Associations</vt:lpstr>
      <vt:lpstr>Many-to-Many  Associations</vt:lpstr>
      <vt:lpstr>From Problem Statement  To Object Model</vt:lpstr>
      <vt:lpstr>From Problem Statement to Code</vt:lpstr>
      <vt:lpstr>Aggregation</vt:lpstr>
      <vt:lpstr>Qualifiers</vt:lpstr>
      <vt:lpstr>Qualification: Another</vt:lpstr>
      <vt:lpstr>Inheritance</vt:lpstr>
      <vt:lpstr>Packages</vt:lpstr>
      <vt:lpstr>Object Modeling in</vt:lpstr>
      <vt:lpstr>Object Modeling in Practice:</vt:lpstr>
      <vt:lpstr>Object Modeling in  Practice: More classes</vt:lpstr>
      <vt:lpstr>Object Modeling in  Practice: More classes</vt:lpstr>
      <vt:lpstr>Object Modeling in</vt:lpstr>
      <vt:lpstr>Practice Object Modeling:</vt:lpstr>
      <vt:lpstr>Practice Object Modeling: Simplify,</vt:lpstr>
      <vt:lpstr>Practice Object Modeling:  Simplify, Organize</vt:lpstr>
      <vt:lpstr>Sequence Diagrams</vt:lpstr>
      <vt:lpstr>Sequence Diagrams</vt:lpstr>
      <vt:lpstr>Sequence Diagrams can also</vt:lpstr>
      <vt:lpstr>Sequence Diagrams: Iteration</vt:lpstr>
      <vt:lpstr>Creation and destruction</vt:lpstr>
      <vt:lpstr>Sequence Diagram  Properties</vt:lpstr>
      <vt:lpstr>Activity Diagrams</vt:lpstr>
      <vt:lpstr>Activity Diagrams allow to</vt:lpstr>
      <vt:lpstr>Activity Diagrams can model</vt:lpstr>
      <vt:lpstr>Activity Diagrams:  Grouping of Activities</vt:lpstr>
      <vt:lpstr>Activity Diagram vs. Statechart  Diagram</vt:lpstr>
      <vt:lpstr>UML Summary</vt:lpstr>
      <vt:lpstr>Additional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 CPTS 323</dc:title>
  <dc:creator>Luis F. De La Torre Quintana</dc:creator>
  <cp:lastModifiedBy>Kovalchuk, Danyil</cp:lastModifiedBy>
  <cp:revision>3</cp:revision>
  <dcterms:created xsi:type="dcterms:W3CDTF">2023-02-23T00:02:15Z</dcterms:created>
  <dcterms:modified xsi:type="dcterms:W3CDTF">2023-03-29T23:48:28Z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