
<file path=[Content_Types].xml><?xml version="1.0" encoding="utf-8"?>
<Types xmlns="http://schemas.openxmlformats.org/package/2006/content-types">
  <Default Extension="emf" ContentType="image/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7"/>
  </p:notesMasterIdLst>
  <p:sldIdLst>
    <p:sldId id="276" r:id="rId2"/>
    <p:sldId id="257" r:id="rId3"/>
    <p:sldId id="282" r:id="rId4"/>
    <p:sldId id="284" r:id="rId5"/>
    <p:sldId id="285" r:id="rId6"/>
    <p:sldId id="291" r:id="rId7"/>
    <p:sldId id="277" r:id="rId8"/>
    <p:sldId id="295" r:id="rId9"/>
    <p:sldId id="260" r:id="rId10"/>
    <p:sldId id="287" r:id="rId11"/>
    <p:sldId id="289" r:id="rId12"/>
    <p:sldId id="279" r:id="rId13"/>
    <p:sldId id="294" r:id="rId14"/>
    <p:sldId id="296" r:id="rId15"/>
    <p:sldId id="286" r:id="rId16"/>
    <p:sldId id="300" r:id="rId17"/>
    <p:sldId id="301" r:id="rId18"/>
    <p:sldId id="302" r:id="rId19"/>
    <p:sldId id="310" r:id="rId20"/>
    <p:sldId id="309" r:id="rId21"/>
    <p:sldId id="308" r:id="rId22"/>
    <p:sldId id="307" r:id="rId23"/>
    <p:sldId id="305" r:id="rId24"/>
    <p:sldId id="31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lo dell'orco" initials="dd" lastIdx="1" clrIdx="0">
    <p:extLst>
      <p:ext uri="{19B8F6BF-5375-455C-9EA6-DF929625EA0E}">
        <p15:presenceInfo xmlns:p15="http://schemas.microsoft.com/office/powerpoint/2012/main" userId="danilo dell'or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99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580B7B-A57A-40BD-AC84-0C226361D062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C29610-3833-45CB-BAFA-C96C410FEB54}">
      <dgm:prSet/>
      <dgm:spPr/>
      <dgm:t>
        <a:bodyPr/>
        <a:lstStyle/>
        <a:p>
          <a:r>
            <a:rPr lang="it-IT" dirty="0"/>
            <a:t>Introduzione</a:t>
          </a:r>
          <a:endParaRPr lang="en-US" dirty="0"/>
        </a:p>
      </dgm:t>
    </dgm:pt>
    <dgm:pt modelId="{798447A9-9164-4A28-A052-E1749DD1F075}" type="parTrans" cxnId="{AE548353-D47E-4FB7-ACFB-681757B7D762}">
      <dgm:prSet/>
      <dgm:spPr/>
      <dgm:t>
        <a:bodyPr/>
        <a:lstStyle/>
        <a:p>
          <a:endParaRPr lang="en-US"/>
        </a:p>
      </dgm:t>
    </dgm:pt>
    <dgm:pt modelId="{1A3500D7-0A14-46FE-9C4F-D64D0E576506}" type="sibTrans" cxnId="{AE548353-D47E-4FB7-ACFB-681757B7D762}">
      <dgm:prSet/>
      <dgm:spPr/>
      <dgm:t>
        <a:bodyPr/>
        <a:lstStyle/>
        <a:p>
          <a:endParaRPr lang="en-US"/>
        </a:p>
      </dgm:t>
    </dgm:pt>
    <dgm:pt modelId="{CEA89077-202F-4750-9B7D-39D9528C5758}">
      <dgm:prSet/>
      <dgm:spPr/>
      <dgm:t>
        <a:bodyPr/>
        <a:lstStyle/>
        <a:p>
          <a:r>
            <a:rPr lang="it-IT" dirty="0" err="1"/>
            <a:t>Git</a:t>
          </a:r>
          <a:r>
            <a:rPr lang="it-IT" dirty="0"/>
            <a:t> Repository</a:t>
          </a:r>
          <a:endParaRPr lang="en-US" dirty="0"/>
        </a:p>
      </dgm:t>
    </dgm:pt>
    <dgm:pt modelId="{1558B697-3726-4ADC-B964-E557EB5C2E1D}" type="parTrans" cxnId="{9EE10F2F-6D0D-491A-AAA0-4FF26886C4E9}">
      <dgm:prSet/>
      <dgm:spPr/>
      <dgm:t>
        <a:bodyPr/>
        <a:lstStyle/>
        <a:p>
          <a:endParaRPr lang="en-US"/>
        </a:p>
      </dgm:t>
    </dgm:pt>
    <dgm:pt modelId="{4A851942-17C0-463E-A0AA-5B8F254271A8}" type="sibTrans" cxnId="{9EE10F2F-6D0D-491A-AAA0-4FF26886C4E9}">
      <dgm:prSet/>
      <dgm:spPr/>
      <dgm:t>
        <a:bodyPr/>
        <a:lstStyle/>
        <a:p>
          <a:endParaRPr lang="en-US"/>
        </a:p>
      </dgm:t>
    </dgm:pt>
    <dgm:pt modelId="{E26D9582-427F-4398-A36D-D2C4F36F9304}">
      <dgm:prSet/>
      <dgm:spPr/>
      <dgm:t>
        <a:bodyPr/>
        <a:lstStyle/>
        <a:p>
          <a:r>
            <a:rPr lang="it-IT" dirty="0"/>
            <a:t>Progettazione – Analisi del Dataset</a:t>
          </a:r>
          <a:endParaRPr lang="en-US" dirty="0"/>
        </a:p>
      </dgm:t>
    </dgm:pt>
    <dgm:pt modelId="{6BE33360-1352-45B5-8B20-0549BC21B2C4}" type="parTrans" cxnId="{4D85A839-884A-4A4B-B0E4-9C925477B6B4}">
      <dgm:prSet/>
      <dgm:spPr/>
      <dgm:t>
        <a:bodyPr/>
        <a:lstStyle/>
        <a:p>
          <a:endParaRPr lang="en-US"/>
        </a:p>
      </dgm:t>
    </dgm:pt>
    <dgm:pt modelId="{88BFC21A-3E62-4184-B679-27A91EE9D1E1}" type="sibTrans" cxnId="{4D85A839-884A-4A4B-B0E4-9C925477B6B4}">
      <dgm:prSet/>
      <dgm:spPr/>
      <dgm:t>
        <a:bodyPr/>
        <a:lstStyle/>
        <a:p>
          <a:endParaRPr lang="en-US"/>
        </a:p>
      </dgm:t>
    </dgm:pt>
    <dgm:pt modelId="{CCF51EA6-AECA-4EAE-B470-05A4916F1DA5}">
      <dgm:prSet/>
      <dgm:spPr/>
      <dgm:t>
        <a:bodyPr/>
        <a:lstStyle/>
        <a:p>
          <a:r>
            <a:rPr lang="it-IT" dirty="0"/>
            <a:t>Risultati </a:t>
          </a:r>
          <a:r>
            <a:rPr lang="it-IT" dirty="0" err="1"/>
            <a:t>Bookkeeper</a:t>
          </a:r>
          <a:endParaRPr lang="en-US" dirty="0"/>
        </a:p>
      </dgm:t>
    </dgm:pt>
    <dgm:pt modelId="{85D19D1C-FAAD-4E31-A5B4-7B844EA25AE2}" type="parTrans" cxnId="{6310C54D-9892-4923-91DA-5FF17AA5AD61}">
      <dgm:prSet/>
      <dgm:spPr/>
      <dgm:t>
        <a:bodyPr/>
        <a:lstStyle/>
        <a:p>
          <a:endParaRPr lang="en-US"/>
        </a:p>
      </dgm:t>
    </dgm:pt>
    <dgm:pt modelId="{87F5EC93-DF44-4505-9572-FB4448E9DEC8}" type="sibTrans" cxnId="{6310C54D-9892-4923-91DA-5FF17AA5AD61}">
      <dgm:prSet/>
      <dgm:spPr/>
      <dgm:t>
        <a:bodyPr/>
        <a:lstStyle/>
        <a:p>
          <a:endParaRPr lang="en-US"/>
        </a:p>
      </dgm:t>
    </dgm:pt>
    <dgm:pt modelId="{18D0ED34-1A5D-48A7-8204-22709285873E}">
      <dgm:prSet/>
      <dgm:spPr/>
      <dgm:t>
        <a:bodyPr/>
        <a:lstStyle/>
        <a:p>
          <a:r>
            <a:rPr lang="it-IT" dirty="0"/>
            <a:t>Risultati </a:t>
          </a:r>
          <a:r>
            <a:rPr lang="it-IT" dirty="0" err="1"/>
            <a:t>Syncope</a:t>
          </a:r>
          <a:endParaRPr lang="en-US" dirty="0"/>
        </a:p>
      </dgm:t>
    </dgm:pt>
    <dgm:pt modelId="{59073433-4C0C-4ECB-A0FB-A5BF630CDB99}" type="parTrans" cxnId="{5058A8A6-4919-4E1E-9213-EDC6447CB805}">
      <dgm:prSet/>
      <dgm:spPr/>
      <dgm:t>
        <a:bodyPr/>
        <a:lstStyle/>
        <a:p>
          <a:endParaRPr lang="en-US"/>
        </a:p>
      </dgm:t>
    </dgm:pt>
    <dgm:pt modelId="{3BD6C532-5B5E-4C47-B5CD-8490207A9A2E}" type="sibTrans" cxnId="{5058A8A6-4919-4E1E-9213-EDC6447CB805}">
      <dgm:prSet/>
      <dgm:spPr/>
      <dgm:t>
        <a:bodyPr/>
        <a:lstStyle/>
        <a:p>
          <a:endParaRPr lang="en-US"/>
        </a:p>
      </dgm:t>
    </dgm:pt>
    <dgm:pt modelId="{BB585465-7705-B64A-BB8E-988CA8D1BC4E}">
      <dgm:prSet/>
      <dgm:spPr/>
      <dgm:t>
        <a:bodyPr/>
        <a:lstStyle/>
        <a:p>
          <a:r>
            <a:rPr lang="it-IT" dirty="0"/>
            <a:t>Conclusioni</a:t>
          </a:r>
        </a:p>
      </dgm:t>
    </dgm:pt>
    <dgm:pt modelId="{2B4EA5FE-2CF8-2646-9B21-5A7C5175A6BA}" type="parTrans" cxnId="{A59BB501-0FCA-B945-96F8-ED20EB48BFE9}">
      <dgm:prSet/>
      <dgm:spPr/>
      <dgm:t>
        <a:bodyPr/>
        <a:lstStyle/>
        <a:p>
          <a:endParaRPr lang="it-IT"/>
        </a:p>
      </dgm:t>
    </dgm:pt>
    <dgm:pt modelId="{6C6FC21E-0BF3-2F47-837B-632264ACDEBB}" type="sibTrans" cxnId="{A59BB501-0FCA-B945-96F8-ED20EB48BFE9}">
      <dgm:prSet/>
      <dgm:spPr/>
      <dgm:t>
        <a:bodyPr/>
        <a:lstStyle/>
        <a:p>
          <a:endParaRPr lang="it-IT"/>
        </a:p>
      </dgm:t>
    </dgm:pt>
    <dgm:pt modelId="{1815DC8D-E1CB-435A-B7BC-EEC821FA753C}">
      <dgm:prSet/>
      <dgm:spPr/>
      <dgm:t>
        <a:bodyPr/>
        <a:lstStyle/>
        <a:p>
          <a:r>
            <a:rPr lang="it-IT" dirty="0"/>
            <a:t>Progettazione – Costruzione del Dataset</a:t>
          </a:r>
          <a:endParaRPr lang="en-US" dirty="0"/>
        </a:p>
      </dgm:t>
    </dgm:pt>
    <dgm:pt modelId="{0EA019B1-CE53-410A-81CA-566DD185155E}" type="parTrans" cxnId="{194223C0-DFDD-474D-A31F-85160815A41E}">
      <dgm:prSet/>
      <dgm:spPr/>
      <dgm:t>
        <a:bodyPr/>
        <a:lstStyle/>
        <a:p>
          <a:endParaRPr lang="it-IT"/>
        </a:p>
      </dgm:t>
    </dgm:pt>
    <dgm:pt modelId="{831B0086-66BF-46D5-A716-DCEECCB1938A}" type="sibTrans" cxnId="{194223C0-DFDD-474D-A31F-85160815A41E}">
      <dgm:prSet/>
      <dgm:spPr/>
      <dgm:t>
        <a:bodyPr/>
        <a:lstStyle/>
        <a:p>
          <a:endParaRPr lang="it-IT"/>
        </a:p>
      </dgm:t>
    </dgm:pt>
    <dgm:pt modelId="{692C2E06-07BE-40A2-A269-7D415C2AC6BE}">
      <dgm:prSet/>
      <dgm:spPr/>
      <dgm:t>
        <a:bodyPr/>
        <a:lstStyle/>
        <a:p>
          <a:r>
            <a:rPr lang="it-IT" dirty="0" err="1"/>
            <a:t>Jira</a:t>
          </a:r>
          <a:r>
            <a:rPr lang="it-IT" dirty="0"/>
            <a:t> Project</a:t>
          </a:r>
          <a:endParaRPr lang="en-US" dirty="0"/>
        </a:p>
      </dgm:t>
    </dgm:pt>
    <dgm:pt modelId="{B92B589C-4C94-4D86-9D91-BD9960CEDACA}" type="parTrans" cxnId="{A7278012-E00F-447D-AF05-D52C3DEB94DF}">
      <dgm:prSet/>
      <dgm:spPr/>
      <dgm:t>
        <a:bodyPr/>
        <a:lstStyle/>
        <a:p>
          <a:endParaRPr lang="it-IT"/>
        </a:p>
      </dgm:t>
    </dgm:pt>
    <dgm:pt modelId="{D9D6261A-F0CB-4FA4-A992-F36D6A1621B9}" type="sibTrans" cxnId="{A7278012-E00F-447D-AF05-D52C3DEB94DF}">
      <dgm:prSet/>
      <dgm:spPr/>
      <dgm:t>
        <a:bodyPr/>
        <a:lstStyle/>
        <a:p>
          <a:endParaRPr lang="it-IT"/>
        </a:p>
      </dgm:t>
    </dgm:pt>
    <dgm:pt modelId="{B96B0A4E-5D3A-48D6-A1B9-295B50A85133}">
      <dgm:prSet/>
      <dgm:spPr/>
      <dgm:t>
        <a:bodyPr/>
        <a:lstStyle/>
        <a:p>
          <a:r>
            <a:rPr lang="it-IT" dirty="0" err="1"/>
            <a:t>Merging</a:t>
          </a:r>
          <a:r>
            <a:rPr lang="it-IT" dirty="0"/>
            <a:t> </a:t>
          </a:r>
          <a:r>
            <a:rPr lang="it-IT" dirty="0" err="1"/>
            <a:t>Git</a:t>
          </a:r>
          <a:r>
            <a:rPr lang="it-IT" dirty="0"/>
            <a:t> w/ </a:t>
          </a:r>
          <a:r>
            <a:rPr lang="it-IT" dirty="0" err="1"/>
            <a:t>Jira</a:t>
          </a:r>
          <a:endParaRPr lang="en-US" dirty="0"/>
        </a:p>
      </dgm:t>
    </dgm:pt>
    <dgm:pt modelId="{E10289C7-D474-474B-A984-87002B2B779E}" type="parTrans" cxnId="{C31B5D3B-49FF-4F05-88DF-8CBB2EA56356}">
      <dgm:prSet/>
      <dgm:spPr/>
      <dgm:t>
        <a:bodyPr/>
        <a:lstStyle/>
        <a:p>
          <a:endParaRPr lang="it-IT"/>
        </a:p>
      </dgm:t>
    </dgm:pt>
    <dgm:pt modelId="{8DD953CC-7C32-41B4-81C9-F931CADC71B3}" type="sibTrans" cxnId="{C31B5D3B-49FF-4F05-88DF-8CBB2EA56356}">
      <dgm:prSet/>
      <dgm:spPr/>
      <dgm:t>
        <a:bodyPr/>
        <a:lstStyle/>
        <a:p>
          <a:endParaRPr lang="it-IT"/>
        </a:p>
      </dgm:t>
    </dgm:pt>
    <dgm:pt modelId="{C2D36E32-2BF6-42DE-B672-19835CFF2DEA}">
      <dgm:prSet/>
      <dgm:spPr/>
      <dgm:t>
        <a:bodyPr/>
        <a:lstStyle/>
        <a:p>
          <a:r>
            <a:rPr lang="it-IT" dirty="0"/>
            <a:t>Correzione dei Ticket</a:t>
          </a:r>
          <a:endParaRPr lang="en-US" dirty="0"/>
        </a:p>
      </dgm:t>
    </dgm:pt>
    <dgm:pt modelId="{84172732-271C-409D-B302-E46E41689FBB}" type="parTrans" cxnId="{69267E3E-1351-45A2-9CD3-3957FB79D15F}">
      <dgm:prSet/>
      <dgm:spPr/>
      <dgm:t>
        <a:bodyPr/>
        <a:lstStyle/>
        <a:p>
          <a:endParaRPr lang="it-IT"/>
        </a:p>
      </dgm:t>
    </dgm:pt>
    <dgm:pt modelId="{F379F94D-1193-4ABF-A735-0C75F2D4D04A}" type="sibTrans" cxnId="{69267E3E-1351-45A2-9CD3-3957FB79D15F}">
      <dgm:prSet/>
      <dgm:spPr/>
      <dgm:t>
        <a:bodyPr/>
        <a:lstStyle/>
        <a:p>
          <a:endParaRPr lang="it-IT"/>
        </a:p>
      </dgm:t>
    </dgm:pt>
    <dgm:pt modelId="{581FD410-CDB2-4217-A607-D74C33B5E1C0}">
      <dgm:prSet/>
      <dgm:spPr/>
      <dgm:t>
        <a:bodyPr/>
        <a:lstStyle/>
        <a:p>
          <a:r>
            <a:rPr lang="it-IT" dirty="0"/>
            <a:t>Metriche &amp; </a:t>
          </a:r>
          <a:r>
            <a:rPr lang="it-IT" dirty="0" err="1"/>
            <a:t>Buggyness</a:t>
          </a:r>
          <a:endParaRPr lang="en-US" dirty="0"/>
        </a:p>
      </dgm:t>
    </dgm:pt>
    <dgm:pt modelId="{F573AEF6-8674-40D5-8D40-B29FBBC024DF}" type="parTrans" cxnId="{7C8B377F-4EB9-4DBC-8741-6F722ACC6A8D}">
      <dgm:prSet/>
      <dgm:spPr/>
      <dgm:t>
        <a:bodyPr/>
        <a:lstStyle/>
        <a:p>
          <a:endParaRPr lang="it-IT"/>
        </a:p>
      </dgm:t>
    </dgm:pt>
    <dgm:pt modelId="{F4C27969-2C50-4FB9-AA21-4665625E2B35}" type="sibTrans" cxnId="{7C8B377F-4EB9-4DBC-8741-6F722ACC6A8D}">
      <dgm:prSet/>
      <dgm:spPr/>
      <dgm:t>
        <a:bodyPr/>
        <a:lstStyle/>
        <a:p>
          <a:endParaRPr lang="it-IT"/>
        </a:p>
      </dgm:t>
    </dgm:pt>
    <dgm:pt modelId="{6DB72B1A-7A59-4C64-BC16-1E4FA9AEF47A}" type="pres">
      <dgm:prSet presAssocID="{B6580B7B-A57A-40BD-AC84-0C226361D062}" presName="linear" presStyleCnt="0">
        <dgm:presLayoutVars>
          <dgm:animLvl val="lvl"/>
          <dgm:resizeHandles val="exact"/>
        </dgm:presLayoutVars>
      </dgm:prSet>
      <dgm:spPr/>
    </dgm:pt>
    <dgm:pt modelId="{D8587AD9-FFE0-4199-8ADD-4CA31E978A5C}" type="pres">
      <dgm:prSet presAssocID="{D0C29610-3833-45CB-BAFA-C96C410FEB54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CBC506F1-F5F9-45AC-8711-D87AC251DA58}" type="pres">
      <dgm:prSet presAssocID="{1A3500D7-0A14-46FE-9C4F-D64D0E576506}" presName="spacer" presStyleCnt="0"/>
      <dgm:spPr/>
    </dgm:pt>
    <dgm:pt modelId="{0EF56134-98AB-40D1-840E-BF6153B3F700}" type="pres">
      <dgm:prSet presAssocID="{1815DC8D-E1CB-435A-B7BC-EEC821FA753C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2C137BBF-6038-426A-BC95-C2DB184082EF}" type="pres">
      <dgm:prSet presAssocID="{831B0086-66BF-46D5-A716-DCEECCB1938A}" presName="spacer" presStyleCnt="0"/>
      <dgm:spPr/>
    </dgm:pt>
    <dgm:pt modelId="{37221926-28FC-494D-AA7E-162CF72212EA}" type="pres">
      <dgm:prSet presAssocID="{CEA89077-202F-4750-9B7D-39D9528C5758}" presName="parentText" presStyleLbl="node1" presStyleIdx="2" presStyleCnt="11" custScaleX="79776">
        <dgm:presLayoutVars>
          <dgm:chMax val="0"/>
          <dgm:bulletEnabled val="1"/>
        </dgm:presLayoutVars>
      </dgm:prSet>
      <dgm:spPr/>
    </dgm:pt>
    <dgm:pt modelId="{7A848071-3602-4363-9431-FA18C9BC7446}" type="pres">
      <dgm:prSet presAssocID="{4A851942-17C0-463E-A0AA-5B8F254271A8}" presName="spacer" presStyleCnt="0"/>
      <dgm:spPr/>
    </dgm:pt>
    <dgm:pt modelId="{9C496EBC-3B57-4183-BD85-FFA945EF90CF}" type="pres">
      <dgm:prSet presAssocID="{692C2E06-07BE-40A2-A269-7D415C2AC6BE}" presName="parentText" presStyleLbl="node1" presStyleIdx="3" presStyleCnt="11" custScaleX="79776" custLinFactNeighborX="-33">
        <dgm:presLayoutVars>
          <dgm:chMax val="0"/>
          <dgm:bulletEnabled val="1"/>
        </dgm:presLayoutVars>
      </dgm:prSet>
      <dgm:spPr/>
    </dgm:pt>
    <dgm:pt modelId="{24148C92-3D69-4990-8D5B-443E8C6C42EE}" type="pres">
      <dgm:prSet presAssocID="{D9D6261A-F0CB-4FA4-A992-F36D6A1621B9}" presName="spacer" presStyleCnt="0"/>
      <dgm:spPr/>
    </dgm:pt>
    <dgm:pt modelId="{0AB5F1FB-15CE-413E-B196-0ED1C5ADE2FD}" type="pres">
      <dgm:prSet presAssocID="{B96B0A4E-5D3A-48D6-A1B9-295B50A85133}" presName="parentText" presStyleLbl="node1" presStyleIdx="4" presStyleCnt="11" custScaleX="79776">
        <dgm:presLayoutVars>
          <dgm:chMax val="0"/>
          <dgm:bulletEnabled val="1"/>
        </dgm:presLayoutVars>
      </dgm:prSet>
      <dgm:spPr/>
    </dgm:pt>
    <dgm:pt modelId="{61C52241-401D-4568-B058-A5BBDC8DE887}" type="pres">
      <dgm:prSet presAssocID="{8DD953CC-7C32-41B4-81C9-F931CADC71B3}" presName="spacer" presStyleCnt="0"/>
      <dgm:spPr/>
    </dgm:pt>
    <dgm:pt modelId="{599B94A7-8C9F-414F-B655-927DA76B650F}" type="pres">
      <dgm:prSet presAssocID="{C2D36E32-2BF6-42DE-B672-19835CFF2DEA}" presName="parentText" presStyleLbl="node1" presStyleIdx="5" presStyleCnt="11" custScaleX="79776">
        <dgm:presLayoutVars>
          <dgm:chMax val="0"/>
          <dgm:bulletEnabled val="1"/>
        </dgm:presLayoutVars>
      </dgm:prSet>
      <dgm:spPr/>
    </dgm:pt>
    <dgm:pt modelId="{9D875EB9-8D75-43E4-9BD8-924398B3C65C}" type="pres">
      <dgm:prSet presAssocID="{F379F94D-1193-4ABF-A735-0C75F2D4D04A}" presName="spacer" presStyleCnt="0"/>
      <dgm:spPr/>
    </dgm:pt>
    <dgm:pt modelId="{17559271-C170-426F-8676-6C8DE8A58B30}" type="pres">
      <dgm:prSet presAssocID="{581FD410-CDB2-4217-A607-D74C33B5E1C0}" presName="parentText" presStyleLbl="node1" presStyleIdx="6" presStyleCnt="11" custScaleX="79776">
        <dgm:presLayoutVars>
          <dgm:chMax val="0"/>
          <dgm:bulletEnabled val="1"/>
        </dgm:presLayoutVars>
      </dgm:prSet>
      <dgm:spPr/>
    </dgm:pt>
    <dgm:pt modelId="{16C04424-9806-44B4-BBD1-61E40E2BDEC0}" type="pres">
      <dgm:prSet presAssocID="{F4C27969-2C50-4FB9-AA21-4665625E2B35}" presName="spacer" presStyleCnt="0"/>
      <dgm:spPr/>
    </dgm:pt>
    <dgm:pt modelId="{984584D1-1F9E-48F3-9602-221356BB397C}" type="pres">
      <dgm:prSet presAssocID="{E26D9582-427F-4398-A36D-D2C4F36F9304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7CA523DB-0D78-45A3-8A2C-9F2C4E62B86F}" type="pres">
      <dgm:prSet presAssocID="{88BFC21A-3E62-4184-B679-27A91EE9D1E1}" presName="spacer" presStyleCnt="0"/>
      <dgm:spPr/>
    </dgm:pt>
    <dgm:pt modelId="{19ED3376-E510-4334-9DD5-F577D2241615}" type="pres">
      <dgm:prSet presAssocID="{CCF51EA6-AECA-4EAE-B470-05A4916F1DA5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E61C083C-1A72-40E6-AF20-7DBB6136095E}" type="pres">
      <dgm:prSet presAssocID="{87F5EC93-DF44-4505-9572-FB4448E9DEC8}" presName="spacer" presStyleCnt="0"/>
      <dgm:spPr/>
    </dgm:pt>
    <dgm:pt modelId="{D5BEEFFD-F719-45E2-BCC1-A9620DB98697}" type="pres">
      <dgm:prSet presAssocID="{18D0ED34-1A5D-48A7-8204-22709285873E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6AC68097-E3F1-4ABF-9AA2-7E470BB27FC2}" type="pres">
      <dgm:prSet presAssocID="{3BD6C532-5B5E-4C47-B5CD-8490207A9A2E}" presName="spacer" presStyleCnt="0"/>
      <dgm:spPr/>
    </dgm:pt>
    <dgm:pt modelId="{23E52879-60EC-4A60-9149-78693503F12B}" type="pres">
      <dgm:prSet presAssocID="{BB585465-7705-B64A-BB8E-988CA8D1BC4E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A59BB501-0FCA-B945-96F8-ED20EB48BFE9}" srcId="{B6580B7B-A57A-40BD-AC84-0C226361D062}" destId="{BB585465-7705-B64A-BB8E-988CA8D1BC4E}" srcOrd="10" destOrd="0" parTransId="{2B4EA5FE-2CF8-2646-9B21-5A7C5175A6BA}" sibTransId="{6C6FC21E-0BF3-2F47-837B-632264ACDEBB}"/>
    <dgm:cxn modelId="{A7278012-E00F-447D-AF05-D52C3DEB94DF}" srcId="{B6580B7B-A57A-40BD-AC84-0C226361D062}" destId="{692C2E06-07BE-40A2-A269-7D415C2AC6BE}" srcOrd="3" destOrd="0" parTransId="{B92B589C-4C94-4D86-9D91-BD9960CEDACA}" sibTransId="{D9D6261A-F0CB-4FA4-A992-F36D6A1621B9}"/>
    <dgm:cxn modelId="{7ABDC823-4360-4CF5-B095-B4208B796653}" type="presOf" srcId="{B96B0A4E-5D3A-48D6-A1B9-295B50A85133}" destId="{0AB5F1FB-15CE-413E-B196-0ED1C5ADE2FD}" srcOrd="0" destOrd="0" presId="urn:microsoft.com/office/officeart/2005/8/layout/vList2"/>
    <dgm:cxn modelId="{9EE10F2F-6D0D-491A-AAA0-4FF26886C4E9}" srcId="{B6580B7B-A57A-40BD-AC84-0C226361D062}" destId="{CEA89077-202F-4750-9B7D-39D9528C5758}" srcOrd="2" destOrd="0" parTransId="{1558B697-3726-4ADC-B964-E557EB5C2E1D}" sibTransId="{4A851942-17C0-463E-A0AA-5B8F254271A8}"/>
    <dgm:cxn modelId="{C58DD42F-F873-4EB0-BBCD-69C951D53C78}" type="presOf" srcId="{BB585465-7705-B64A-BB8E-988CA8D1BC4E}" destId="{23E52879-60EC-4A60-9149-78693503F12B}" srcOrd="0" destOrd="0" presId="urn:microsoft.com/office/officeart/2005/8/layout/vList2"/>
    <dgm:cxn modelId="{9E0DBF33-260D-4BEA-996C-753A4773E4A1}" type="presOf" srcId="{CEA89077-202F-4750-9B7D-39D9528C5758}" destId="{37221926-28FC-494D-AA7E-162CF72212EA}" srcOrd="0" destOrd="0" presId="urn:microsoft.com/office/officeart/2005/8/layout/vList2"/>
    <dgm:cxn modelId="{4D85A839-884A-4A4B-B0E4-9C925477B6B4}" srcId="{B6580B7B-A57A-40BD-AC84-0C226361D062}" destId="{E26D9582-427F-4398-A36D-D2C4F36F9304}" srcOrd="7" destOrd="0" parTransId="{6BE33360-1352-45B5-8B20-0549BC21B2C4}" sibTransId="{88BFC21A-3E62-4184-B679-27A91EE9D1E1}"/>
    <dgm:cxn modelId="{C31B5D3B-49FF-4F05-88DF-8CBB2EA56356}" srcId="{B6580B7B-A57A-40BD-AC84-0C226361D062}" destId="{B96B0A4E-5D3A-48D6-A1B9-295B50A85133}" srcOrd="4" destOrd="0" parTransId="{E10289C7-D474-474B-A984-87002B2B779E}" sibTransId="{8DD953CC-7C32-41B4-81C9-F931CADC71B3}"/>
    <dgm:cxn modelId="{69267E3E-1351-45A2-9CD3-3957FB79D15F}" srcId="{B6580B7B-A57A-40BD-AC84-0C226361D062}" destId="{C2D36E32-2BF6-42DE-B672-19835CFF2DEA}" srcOrd="5" destOrd="0" parTransId="{84172732-271C-409D-B302-E46E41689FBB}" sibTransId="{F379F94D-1193-4ABF-A735-0C75F2D4D04A}"/>
    <dgm:cxn modelId="{FAF93943-41FA-41D4-9B56-58F6E6500B8F}" type="presOf" srcId="{692C2E06-07BE-40A2-A269-7D415C2AC6BE}" destId="{9C496EBC-3B57-4183-BD85-FFA945EF90CF}" srcOrd="0" destOrd="0" presId="urn:microsoft.com/office/officeart/2005/8/layout/vList2"/>
    <dgm:cxn modelId="{6310C54D-9892-4923-91DA-5FF17AA5AD61}" srcId="{B6580B7B-A57A-40BD-AC84-0C226361D062}" destId="{CCF51EA6-AECA-4EAE-B470-05A4916F1DA5}" srcOrd="8" destOrd="0" parTransId="{85D19D1C-FAAD-4E31-A5B4-7B844EA25AE2}" sibTransId="{87F5EC93-DF44-4505-9572-FB4448E9DEC8}"/>
    <dgm:cxn modelId="{AE548353-D47E-4FB7-ACFB-681757B7D762}" srcId="{B6580B7B-A57A-40BD-AC84-0C226361D062}" destId="{D0C29610-3833-45CB-BAFA-C96C410FEB54}" srcOrd="0" destOrd="0" parTransId="{798447A9-9164-4A28-A052-E1749DD1F075}" sibTransId="{1A3500D7-0A14-46FE-9C4F-D64D0E576506}"/>
    <dgm:cxn modelId="{7C8B377F-4EB9-4DBC-8741-6F722ACC6A8D}" srcId="{B6580B7B-A57A-40BD-AC84-0C226361D062}" destId="{581FD410-CDB2-4217-A607-D74C33B5E1C0}" srcOrd="6" destOrd="0" parTransId="{F573AEF6-8674-40D5-8D40-B29FBBC024DF}" sibTransId="{F4C27969-2C50-4FB9-AA21-4665625E2B35}"/>
    <dgm:cxn modelId="{FDFB0F81-A16A-4487-9ACF-F2411E82AEAD}" type="presOf" srcId="{1815DC8D-E1CB-435A-B7BC-EEC821FA753C}" destId="{0EF56134-98AB-40D1-840E-BF6153B3F700}" srcOrd="0" destOrd="0" presId="urn:microsoft.com/office/officeart/2005/8/layout/vList2"/>
    <dgm:cxn modelId="{5058A8A6-4919-4E1E-9213-EDC6447CB805}" srcId="{B6580B7B-A57A-40BD-AC84-0C226361D062}" destId="{18D0ED34-1A5D-48A7-8204-22709285873E}" srcOrd="9" destOrd="0" parTransId="{59073433-4C0C-4ECB-A0FB-A5BF630CDB99}" sibTransId="{3BD6C532-5B5E-4C47-B5CD-8490207A9A2E}"/>
    <dgm:cxn modelId="{7AE500AE-681A-4F36-978A-0CD4B1C3EA64}" type="presOf" srcId="{18D0ED34-1A5D-48A7-8204-22709285873E}" destId="{D5BEEFFD-F719-45E2-BCC1-A9620DB98697}" srcOrd="0" destOrd="0" presId="urn:microsoft.com/office/officeart/2005/8/layout/vList2"/>
    <dgm:cxn modelId="{54A395B5-2B56-48DF-B1C3-7EB0F6988F38}" type="presOf" srcId="{CCF51EA6-AECA-4EAE-B470-05A4916F1DA5}" destId="{19ED3376-E510-4334-9DD5-F577D2241615}" srcOrd="0" destOrd="0" presId="urn:microsoft.com/office/officeart/2005/8/layout/vList2"/>
    <dgm:cxn modelId="{194223C0-DFDD-474D-A31F-85160815A41E}" srcId="{B6580B7B-A57A-40BD-AC84-0C226361D062}" destId="{1815DC8D-E1CB-435A-B7BC-EEC821FA753C}" srcOrd="1" destOrd="0" parTransId="{0EA019B1-CE53-410A-81CA-566DD185155E}" sibTransId="{831B0086-66BF-46D5-A716-DCEECCB1938A}"/>
    <dgm:cxn modelId="{5B469CC3-FAC6-4330-895D-49BB61FC62CF}" type="presOf" srcId="{B6580B7B-A57A-40BD-AC84-0C226361D062}" destId="{6DB72B1A-7A59-4C64-BC16-1E4FA9AEF47A}" srcOrd="0" destOrd="0" presId="urn:microsoft.com/office/officeart/2005/8/layout/vList2"/>
    <dgm:cxn modelId="{FB14D2C4-B637-44CD-A318-8EBABEAE1FC9}" type="presOf" srcId="{581FD410-CDB2-4217-A607-D74C33B5E1C0}" destId="{17559271-C170-426F-8676-6C8DE8A58B30}" srcOrd="0" destOrd="0" presId="urn:microsoft.com/office/officeart/2005/8/layout/vList2"/>
    <dgm:cxn modelId="{67A563DA-F72C-4753-8C3F-C292A8D551DD}" type="presOf" srcId="{D0C29610-3833-45CB-BAFA-C96C410FEB54}" destId="{D8587AD9-FFE0-4199-8ADD-4CA31E978A5C}" srcOrd="0" destOrd="0" presId="urn:microsoft.com/office/officeart/2005/8/layout/vList2"/>
    <dgm:cxn modelId="{5977F0E0-6435-494E-A4FC-10713D80753A}" type="presOf" srcId="{C2D36E32-2BF6-42DE-B672-19835CFF2DEA}" destId="{599B94A7-8C9F-414F-B655-927DA76B650F}" srcOrd="0" destOrd="0" presId="urn:microsoft.com/office/officeart/2005/8/layout/vList2"/>
    <dgm:cxn modelId="{84967EF1-F60E-4AE2-B803-11EA7E85BDFF}" type="presOf" srcId="{E26D9582-427F-4398-A36D-D2C4F36F9304}" destId="{984584D1-1F9E-48F3-9602-221356BB397C}" srcOrd="0" destOrd="0" presId="urn:microsoft.com/office/officeart/2005/8/layout/vList2"/>
    <dgm:cxn modelId="{1A8012E6-9EC6-46CB-A338-7AF8AF79ECAC}" type="presParOf" srcId="{6DB72B1A-7A59-4C64-BC16-1E4FA9AEF47A}" destId="{D8587AD9-FFE0-4199-8ADD-4CA31E978A5C}" srcOrd="0" destOrd="0" presId="urn:microsoft.com/office/officeart/2005/8/layout/vList2"/>
    <dgm:cxn modelId="{70E3B58D-EB0D-46CD-AFD1-D82C2302621D}" type="presParOf" srcId="{6DB72B1A-7A59-4C64-BC16-1E4FA9AEF47A}" destId="{CBC506F1-F5F9-45AC-8711-D87AC251DA58}" srcOrd="1" destOrd="0" presId="urn:microsoft.com/office/officeart/2005/8/layout/vList2"/>
    <dgm:cxn modelId="{7793FF74-1959-4291-9161-9430CB1BF959}" type="presParOf" srcId="{6DB72B1A-7A59-4C64-BC16-1E4FA9AEF47A}" destId="{0EF56134-98AB-40D1-840E-BF6153B3F700}" srcOrd="2" destOrd="0" presId="urn:microsoft.com/office/officeart/2005/8/layout/vList2"/>
    <dgm:cxn modelId="{8BFF89AF-7C5C-44E5-A953-9D251892E8A8}" type="presParOf" srcId="{6DB72B1A-7A59-4C64-BC16-1E4FA9AEF47A}" destId="{2C137BBF-6038-426A-BC95-C2DB184082EF}" srcOrd="3" destOrd="0" presId="urn:microsoft.com/office/officeart/2005/8/layout/vList2"/>
    <dgm:cxn modelId="{CFC4DC6A-056D-41E3-8C63-057B5CE89497}" type="presParOf" srcId="{6DB72B1A-7A59-4C64-BC16-1E4FA9AEF47A}" destId="{37221926-28FC-494D-AA7E-162CF72212EA}" srcOrd="4" destOrd="0" presId="urn:microsoft.com/office/officeart/2005/8/layout/vList2"/>
    <dgm:cxn modelId="{7E304959-1C9D-4C4F-B5F5-B0FC06CF40D8}" type="presParOf" srcId="{6DB72B1A-7A59-4C64-BC16-1E4FA9AEF47A}" destId="{7A848071-3602-4363-9431-FA18C9BC7446}" srcOrd="5" destOrd="0" presId="urn:microsoft.com/office/officeart/2005/8/layout/vList2"/>
    <dgm:cxn modelId="{6328286A-6B72-4ECF-9DA8-DD5D3D6F210A}" type="presParOf" srcId="{6DB72B1A-7A59-4C64-BC16-1E4FA9AEF47A}" destId="{9C496EBC-3B57-4183-BD85-FFA945EF90CF}" srcOrd="6" destOrd="0" presId="urn:microsoft.com/office/officeart/2005/8/layout/vList2"/>
    <dgm:cxn modelId="{AEC28BED-E752-4DF5-8AB6-C61E12177063}" type="presParOf" srcId="{6DB72B1A-7A59-4C64-BC16-1E4FA9AEF47A}" destId="{24148C92-3D69-4990-8D5B-443E8C6C42EE}" srcOrd="7" destOrd="0" presId="urn:microsoft.com/office/officeart/2005/8/layout/vList2"/>
    <dgm:cxn modelId="{7D704B03-A6E9-43E7-BA0B-3B6DBA19C20F}" type="presParOf" srcId="{6DB72B1A-7A59-4C64-BC16-1E4FA9AEF47A}" destId="{0AB5F1FB-15CE-413E-B196-0ED1C5ADE2FD}" srcOrd="8" destOrd="0" presId="urn:microsoft.com/office/officeart/2005/8/layout/vList2"/>
    <dgm:cxn modelId="{CD090DAE-BDFF-4541-AF9B-4C137B52351A}" type="presParOf" srcId="{6DB72B1A-7A59-4C64-BC16-1E4FA9AEF47A}" destId="{61C52241-401D-4568-B058-A5BBDC8DE887}" srcOrd="9" destOrd="0" presId="urn:microsoft.com/office/officeart/2005/8/layout/vList2"/>
    <dgm:cxn modelId="{7CB51A81-86E1-4D28-8337-CAEC930770F8}" type="presParOf" srcId="{6DB72B1A-7A59-4C64-BC16-1E4FA9AEF47A}" destId="{599B94A7-8C9F-414F-B655-927DA76B650F}" srcOrd="10" destOrd="0" presId="urn:microsoft.com/office/officeart/2005/8/layout/vList2"/>
    <dgm:cxn modelId="{FB9CED78-D6C8-4D79-B221-2C2F3B6B1645}" type="presParOf" srcId="{6DB72B1A-7A59-4C64-BC16-1E4FA9AEF47A}" destId="{9D875EB9-8D75-43E4-9BD8-924398B3C65C}" srcOrd="11" destOrd="0" presId="urn:microsoft.com/office/officeart/2005/8/layout/vList2"/>
    <dgm:cxn modelId="{9DA979CD-8DC6-4455-8CFC-E5FC4F828F88}" type="presParOf" srcId="{6DB72B1A-7A59-4C64-BC16-1E4FA9AEF47A}" destId="{17559271-C170-426F-8676-6C8DE8A58B30}" srcOrd="12" destOrd="0" presId="urn:microsoft.com/office/officeart/2005/8/layout/vList2"/>
    <dgm:cxn modelId="{6DFDA065-AC7E-47B1-8AF5-327A2FB58BF5}" type="presParOf" srcId="{6DB72B1A-7A59-4C64-BC16-1E4FA9AEF47A}" destId="{16C04424-9806-44B4-BBD1-61E40E2BDEC0}" srcOrd="13" destOrd="0" presId="urn:microsoft.com/office/officeart/2005/8/layout/vList2"/>
    <dgm:cxn modelId="{B20BF482-A284-4EBF-85F1-CF9393B5F3E2}" type="presParOf" srcId="{6DB72B1A-7A59-4C64-BC16-1E4FA9AEF47A}" destId="{984584D1-1F9E-48F3-9602-221356BB397C}" srcOrd="14" destOrd="0" presId="urn:microsoft.com/office/officeart/2005/8/layout/vList2"/>
    <dgm:cxn modelId="{C74C1427-9B29-45A9-A9BF-DB6607D90027}" type="presParOf" srcId="{6DB72B1A-7A59-4C64-BC16-1E4FA9AEF47A}" destId="{7CA523DB-0D78-45A3-8A2C-9F2C4E62B86F}" srcOrd="15" destOrd="0" presId="urn:microsoft.com/office/officeart/2005/8/layout/vList2"/>
    <dgm:cxn modelId="{A725567A-A046-4761-825F-72C6177BCF32}" type="presParOf" srcId="{6DB72B1A-7A59-4C64-BC16-1E4FA9AEF47A}" destId="{19ED3376-E510-4334-9DD5-F577D2241615}" srcOrd="16" destOrd="0" presId="urn:microsoft.com/office/officeart/2005/8/layout/vList2"/>
    <dgm:cxn modelId="{70B6FEB7-C496-498F-B01F-3E1E55AE2ED9}" type="presParOf" srcId="{6DB72B1A-7A59-4C64-BC16-1E4FA9AEF47A}" destId="{E61C083C-1A72-40E6-AF20-7DBB6136095E}" srcOrd="17" destOrd="0" presId="urn:microsoft.com/office/officeart/2005/8/layout/vList2"/>
    <dgm:cxn modelId="{337190E7-E76F-4A88-9313-8EA5E1AC7137}" type="presParOf" srcId="{6DB72B1A-7A59-4C64-BC16-1E4FA9AEF47A}" destId="{D5BEEFFD-F719-45E2-BCC1-A9620DB98697}" srcOrd="18" destOrd="0" presId="urn:microsoft.com/office/officeart/2005/8/layout/vList2"/>
    <dgm:cxn modelId="{D09322A6-F888-44F4-95ED-B3FBB8234A82}" type="presParOf" srcId="{6DB72B1A-7A59-4C64-BC16-1E4FA9AEF47A}" destId="{6AC68097-E3F1-4ABF-9AA2-7E470BB27FC2}" srcOrd="19" destOrd="0" presId="urn:microsoft.com/office/officeart/2005/8/layout/vList2"/>
    <dgm:cxn modelId="{781D683C-9734-4CE4-91FD-53098BAA9748}" type="presParOf" srcId="{6DB72B1A-7A59-4C64-BC16-1E4FA9AEF47A}" destId="{23E52879-60EC-4A60-9149-78693503F12B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87AD9-FFE0-4199-8ADD-4CA31E978A5C}">
      <dsp:nvSpPr>
        <dsp:cNvPr id="0" name=""/>
        <dsp:cNvSpPr/>
      </dsp:nvSpPr>
      <dsp:spPr>
        <a:xfrm>
          <a:off x="0" y="44923"/>
          <a:ext cx="6797675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Introduzione</a:t>
          </a:r>
          <a:endParaRPr lang="en-US" sz="1900" kern="1200" dirty="0"/>
        </a:p>
      </dsp:txBody>
      <dsp:txXfrm>
        <a:off x="22246" y="67169"/>
        <a:ext cx="6753183" cy="411223"/>
      </dsp:txXfrm>
    </dsp:sp>
    <dsp:sp modelId="{0EF56134-98AB-40D1-840E-BF6153B3F700}">
      <dsp:nvSpPr>
        <dsp:cNvPr id="0" name=""/>
        <dsp:cNvSpPr/>
      </dsp:nvSpPr>
      <dsp:spPr>
        <a:xfrm>
          <a:off x="0" y="555358"/>
          <a:ext cx="6797675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Progettazione – Costruzione del Dataset</a:t>
          </a:r>
          <a:endParaRPr lang="en-US" sz="1900" kern="1200" dirty="0"/>
        </a:p>
      </dsp:txBody>
      <dsp:txXfrm>
        <a:off x="22246" y="577604"/>
        <a:ext cx="6753183" cy="411223"/>
      </dsp:txXfrm>
    </dsp:sp>
    <dsp:sp modelId="{37221926-28FC-494D-AA7E-162CF72212EA}">
      <dsp:nvSpPr>
        <dsp:cNvPr id="0" name=""/>
        <dsp:cNvSpPr/>
      </dsp:nvSpPr>
      <dsp:spPr>
        <a:xfrm>
          <a:off x="687380" y="1065793"/>
          <a:ext cx="5422913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Git</a:t>
          </a:r>
          <a:r>
            <a:rPr lang="it-IT" sz="1900" kern="1200" dirty="0"/>
            <a:t> Repository</a:t>
          </a:r>
          <a:endParaRPr lang="en-US" sz="1900" kern="1200" dirty="0"/>
        </a:p>
      </dsp:txBody>
      <dsp:txXfrm>
        <a:off x="709626" y="1088039"/>
        <a:ext cx="5378421" cy="411223"/>
      </dsp:txXfrm>
    </dsp:sp>
    <dsp:sp modelId="{9C496EBC-3B57-4183-BD85-FFA945EF90CF}">
      <dsp:nvSpPr>
        <dsp:cNvPr id="0" name=""/>
        <dsp:cNvSpPr/>
      </dsp:nvSpPr>
      <dsp:spPr>
        <a:xfrm>
          <a:off x="685137" y="1576228"/>
          <a:ext cx="5422913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Jira</a:t>
          </a:r>
          <a:r>
            <a:rPr lang="it-IT" sz="1900" kern="1200" dirty="0"/>
            <a:t> Project</a:t>
          </a:r>
          <a:endParaRPr lang="en-US" sz="1900" kern="1200" dirty="0"/>
        </a:p>
      </dsp:txBody>
      <dsp:txXfrm>
        <a:off x="707383" y="1598474"/>
        <a:ext cx="5378421" cy="411223"/>
      </dsp:txXfrm>
    </dsp:sp>
    <dsp:sp modelId="{0AB5F1FB-15CE-413E-B196-0ED1C5ADE2FD}">
      <dsp:nvSpPr>
        <dsp:cNvPr id="0" name=""/>
        <dsp:cNvSpPr/>
      </dsp:nvSpPr>
      <dsp:spPr>
        <a:xfrm>
          <a:off x="687380" y="2086663"/>
          <a:ext cx="5422913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Merging</a:t>
          </a:r>
          <a:r>
            <a:rPr lang="it-IT" sz="1900" kern="1200" dirty="0"/>
            <a:t> </a:t>
          </a:r>
          <a:r>
            <a:rPr lang="it-IT" sz="1900" kern="1200" dirty="0" err="1"/>
            <a:t>Git</a:t>
          </a:r>
          <a:r>
            <a:rPr lang="it-IT" sz="1900" kern="1200" dirty="0"/>
            <a:t> w/ </a:t>
          </a:r>
          <a:r>
            <a:rPr lang="it-IT" sz="1900" kern="1200" dirty="0" err="1"/>
            <a:t>Jira</a:t>
          </a:r>
          <a:endParaRPr lang="en-US" sz="1900" kern="1200" dirty="0"/>
        </a:p>
      </dsp:txBody>
      <dsp:txXfrm>
        <a:off x="709626" y="2108909"/>
        <a:ext cx="5378421" cy="411223"/>
      </dsp:txXfrm>
    </dsp:sp>
    <dsp:sp modelId="{599B94A7-8C9F-414F-B655-927DA76B650F}">
      <dsp:nvSpPr>
        <dsp:cNvPr id="0" name=""/>
        <dsp:cNvSpPr/>
      </dsp:nvSpPr>
      <dsp:spPr>
        <a:xfrm>
          <a:off x="687380" y="2597098"/>
          <a:ext cx="5422913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Correzione dei Ticket</a:t>
          </a:r>
          <a:endParaRPr lang="en-US" sz="1900" kern="1200" dirty="0"/>
        </a:p>
      </dsp:txBody>
      <dsp:txXfrm>
        <a:off x="709626" y="2619344"/>
        <a:ext cx="5378421" cy="411223"/>
      </dsp:txXfrm>
    </dsp:sp>
    <dsp:sp modelId="{17559271-C170-426F-8676-6C8DE8A58B30}">
      <dsp:nvSpPr>
        <dsp:cNvPr id="0" name=""/>
        <dsp:cNvSpPr/>
      </dsp:nvSpPr>
      <dsp:spPr>
        <a:xfrm>
          <a:off x="687380" y="3107533"/>
          <a:ext cx="5422913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Metriche &amp; </a:t>
          </a:r>
          <a:r>
            <a:rPr lang="it-IT" sz="1900" kern="1200" dirty="0" err="1"/>
            <a:t>Buggyness</a:t>
          </a:r>
          <a:endParaRPr lang="en-US" sz="1900" kern="1200" dirty="0"/>
        </a:p>
      </dsp:txBody>
      <dsp:txXfrm>
        <a:off x="709626" y="3129779"/>
        <a:ext cx="5378421" cy="411223"/>
      </dsp:txXfrm>
    </dsp:sp>
    <dsp:sp modelId="{984584D1-1F9E-48F3-9602-221356BB397C}">
      <dsp:nvSpPr>
        <dsp:cNvPr id="0" name=""/>
        <dsp:cNvSpPr/>
      </dsp:nvSpPr>
      <dsp:spPr>
        <a:xfrm>
          <a:off x="0" y="3617968"/>
          <a:ext cx="6797675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Progettazione – Analisi del Dataset</a:t>
          </a:r>
          <a:endParaRPr lang="en-US" sz="1900" kern="1200" dirty="0"/>
        </a:p>
      </dsp:txBody>
      <dsp:txXfrm>
        <a:off x="22246" y="3640214"/>
        <a:ext cx="6753183" cy="411223"/>
      </dsp:txXfrm>
    </dsp:sp>
    <dsp:sp modelId="{19ED3376-E510-4334-9DD5-F577D2241615}">
      <dsp:nvSpPr>
        <dsp:cNvPr id="0" name=""/>
        <dsp:cNvSpPr/>
      </dsp:nvSpPr>
      <dsp:spPr>
        <a:xfrm>
          <a:off x="0" y="4128403"/>
          <a:ext cx="6797675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Risultati </a:t>
          </a:r>
          <a:r>
            <a:rPr lang="it-IT" sz="1900" kern="1200" dirty="0" err="1"/>
            <a:t>Bookkeeper</a:t>
          </a:r>
          <a:endParaRPr lang="en-US" sz="1900" kern="1200" dirty="0"/>
        </a:p>
      </dsp:txBody>
      <dsp:txXfrm>
        <a:off x="22246" y="4150649"/>
        <a:ext cx="6753183" cy="411223"/>
      </dsp:txXfrm>
    </dsp:sp>
    <dsp:sp modelId="{D5BEEFFD-F719-45E2-BCC1-A9620DB98697}">
      <dsp:nvSpPr>
        <dsp:cNvPr id="0" name=""/>
        <dsp:cNvSpPr/>
      </dsp:nvSpPr>
      <dsp:spPr>
        <a:xfrm>
          <a:off x="0" y="4638838"/>
          <a:ext cx="6797675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Risultati </a:t>
          </a:r>
          <a:r>
            <a:rPr lang="it-IT" sz="1900" kern="1200" dirty="0" err="1"/>
            <a:t>Syncope</a:t>
          </a:r>
          <a:endParaRPr lang="en-US" sz="1900" kern="1200" dirty="0"/>
        </a:p>
      </dsp:txBody>
      <dsp:txXfrm>
        <a:off x="22246" y="4661084"/>
        <a:ext cx="6753183" cy="411223"/>
      </dsp:txXfrm>
    </dsp:sp>
    <dsp:sp modelId="{23E52879-60EC-4A60-9149-78693503F12B}">
      <dsp:nvSpPr>
        <dsp:cNvPr id="0" name=""/>
        <dsp:cNvSpPr/>
      </dsp:nvSpPr>
      <dsp:spPr>
        <a:xfrm>
          <a:off x="0" y="5149273"/>
          <a:ext cx="6797675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Conclusioni</a:t>
          </a:r>
        </a:p>
      </dsp:txBody>
      <dsp:txXfrm>
        <a:off x="22246" y="5171519"/>
        <a:ext cx="6753183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2AA7A-4BA3-459A-9BB7-E6E546DAA4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787E7-0FE6-4448-B3A7-1EC202730E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935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667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C0C53A6-0E76-48BF-A4F3-412E74A00527}" type="datetime1">
              <a:rPr lang="it-IT" smtClean="0"/>
              <a:t>17/07/2021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1427" y="6434511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9">
            <a:extLst>
              <a:ext uri="{FF2B5EF4-FFF2-40B4-BE49-F238E27FC236}">
                <a16:creationId xmlns:a16="http://schemas.microsoft.com/office/drawing/2014/main" id="{75DCCE58-5C8C-4E7B-ABF0-DE594F08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252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D9A6FE8-81CD-4BEA-A5ED-FFF93A10D674}" type="datetime1">
              <a:rPr lang="it-IT" smtClean="0"/>
              <a:t>17/07/2021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83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E57995A-783A-4FE6-95DA-32BEA0B0A9CB}" type="datetime1">
              <a:rPr lang="it-IT" smtClean="0"/>
              <a:t>17/07/2021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497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621E7CC-6173-483F-BB22-850EF63CFF2F}" type="datetime1">
              <a:rPr lang="it-IT" smtClean="0"/>
              <a:t>17/07/2021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493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03B6F97-132A-4ED7-AC43-7E47078508B6}" type="datetime1">
              <a:rPr lang="it-IT" smtClean="0"/>
              <a:t>17/07/2021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9854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5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C716E53-F9E6-45D4-BFB3-9A555809A5F4}" type="datetime1">
              <a:rPr lang="it-IT" smtClean="0"/>
              <a:t>17/07/2021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10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4B944B0-4E6C-4E10-9C94-97DAB2ECE446}" type="datetime1">
              <a:rPr lang="it-IT" smtClean="0"/>
              <a:t>17/07/2021</a:t>
            </a:fld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8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5E45D24-A4FD-4627-A9B6-5F9A5D8CCBA2}" type="datetime1">
              <a:rPr lang="it-IT" smtClean="0"/>
              <a:t>17/07/2021</a:t>
            </a:fld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726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7F7DA53-DD30-4552-8842-84BFDECB9192}" type="datetime1">
              <a:rPr lang="it-IT" smtClean="0"/>
              <a:t>17/07/2021</a:t>
            </a:fld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19854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93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911C7368-5344-41BF-923C-3AC325E6AE08}" type="datetime1">
              <a:rPr lang="it-IT" smtClean="0"/>
              <a:t>17/07/2021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467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7262CFAB-65EB-41E7-ABD5-D9BF1CC5C365}" type="datetime1">
              <a:rPr lang="it-IT" smtClean="0"/>
              <a:t>17/07/2021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03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52407" y="6398325"/>
            <a:ext cx="549145" cy="413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  <a:latin typeface="+mn-lt"/>
              </a:defRPr>
            </a:lvl1pPr>
          </a:lstStyle>
          <a:p>
            <a:fld id="{86D111F4-63EE-4F58-9724-399958D26B1A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01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is-ci.com/github/danilo-dellorco/deliverable2" TargetMode="External"/><Relationship Id="rId2" Type="http://schemas.openxmlformats.org/officeDocument/2006/relationships/hyperlink" Target="https://github.com/danilo-dellorco/deliverable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narcloud.io/dashboard?id=danilo-dellorco_deliverable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A5C99E-8535-418C-BE75-DBF527AA4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0646"/>
            <a:ext cx="10722808" cy="1464466"/>
          </a:xfrm>
        </p:spPr>
        <p:txBody>
          <a:bodyPr>
            <a:normAutofit/>
          </a:bodyPr>
          <a:lstStyle/>
          <a:p>
            <a:r>
              <a:rPr lang="it-IT" sz="3800" dirty="0"/>
              <a:t>Deliverable 2 – Valutazione Accuratezza Classificatori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A8C9D3-A080-4D80-A97F-777E0F342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Danilo Dell’Orco 0300229</a:t>
            </a:r>
          </a:p>
        </p:txBody>
      </p:sp>
    </p:spTree>
    <p:extLst>
      <p:ext uri="{BB962C8B-B14F-4D97-AF65-F5344CB8AC3E}">
        <p14:creationId xmlns:p14="http://schemas.microsoft.com/office/powerpoint/2010/main" val="388813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3EE61-0359-46C9-9A92-1F23F550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Correzione dei ticket</a:t>
            </a:r>
            <a:r>
              <a:rPr kumimoji="0" lang="it-IT" sz="18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(1/2)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C3989A-7308-4D93-89DA-E06EB8B1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179" y="1877161"/>
            <a:ext cx="10058400" cy="15743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Prima di procedere con l’analisi della </a:t>
            </a:r>
            <a:r>
              <a:rPr lang="it-IT" dirty="0" err="1">
                <a:solidFill>
                  <a:schemeClr val="tx1"/>
                </a:solidFill>
              </a:rPr>
              <a:t>buggyness</a:t>
            </a:r>
            <a:r>
              <a:rPr lang="it-IT" dirty="0">
                <a:solidFill>
                  <a:schemeClr val="tx1"/>
                </a:solidFill>
              </a:rPr>
              <a:t> è necessario correggere i ticket con informazioni parziali, e scartare quelli con informazioni errate.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</a:rPr>
              <a:t>Il ticket contiene le informazioni inserite dallo sviluppatore, e non sono necessariamente corrette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</a:rPr>
              <a:t>Si vuole costruire un dataset il più accurato possibile, basato soltanto su informazioni coerenti e complete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</a:rPr>
              <a:t>Si effettuano diverse operazioni di </a:t>
            </a:r>
            <a:r>
              <a:rPr lang="it-IT" sz="1600" i="1" dirty="0">
                <a:solidFill>
                  <a:schemeClr val="tx1"/>
                </a:solidFill>
              </a:rPr>
              <a:t>‘’pulizia’’ </a:t>
            </a:r>
            <a:r>
              <a:rPr lang="it-IT" sz="1600" dirty="0">
                <a:solidFill>
                  <a:schemeClr val="tx1"/>
                </a:solidFill>
              </a:rPr>
              <a:t>dei ticket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D787B4F-2EBC-47CF-BBCC-ED48E0C3C9E7}"/>
              </a:ext>
            </a:extLst>
          </p:cNvPr>
          <p:cNvSpPr txBox="1">
            <a:spLocks/>
          </p:cNvSpPr>
          <p:nvPr/>
        </p:nvSpPr>
        <p:spPr>
          <a:xfrm>
            <a:off x="1177179" y="3503807"/>
            <a:ext cx="10058400" cy="15743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La </a:t>
            </a:r>
            <a:r>
              <a:rPr lang="it-IT" b="1" dirty="0">
                <a:solidFill>
                  <a:schemeClr val="tx1"/>
                </a:solidFill>
              </a:rPr>
              <a:t>prima operazione di pulizia </a:t>
            </a:r>
            <a:r>
              <a:rPr lang="it-IT" dirty="0">
                <a:solidFill>
                  <a:schemeClr val="tx1"/>
                </a:solidFill>
              </a:rPr>
              <a:t>riguarda la </a:t>
            </a:r>
            <a:r>
              <a:rPr lang="it-IT" i="1" dirty="0">
                <a:solidFill>
                  <a:schemeClr val="tx1"/>
                </a:solidFill>
              </a:rPr>
              <a:t>lista di </a:t>
            </a:r>
            <a:r>
              <a:rPr lang="it-IT" i="1" dirty="0" err="1">
                <a:solidFill>
                  <a:schemeClr val="tx1"/>
                </a:solidFill>
              </a:rPr>
              <a:t>fixed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it-IT" i="1" dirty="0" err="1">
                <a:solidFill>
                  <a:schemeClr val="tx1"/>
                </a:solidFill>
              </a:rPr>
              <a:t>versions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ottenuta tramite le API di </a:t>
            </a:r>
            <a:r>
              <a:rPr lang="it-IT" dirty="0" err="1">
                <a:solidFill>
                  <a:schemeClr val="tx1"/>
                </a:solidFill>
              </a:rPr>
              <a:t>Jira</a:t>
            </a:r>
            <a:r>
              <a:rPr lang="it-IT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Nel campo </a:t>
            </a:r>
            <a:r>
              <a:rPr lang="it-IT" sz="1600" b="0" i="1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</a:rPr>
              <a:t>fixVersions</a:t>
            </a:r>
            <a:r>
              <a:rPr lang="it-IT" sz="16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it-IT" sz="1600" b="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</a:rPr>
              <a:t>Jira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it-IT" sz="16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restituisce una lista di versioni, in alcuni casi però questa lista è vuota oppure contiene più di un elemento.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Lista vuota</a:t>
            </a:r>
            <a:r>
              <a:rPr lang="it-IT" sz="16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: si ricava </a:t>
            </a:r>
            <a:r>
              <a:rPr lang="it-IT" sz="16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FV </a:t>
            </a:r>
            <a:r>
              <a:rPr lang="it-IT" sz="16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come la prima release successiva alla data di chiusura del ticket.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Lista con più </a:t>
            </a:r>
            <a:r>
              <a:rPr lang="it-IT" sz="16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fixed</a:t>
            </a:r>
            <a:r>
              <a:rPr lang="it-IT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it-IT" sz="16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version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: </a:t>
            </a:r>
            <a:r>
              <a:rPr lang="it-IT" sz="16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si considera come FV la più vecchia tra tali versioni.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18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1FC4D85-63C2-415D-BF8F-EDBECDD935CF}"/>
              </a:ext>
            </a:extLst>
          </p:cNvPr>
          <p:cNvSpPr txBox="1">
            <a:spLocks/>
          </p:cNvSpPr>
          <p:nvPr/>
        </p:nvSpPr>
        <p:spPr>
          <a:xfrm>
            <a:off x="1177179" y="4268482"/>
            <a:ext cx="10058400" cy="6639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it-IT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8B2159A3-18C0-4990-AC9F-65AFF51776B2}"/>
              </a:ext>
            </a:extLst>
          </p:cNvPr>
          <p:cNvSpPr txBox="1">
            <a:spLocks/>
          </p:cNvSpPr>
          <p:nvPr/>
        </p:nvSpPr>
        <p:spPr>
          <a:xfrm>
            <a:off x="1177179" y="5181328"/>
            <a:ext cx="10058400" cy="111951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Se al termine di questa fase non si è riusciti ad individuare una </a:t>
            </a:r>
            <a:r>
              <a:rPr lang="it-IT" i="1" dirty="0" err="1">
                <a:solidFill>
                  <a:schemeClr val="tx1"/>
                </a:solidFill>
              </a:rPr>
              <a:t>fixed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it-IT" i="1" dirty="0" err="1">
                <a:solidFill>
                  <a:schemeClr val="tx1"/>
                </a:solidFill>
              </a:rPr>
              <a:t>version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il ticket viene scartato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Senza tale informazione non si può individuare la release in cui è stato risolto il bug, e quindi non si riesce ad ottenere la lista delle </a:t>
            </a:r>
            <a:r>
              <a:rPr lang="it-IT" sz="1600" b="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</a:rPr>
              <a:t>Affected</a:t>
            </a:r>
            <a:r>
              <a:rPr lang="it-IT" sz="16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 Version</a:t>
            </a:r>
          </a:p>
        </p:txBody>
      </p:sp>
      <p:sp>
        <p:nvSpPr>
          <p:cNvPr id="7" name="Segnaposto numero diapositiva 3">
            <a:extLst>
              <a:ext uri="{FF2B5EF4-FFF2-40B4-BE49-F238E27FC236}">
                <a16:creationId xmlns:a16="http://schemas.microsoft.com/office/drawing/2014/main" id="{E3494EBC-3728-419D-BEC6-13B43C2C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495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3EE61-0359-46C9-9A92-1F23F550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Correzione dei ticket</a:t>
            </a:r>
            <a:r>
              <a:rPr kumimoji="0" lang="it-IT" sz="18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(2/2)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C3989A-7308-4D93-89DA-E06EB8B1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179" y="1933624"/>
            <a:ext cx="10058400" cy="11993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La </a:t>
            </a:r>
            <a:r>
              <a:rPr lang="it-IT" b="1" dirty="0">
                <a:solidFill>
                  <a:schemeClr val="tx1"/>
                </a:solidFill>
              </a:rPr>
              <a:t>seconda operazione di pulizia </a:t>
            </a:r>
            <a:r>
              <a:rPr lang="it-IT" dirty="0">
                <a:solidFill>
                  <a:schemeClr val="tx1"/>
                </a:solidFill>
              </a:rPr>
              <a:t>consiste nel considerare i soli ticket che presentano informazioni corrette riguardo </a:t>
            </a:r>
            <a:r>
              <a:rPr lang="it-IT" b="1" dirty="0">
                <a:solidFill>
                  <a:schemeClr val="tx1"/>
                </a:solidFill>
              </a:rPr>
              <a:t>IV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b="1" dirty="0">
                <a:solidFill>
                  <a:schemeClr val="tx1"/>
                </a:solidFill>
              </a:rPr>
              <a:t>OV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b="1" dirty="0">
                <a:solidFill>
                  <a:schemeClr val="tx1"/>
                </a:solidFill>
              </a:rPr>
              <a:t>FV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D787B4F-2EBC-47CF-BBCC-ED48E0C3C9E7}"/>
              </a:ext>
            </a:extLst>
          </p:cNvPr>
          <p:cNvSpPr txBox="1">
            <a:spLocks/>
          </p:cNvSpPr>
          <p:nvPr/>
        </p:nvSpPr>
        <p:spPr>
          <a:xfrm>
            <a:off x="1177179" y="2822273"/>
            <a:ext cx="10058400" cy="1304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Vengono rimossi dalla lista tutti i ticket in cui: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sz="1600" b="1" dirty="0">
                <a:solidFill>
                  <a:schemeClr val="tx1"/>
                </a:solidFill>
              </a:rPr>
              <a:t>IV &gt; OV = FV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  <a:r>
              <a:rPr lang="it-IT" sz="1600" i="1" dirty="0" err="1">
                <a:solidFill>
                  <a:schemeClr val="tx1"/>
                </a:solidFill>
              </a:rPr>
              <a:t>Injected</a:t>
            </a:r>
            <a:r>
              <a:rPr lang="it-IT" sz="1600" i="1" dirty="0">
                <a:solidFill>
                  <a:schemeClr val="tx1"/>
                </a:solidFill>
              </a:rPr>
              <a:t> Version </a:t>
            </a:r>
            <a:r>
              <a:rPr lang="it-IT" sz="1600" dirty="0">
                <a:solidFill>
                  <a:schemeClr val="tx1"/>
                </a:solidFill>
              </a:rPr>
              <a:t>non coerente, in quanto il bug sarebbe stato introdotto dopo averlo già </a:t>
            </a:r>
            <a:r>
              <a:rPr lang="it-IT" sz="1600" dirty="0" err="1">
                <a:solidFill>
                  <a:schemeClr val="tx1"/>
                </a:solidFill>
              </a:rPr>
              <a:t>fixato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  <a:endParaRPr lang="it-IT" sz="1600" b="1" dirty="0">
              <a:solidFill>
                <a:schemeClr val="tx1"/>
              </a:solidFill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it-IT" sz="1600" b="1" dirty="0">
                <a:solidFill>
                  <a:schemeClr val="tx1"/>
                </a:solidFill>
              </a:rPr>
              <a:t>IV = OV = FV</a:t>
            </a:r>
            <a:r>
              <a:rPr lang="it-IT" sz="1600" dirty="0">
                <a:solidFill>
                  <a:schemeClr val="tx1"/>
                </a:solidFill>
              </a:rPr>
              <a:t>. Non posso ricavare nessuna AV poiché in questa versione il bug è stato sia introdotto che risolto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sz="1600" b="1" dirty="0">
                <a:solidFill>
                  <a:schemeClr val="tx1"/>
                </a:solidFill>
              </a:rPr>
              <a:t>OV = FV</a:t>
            </a:r>
            <a:r>
              <a:rPr lang="it-IT" sz="1600" dirty="0">
                <a:solidFill>
                  <a:schemeClr val="tx1"/>
                </a:solidFill>
              </a:rPr>
              <a:t> e </a:t>
            </a:r>
            <a:r>
              <a:rPr lang="it-IT" sz="1600" b="1" dirty="0">
                <a:solidFill>
                  <a:schemeClr val="tx1"/>
                </a:solidFill>
              </a:rPr>
              <a:t>IV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u="sng" dirty="0">
                <a:solidFill>
                  <a:schemeClr val="tx1"/>
                </a:solidFill>
              </a:rPr>
              <a:t>non disponibile</a:t>
            </a:r>
            <a:r>
              <a:rPr lang="it-IT" sz="1600" dirty="0">
                <a:solidFill>
                  <a:schemeClr val="tx1"/>
                </a:solidFill>
              </a:rPr>
              <a:t>. Anche applicando </a:t>
            </a:r>
            <a:r>
              <a:rPr lang="it-IT" sz="1600" i="1" dirty="0" err="1">
                <a:solidFill>
                  <a:schemeClr val="tx1"/>
                </a:solidFill>
              </a:rPr>
              <a:t>Proportion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dirty="0">
                <a:solidFill>
                  <a:schemeClr val="tx1"/>
                </a:solidFill>
              </a:rPr>
              <a:t>si ricadrebbe nella precedente casistica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2881652-70A2-4502-A490-8C2A567E9516}"/>
              </a:ext>
            </a:extLst>
          </p:cNvPr>
          <p:cNvSpPr txBox="1">
            <a:spLocks/>
          </p:cNvSpPr>
          <p:nvPr/>
        </p:nvSpPr>
        <p:spPr>
          <a:xfrm>
            <a:off x="1177179" y="4322571"/>
            <a:ext cx="10058400" cy="16227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Al termine della seconda operazione di pulizia, restano soltanto i ticket in cui: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IV &lt; OV </a:t>
            </a:r>
            <a:r>
              <a:rPr lang="it-IT" b="1" i="0" dirty="0">
                <a:solidFill>
                  <a:schemeClr val="tx1"/>
                </a:solidFill>
                <a:effectLst/>
              </a:rPr>
              <a:t>≤</a:t>
            </a:r>
            <a:r>
              <a:rPr lang="it-IT" b="1" dirty="0">
                <a:solidFill>
                  <a:schemeClr val="tx1"/>
                </a:solidFill>
              </a:rPr>
              <a:t> FV</a:t>
            </a:r>
            <a:r>
              <a:rPr lang="it-IT" dirty="0">
                <a:solidFill>
                  <a:schemeClr val="tx1"/>
                </a:solidFill>
              </a:rPr>
              <a:t>: conoscendo IV, FV, e la lista di tutte le </a:t>
            </a:r>
            <a:r>
              <a:rPr lang="it-IT" i="1" dirty="0">
                <a:solidFill>
                  <a:schemeClr val="tx1"/>
                </a:solidFill>
              </a:rPr>
              <a:t>release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Jira</a:t>
            </a:r>
            <a:r>
              <a:rPr lang="it-IT" dirty="0">
                <a:solidFill>
                  <a:schemeClr val="tx1"/>
                </a:solidFill>
              </a:rPr>
              <a:t>, possiamo facilmente </a:t>
            </a:r>
            <a:r>
              <a:rPr lang="it-IT" i="1" dirty="0">
                <a:solidFill>
                  <a:schemeClr val="tx1"/>
                </a:solidFill>
              </a:rPr>
              <a:t>ricavare</a:t>
            </a:r>
            <a:r>
              <a:rPr lang="it-IT" dirty="0">
                <a:solidFill>
                  <a:schemeClr val="tx1"/>
                </a:solidFill>
              </a:rPr>
              <a:t> la lista completa delle </a:t>
            </a:r>
            <a:r>
              <a:rPr lang="it-IT" i="1" dirty="0" err="1">
                <a:solidFill>
                  <a:schemeClr val="tx1"/>
                </a:solidFill>
              </a:rPr>
              <a:t>Affected</a:t>
            </a:r>
            <a:r>
              <a:rPr lang="it-IT" i="1" dirty="0">
                <a:solidFill>
                  <a:schemeClr val="tx1"/>
                </a:solidFill>
              </a:rPr>
              <a:t> Version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OV &lt; FV</a:t>
            </a:r>
            <a:r>
              <a:rPr lang="it-IT" dirty="0">
                <a:solidFill>
                  <a:schemeClr val="tx1"/>
                </a:solidFill>
              </a:rPr>
              <a:t>: possiamo effettuare una </a:t>
            </a:r>
            <a:r>
              <a:rPr lang="it-IT" i="1" dirty="0">
                <a:solidFill>
                  <a:schemeClr val="tx1"/>
                </a:solidFill>
              </a:rPr>
              <a:t>predizione</a:t>
            </a:r>
            <a:r>
              <a:rPr lang="it-IT" dirty="0">
                <a:solidFill>
                  <a:schemeClr val="tx1"/>
                </a:solidFill>
              </a:rPr>
              <a:t> dell’</a:t>
            </a:r>
            <a:r>
              <a:rPr lang="it-IT" i="1" dirty="0" err="1">
                <a:solidFill>
                  <a:schemeClr val="tx1"/>
                </a:solidFill>
              </a:rPr>
              <a:t>Injected</a:t>
            </a:r>
            <a:r>
              <a:rPr lang="it-IT" i="1" dirty="0">
                <a:solidFill>
                  <a:schemeClr val="tx1"/>
                </a:solidFill>
              </a:rPr>
              <a:t> Version </a:t>
            </a:r>
            <a:r>
              <a:rPr lang="it-IT" dirty="0">
                <a:solidFill>
                  <a:schemeClr val="tx1"/>
                </a:solidFill>
              </a:rPr>
              <a:t>applicando il metodo </a:t>
            </a:r>
            <a:r>
              <a:rPr lang="it-IT" i="1" dirty="0" err="1">
                <a:solidFill>
                  <a:schemeClr val="tx1"/>
                </a:solidFill>
              </a:rPr>
              <a:t>Proportion</a:t>
            </a:r>
            <a:endParaRPr lang="it-IT" i="1" dirty="0">
              <a:solidFill>
                <a:schemeClr val="tx1"/>
              </a:solidFill>
            </a:endParaRPr>
          </a:p>
        </p:txBody>
      </p:sp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FC877D4D-1906-45DB-A2CD-BC77C26A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4480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3EE61-0359-46C9-9A92-1F23F550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Proportion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C3989A-7308-4D93-89DA-E06EB8B1D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854609"/>
                <a:ext cx="10058400" cy="4655247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 In alcuni ticket non viene specificata nessuna </a:t>
                </a:r>
                <a:r>
                  <a:rPr lang="it-IT" dirty="0" err="1">
                    <a:solidFill>
                      <a:schemeClr val="tx1"/>
                    </a:solidFill>
                  </a:rPr>
                  <a:t>Injected</a:t>
                </a:r>
                <a:r>
                  <a:rPr lang="it-IT" dirty="0">
                    <a:solidFill>
                      <a:schemeClr val="tx1"/>
                    </a:solidFill>
                  </a:rPr>
                  <a:t> Version, e di conseguenza non è possibile ricavare la lista delle </a:t>
                </a:r>
                <a:r>
                  <a:rPr lang="it-IT" dirty="0" err="1">
                    <a:solidFill>
                      <a:schemeClr val="tx1"/>
                    </a:solidFill>
                  </a:rPr>
                  <a:t>Affected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Versions</a:t>
                </a:r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b="1" i="1" dirty="0">
                    <a:solidFill>
                      <a:schemeClr val="tx1"/>
                    </a:solidFill>
                  </a:rPr>
                  <a:t> </a:t>
                </a:r>
                <a:r>
                  <a:rPr lang="it-IT" b="1" i="1" dirty="0" err="1">
                    <a:solidFill>
                      <a:schemeClr val="tx1"/>
                    </a:solidFill>
                  </a:rPr>
                  <a:t>Proportion</a:t>
                </a:r>
                <a:r>
                  <a:rPr lang="it-IT" b="1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è una tecnica che permette di effettuare una </a:t>
                </a:r>
                <a:r>
                  <a:rPr lang="it-IT" u="sng" dirty="0">
                    <a:solidFill>
                      <a:schemeClr val="tx1"/>
                    </a:solidFill>
                  </a:rPr>
                  <a:t>stima</a:t>
                </a:r>
                <a:r>
                  <a:rPr lang="it-IT" dirty="0">
                    <a:solidFill>
                      <a:schemeClr val="tx1"/>
                    </a:solidFill>
                  </a:rPr>
                  <a:t> dell’</a:t>
                </a:r>
                <a:r>
                  <a:rPr lang="it-IT" dirty="0" err="1">
                    <a:solidFill>
                      <a:schemeClr val="tx1"/>
                    </a:solidFill>
                  </a:rPr>
                  <a:t>Injected</a:t>
                </a:r>
                <a:r>
                  <a:rPr lang="it-IT" dirty="0">
                    <a:solidFill>
                      <a:schemeClr val="tx1"/>
                    </a:solidFill>
                  </a:rPr>
                  <a:t> Version di un ticket</a:t>
                </a:r>
                <a:endParaRPr lang="it-IT" b="1" i="1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L’idea alla base di tale metodo è che vi sia una certa costante di proporzionalità tra il numero di revisioni nell’intervallo [IV;FV] ed il numero di revisioni nell’intervallo [OV;FV]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Tale costante è definita come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𝐹𝑉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𝐼𝑉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𝐹𝑉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𝑂𝑉</m:t>
                        </m:r>
                      </m:den>
                    </m:f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ed è costante per tutti i bug di un progetto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 La </a:t>
                </a:r>
                <a:r>
                  <a:rPr lang="it-IT" i="1" dirty="0">
                    <a:solidFill>
                      <a:schemeClr val="tx1"/>
                    </a:solidFill>
                  </a:rPr>
                  <a:t>costante P </a:t>
                </a:r>
                <a:r>
                  <a:rPr lang="it-IT" dirty="0">
                    <a:solidFill>
                      <a:schemeClr val="tx1"/>
                    </a:solidFill>
                  </a:rPr>
                  <a:t>viene calcolata utilizzando soltanto ticket validi raccolti da </a:t>
                </a:r>
                <a:r>
                  <a:rPr lang="it-IT" dirty="0" err="1">
                    <a:solidFill>
                      <a:schemeClr val="tx1"/>
                    </a:solidFill>
                  </a:rPr>
                  <a:t>Jira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 Per ogni ticket T senza una </a:t>
                </a:r>
                <a:r>
                  <a:rPr lang="it-IT" dirty="0" err="1">
                    <a:solidFill>
                      <a:schemeClr val="tx1"/>
                    </a:solidFill>
                  </a:rPr>
                  <a:t>Injected</a:t>
                </a:r>
                <a:r>
                  <a:rPr lang="it-IT" dirty="0">
                    <a:solidFill>
                      <a:schemeClr val="tx1"/>
                    </a:solidFill>
                  </a:rPr>
                  <a:t> Version valida si effettua una predizione sfruttando la costante di proporzionalità P.</a:t>
                </a:r>
                <a:endParaRPr lang="it-IT" i="1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𝐹𝑉</m:t>
                    </m:r>
                    <m:d>
                      <m:d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𝐹𝑉</m:t>
                    </m:r>
                    <m:d>
                      <m:d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𝑂𝑉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 Vengono assegnate le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Affected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Versions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ad ogni ticket 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𝐴𝑉</m:t>
                    </m:r>
                    <m:d>
                      <m:d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𝐹𝑉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C3989A-7308-4D93-89DA-E06EB8B1D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854609"/>
                <a:ext cx="10058400" cy="4655247"/>
              </a:xfrm>
              <a:blipFill>
                <a:blip r:embed="rId2"/>
                <a:stretch>
                  <a:fillRect l="-1455" t="-1309" r="-16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19BF76-EA08-4D6E-A7D9-340115DD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3640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3EE61-0359-46C9-9A92-1F23F550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Metriche</a:t>
            </a:r>
            <a:r>
              <a:rPr kumimoji="0" lang="it-IT" sz="18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(1/2)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873067-11F4-4AF5-A799-ED19BF33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13</a:t>
            </a:fld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F60192-E3FC-4A85-8226-175B0E24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611"/>
            <a:ext cx="10058400" cy="9862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Corretti tutti i ticket è possibile procedere con il calcolo delle metriche delle varie classi individuate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Si analizzano tutti i </a:t>
            </a:r>
            <a:r>
              <a:rPr lang="it-IT" dirty="0" err="1">
                <a:solidFill>
                  <a:schemeClr val="tx1"/>
                </a:solidFill>
              </a:rPr>
              <a:t>commit</a:t>
            </a:r>
            <a:r>
              <a:rPr lang="it-IT" dirty="0">
                <a:solidFill>
                  <a:schemeClr val="tx1"/>
                </a:solidFill>
              </a:rPr>
              <a:t> presenti nella lista ottenuta in precedenza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F6ED43B-3BC9-450E-AFEC-73B9006F26D5}"/>
              </a:ext>
            </a:extLst>
          </p:cNvPr>
          <p:cNvSpPr txBox="1">
            <a:spLocks/>
          </p:cNvSpPr>
          <p:nvPr/>
        </p:nvSpPr>
        <p:spPr>
          <a:xfrm>
            <a:off x="1097280" y="2904755"/>
            <a:ext cx="8045241" cy="353077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tx1"/>
                </a:solidFill>
              </a:rPr>
              <a:t> Sono state prese in considerazione le seguenti metriche:</a:t>
            </a:r>
            <a:endParaRPr lang="it-IT" sz="2200" b="1" dirty="0">
              <a:solidFill>
                <a:schemeClr val="tx1"/>
              </a:solidFill>
            </a:endParaRPr>
          </a:p>
          <a:p>
            <a:pPr marL="749808" lvl="1" indent="-457200">
              <a:spcBef>
                <a:spcPts val="300"/>
              </a:spcBef>
              <a:buFont typeface="+mj-lt"/>
              <a:buAutoNum type="arabicPeriod"/>
            </a:pPr>
            <a:r>
              <a:rPr lang="it-IT" sz="1500" b="1" dirty="0">
                <a:solidFill>
                  <a:schemeClr val="tx1"/>
                </a:solidFill>
              </a:rPr>
              <a:t>Size </a:t>
            </a:r>
            <a:r>
              <a:rPr lang="it-IT" sz="1500" b="1" dirty="0">
                <a:solidFill>
                  <a:schemeClr val="tx1"/>
                </a:solidFill>
                <a:latin typeface="+mj-lt"/>
              </a:rPr>
              <a:t>– </a:t>
            </a:r>
            <a:r>
              <a:rPr lang="it-IT" sz="1500" dirty="0">
                <a:solidFill>
                  <a:schemeClr val="tx1"/>
                </a:solidFill>
                <a:latin typeface="+mj-lt"/>
              </a:rPr>
              <a:t>numero di linee di codice</a:t>
            </a:r>
          </a:p>
          <a:p>
            <a:pPr marL="749808" lvl="1" indent="-457200">
              <a:spcBef>
                <a:spcPts val="300"/>
              </a:spcBef>
              <a:buFont typeface="+mj-lt"/>
              <a:buAutoNum type="arabicPeriod"/>
            </a:pPr>
            <a:r>
              <a:rPr lang="it-IT" sz="1500" b="1" dirty="0" err="1">
                <a:solidFill>
                  <a:schemeClr val="tx1"/>
                </a:solidFill>
              </a:rPr>
              <a:t>locTouched</a:t>
            </a:r>
            <a:r>
              <a:rPr lang="it-IT" sz="1500" b="1" dirty="0">
                <a:solidFill>
                  <a:schemeClr val="tx1"/>
                </a:solidFill>
              </a:rPr>
              <a:t> </a:t>
            </a:r>
            <a:r>
              <a:rPr lang="it-IT" sz="1500" b="1" dirty="0">
                <a:solidFill>
                  <a:schemeClr val="tx1"/>
                </a:solidFill>
                <a:latin typeface="+mj-lt"/>
              </a:rPr>
              <a:t>– </a:t>
            </a:r>
            <a:r>
              <a:rPr lang="it-IT" sz="1500" dirty="0">
                <a:solidFill>
                  <a:schemeClr val="tx1"/>
                </a:solidFill>
                <a:latin typeface="+mj-lt"/>
              </a:rPr>
              <a:t>numero di linee di codice modificate</a:t>
            </a:r>
            <a:endParaRPr lang="it-IT" sz="1500" b="1" dirty="0">
              <a:solidFill>
                <a:schemeClr val="tx1"/>
              </a:solidFill>
            </a:endParaRPr>
          </a:p>
          <a:p>
            <a:pPr marL="749808" lvl="1" indent="-457200">
              <a:spcBef>
                <a:spcPts val="300"/>
              </a:spcBef>
              <a:buFont typeface="+mj-lt"/>
              <a:buAutoNum type="arabicPeriod"/>
            </a:pPr>
            <a:r>
              <a:rPr lang="it-IT" sz="1500" b="1" dirty="0" err="1">
                <a:solidFill>
                  <a:schemeClr val="tx1"/>
                </a:solidFill>
              </a:rPr>
              <a:t>locAdded</a:t>
            </a:r>
            <a:r>
              <a:rPr lang="it-IT" sz="1500" b="1" dirty="0">
                <a:solidFill>
                  <a:schemeClr val="tx1"/>
                </a:solidFill>
              </a:rPr>
              <a:t> </a:t>
            </a:r>
            <a:r>
              <a:rPr lang="it-IT" sz="1500" b="1" dirty="0">
                <a:solidFill>
                  <a:schemeClr val="tx1"/>
                </a:solidFill>
                <a:latin typeface="+mj-lt"/>
              </a:rPr>
              <a:t>– </a:t>
            </a:r>
            <a:r>
              <a:rPr lang="it-IT" sz="1500" dirty="0">
                <a:solidFill>
                  <a:schemeClr val="tx1"/>
                </a:solidFill>
                <a:latin typeface="+mj-lt"/>
              </a:rPr>
              <a:t>numero di linee di codice aggiunte</a:t>
            </a:r>
            <a:endParaRPr lang="it-IT" sz="1500" b="1" dirty="0">
              <a:solidFill>
                <a:schemeClr val="tx1"/>
              </a:solidFill>
            </a:endParaRPr>
          </a:p>
          <a:p>
            <a:pPr marL="749808" lvl="1" indent="-457200">
              <a:spcBef>
                <a:spcPts val="300"/>
              </a:spcBef>
              <a:buFont typeface="+mj-lt"/>
              <a:buAutoNum type="arabicPeriod"/>
            </a:pPr>
            <a:r>
              <a:rPr lang="it-IT" sz="1500" b="1" dirty="0" err="1">
                <a:solidFill>
                  <a:schemeClr val="tx1"/>
                </a:solidFill>
              </a:rPr>
              <a:t>maxLocAdded</a:t>
            </a:r>
            <a:r>
              <a:rPr lang="it-IT" sz="1500" b="1" dirty="0">
                <a:solidFill>
                  <a:schemeClr val="tx1"/>
                </a:solidFill>
              </a:rPr>
              <a:t> </a:t>
            </a:r>
            <a:r>
              <a:rPr lang="it-IT" sz="1500" b="1" dirty="0">
                <a:solidFill>
                  <a:schemeClr val="tx1"/>
                </a:solidFill>
                <a:latin typeface="+mj-lt"/>
              </a:rPr>
              <a:t>– </a:t>
            </a:r>
            <a:r>
              <a:rPr lang="it-IT" sz="1500" dirty="0">
                <a:solidFill>
                  <a:schemeClr val="tx1"/>
                </a:solidFill>
                <a:latin typeface="+mj-lt"/>
              </a:rPr>
              <a:t>numero massimo di linee di codice aggiunte tra tutte le release</a:t>
            </a:r>
            <a:endParaRPr lang="it-IT" sz="1500" b="1" dirty="0">
              <a:solidFill>
                <a:schemeClr val="tx1"/>
              </a:solidFill>
            </a:endParaRPr>
          </a:p>
          <a:p>
            <a:pPr marL="749808" lvl="1" indent="-457200">
              <a:spcBef>
                <a:spcPts val="300"/>
              </a:spcBef>
              <a:buFont typeface="+mj-lt"/>
              <a:buAutoNum type="arabicPeriod"/>
            </a:pPr>
            <a:r>
              <a:rPr lang="it-IT" sz="1500" b="1" dirty="0" err="1">
                <a:solidFill>
                  <a:schemeClr val="tx1"/>
                </a:solidFill>
              </a:rPr>
              <a:t>avgLocAdded</a:t>
            </a:r>
            <a:r>
              <a:rPr lang="it-IT" sz="1500" b="1" dirty="0">
                <a:solidFill>
                  <a:schemeClr val="tx1"/>
                </a:solidFill>
              </a:rPr>
              <a:t> </a:t>
            </a:r>
            <a:r>
              <a:rPr lang="it-IT" sz="1500" b="1" dirty="0">
                <a:solidFill>
                  <a:schemeClr val="tx1"/>
                </a:solidFill>
                <a:latin typeface="+mj-lt"/>
              </a:rPr>
              <a:t>– </a:t>
            </a:r>
            <a:r>
              <a:rPr lang="it-IT" sz="1500" dirty="0">
                <a:solidFill>
                  <a:schemeClr val="tx1"/>
                </a:solidFill>
                <a:latin typeface="+mj-lt"/>
              </a:rPr>
              <a:t>media del numero di linee di codice aggiunte tra tutte le release</a:t>
            </a:r>
            <a:endParaRPr lang="it-IT" sz="1500" b="1" dirty="0">
              <a:solidFill>
                <a:schemeClr val="tx1"/>
              </a:solidFill>
            </a:endParaRPr>
          </a:p>
          <a:p>
            <a:pPr marL="749808" lvl="1" indent="-457200">
              <a:spcBef>
                <a:spcPts val="300"/>
              </a:spcBef>
              <a:buFont typeface="+mj-lt"/>
              <a:buAutoNum type="arabicPeriod"/>
            </a:pPr>
            <a:r>
              <a:rPr lang="it-IT" sz="1500" b="1" dirty="0" err="1">
                <a:solidFill>
                  <a:schemeClr val="tx1"/>
                </a:solidFill>
              </a:rPr>
              <a:t>chgSetSize</a:t>
            </a:r>
            <a:r>
              <a:rPr lang="it-IT" sz="1500" b="1" dirty="0">
                <a:solidFill>
                  <a:schemeClr val="tx1"/>
                </a:solidFill>
              </a:rPr>
              <a:t> </a:t>
            </a:r>
            <a:r>
              <a:rPr lang="it-IT" sz="1500" b="1" dirty="0">
                <a:solidFill>
                  <a:schemeClr val="tx1"/>
                </a:solidFill>
                <a:latin typeface="+mj-lt"/>
              </a:rPr>
              <a:t>– </a:t>
            </a:r>
            <a:r>
              <a:rPr lang="it-IT" sz="1500" dirty="0">
                <a:solidFill>
                  <a:schemeClr val="tx1"/>
                </a:solidFill>
                <a:latin typeface="+mj-lt"/>
              </a:rPr>
              <a:t>numero di file </a:t>
            </a:r>
            <a:r>
              <a:rPr lang="it-IT" sz="1500" dirty="0" err="1">
                <a:solidFill>
                  <a:schemeClr val="tx1"/>
                </a:solidFill>
                <a:latin typeface="+mj-lt"/>
              </a:rPr>
              <a:t>committed</a:t>
            </a:r>
            <a:r>
              <a:rPr lang="it-IT" sz="1500" dirty="0">
                <a:solidFill>
                  <a:schemeClr val="tx1"/>
                </a:solidFill>
                <a:latin typeface="+mj-lt"/>
              </a:rPr>
              <a:t> insieme alla classe</a:t>
            </a:r>
            <a:endParaRPr lang="it-IT" sz="1500" b="1" dirty="0">
              <a:solidFill>
                <a:schemeClr val="tx1"/>
              </a:solidFill>
            </a:endParaRPr>
          </a:p>
          <a:p>
            <a:pPr marL="749808" lvl="1" indent="-457200">
              <a:spcBef>
                <a:spcPts val="300"/>
              </a:spcBef>
              <a:buFont typeface="+mj-lt"/>
              <a:buAutoNum type="arabicPeriod"/>
            </a:pPr>
            <a:r>
              <a:rPr lang="it-IT" sz="1500" b="1" dirty="0" err="1">
                <a:solidFill>
                  <a:schemeClr val="tx1"/>
                </a:solidFill>
              </a:rPr>
              <a:t>maxChgSetSize</a:t>
            </a:r>
            <a:r>
              <a:rPr lang="it-IT" sz="1500" b="1" dirty="0">
                <a:solidFill>
                  <a:schemeClr val="tx1"/>
                </a:solidFill>
              </a:rPr>
              <a:t> </a:t>
            </a:r>
            <a:r>
              <a:rPr lang="it-IT" sz="1500" b="1" dirty="0">
                <a:solidFill>
                  <a:schemeClr val="tx1"/>
                </a:solidFill>
                <a:latin typeface="+mj-lt"/>
              </a:rPr>
              <a:t>– </a:t>
            </a:r>
            <a:r>
              <a:rPr lang="it-IT" sz="1500" dirty="0">
                <a:solidFill>
                  <a:schemeClr val="tx1"/>
                </a:solidFill>
                <a:latin typeface="+mj-lt"/>
              </a:rPr>
              <a:t>numero massimo di file </a:t>
            </a:r>
            <a:r>
              <a:rPr lang="it-IT" sz="1500" dirty="0" err="1">
                <a:solidFill>
                  <a:schemeClr val="tx1"/>
                </a:solidFill>
                <a:latin typeface="+mj-lt"/>
              </a:rPr>
              <a:t>committed</a:t>
            </a:r>
            <a:r>
              <a:rPr lang="it-IT" sz="1500" dirty="0">
                <a:solidFill>
                  <a:schemeClr val="tx1"/>
                </a:solidFill>
                <a:latin typeface="+mj-lt"/>
              </a:rPr>
              <a:t> insieme alla classe tra tutte le release</a:t>
            </a:r>
          </a:p>
          <a:p>
            <a:pPr marL="749808" lvl="1" indent="-457200">
              <a:spcBef>
                <a:spcPts val="300"/>
              </a:spcBef>
              <a:buFont typeface="+mj-lt"/>
              <a:buAutoNum type="arabicPeriod"/>
            </a:pPr>
            <a:r>
              <a:rPr lang="it-IT" sz="1500" b="1" dirty="0" err="1">
                <a:solidFill>
                  <a:schemeClr val="tx1"/>
                </a:solidFill>
              </a:rPr>
              <a:t>avgChgSetSize</a:t>
            </a:r>
            <a:r>
              <a:rPr lang="it-IT" sz="1500" b="1" dirty="0">
                <a:solidFill>
                  <a:schemeClr val="tx1"/>
                </a:solidFill>
              </a:rPr>
              <a:t> </a:t>
            </a:r>
            <a:r>
              <a:rPr lang="it-IT" sz="1500" b="1" dirty="0">
                <a:solidFill>
                  <a:schemeClr val="tx1"/>
                </a:solidFill>
                <a:latin typeface="+mj-lt"/>
              </a:rPr>
              <a:t>– </a:t>
            </a:r>
            <a:r>
              <a:rPr lang="it-IT" sz="1500" dirty="0">
                <a:solidFill>
                  <a:schemeClr val="tx1"/>
                </a:solidFill>
                <a:latin typeface="+mj-lt"/>
              </a:rPr>
              <a:t>numero medio di file </a:t>
            </a:r>
            <a:r>
              <a:rPr lang="it-IT" sz="1500" dirty="0" err="1">
                <a:solidFill>
                  <a:schemeClr val="tx1"/>
                </a:solidFill>
                <a:latin typeface="+mj-lt"/>
              </a:rPr>
              <a:t>committed</a:t>
            </a:r>
            <a:r>
              <a:rPr lang="it-IT" sz="1500" dirty="0">
                <a:solidFill>
                  <a:schemeClr val="tx1"/>
                </a:solidFill>
                <a:latin typeface="+mj-lt"/>
              </a:rPr>
              <a:t> insieme alla classe tra tutte le release</a:t>
            </a:r>
          </a:p>
          <a:p>
            <a:pPr marL="749808" lvl="1" indent="-457200">
              <a:spcBef>
                <a:spcPts val="300"/>
              </a:spcBef>
              <a:buFont typeface="+mj-lt"/>
              <a:buAutoNum type="arabicPeriod"/>
            </a:pPr>
            <a:r>
              <a:rPr lang="it-IT" sz="1500" b="1" dirty="0" err="1">
                <a:solidFill>
                  <a:schemeClr val="tx1"/>
                </a:solidFill>
              </a:rPr>
              <a:t>numberRevisions</a:t>
            </a:r>
            <a:r>
              <a:rPr lang="it-IT" sz="1500" b="1" dirty="0">
                <a:solidFill>
                  <a:schemeClr val="tx1"/>
                </a:solidFill>
              </a:rPr>
              <a:t> </a:t>
            </a:r>
            <a:r>
              <a:rPr lang="it-IT" sz="1500" b="1" dirty="0">
                <a:solidFill>
                  <a:schemeClr val="tx1"/>
                </a:solidFill>
                <a:latin typeface="+mj-lt"/>
              </a:rPr>
              <a:t>– </a:t>
            </a:r>
            <a:r>
              <a:rPr lang="it-IT" sz="1500" dirty="0">
                <a:solidFill>
                  <a:schemeClr val="tx1"/>
                </a:solidFill>
                <a:latin typeface="+mj-lt"/>
              </a:rPr>
              <a:t>numero di revisioni della classe nella release corrente</a:t>
            </a:r>
            <a:endParaRPr lang="it-IT" sz="1500" b="1" dirty="0">
              <a:solidFill>
                <a:schemeClr val="tx1"/>
              </a:solidFill>
            </a:endParaRPr>
          </a:p>
          <a:p>
            <a:pPr marL="749808" lvl="1" indent="-457200">
              <a:spcBef>
                <a:spcPts val="300"/>
              </a:spcBef>
              <a:buFont typeface="+mj-lt"/>
              <a:buAutoNum type="arabicPeriod"/>
            </a:pPr>
            <a:r>
              <a:rPr lang="it-IT" sz="1500" b="1" dirty="0" err="1">
                <a:solidFill>
                  <a:schemeClr val="tx1"/>
                </a:solidFill>
              </a:rPr>
              <a:t>numberBugFixes</a:t>
            </a:r>
            <a:r>
              <a:rPr lang="it-IT" sz="1500" b="1" dirty="0">
                <a:solidFill>
                  <a:schemeClr val="tx1"/>
                </a:solidFill>
              </a:rPr>
              <a:t> </a:t>
            </a:r>
            <a:r>
              <a:rPr lang="it-IT" sz="1500" b="1" dirty="0">
                <a:solidFill>
                  <a:schemeClr val="tx1"/>
                </a:solidFill>
                <a:latin typeface="+mj-lt"/>
              </a:rPr>
              <a:t>– </a:t>
            </a:r>
            <a:r>
              <a:rPr lang="it-IT" sz="1500" dirty="0">
                <a:solidFill>
                  <a:schemeClr val="tx1"/>
                </a:solidFill>
                <a:latin typeface="+mj-lt"/>
              </a:rPr>
              <a:t>numero di bug </a:t>
            </a:r>
            <a:r>
              <a:rPr lang="it-IT" sz="1500" dirty="0" err="1">
                <a:solidFill>
                  <a:schemeClr val="tx1"/>
                </a:solidFill>
                <a:latin typeface="+mj-lt"/>
              </a:rPr>
              <a:t>fixati</a:t>
            </a:r>
            <a:r>
              <a:rPr lang="it-IT" sz="1500" dirty="0">
                <a:solidFill>
                  <a:schemeClr val="tx1"/>
                </a:solidFill>
                <a:latin typeface="+mj-lt"/>
              </a:rPr>
              <a:t> sulla classe nella release corrente</a:t>
            </a:r>
            <a:endParaRPr lang="it-IT" sz="1500" b="1" dirty="0">
              <a:solidFill>
                <a:schemeClr val="tx1"/>
              </a:solidFill>
            </a:endParaRPr>
          </a:p>
          <a:p>
            <a:pPr marL="749808" lvl="1" indent="-457200">
              <a:spcBef>
                <a:spcPts val="300"/>
              </a:spcBef>
              <a:buFont typeface="+mj-lt"/>
              <a:buAutoNum type="arabicPeriod"/>
            </a:pPr>
            <a:r>
              <a:rPr lang="it-IT" sz="1500" b="1" dirty="0" err="1">
                <a:solidFill>
                  <a:schemeClr val="tx1"/>
                </a:solidFill>
              </a:rPr>
              <a:t>nAuth</a:t>
            </a:r>
            <a:r>
              <a:rPr lang="it-IT" sz="1500" b="1" dirty="0">
                <a:solidFill>
                  <a:schemeClr val="tx1"/>
                </a:solidFill>
              </a:rPr>
              <a:t> </a:t>
            </a:r>
            <a:r>
              <a:rPr lang="it-IT" sz="1500" b="1" dirty="0">
                <a:solidFill>
                  <a:schemeClr val="tx1"/>
                </a:solidFill>
                <a:latin typeface="+mj-lt"/>
              </a:rPr>
              <a:t>– </a:t>
            </a:r>
            <a:r>
              <a:rPr lang="it-IT" sz="1500" dirty="0">
                <a:solidFill>
                  <a:schemeClr val="tx1"/>
                </a:solidFill>
                <a:latin typeface="+mj-lt"/>
              </a:rPr>
              <a:t>numero di autori che hanno apportato modifiche alla classe</a:t>
            </a:r>
            <a:endParaRPr lang="it-IT" sz="1500" b="1" dirty="0">
              <a:solidFill>
                <a:schemeClr val="tx1"/>
              </a:solidFill>
            </a:endParaRPr>
          </a:p>
          <a:p>
            <a:pPr marL="749808" lvl="1" indent="-457200">
              <a:spcBef>
                <a:spcPts val="300"/>
              </a:spcBef>
              <a:buFont typeface="+mj-lt"/>
              <a:buAutoNum type="arabicPeriod"/>
            </a:pPr>
            <a:r>
              <a:rPr lang="it-IT" sz="1500" b="1" dirty="0">
                <a:solidFill>
                  <a:schemeClr val="tx1"/>
                </a:solidFill>
              </a:rPr>
              <a:t>Age </a:t>
            </a:r>
            <a:r>
              <a:rPr lang="it-IT" sz="1500" b="1" dirty="0">
                <a:solidFill>
                  <a:schemeClr val="tx1"/>
                </a:solidFill>
                <a:latin typeface="+mj-lt"/>
              </a:rPr>
              <a:t>– </a:t>
            </a:r>
            <a:r>
              <a:rPr lang="it-IT" sz="1500" dirty="0">
                <a:solidFill>
                  <a:schemeClr val="tx1"/>
                </a:solidFill>
                <a:latin typeface="+mj-lt"/>
              </a:rPr>
              <a:t>differenza in settimane tra la data della release e la data di creazione della classe</a:t>
            </a:r>
            <a:endParaRPr lang="it-IT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1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3EE61-0359-46C9-9A92-1F23F550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Metriche</a:t>
            </a:r>
            <a:r>
              <a:rPr kumimoji="0" lang="it-IT" sz="18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(2/2)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873067-11F4-4AF5-A799-ED19BF33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14</a:t>
            </a:fld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D522FD2-7867-4BEF-B5CB-6C1979A47034}"/>
              </a:ext>
            </a:extLst>
          </p:cNvPr>
          <p:cNvSpPr txBox="1">
            <a:spLocks/>
          </p:cNvSpPr>
          <p:nvPr/>
        </p:nvSpPr>
        <p:spPr>
          <a:xfrm>
            <a:off x="1066799" y="1909525"/>
            <a:ext cx="10058400" cy="9895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Per analizzare le modifiche introdotte da ogni </a:t>
            </a:r>
            <a:r>
              <a:rPr lang="it-IT" dirty="0" err="1">
                <a:solidFill>
                  <a:schemeClr val="tx1"/>
                </a:solidFill>
              </a:rPr>
              <a:t>commit</a:t>
            </a:r>
            <a:r>
              <a:rPr lang="it-IT" dirty="0">
                <a:solidFill>
                  <a:schemeClr val="tx1"/>
                </a:solidFill>
              </a:rPr>
              <a:t>, si utilizza la classe </a:t>
            </a:r>
            <a:r>
              <a:rPr lang="it-IT" i="1" dirty="0" err="1">
                <a:solidFill>
                  <a:schemeClr val="tx1"/>
                </a:solidFill>
              </a:rPr>
              <a:t>DiffFormatter</a:t>
            </a:r>
            <a:r>
              <a:rPr lang="it-IT" dirty="0">
                <a:solidFill>
                  <a:schemeClr val="tx1"/>
                </a:solidFill>
              </a:rPr>
              <a:t> di </a:t>
            </a:r>
            <a:r>
              <a:rPr lang="it-IT" i="1" dirty="0" err="1">
                <a:solidFill>
                  <a:schemeClr val="tx1"/>
                </a:solidFill>
              </a:rPr>
              <a:t>JGit</a:t>
            </a:r>
            <a:endParaRPr lang="it-IT" i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i="1" dirty="0" err="1">
                <a:solidFill>
                  <a:schemeClr val="tx1"/>
                </a:solidFill>
              </a:rPr>
              <a:t>scan</a:t>
            </a:r>
            <a:r>
              <a:rPr lang="it-IT" sz="1600" i="1" dirty="0">
                <a:solidFill>
                  <a:schemeClr val="tx1"/>
                </a:solidFill>
              </a:rPr>
              <a:t>() </a:t>
            </a:r>
            <a:r>
              <a:rPr lang="it-IT" sz="1600" dirty="0">
                <a:solidFill>
                  <a:schemeClr val="tx1"/>
                </a:solidFill>
              </a:rPr>
              <a:t>fornisce una lista di oggetti </a:t>
            </a:r>
            <a:r>
              <a:rPr lang="it-IT" sz="1600" i="1" dirty="0" err="1">
                <a:solidFill>
                  <a:schemeClr val="tx1"/>
                </a:solidFill>
              </a:rPr>
              <a:t>DiffEntry</a:t>
            </a:r>
            <a:r>
              <a:rPr lang="it-IT" sz="1600" dirty="0">
                <a:solidFill>
                  <a:schemeClr val="tx1"/>
                </a:solidFill>
              </a:rPr>
              <a:t>, che rappresentano una differenza tra il </a:t>
            </a:r>
            <a:r>
              <a:rPr lang="it-IT" sz="1600" dirty="0" err="1">
                <a:solidFill>
                  <a:schemeClr val="tx1"/>
                </a:solidFill>
              </a:rPr>
              <a:t>commit</a:t>
            </a:r>
            <a:r>
              <a:rPr lang="it-IT" sz="1600" dirty="0">
                <a:solidFill>
                  <a:schemeClr val="tx1"/>
                </a:solidFill>
              </a:rPr>
              <a:t> ed il suo </a:t>
            </a:r>
            <a:r>
              <a:rPr lang="it-IT" sz="1600" dirty="0" err="1">
                <a:solidFill>
                  <a:schemeClr val="tx1"/>
                </a:solidFill>
              </a:rPr>
              <a:t>parent</a:t>
            </a:r>
            <a:endParaRPr lang="it-IT" sz="16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</a:rPr>
              <a:t>Iterando su tali oggetti vengono calcolate tutte le metriche relative alle classi toccate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D42A2A8-07E8-4BB1-8803-690E9251C622}"/>
              </a:ext>
            </a:extLst>
          </p:cNvPr>
          <p:cNvSpPr txBox="1">
            <a:spLocks/>
          </p:cNvSpPr>
          <p:nvPr/>
        </p:nvSpPr>
        <p:spPr>
          <a:xfrm>
            <a:off x="1066799" y="4254971"/>
            <a:ext cx="10058400" cy="3932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Per calcolare la </a:t>
            </a:r>
            <a:r>
              <a:rPr lang="it-IT" b="1" dirty="0" err="1">
                <a:solidFill>
                  <a:schemeClr val="tx1"/>
                </a:solidFill>
              </a:rPr>
              <a:t>buggyness</a:t>
            </a:r>
            <a:r>
              <a:rPr lang="it-IT" dirty="0">
                <a:solidFill>
                  <a:schemeClr val="tx1"/>
                </a:solidFill>
              </a:rPr>
              <a:t> si analizzano i </a:t>
            </a:r>
            <a:r>
              <a:rPr lang="it-IT" i="1" dirty="0" err="1">
                <a:solidFill>
                  <a:schemeClr val="tx1"/>
                </a:solidFill>
              </a:rPr>
              <a:t>DiffEntry</a:t>
            </a:r>
            <a:r>
              <a:rPr lang="it-IT" dirty="0">
                <a:solidFill>
                  <a:schemeClr val="tx1"/>
                </a:solidFill>
              </a:rPr>
              <a:t> relativi si soli </a:t>
            </a:r>
            <a:r>
              <a:rPr lang="it-IT" dirty="0" err="1">
                <a:solidFill>
                  <a:schemeClr val="tx1"/>
                </a:solidFill>
              </a:rPr>
              <a:t>commit</a:t>
            </a:r>
            <a:r>
              <a:rPr lang="it-IT" dirty="0">
                <a:solidFill>
                  <a:schemeClr val="tx1"/>
                </a:solidFill>
              </a:rPr>
              <a:t> di tipo </a:t>
            </a:r>
            <a:r>
              <a:rPr lang="it-IT" i="1" dirty="0">
                <a:solidFill>
                  <a:schemeClr val="tx1"/>
                </a:solidFill>
              </a:rPr>
              <a:t>bug fix</a:t>
            </a:r>
            <a:endParaRPr lang="it-IT" b="1" i="1" dirty="0">
              <a:solidFill>
                <a:schemeClr val="tx1"/>
              </a:solidFill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7BCDBD67-B85B-4204-9D08-5089CF402D29}"/>
              </a:ext>
            </a:extLst>
          </p:cNvPr>
          <p:cNvSpPr txBox="1">
            <a:spLocks/>
          </p:cNvSpPr>
          <p:nvPr/>
        </p:nvSpPr>
        <p:spPr>
          <a:xfrm>
            <a:off x="1066799" y="4696454"/>
            <a:ext cx="5970034" cy="14485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Se una classe viene </a:t>
            </a:r>
            <a:r>
              <a:rPr lang="it-IT" sz="1400" i="1" dirty="0">
                <a:solidFill>
                  <a:schemeClr val="tx1"/>
                </a:solidFill>
              </a:rPr>
              <a:t>modificata</a:t>
            </a:r>
            <a:r>
              <a:rPr lang="it-IT" sz="1400" dirty="0">
                <a:solidFill>
                  <a:schemeClr val="tx1"/>
                </a:solidFill>
              </a:rPr>
              <a:t> in un </a:t>
            </a:r>
            <a:r>
              <a:rPr lang="it-IT" sz="1400" dirty="0" err="1">
                <a:solidFill>
                  <a:schemeClr val="tx1"/>
                </a:solidFill>
              </a:rPr>
              <a:t>commit</a:t>
            </a:r>
            <a:r>
              <a:rPr lang="it-IT" sz="1400" dirty="0">
                <a:solidFill>
                  <a:schemeClr val="tx1"/>
                </a:solidFill>
              </a:rPr>
              <a:t> di tipo </a:t>
            </a:r>
            <a:r>
              <a:rPr lang="it-IT" sz="1400" i="1" dirty="0">
                <a:solidFill>
                  <a:schemeClr val="tx1"/>
                </a:solidFill>
              </a:rPr>
              <a:t>bug fix</a:t>
            </a:r>
            <a:r>
              <a:rPr lang="it-IT" sz="1400" dirty="0">
                <a:solidFill>
                  <a:schemeClr val="tx1"/>
                </a:solidFill>
              </a:rPr>
              <a:t>, vuol dire che la modifica introdotta ha risolto un </a:t>
            </a:r>
            <a:r>
              <a:rPr lang="it-IT" sz="1400" i="1" dirty="0">
                <a:solidFill>
                  <a:schemeClr val="tx1"/>
                </a:solidFill>
              </a:rPr>
              <a:t>bug</a:t>
            </a:r>
            <a:r>
              <a:rPr lang="it-IT" sz="1400" dirty="0">
                <a:solidFill>
                  <a:schemeClr val="tx1"/>
                </a:solidFill>
              </a:rPr>
              <a:t>, e quindi che la classe era precedentemente </a:t>
            </a:r>
            <a:r>
              <a:rPr lang="it-IT" sz="1400" dirty="0" err="1">
                <a:solidFill>
                  <a:schemeClr val="tx1"/>
                </a:solidFill>
              </a:rPr>
              <a:t>buggy</a:t>
            </a:r>
            <a:r>
              <a:rPr lang="it-IT" sz="14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Si accede alle </a:t>
            </a:r>
            <a:r>
              <a:rPr lang="it-IT" sz="1400" i="1" dirty="0" err="1">
                <a:solidFill>
                  <a:schemeClr val="tx1"/>
                </a:solidFill>
              </a:rPr>
              <a:t>Affected</a:t>
            </a:r>
            <a:r>
              <a:rPr lang="it-IT" sz="1400" i="1" dirty="0">
                <a:solidFill>
                  <a:schemeClr val="tx1"/>
                </a:solidFill>
              </a:rPr>
              <a:t> </a:t>
            </a:r>
            <a:r>
              <a:rPr lang="it-IT" sz="1400" i="1" dirty="0" err="1">
                <a:solidFill>
                  <a:schemeClr val="tx1"/>
                </a:solidFill>
              </a:rPr>
              <a:t>Versions</a:t>
            </a:r>
            <a:r>
              <a:rPr lang="it-IT" sz="1400" i="1" dirty="0">
                <a:solidFill>
                  <a:schemeClr val="tx1"/>
                </a:solidFill>
              </a:rPr>
              <a:t> </a:t>
            </a:r>
            <a:r>
              <a:rPr lang="it-IT" sz="1400" dirty="0">
                <a:solidFill>
                  <a:schemeClr val="tx1"/>
                </a:solidFill>
              </a:rPr>
              <a:t>riportate nel ticket associato al </a:t>
            </a:r>
            <a:r>
              <a:rPr lang="it-IT" sz="1400" dirty="0" err="1">
                <a:solidFill>
                  <a:schemeClr val="tx1"/>
                </a:solidFill>
              </a:rPr>
              <a:t>commit</a:t>
            </a:r>
            <a:r>
              <a:rPr lang="it-IT" sz="1400" dirty="0">
                <a:solidFill>
                  <a:schemeClr val="tx1"/>
                </a:solidFill>
              </a:rPr>
              <a:t>, e si imposta la classe come </a:t>
            </a:r>
            <a:r>
              <a:rPr lang="it-IT" sz="1400" i="1" dirty="0" err="1">
                <a:solidFill>
                  <a:schemeClr val="tx1"/>
                </a:solidFill>
              </a:rPr>
              <a:t>buggy</a:t>
            </a:r>
            <a:r>
              <a:rPr lang="it-IT" sz="1400" dirty="0">
                <a:solidFill>
                  <a:schemeClr val="tx1"/>
                </a:solidFill>
              </a:rPr>
              <a:t> in tutte le release contenute nella lista di </a:t>
            </a:r>
            <a:r>
              <a:rPr lang="it-IT" sz="1400" i="1" dirty="0">
                <a:solidFill>
                  <a:schemeClr val="tx1"/>
                </a:solidFill>
              </a:rPr>
              <a:t>AV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9CAE621-1333-4D48-AB5B-2E8B6E992367}"/>
              </a:ext>
            </a:extLst>
          </p:cNvPr>
          <p:cNvSpPr txBox="1"/>
          <p:nvPr/>
        </p:nvSpPr>
        <p:spPr>
          <a:xfrm>
            <a:off x="7036833" y="4623558"/>
            <a:ext cx="42824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setBuggynessWithAV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GitCommit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fixCommit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,String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pathClass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JiraTicket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fixTicket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fixCommit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.getTicket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List&lt;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JiraRelease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affectedVersions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fixTicket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.getAffectedVersions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it-IT" sz="800" dirty="0">
              <a:latin typeface="Consolas" panose="020B0609020204030204" pitchFamily="49" charset="0"/>
            </a:endParaRP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JiraRelease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av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affectedVersions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GitRelease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gitAv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getReleaseByName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av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ProjectClass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projClass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gitAv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.getProjectClass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pathClass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	    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projClass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projClass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.setBuggy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	    }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80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599CCEE0-F0F3-41C1-826A-7C90FDE45960}"/>
              </a:ext>
            </a:extLst>
          </p:cNvPr>
          <p:cNvSpPr txBox="1">
            <a:spLocks/>
          </p:cNvSpPr>
          <p:nvPr/>
        </p:nvSpPr>
        <p:spPr>
          <a:xfrm>
            <a:off x="1518790" y="2899034"/>
            <a:ext cx="4473596" cy="122216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200" b="1" dirty="0">
                <a:solidFill>
                  <a:schemeClr val="tx1"/>
                </a:solidFill>
              </a:rPr>
              <a:t>ADD:</a:t>
            </a:r>
            <a:r>
              <a:rPr lang="it-IT" sz="1200" dirty="0">
                <a:solidFill>
                  <a:schemeClr val="tx1"/>
                </a:solidFill>
              </a:rPr>
              <a:t> aggiunta di una classe, permette di calcolare </a:t>
            </a:r>
            <a:r>
              <a:rPr lang="it-IT" sz="1200" dirty="0" err="1">
                <a:solidFill>
                  <a:schemeClr val="tx1"/>
                </a:solidFill>
              </a:rPr>
              <a:t>l’age</a:t>
            </a:r>
            <a:endParaRPr lang="it-IT" sz="1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200" b="1" dirty="0">
                <a:solidFill>
                  <a:schemeClr val="tx1"/>
                </a:solidFill>
              </a:rPr>
              <a:t>DELETE:</a:t>
            </a:r>
            <a:r>
              <a:rPr lang="it-IT" sz="1200" dirty="0">
                <a:solidFill>
                  <a:schemeClr val="tx1"/>
                </a:solidFill>
              </a:rPr>
              <a:t> rimozione di una classe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200" b="1" dirty="0">
                <a:solidFill>
                  <a:schemeClr val="tx1"/>
                </a:solidFill>
              </a:rPr>
              <a:t>MODIFY:</a:t>
            </a:r>
            <a:r>
              <a:rPr lang="it-IT" sz="1200" dirty="0">
                <a:solidFill>
                  <a:schemeClr val="tx1"/>
                </a:solidFill>
              </a:rPr>
              <a:t> modifica di una classe, permette di calcolare le metriche di </a:t>
            </a:r>
            <a:r>
              <a:rPr lang="it-IT" sz="1200" dirty="0" err="1">
                <a:solidFill>
                  <a:schemeClr val="tx1"/>
                </a:solidFill>
              </a:rPr>
              <a:t>Loc</a:t>
            </a:r>
            <a:endParaRPr lang="it-IT" sz="1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200" b="1" dirty="0">
                <a:solidFill>
                  <a:schemeClr val="tx1"/>
                </a:solidFill>
              </a:rPr>
              <a:t>COPY:</a:t>
            </a:r>
            <a:r>
              <a:rPr lang="it-IT" sz="1200" dirty="0">
                <a:solidFill>
                  <a:schemeClr val="tx1"/>
                </a:solidFill>
              </a:rPr>
              <a:t> duplicazione di una classe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200" b="1" dirty="0">
                <a:solidFill>
                  <a:schemeClr val="tx1"/>
                </a:solidFill>
              </a:rPr>
              <a:t>RENAME: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rinominazione</a:t>
            </a:r>
            <a:r>
              <a:rPr lang="it-IT" sz="1200" dirty="0">
                <a:solidFill>
                  <a:schemeClr val="tx1"/>
                </a:solidFill>
              </a:rPr>
              <a:t> di una classe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03E725-F1A0-40F4-9909-7D597B4D95E6}"/>
              </a:ext>
            </a:extLst>
          </p:cNvPr>
          <p:cNvSpPr txBox="1"/>
          <p:nvPr/>
        </p:nvSpPr>
        <p:spPr>
          <a:xfrm>
            <a:off x="6199615" y="3015957"/>
            <a:ext cx="46376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GitDiff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gitDiff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it-IT" sz="800" dirty="0">
              <a:latin typeface="Consolas" panose="020B0609020204030204" pitchFamily="49" charset="0"/>
            </a:endParaRPr>
          </a:p>
          <a:p>
            <a:pPr algn="l"/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DiffFormatter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diffFormatter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DiffFormatter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DisabledOutputStream.</a:t>
            </a:r>
            <a:r>
              <a:rPr lang="it-IT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diffFormatter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.setRepository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git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.getRepository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diffFormatter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.setDiffComparator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RawTextComparator.</a:t>
            </a:r>
            <a:r>
              <a:rPr lang="it-IT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DEFAULT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origin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commit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.getParentID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DiffEntry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diffEntries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diffFormatter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.scan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origin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commit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236111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EB7612-413B-4D89-9408-8F1F8749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Dataset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AF5251-0D3B-46AB-A285-702590F4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19376" y="6208686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15</a:t>
            </a:fld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5DB019-2AEB-427D-9A93-7F6558734A40}"/>
              </a:ext>
            </a:extLst>
          </p:cNvPr>
          <p:cNvSpPr txBox="1">
            <a:spLocks/>
          </p:cNvSpPr>
          <p:nvPr/>
        </p:nvSpPr>
        <p:spPr>
          <a:xfrm>
            <a:off x="792227" y="3043751"/>
            <a:ext cx="10058400" cy="35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Per valutare le prestazioni del classificatore, sono state utilizzate le </a:t>
            </a:r>
            <a:r>
              <a:rPr lang="it-IT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API Java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messe a disposizione da </a:t>
            </a:r>
            <a:r>
              <a:rPr lang="it-IT" sz="1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Weka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D7FEE04-2CA2-41E6-AF6D-6DCE45C0316B}"/>
              </a:ext>
            </a:extLst>
          </p:cNvPr>
          <p:cNvSpPr txBox="1">
            <a:spLocks/>
          </p:cNvSpPr>
          <p:nvPr/>
        </p:nvSpPr>
        <p:spPr>
          <a:xfrm>
            <a:off x="1179216" y="4086832"/>
            <a:ext cx="10058400" cy="52230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Per ogni classificatore, per ogni metodo di feature </a:t>
            </a:r>
            <a:r>
              <a:rPr lang="it-IT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selection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, per ogni metodo di </a:t>
            </a:r>
            <a:r>
              <a:rPr lang="it-IT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resampling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, e per ogni tipologia di </a:t>
            </a:r>
            <a:r>
              <a:rPr lang="it-IT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sensitivity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si esegue una </a:t>
            </a:r>
            <a:r>
              <a:rPr lang="it-IT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run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di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walk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forward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, e si calcolano le metriche di accuratezza specificate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27EDF2-CA93-4807-93C6-9B045E4EADBD}"/>
              </a:ext>
            </a:extLst>
          </p:cNvPr>
          <p:cNvSpPr txBox="1"/>
          <p:nvPr/>
        </p:nvSpPr>
        <p:spPr>
          <a:xfrm>
            <a:off x="1485091" y="4511109"/>
            <a:ext cx="49048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US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classifierName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classifiers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US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featureSelectionName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featureSelectionMethods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US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resamplingMethodName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resamplingMethods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for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US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costSensitiveMethod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costSensitiveMethods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it-IT" sz="700" dirty="0">
              <a:latin typeface="Consolas" panose="020B0609020204030204" pitchFamily="49" charset="0"/>
            </a:endParaRPr>
          </a:p>
          <a:p>
            <a:pPr lvl="2"/>
            <a:r>
              <a:rPr lang="it-IT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it-IT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it-IT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it-IT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it-IT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it-IT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it-IT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releasesNumber</a:t>
            </a:r>
            <a:r>
              <a:rPr lang="it-IT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it-IT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it-IT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WekaMetrics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it-IT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WekaMetrics</a:t>
            </a:r>
            <a:r>
              <a:rPr lang="it-IT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classifierName</a:t>
            </a:r>
            <a:r>
              <a:rPr lang="it-IT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it-IT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featureSelectionName</a:t>
            </a:r>
            <a:r>
              <a:rPr lang="it-IT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resamplingMethodName</a:t>
            </a:r>
            <a:r>
              <a:rPr lang="it-IT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costSensitiveMethod</a:t>
            </a:r>
            <a:r>
              <a:rPr lang="it-IT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Instances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it-IT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trainTest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splitTrainingTestSet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getDataset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it-IT" sz="7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runWalkForwardConfiguration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trainTest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7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95AA6310-707A-4215-913C-37BF1DC61BAE}"/>
              </a:ext>
            </a:extLst>
          </p:cNvPr>
          <p:cNvSpPr txBox="1">
            <a:spLocks/>
          </p:cNvSpPr>
          <p:nvPr/>
        </p:nvSpPr>
        <p:spPr>
          <a:xfrm>
            <a:off x="6695802" y="4599627"/>
            <a:ext cx="4648148" cy="98300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Si calcolano i valori di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it-IT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area under ROC 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e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Si esegue una </a:t>
            </a:r>
            <a:r>
              <a:rPr lang="it-I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run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per ogni possibile combinazione di tecniche utilizzate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Complessivamente si eseguono </a:t>
            </a:r>
            <a:r>
              <a:rPr lang="it-IT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72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run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di </a:t>
            </a:r>
            <a:r>
              <a:rPr lang="it-I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walk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forward</a:t>
            </a:r>
            <a:endParaRPr lang="it-IT" sz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CEE17F3F-5377-46ED-BC78-0858E8EEBD45}"/>
              </a:ext>
            </a:extLst>
          </p:cNvPr>
          <p:cNvSpPr txBox="1">
            <a:spLocks/>
          </p:cNvSpPr>
          <p:nvPr/>
        </p:nvSpPr>
        <p:spPr>
          <a:xfrm>
            <a:off x="1179216" y="5704979"/>
            <a:ext cx="10058400" cy="6035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Si scrivono i risultati di ogni </a:t>
            </a:r>
            <a:r>
              <a:rPr lang="it-IT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run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all’interno di un file csv.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Permette di analizzare le prestazioni di ogni classificatore al variare delle configurazioni di sampling, </a:t>
            </a:r>
            <a:r>
              <a:rPr lang="it-I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sensitivity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e feature </a:t>
            </a:r>
            <a:r>
              <a:rPr lang="it-I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selection</a:t>
            </a:r>
            <a:endParaRPr lang="it-IT" sz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833196F4-EB7A-401D-BBF2-84B4A19D2FB6}"/>
              </a:ext>
            </a:extLst>
          </p:cNvPr>
          <p:cNvSpPr txBox="1">
            <a:spLocks/>
          </p:cNvSpPr>
          <p:nvPr/>
        </p:nvSpPr>
        <p:spPr>
          <a:xfrm>
            <a:off x="792227" y="1800516"/>
            <a:ext cx="10058400" cy="7039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Terminata l’analisi dei </a:t>
            </a:r>
            <a:r>
              <a:rPr lang="it-IT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viene generato il dataset, scrivendo tutte le classi e le relative metriche all’interno di un file </a:t>
            </a:r>
            <a:r>
              <a:rPr lang="it-IT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.csv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12FB2ECC-29D1-4FED-8C64-5CB87EA4A594}"/>
              </a:ext>
            </a:extLst>
          </p:cNvPr>
          <p:cNvSpPr txBox="1">
            <a:spLocks/>
          </p:cNvSpPr>
          <p:nvPr/>
        </p:nvSpPr>
        <p:spPr>
          <a:xfrm>
            <a:off x="1097280" y="2311859"/>
            <a:ext cx="3855173" cy="6099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Bookkeeper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: 5201 classi / 967 </a:t>
            </a:r>
            <a:r>
              <a:rPr lang="it-I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buggy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(18.59%)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Syncope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: 28495 / 7142 </a:t>
            </a:r>
            <a:r>
              <a:rPr lang="it-I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buggy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(25.06%)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FDF8CD5F-1211-4402-B0DA-40ED76A86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16" y="3371969"/>
            <a:ext cx="10058400" cy="44890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converte il dataset da </a:t>
            </a:r>
            <a:r>
              <a:rPr lang="it-IT" sz="16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csv 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arff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, e si carica all’interno di </a:t>
            </a:r>
            <a:r>
              <a:rPr lang="it-IT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Weka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it-IT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A04FECA-5EED-4F4B-B6FB-979F3E657E14}"/>
              </a:ext>
            </a:extLst>
          </p:cNvPr>
          <p:cNvSpPr txBox="1"/>
          <p:nvPr/>
        </p:nvSpPr>
        <p:spPr>
          <a:xfrm>
            <a:off x="3048740" y="3609725"/>
            <a:ext cx="60945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CSVHandler.</a:t>
            </a:r>
            <a:r>
              <a:rPr lang="it-IT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convertCSVtoARFF</a:t>
            </a:r>
            <a:r>
              <a:rPr lang="it-IT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Parameters.</a:t>
            </a:r>
            <a:r>
              <a:rPr lang="it-IT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OUTPUT_PATH</a:t>
            </a:r>
            <a:r>
              <a:rPr lang="it-IT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7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projectName</a:t>
            </a:r>
            <a:r>
              <a:rPr lang="it-IT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Parameters.</a:t>
            </a:r>
            <a:r>
              <a:rPr lang="it-IT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WEKA_CSV</a:t>
            </a:r>
            <a:r>
              <a:rPr lang="it-IT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Instances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700" dirty="0">
                <a:solidFill>
                  <a:srgbClr val="6A3E3E"/>
                </a:solidFill>
                <a:latin typeface="Consolas" panose="020B0609020204030204" pitchFamily="49" charset="0"/>
              </a:rPr>
              <a:t>dataset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CSVHandler.</a:t>
            </a:r>
            <a:r>
              <a:rPr lang="it-IT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loadFileARFF</a:t>
            </a:r>
            <a:r>
              <a:rPr lang="it-IT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Parameters.</a:t>
            </a:r>
            <a:r>
              <a:rPr lang="it-IT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OUTPUT_PATH</a:t>
            </a:r>
            <a:r>
              <a:rPr lang="it-IT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7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projectName</a:t>
            </a:r>
            <a:r>
              <a:rPr lang="it-IT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Parameters.</a:t>
            </a:r>
            <a:r>
              <a:rPr lang="it-IT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DATASET_ARFF</a:t>
            </a:r>
            <a:r>
              <a:rPr lang="it-IT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weka</a:t>
            </a:r>
            <a:r>
              <a:rPr lang="it-IT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.setDataset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700" dirty="0">
                <a:solidFill>
                  <a:srgbClr val="6A3E3E"/>
                </a:solidFill>
                <a:latin typeface="Consolas" panose="020B0609020204030204" pitchFamily="49" charset="0"/>
              </a:rPr>
              <a:t>dataset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it-IT" sz="700" dirty="0"/>
          </a:p>
        </p:txBody>
      </p:sp>
    </p:spTree>
    <p:extLst>
      <p:ext uri="{BB962C8B-B14F-4D97-AF65-F5344CB8AC3E}">
        <p14:creationId xmlns:p14="http://schemas.microsoft.com/office/powerpoint/2010/main" val="151718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0D72E8-1279-439B-8F79-EBE0061E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Bookkeeper</a:t>
            </a:r>
            <a:r>
              <a:rPr lang="it-IT" dirty="0"/>
              <a:t> – Feature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1B415E-F3BF-489D-BFA3-806A719F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16</a:t>
            </a:fld>
            <a:endParaRPr lang="it-IT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AE07A813-19A5-454C-BE32-1375FDC2BC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13" b="673"/>
          <a:stretch/>
        </p:blipFill>
        <p:spPr>
          <a:xfrm>
            <a:off x="189779" y="1840923"/>
            <a:ext cx="6093326" cy="4271865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81C9464-3659-4C6B-9100-97BBE0B7740A}"/>
              </a:ext>
            </a:extLst>
          </p:cNvPr>
          <p:cNvSpPr txBox="1">
            <a:spLocks/>
          </p:cNvSpPr>
          <p:nvPr/>
        </p:nvSpPr>
        <p:spPr>
          <a:xfrm>
            <a:off x="6482625" y="1882868"/>
            <a:ext cx="5158819" cy="11814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Ibk</a:t>
            </a:r>
            <a:r>
              <a:rPr lang="it-IT" sz="1900" dirty="0">
                <a:solidFill>
                  <a:srgbClr val="000000"/>
                </a:solidFill>
                <a:latin typeface="Calibri" panose="020F0502020204030204" pitchFamily="34" charset="0"/>
              </a:rPr>
              <a:t> ha una maggiore accuratezza utilizzando </a:t>
            </a:r>
            <a:r>
              <a:rPr lang="it-IT" sz="1900" i="1" dirty="0">
                <a:solidFill>
                  <a:srgbClr val="000000"/>
                </a:solidFill>
                <a:latin typeface="Calibri" panose="020F0502020204030204" pitchFamily="34" charset="0"/>
              </a:rPr>
              <a:t>best first</a:t>
            </a:r>
            <a:endParaRPr lang="it-IT" sz="1800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Best First: </a:t>
            </a:r>
            <a:r>
              <a:rPr lang="it-IT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0.43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0.61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0.71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0.37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No Feature: </a:t>
            </a:r>
            <a:r>
              <a:rPr lang="it-IT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0.36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recall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0.60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0.67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0.25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DCAAF605-33AA-420C-91CE-25D3D71D9064}"/>
              </a:ext>
            </a:extLst>
          </p:cNvPr>
          <p:cNvSpPr txBox="1">
            <a:spLocks/>
          </p:cNvSpPr>
          <p:nvPr/>
        </p:nvSpPr>
        <p:spPr>
          <a:xfrm>
            <a:off x="6487002" y="3124844"/>
            <a:ext cx="5238332" cy="11814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Naive</a:t>
            </a:r>
            <a:r>
              <a:rPr lang="it-IT" sz="19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Bayes</a:t>
            </a:r>
            <a:r>
              <a:rPr lang="it-IT" sz="19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900" dirty="0">
                <a:solidFill>
                  <a:srgbClr val="000000"/>
                </a:solidFill>
                <a:latin typeface="Calibri" panose="020F0502020204030204" pitchFamily="34" charset="0"/>
              </a:rPr>
              <a:t>ha performance migliori </a:t>
            </a:r>
            <a:r>
              <a:rPr lang="it-IT" sz="1900" i="1" dirty="0">
                <a:solidFill>
                  <a:srgbClr val="000000"/>
                </a:solidFill>
                <a:latin typeface="Calibri" panose="020F0502020204030204" pitchFamily="34" charset="0"/>
              </a:rPr>
              <a:t>senza feature </a:t>
            </a:r>
            <a:r>
              <a:rPr lang="it-IT" sz="19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selection</a:t>
            </a:r>
            <a:endParaRPr lang="it-IT" sz="1900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Best First: </a:t>
            </a:r>
            <a:r>
              <a:rPr lang="it-IT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0.47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0.30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0.55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0.21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No Feature: </a:t>
            </a:r>
            <a:r>
              <a:rPr lang="it-IT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0.53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0.39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0.64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0.28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EBB721AC-7838-470D-A5E7-C7DE4700FF34}"/>
              </a:ext>
            </a:extLst>
          </p:cNvPr>
          <p:cNvSpPr txBox="1">
            <a:spLocks/>
          </p:cNvSpPr>
          <p:nvPr/>
        </p:nvSpPr>
        <p:spPr>
          <a:xfrm>
            <a:off x="6491971" y="4393845"/>
            <a:ext cx="5307906" cy="108548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Random </a:t>
            </a:r>
            <a:r>
              <a:rPr lang="it-IT" sz="1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Forest</a:t>
            </a:r>
            <a:r>
              <a:rPr lang="it-IT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offre prestazioni </a:t>
            </a:r>
            <a:r>
              <a:rPr lang="it-IT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molto simili 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a prescindere dall’utilizzo o meno di feature </a:t>
            </a:r>
            <a:r>
              <a:rPr lang="it-IT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selection</a:t>
            </a:r>
            <a:endParaRPr lang="it-IT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Best First: </a:t>
            </a:r>
            <a:r>
              <a:rPr lang="it-IT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0.49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0.44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0.71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0.30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No feature: </a:t>
            </a:r>
            <a:r>
              <a:rPr lang="it-IT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0.48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0.42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0.69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0.31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2212E51-4E32-476A-A42A-F850E84575CD}"/>
              </a:ext>
            </a:extLst>
          </p:cNvPr>
          <p:cNvSpPr txBox="1"/>
          <p:nvPr/>
        </p:nvSpPr>
        <p:spPr>
          <a:xfrm>
            <a:off x="1452984" y="6089393"/>
            <a:ext cx="4091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Accuratezza dei classificatori al variare dei metodi di feature </a:t>
            </a:r>
            <a:r>
              <a:rPr lang="it-IT" sz="105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selection</a:t>
            </a:r>
            <a:endParaRPr lang="it-IT" sz="105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1EE656F8-72F0-4411-BCEB-65ABAC79D2C3}"/>
              </a:ext>
            </a:extLst>
          </p:cNvPr>
          <p:cNvSpPr txBox="1">
            <a:spLocks/>
          </p:cNvSpPr>
          <p:nvPr/>
        </p:nvSpPr>
        <p:spPr>
          <a:xfrm>
            <a:off x="6482624" y="5586084"/>
            <a:ext cx="5158819" cy="630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L’impatto della 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feature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selection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sull’accuratezza dipende dal classificatore considerato</a:t>
            </a:r>
            <a:endParaRPr lang="it-IT" sz="1100" u="sng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71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535F14-F0A5-4F7B-A402-D1E62600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Bookkeeper</a:t>
            </a:r>
            <a:r>
              <a:rPr lang="it-IT" dirty="0"/>
              <a:t> - </a:t>
            </a:r>
            <a:r>
              <a:rPr lang="it-IT" dirty="0" err="1"/>
              <a:t>Resampling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9FE8280-84A2-4629-BF49-8CE8DE84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17</a:t>
            </a:fld>
            <a:endParaRPr lang="it-IT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202C55E0-F606-45B5-BFE0-1D23F941F5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13"/>
          <a:stretch/>
        </p:blipFill>
        <p:spPr>
          <a:xfrm>
            <a:off x="42027" y="1837796"/>
            <a:ext cx="6084453" cy="4294556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B0BE559-81BB-4976-9011-CA8D02ED1EB5}"/>
              </a:ext>
            </a:extLst>
          </p:cNvPr>
          <p:cNvSpPr txBox="1">
            <a:spLocks/>
          </p:cNvSpPr>
          <p:nvPr/>
        </p:nvSpPr>
        <p:spPr>
          <a:xfrm>
            <a:off x="6390602" y="1891560"/>
            <a:ext cx="4844249" cy="100613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Ibk</a:t>
            </a:r>
            <a:r>
              <a:rPr lang="it-IT" sz="1900" dirty="0">
                <a:solidFill>
                  <a:srgbClr val="000000"/>
                </a:solidFill>
                <a:latin typeface="Calibri" panose="020F0502020204030204" pitchFamily="34" charset="0"/>
              </a:rPr>
              <a:t> ha generalmente un’accuratezza maggiore  </a:t>
            </a:r>
            <a:r>
              <a:rPr lang="it-IT" sz="1900" i="1" dirty="0">
                <a:solidFill>
                  <a:srgbClr val="000000"/>
                </a:solidFill>
                <a:latin typeface="Calibri" panose="020F0502020204030204" pitchFamily="34" charset="0"/>
              </a:rPr>
              <a:t>senza balancing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500" u="sng" dirty="0">
                <a:solidFill>
                  <a:srgbClr val="000000"/>
                </a:solidFill>
                <a:latin typeface="Calibri" panose="020F0502020204030204" pitchFamily="34" charset="0"/>
              </a:rPr>
              <a:t>0.44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5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500" u="sng" dirty="0">
                <a:solidFill>
                  <a:srgbClr val="000000"/>
                </a:solidFill>
                <a:latin typeface="Calibri" panose="020F0502020204030204" pitchFamily="34" charset="0"/>
              </a:rPr>
              <a:t>0.56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5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500" u="sng" dirty="0">
                <a:solidFill>
                  <a:srgbClr val="000000"/>
                </a:solidFill>
                <a:latin typeface="Calibri" panose="020F0502020204030204" pitchFamily="34" charset="0"/>
              </a:rPr>
              <a:t>0.71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5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500" u="sng" dirty="0">
                <a:solidFill>
                  <a:srgbClr val="000000"/>
                </a:solidFill>
                <a:latin typeface="Calibri" panose="020F0502020204030204" pitchFamily="34" charset="0"/>
              </a:rPr>
              <a:t>0.32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Undersampling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migliora notevolmente la </a:t>
            </a:r>
            <a:r>
              <a:rPr lang="it-IT" sz="15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da </a:t>
            </a:r>
            <a:r>
              <a:rPr lang="it-IT" sz="1500" u="sng" dirty="0">
                <a:solidFill>
                  <a:srgbClr val="000000"/>
                </a:solidFill>
                <a:latin typeface="Calibri" panose="020F0502020204030204" pitchFamily="34" charset="0"/>
              </a:rPr>
              <a:t>0.56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a </a:t>
            </a:r>
            <a:r>
              <a:rPr lang="it-IT" sz="1500" u="sng" dirty="0">
                <a:solidFill>
                  <a:srgbClr val="000000"/>
                </a:solidFill>
                <a:latin typeface="Calibri" panose="020F0502020204030204" pitchFamily="34" charset="0"/>
              </a:rPr>
              <a:t>0.69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242AB8D-ACF8-4C3A-81FA-FCC561D5DF49}"/>
              </a:ext>
            </a:extLst>
          </p:cNvPr>
          <p:cNvSpPr txBox="1">
            <a:spLocks/>
          </p:cNvSpPr>
          <p:nvPr/>
        </p:nvSpPr>
        <p:spPr>
          <a:xfrm>
            <a:off x="6390599" y="2971886"/>
            <a:ext cx="4959081" cy="10061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Naive</a:t>
            </a:r>
            <a:r>
              <a:rPr lang="it-IT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Bayes</a:t>
            </a:r>
            <a:r>
              <a:rPr lang="it-IT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ha performance migliori con </a:t>
            </a:r>
            <a:r>
              <a:rPr lang="it-IT" sz="18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smote</a:t>
            </a:r>
            <a:endParaRPr lang="it-IT" sz="1800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0.595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0.35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0.675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0.25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Undersampling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migliora leggermente la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da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0.35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a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0.38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A7DC633D-45F8-4318-A6F2-BC51F24F577E}"/>
              </a:ext>
            </a:extLst>
          </p:cNvPr>
          <p:cNvSpPr txBox="1">
            <a:spLocks/>
          </p:cNvSpPr>
          <p:nvPr/>
        </p:nvSpPr>
        <p:spPr>
          <a:xfrm>
            <a:off x="6390603" y="3915472"/>
            <a:ext cx="4844248" cy="9296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Random </a:t>
            </a:r>
            <a:r>
              <a:rPr lang="it-IT" sz="1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Forest</a:t>
            </a:r>
            <a:r>
              <a:rPr lang="it-IT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offre la maggiore accuratezza utilizzando la tecnica di </a:t>
            </a:r>
            <a:r>
              <a:rPr lang="it-IT" sz="18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undersampling</a:t>
            </a:r>
            <a:endParaRPr lang="it-IT" sz="1800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0.497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0.487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0.753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0.345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E3B12FF-C53F-4681-8B95-4E9EFD424138}"/>
              </a:ext>
            </a:extLst>
          </p:cNvPr>
          <p:cNvSpPr txBox="1">
            <a:spLocks/>
          </p:cNvSpPr>
          <p:nvPr/>
        </p:nvSpPr>
        <p:spPr>
          <a:xfrm>
            <a:off x="6390599" y="4861308"/>
            <a:ext cx="5176107" cy="7604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Per questo dataset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oversampling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non rappresenta </a:t>
            </a:r>
            <a:r>
              <a:rPr lang="it-IT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mai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una scelta vantaggiosa, in quanto non migliora nessuna metrica a prescindere dal classificatore considerato.</a:t>
            </a:r>
            <a:endParaRPr lang="it-IT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245E87F-22BB-460F-8B29-25122C796BDE}"/>
              </a:ext>
            </a:extLst>
          </p:cNvPr>
          <p:cNvSpPr txBox="1"/>
          <p:nvPr/>
        </p:nvSpPr>
        <p:spPr>
          <a:xfrm>
            <a:off x="1395278" y="6097318"/>
            <a:ext cx="4091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Accuratezza dei classificatori al variare dei metodi di </a:t>
            </a:r>
            <a:r>
              <a:rPr lang="it-IT" sz="105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resampling</a:t>
            </a:r>
            <a:endParaRPr lang="it-IT" sz="105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11C9D494-E17E-4752-83DA-9671C526585B}"/>
              </a:ext>
            </a:extLst>
          </p:cNvPr>
          <p:cNvSpPr txBox="1">
            <a:spLocks/>
          </p:cNvSpPr>
          <p:nvPr/>
        </p:nvSpPr>
        <p:spPr>
          <a:xfrm>
            <a:off x="6390600" y="5621747"/>
            <a:ext cx="5176107" cy="6025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A prescindere dal classificatore, la tecnica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undersampling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massimizza sempre la 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endParaRPr lang="it-IT" sz="12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36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72DC67-CA61-49FC-905E-18E2DECE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Bookkeeper</a:t>
            </a:r>
            <a:r>
              <a:rPr lang="it-IT" dirty="0"/>
              <a:t> – Cost </a:t>
            </a:r>
            <a:r>
              <a:rPr lang="it-IT" dirty="0" err="1"/>
              <a:t>Sensitivity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957716-312A-4D70-99AA-5BCBB2B3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18</a:t>
            </a:fld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56A83CA-9614-4DA2-98E3-739C37B64233}"/>
              </a:ext>
            </a:extLst>
          </p:cNvPr>
          <p:cNvSpPr txBox="1"/>
          <p:nvPr/>
        </p:nvSpPr>
        <p:spPr>
          <a:xfrm>
            <a:off x="1359355" y="6044471"/>
            <a:ext cx="4091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Accuratezza dei classificatori al variare dei metodi di cost </a:t>
            </a:r>
            <a:r>
              <a:rPr lang="it-IT" sz="105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sensitivity</a:t>
            </a:r>
            <a:endParaRPr lang="it-IT" sz="105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8EC72E70-12AF-4885-9F2E-FAE78497D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15"/>
          <a:stretch/>
        </p:blipFill>
        <p:spPr>
          <a:xfrm>
            <a:off x="263589" y="1790335"/>
            <a:ext cx="5735994" cy="4299886"/>
          </a:xfrm>
          <a:prstGeom prst="rect">
            <a:avLst/>
          </a:prstGeom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99A9316F-F54E-4F54-805F-82BC251D68CB}"/>
              </a:ext>
            </a:extLst>
          </p:cNvPr>
          <p:cNvSpPr txBox="1">
            <a:spLocks/>
          </p:cNvSpPr>
          <p:nvPr/>
        </p:nvSpPr>
        <p:spPr>
          <a:xfrm>
            <a:off x="6126478" y="1927476"/>
            <a:ext cx="5584551" cy="129857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I box plot in figura mostrano come tutti i classificatori abbiano una accuratezza simile, a prescindere dalla tecnica di cost </a:t>
            </a:r>
            <a:r>
              <a:rPr lang="it-IT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sensitivity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utilizzata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La cost </a:t>
            </a:r>
            <a:r>
              <a:rPr lang="it-IT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senitivity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sembra avere in media poco impatto sui risultati della classificazione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6015D75D-3D10-4606-8A82-90B51EFB3301}"/>
              </a:ext>
            </a:extLst>
          </p:cNvPr>
          <p:cNvSpPr txBox="1">
            <a:spLocks/>
          </p:cNvSpPr>
          <p:nvPr/>
        </p:nvSpPr>
        <p:spPr>
          <a:xfrm>
            <a:off x="6126478" y="3226050"/>
            <a:ext cx="5584551" cy="29482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L’unico classificatore che mostra risultati differenti è </a:t>
            </a:r>
            <a:r>
              <a:rPr lang="it-IT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Random </a:t>
            </a:r>
            <a:r>
              <a:rPr lang="it-IT" sz="1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Forest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, se si utilizza la tecnica </a:t>
            </a:r>
            <a:r>
              <a:rPr lang="it-IT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Sensitive </a:t>
            </a:r>
            <a:r>
              <a:rPr lang="it-IT" sz="18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Threshold</a:t>
            </a:r>
            <a:endParaRPr lang="it-IT" sz="1800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Peggiorano 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e 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endParaRPr lang="it-IT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Random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Forest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 / No Sensitive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0.49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0.48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0.77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0.33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Random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Forest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 / Sensitive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0.49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0.45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0.75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0.32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Random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Forest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 / Sensitive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Threshold</a:t>
            </a:r>
            <a:endParaRPr lang="it-IT" sz="1600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0.48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0.38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0.61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0.27</a:t>
            </a:r>
          </a:p>
        </p:txBody>
      </p:sp>
    </p:spTree>
    <p:extLst>
      <p:ext uri="{BB962C8B-B14F-4D97-AF65-F5344CB8AC3E}">
        <p14:creationId xmlns:p14="http://schemas.microsoft.com/office/powerpoint/2010/main" val="154195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E190EF-2EBE-47EB-862C-BDBDE596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19</a:t>
            </a:fld>
            <a:endParaRPr lang="it-IT"/>
          </a:p>
        </p:txBody>
      </p:sp>
      <p:pic>
        <p:nvPicPr>
          <p:cNvPr id="30" name="Picture 1">
            <a:extLst>
              <a:ext uri="{FF2B5EF4-FFF2-40B4-BE49-F238E27FC236}">
                <a16:creationId xmlns:a16="http://schemas.microsoft.com/office/drawing/2014/main" id="{F5B54231-E51E-41A6-9152-5D62E9CE8A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09"/>
          <a:stretch/>
        </p:blipFill>
        <p:spPr>
          <a:xfrm>
            <a:off x="0" y="1725260"/>
            <a:ext cx="7617632" cy="4416709"/>
          </a:xfrm>
          <a:prstGeom prst="rect">
            <a:avLst/>
          </a:prstGeom>
        </p:spPr>
      </p:pic>
      <p:sp>
        <p:nvSpPr>
          <p:cNvPr id="31" name="Segnaposto contenuto 2">
            <a:extLst>
              <a:ext uri="{FF2B5EF4-FFF2-40B4-BE49-F238E27FC236}">
                <a16:creationId xmlns:a16="http://schemas.microsoft.com/office/drawing/2014/main" id="{F4214229-944B-4386-A734-7C2A0F85B27A}"/>
              </a:ext>
            </a:extLst>
          </p:cNvPr>
          <p:cNvSpPr txBox="1">
            <a:spLocks/>
          </p:cNvSpPr>
          <p:nvPr/>
        </p:nvSpPr>
        <p:spPr>
          <a:xfrm>
            <a:off x="7740943" y="1778004"/>
            <a:ext cx="4450079" cy="129888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rgbClr val="000000"/>
                </a:solidFill>
                <a:latin typeface="Calibri" panose="020F0502020204030204" pitchFamily="34" charset="0"/>
              </a:rPr>
              <a:t> Se l’obiettivo è quello di massimizzare </a:t>
            </a:r>
            <a:r>
              <a:rPr lang="it-IT" sz="1700" i="1" dirty="0" err="1">
                <a:solidFill>
                  <a:srgbClr val="7030A0"/>
                </a:solidFill>
                <a:latin typeface="Calibri" panose="020F0502020204030204" pitchFamily="34" charset="0"/>
              </a:rPr>
              <a:t>precision</a:t>
            </a:r>
            <a:r>
              <a:rPr lang="it-IT" sz="1700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it-IT" sz="17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Naive</a:t>
            </a:r>
            <a:r>
              <a:rPr lang="it-IT" sz="1700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7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Bayes</a:t>
            </a:r>
            <a:r>
              <a:rPr lang="it-IT" sz="17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700" dirty="0">
                <a:solidFill>
                  <a:srgbClr val="000000"/>
                </a:solidFill>
                <a:latin typeface="Calibri" panose="020F0502020204030204" pitchFamily="34" charset="0"/>
              </a:rPr>
              <a:t>offre le migliori prestazioni utilizzando </a:t>
            </a:r>
            <a:r>
              <a:rPr lang="it-IT" sz="17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smote</a:t>
            </a:r>
            <a:r>
              <a:rPr lang="it-IT" sz="1700" i="1" dirty="0">
                <a:solidFill>
                  <a:srgbClr val="000000"/>
                </a:solidFill>
                <a:latin typeface="Calibri" panose="020F0502020204030204" pitchFamily="34" charset="0"/>
              </a:rPr>
              <a:t> / best first</a:t>
            </a:r>
            <a:r>
              <a:rPr lang="it-IT" sz="1700" dirty="0">
                <a:solidFill>
                  <a:srgbClr val="000000"/>
                </a:solidFill>
                <a:latin typeface="Calibri" panose="020F0502020204030204" pitchFamily="34" charset="0"/>
              </a:rPr>
              <a:t>, a prescindere dalla politica di </a:t>
            </a:r>
            <a:r>
              <a:rPr lang="it-IT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sensitivity</a:t>
            </a:r>
            <a:endParaRPr lang="it-IT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Precision </a:t>
            </a:r>
            <a:r>
              <a:rPr lang="it-IT" sz="1500" u="sng" dirty="0">
                <a:solidFill>
                  <a:srgbClr val="000000"/>
                </a:solidFill>
                <a:latin typeface="Calibri" panose="020F0502020204030204" pitchFamily="34" charset="0"/>
              </a:rPr>
              <a:t>0.64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Tuttavia recall bassa di </a:t>
            </a:r>
            <a:r>
              <a:rPr lang="it-IT" sz="1500" u="sng" dirty="0">
                <a:solidFill>
                  <a:srgbClr val="000000"/>
                </a:solidFill>
                <a:latin typeface="Calibri" panose="020F0502020204030204" pitchFamily="34" charset="0"/>
              </a:rPr>
              <a:t>0.33</a:t>
            </a:r>
          </a:p>
        </p:txBody>
      </p: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42A379B0-AAEE-4343-99ED-D0B26E67016E}"/>
              </a:ext>
            </a:extLst>
          </p:cNvPr>
          <p:cNvSpPr txBox="1">
            <a:spLocks/>
          </p:cNvSpPr>
          <p:nvPr/>
        </p:nvSpPr>
        <p:spPr>
          <a:xfrm>
            <a:off x="7724165" y="3076887"/>
            <a:ext cx="4450079" cy="119983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Se l’obiettivo è massimizzare </a:t>
            </a:r>
            <a:r>
              <a:rPr lang="it-IT" sz="1600" i="1" dirty="0">
                <a:solidFill>
                  <a:srgbClr val="00B050"/>
                </a:solidFill>
                <a:latin typeface="Calibri" panose="020F0502020204030204" pitchFamily="34" charset="0"/>
              </a:rPr>
              <a:t>recall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, le prestazioni migliori sono offerte da </a:t>
            </a:r>
            <a:r>
              <a:rPr lang="it-IT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IBK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con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undersampling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/best first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it-IT" sz="1600" i="1" u="sng" dirty="0">
                <a:solidFill>
                  <a:srgbClr val="000000"/>
                </a:solidFill>
                <a:latin typeface="Calibri" panose="020F0502020204030204" pitchFamily="34" charset="0"/>
              </a:rPr>
              <a:t>0.72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Si hanno buoni valori anche per le altre metriche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Precision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0.42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AUC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0.69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Kappa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0.35</a:t>
            </a:r>
          </a:p>
        </p:txBody>
      </p: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9810D775-67D5-453E-965F-6851A068A367}"/>
              </a:ext>
            </a:extLst>
          </p:cNvPr>
          <p:cNvSpPr txBox="1">
            <a:spLocks/>
          </p:cNvSpPr>
          <p:nvPr/>
        </p:nvSpPr>
        <p:spPr>
          <a:xfrm>
            <a:off x="7763543" y="5427358"/>
            <a:ext cx="4130040" cy="70586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A prescindere dalle tecniche utilizzate, 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Random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forest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offre sempre dei valori accettabili di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[0.46;0.53]</a:t>
            </a:r>
            <a:endParaRPr lang="it-IT" sz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03E740-B9DD-4A3A-BB9A-055B61B27958}"/>
              </a:ext>
            </a:extLst>
          </p:cNvPr>
          <p:cNvSpPr txBox="1"/>
          <p:nvPr/>
        </p:nvSpPr>
        <p:spPr>
          <a:xfrm>
            <a:off x="1772130" y="6072325"/>
            <a:ext cx="4091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Accuratezza dei classificatori per ogni configurazione considerata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C8001972-D1D6-4124-9160-E1B1EFAA9812}"/>
              </a:ext>
            </a:extLst>
          </p:cNvPr>
          <p:cNvSpPr txBox="1">
            <a:spLocks/>
          </p:cNvSpPr>
          <p:nvPr/>
        </p:nvSpPr>
        <p:spPr>
          <a:xfrm>
            <a:off x="174002" y="963312"/>
            <a:ext cx="10058400" cy="674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Bookkeeper</a:t>
            </a:r>
            <a:r>
              <a:rPr lang="it-IT" dirty="0"/>
              <a:t> – Risultati Complessivi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B0E2389-2204-4EDA-ADBB-2B8C28A9C75B}"/>
              </a:ext>
            </a:extLst>
          </p:cNvPr>
          <p:cNvCxnSpPr>
            <a:cxnSpLocks/>
          </p:cNvCxnSpPr>
          <p:nvPr/>
        </p:nvCxnSpPr>
        <p:spPr>
          <a:xfrm>
            <a:off x="257452" y="1628567"/>
            <a:ext cx="1175403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64B35127-61D1-45E7-BB50-D42E438C2D12}"/>
              </a:ext>
            </a:extLst>
          </p:cNvPr>
          <p:cNvSpPr/>
          <p:nvPr/>
        </p:nvSpPr>
        <p:spPr>
          <a:xfrm>
            <a:off x="5986602" y="2567940"/>
            <a:ext cx="145911" cy="3504385"/>
          </a:xfrm>
          <a:prstGeom prst="rect">
            <a:avLst/>
          </a:prstGeom>
          <a:solidFill>
            <a:srgbClr val="FFC000">
              <a:alpha val="14902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2482648-8C9F-417E-9039-E8B127D71AC9}"/>
              </a:ext>
            </a:extLst>
          </p:cNvPr>
          <p:cNvSpPr txBox="1">
            <a:spLocks/>
          </p:cNvSpPr>
          <p:nvPr/>
        </p:nvSpPr>
        <p:spPr>
          <a:xfrm>
            <a:off x="7724165" y="4381096"/>
            <a:ext cx="4340589" cy="97458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La migliore </a:t>
            </a:r>
            <a:r>
              <a:rPr lang="it-IT" sz="1600" i="1" dirty="0">
                <a:solidFill>
                  <a:srgbClr val="FF9900"/>
                </a:solidFill>
                <a:latin typeface="Calibri" panose="020F0502020204030204" pitchFamily="34" charset="0"/>
              </a:rPr>
              <a:t>accuratezza media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viene raggiunta utilizzando </a:t>
            </a:r>
            <a:r>
              <a:rPr lang="it-IT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Random </a:t>
            </a:r>
            <a:r>
              <a:rPr lang="it-IT" sz="16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Forest</a:t>
            </a:r>
            <a:r>
              <a:rPr lang="it-IT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con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undersampling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 / best first / no sensitive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Precision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0.52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Recall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0.52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AUC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0.8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Kappa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0.36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89F8446-ACF1-4F0D-A3BB-6185A9B68FCB}"/>
              </a:ext>
            </a:extLst>
          </p:cNvPr>
          <p:cNvSpPr/>
          <p:nvPr/>
        </p:nvSpPr>
        <p:spPr>
          <a:xfrm>
            <a:off x="6051550" y="4135075"/>
            <a:ext cx="214970" cy="104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D1A068D-1D80-4597-AB76-53177EC09BE3}"/>
              </a:ext>
            </a:extLst>
          </p:cNvPr>
          <p:cNvSpPr/>
          <p:nvPr/>
        </p:nvSpPr>
        <p:spPr>
          <a:xfrm>
            <a:off x="6657307" y="4135075"/>
            <a:ext cx="214970" cy="104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07EEA556-1054-43D5-AB1B-9DD8A2A3F9C8}"/>
              </a:ext>
            </a:extLst>
          </p:cNvPr>
          <p:cNvSpPr/>
          <p:nvPr/>
        </p:nvSpPr>
        <p:spPr>
          <a:xfrm>
            <a:off x="7290000" y="4135075"/>
            <a:ext cx="214970" cy="104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335935A-267D-48CE-ADFB-E574338C4DC7}"/>
              </a:ext>
            </a:extLst>
          </p:cNvPr>
          <p:cNvSpPr/>
          <p:nvPr/>
        </p:nvSpPr>
        <p:spPr>
          <a:xfrm>
            <a:off x="6420454" y="1822783"/>
            <a:ext cx="617199" cy="1210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27FF185-7E52-4472-B717-F15FEAEDD657}"/>
              </a:ext>
            </a:extLst>
          </p:cNvPr>
          <p:cNvSpPr/>
          <p:nvPr/>
        </p:nvSpPr>
        <p:spPr>
          <a:xfrm>
            <a:off x="5863255" y="2040481"/>
            <a:ext cx="1734015" cy="104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129EC392-7342-4096-8EB3-0B617894E6D2}"/>
              </a:ext>
            </a:extLst>
          </p:cNvPr>
          <p:cNvSpPr/>
          <p:nvPr/>
        </p:nvSpPr>
        <p:spPr>
          <a:xfrm>
            <a:off x="5803254" y="2350230"/>
            <a:ext cx="312086" cy="104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36E6FC5-3459-4A4C-96BF-B357225CF7F0}"/>
              </a:ext>
            </a:extLst>
          </p:cNvPr>
          <p:cNvSpPr/>
          <p:nvPr/>
        </p:nvSpPr>
        <p:spPr>
          <a:xfrm>
            <a:off x="6420454" y="2350230"/>
            <a:ext cx="312086" cy="104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09F6CCE-098B-41F0-B38B-46D873E20B05}"/>
              </a:ext>
            </a:extLst>
          </p:cNvPr>
          <p:cNvSpPr/>
          <p:nvPr/>
        </p:nvSpPr>
        <p:spPr>
          <a:xfrm>
            <a:off x="7037654" y="2350230"/>
            <a:ext cx="312086" cy="104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A9DFD47E-C4C8-437E-A574-226CD8406721}"/>
              </a:ext>
            </a:extLst>
          </p:cNvPr>
          <p:cNvSpPr/>
          <p:nvPr/>
        </p:nvSpPr>
        <p:spPr>
          <a:xfrm>
            <a:off x="4569903" y="1823119"/>
            <a:ext cx="617199" cy="12100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39D11DC-9BE9-48A6-BD17-012A70B882DF}"/>
              </a:ext>
            </a:extLst>
          </p:cNvPr>
          <p:cNvSpPr/>
          <p:nvPr/>
        </p:nvSpPr>
        <p:spPr>
          <a:xfrm>
            <a:off x="4012704" y="2040817"/>
            <a:ext cx="1734015" cy="104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9AC81F3-82BD-405F-94BC-436D4D1B8177}"/>
              </a:ext>
            </a:extLst>
          </p:cNvPr>
          <p:cNvSpPr/>
          <p:nvPr/>
        </p:nvSpPr>
        <p:spPr>
          <a:xfrm>
            <a:off x="3952703" y="2350566"/>
            <a:ext cx="312086" cy="104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08671FB8-9785-4240-8915-E36BD4A005DB}"/>
              </a:ext>
            </a:extLst>
          </p:cNvPr>
          <p:cNvSpPr/>
          <p:nvPr/>
        </p:nvSpPr>
        <p:spPr>
          <a:xfrm>
            <a:off x="4569903" y="2350566"/>
            <a:ext cx="312086" cy="104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C5283E8E-BC54-49E8-BC8E-951CBAB9B0EC}"/>
              </a:ext>
            </a:extLst>
          </p:cNvPr>
          <p:cNvSpPr/>
          <p:nvPr/>
        </p:nvSpPr>
        <p:spPr>
          <a:xfrm>
            <a:off x="5187103" y="2350566"/>
            <a:ext cx="312086" cy="104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14CCBBC7-C5EB-4A10-ACC5-F105656B9FCB}"/>
              </a:ext>
            </a:extLst>
          </p:cNvPr>
          <p:cNvSpPr/>
          <p:nvPr/>
        </p:nvSpPr>
        <p:spPr>
          <a:xfrm>
            <a:off x="3997659" y="4873262"/>
            <a:ext cx="214970" cy="104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00DD92E3-4092-4D01-9243-C7358DF72604}"/>
              </a:ext>
            </a:extLst>
          </p:cNvPr>
          <p:cNvSpPr/>
          <p:nvPr/>
        </p:nvSpPr>
        <p:spPr>
          <a:xfrm>
            <a:off x="4603416" y="4873262"/>
            <a:ext cx="214970" cy="104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E98E3057-B11A-460C-B614-EAE30099F3D0}"/>
              </a:ext>
            </a:extLst>
          </p:cNvPr>
          <p:cNvSpPr/>
          <p:nvPr/>
        </p:nvSpPr>
        <p:spPr>
          <a:xfrm>
            <a:off x="5236109" y="4873262"/>
            <a:ext cx="214970" cy="104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7BCAA3C-CEB2-45E5-8814-CC8CC814364A}"/>
              </a:ext>
            </a:extLst>
          </p:cNvPr>
          <p:cNvSpPr/>
          <p:nvPr/>
        </p:nvSpPr>
        <p:spPr>
          <a:xfrm>
            <a:off x="4687002" y="5603512"/>
            <a:ext cx="90587" cy="35952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333541B6-081C-4FA6-A930-1013D920C2D8}"/>
              </a:ext>
            </a:extLst>
          </p:cNvPr>
          <p:cNvSpPr/>
          <p:nvPr/>
        </p:nvSpPr>
        <p:spPr>
          <a:xfrm>
            <a:off x="4077265" y="5603512"/>
            <a:ext cx="90587" cy="35952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D4778709-A425-41BA-AA8F-635A5F1A674A}"/>
              </a:ext>
            </a:extLst>
          </p:cNvPr>
          <p:cNvSpPr/>
          <p:nvPr/>
        </p:nvSpPr>
        <p:spPr>
          <a:xfrm>
            <a:off x="5302303" y="5600527"/>
            <a:ext cx="90587" cy="35952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A37CCA5B-F568-4690-9280-27674C81E307}"/>
              </a:ext>
            </a:extLst>
          </p:cNvPr>
          <p:cNvSpPr/>
          <p:nvPr/>
        </p:nvSpPr>
        <p:spPr>
          <a:xfrm>
            <a:off x="6132513" y="5605289"/>
            <a:ext cx="77787" cy="104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08D17D14-4669-4E46-9AF1-9B1D0F3F0BF3}"/>
              </a:ext>
            </a:extLst>
          </p:cNvPr>
          <p:cNvSpPr/>
          <p:nvPr/>
        </p:nvSpPr>
        <p:spPr>
          <a:xfrm>
            <a:off x="6744429" y="5605289"/>
            <a:ext cx="77787" cy="104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9B9D2503-7F81-410D-B224-9FE3BD0CD369}"/>
              </a:ext>
            </a:extLst>
          </p:cNvPr>
          <p:cNvSpPr/>
          <p:nvPr/>
        </p:nvSpPr>
        <p:spPr>
          <a:xfrm>
            <a:off x="7363353" y="5605289"/>
            <a:ext cx="77787" cy="104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75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A61F98-5ECC-4DCE-B459-BA23B5D1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89" y="2985324"/>
            <a:ext cx="3084844" cy="958789"/>
          </a:xfrm>
        </p:spPr>
        <p:txBody>
          <a:bodyPr anchor="ctr">
            <a:normAutofit/>
          </a:bodyPr>
          <a:lstStyle/>
          <a:p>
            <a:r>
              <a:rPr lang="it-IT" sz="5400" dirty="0">
                <a:solidFill>
                  <a:srgbClr val="FFFFFF"/>
                </a:solidFill>
                <a:latin typeface="+mn-lt"/>
              </a:rPr>
              <a:t>Roadmap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7565FB-4544-4F77-9C1F-0FA559C9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D111F4-63EE-4F58-9724-399958D26B1A}" type="slidenum">
              <a:rPr lang="it-IT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it-IT">
              <a:solidFill>
                <a:schemeClr val="tx2"/>
              </a:solidFill>
            </a:endParaRP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48265173-9525-42FA-A891-984197C49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63469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850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72DC67-CA61-49FC-905E-18E2DECE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Syncope</a:t>
            </a:r>
            <a:r>
              <a:rPr lang="it-IT" dirty="0"/>
              <a:t> - Feature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957716-312A-4D70-99AA-5BCBB2B3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20</a:t>
            </a:fld>
            <a:endParaRPr lang="it-IT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F16FBE8C-B606-4A5D-AC66-BE2B733A0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988"/>
          <a:stretch/>
        </p:blipFill>
        <p:spPr>
          <a:xfrm>
            <a:off x="292296" y="1812130"/>
            <a:ext cx="5412935" cy="431886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C6BC412-1795-4F13-978E-CCDDA246C692}"/>
              </a:ext>
            </a:extLst>
          </p:cNvPr>
          <p:cNvSpPr txBox="1"/>
          <p:nvPr/>
        </p:nvSpPr>
        <p:spPr>
          <a:xfrm>
            <a:off x="1106785" y="6115361"/>
            <a:ext cx="41597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Accuratezza dei classificatori al variare della tecnica di feature </a:t>
            </a:r>
            <a:r>
              <a:rPr lang="it-IT" sz="105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selection</a:t>
            </a:r>
            <a:endParaRPr lang="it-IT" sz="105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A15CD661-B18C-4A39-A90C-4F0603D14DDB}"/>
              </a:ext>
            </a:extLst>
          </p:cNvPr>
          <p:cNvSpPr txBox="1">
            <a:spLocks/>
          </p:cNvSpPr>
          <p:nvPr/>
        </p:nvSpPr>
        <p:spPr>
          <a:xfrm>
            <a:off x="5847774" y="1922386"/>
            <a:ext cx="5158819" cy="127638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Ibk</a:t>
            </a:r>
            <a:r>
              <a:rPr lang="it-IT" sz="1900" dirty="0">
                <a:solidFill>
                  <a:srgbClr val="000000"/>
                </a:solidFill>
                <a:latin typeface="Calibri" panose="020F0502020204030204" pitchFamily="34" charset="0"/>
              </a:rPr>
              <a:t> ha una maggiore accuratezza senza l’utilizzo di feature </a:t>
            </a:r>
            <a:r>
              <a:rPr lang="it-IT" sz="1900" dirty="0" err="1">
                <a:solidFill>
                  <a:srgbClr val="000000"/>
                </a:solidFill>
                <a:latin typeface="Calibri" panose="020F0502020204030204" pitchFamily="34" charset="0"/>
              </a:rPr>
              <a:t>selection</a:t>
            </a:r>
            <a:r>
              <a:rPr lang="it-IT" sz="1900" dirty="0">
                <a:solidFill>
                  <a:srgbClr val="000000"/>
                </a:solidFill>
                <a:latin typeface="Calibri" panose="020F0502020204030204" pitchFamily="34" charset="0"/>
              </a:rPr>
              <a:t>, in termini di </a:t>
            </a:r>
            <a:r>
              <a:rPr lang="it-IT" sz="1900" i="1" dirty="0">
                <a:solidFill>
                  <a:srgbClr val="000000"/>
                </a:solidFill>
                <a:latin typeface="Calibri" panose="020F0502020204030204" pitchFamily="34" charset="0"/>
              </a:rPr>
              <a:t>area under ROC e kappa</a:t>
            </a:r>
            <a:endParaRPr lang="it-IT" sz="1800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Best First: </a:t>
            </a:r>
            <a:r>
              <a:rPr lang="it-IT" sz="15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500" u="sng" dirty="0">
                <a:solidFill>
                  <a:srgbClr val="000000"/>
                </a:solidFill>
                <a:latin typeface="Calibri" panose="020F0502020204030204" pitchFamily="34" charset="0"/>
              </a:rPr>
              <a:t>0.42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it-IT" sz="1500" i="1" dirty="0">
                <a:solidFill>
                  <a:srgbClr val="000000"/>
                </a:solidFill>
                <a:latin typeface="Calibri" panose="020F0502020204030204" pitchFamily="34" charset="0"/>
              </a:rPr>
              <a:t>recall </a:t>
            </a:r>
            <a:r>
              <a:rPr lang="it-IT" sz="1500" u="sng" dirty="0">
                <a:solidFill>
                  <a:srgbClr val="000000"/>
                </a:solidFill>
                <a:latin typeface="Calibri" panose="020F0502020204030204" pitchFamily="34" charset="0"/>
              </a:rPr>
              <a:t>0.43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5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5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5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0.50</a:t>
            </a:r>
            <a:r>
              <a:rPr lang="it-IT" sz="15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- </a:t>
            </a:r>
            <a:r>
              <a:rPr lang="it-IT" sz="15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5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0.16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No Feature: </a:t>
            </a:r>
            <a:r>
              <a:rPr lang="it-IT" sz="15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500" u="sng" dirty="0">
                <a:solidFill>
                  <a:srgbClr val="000000"/>
                </a:solidFill>
                <a:latin typeface="Calibri" panose="020F0502020204030204" pitchFamily="34" charset="0"/>
              </a:rPr>
              <a:t>0.42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5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500" u="sng" dirty="0">
                <a:solidFill>
                  <a:srgbClr val="000000"/>
                </a:solidFill>
                <a:latin typeface="Calibri" panose="020F0502020204030204" pitchFamily="34" charset="0"/>
              </a:rPr>
              <a:t>0.43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5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500" u="sng" dirty="0">
                <a:solidFill>
                  <a:srgbClr val="000000"/>
                </a:solidFill>
                <a:latin typeface="Calibri" panose="020F0502020204030204" pitchFamily="34" charset="0"/>
              </a:rPr>
              <a:t>0.56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5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500" u="sng" dirty="0">
                <a:solidFill>
                  <a:srgbClr val="000000"/>
                </a:solidFill>
                <a:latin typeface="Calibri" panose="020F0502020204030204" pitchFamily="34" charset="0"/>
              </a:rPr>
              <a:t>0.19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1100" u="sng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E00D847F-4735-4BAD-B6AF-A80EDD9232E1}"/>
              </a:ext>
            </a:extLst>
          </p:cNvPr>
          <p:cNvSpPr txBox="1">
            <a:spLocks/>
          </p:cNvSpPr>
          <p:nvPr/>
        </p:nvSpPr>
        <p:spPr>
          <a:xfrm>
            <a:off x="5847774" y="3292362"/>
            <a:ext cx="5238332" cy="12763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Naive</a:t>
            </a:r>
            <a:r>
              <a:rPr lang="it-IT" sz="19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Bayes</a:t>
            </a:r>
            <a:r>
              <a:rPr lang="it-IT" sz="19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900" dirty="0">
                <a:solidFill>
                  <a:srgbClr val="000000"/>
                </a:solidFill>
                <a:latin typeface="Calibri" panose="020F0502020204030204" pitchFamily="34" charset="0"/>
              </a:rPr>
              <a:t>ha performance leggermente migliori </a:t>
            </a:r>
            <a:r>
              <a:rPr lang="it-IT" sz="1900" i="1" dirty="0">
                <a:solidFill>
                  <a:srgbClr val="000000"/>
                </a:solidFill>
                <a:latin typeface="Calibri" panose="020F0502020204030204" pitchFamily="34" charset="0"/>
              </a:rPr>
              <a:t>senza feature </a:t>
            </a:r>
            <a:r>
              <a:rPr lang="it-IT" sz="19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selection</a:t>
            </a:r>
            <a:endParaRPr lang="it-IT" sz="1900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Best First: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0.37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0.41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0.53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0.15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No Feature: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0.41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0.47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0.56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0.16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A8521AAD-A5A4-48C3-97D6-3020BC24D45D}"/>
              </a:ext>
            </a:extLst>
          </p:cNvPr>
          <p:cNvSpPr txBox="1">
            <a:spLocks/>
          </p:cNvSpPr>
          <p:nvPr/>
        </p:nvSpPr>
        <p:spPr>
          <a:xfrm>
            <a:off x="5847774" y="4662339"/>
            <a:ext cx="5307906" cy="10854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Random </a:t>
            </a:r>
            <a:r>
              <a:rPr lang="it-IT" sz="1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Forest</a:t>
            </a:r>
            <a:r>
              <a:rPr lang="it-IT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beneficia dell’utilizzo di best first come tecnica di feature </a:t>
            </a:r>
            <a:r>
              <a:rPr lang="it-IT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selection</a:t>
            </a:r>
            <a:endParaRPr lang="it-IT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Best First: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0.36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0.38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0.47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0.16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No feature: </a:t>
            </a:r>
            <a:r>
              <a:rPr lang="it-IT" sz="13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0.30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0.30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0.42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0.12</a:t>
            </a:r>
          </a:p>
        </p:txBody>
      </p:sp>
    </p:spTree>
    <p:extLst>
      <p:ext uri="{BB962C8B-B14F-4D97-AF65-F5344CB8AC3E}">
        <p14:creationId xmlns:p14="http://schemas.microsoft.com/office/powerpoint/2010/main" val="3891786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535F14-F0A5-4F7B-A402-D1E62600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Syncope</a:t>
            </a:r>
            <a:r>
              <a:rPr lang="it-IT" dirty="0"/>
              <a:t> - </a:t>
            </a:r>
            <a:r>
              <a:rPr lang="it-IT" dirty="0" err="1"/>
              <a:t>Resampling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9FE8280-84A2-4629-BF49-8CE8DE84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21</a:t>
            </a:fld>
            <a:endParaRPr lang="it-IT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91AE8C9-C8E8-41EE-8487-BED30B0D5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429"/>
          <a:stretch/>
        </p:blipFill>
        <p:spPr>
          <a:xfrm>
            <a:off x="234586" y="1832682"/>
            <a:ext cx="5095360" cy="435012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B363CA9-2B22-49AF-822D-2907B98D58CA}"/>
              </a:ext>
            </a:extLst>
          </p:cNvPr>
          <p:cNvSpPr txBox="1">
            <a:spLocks/>
          </p:cNvSpPr>
          <p:nvPr/>
        </p:nvSpPr>
        <p:spPr>
          <a:xfrm>
            <a:off x="5376851" y="1843299"/>
            <a:ext cx="5967999" cy="128184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Ibk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offre i migliori livelli di </a:t>
            </a:r>
            <a:r>
              <a:rPr lang="it-IT" sz="18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e </a:t>
            </a:r>
            <a:r>
              <a:rPr lang="it-IT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con </a:t>
            </a:r>
            <a:r>
              <a:rPr lang="it-IT" sz="18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smote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, mentre </a:t>
            </a:r>
            <a:r>
              <a:rPr lang="it-IT" sz="18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undersampling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permette di massimizzare sia </a:t>
            </a:r>
            <a:r>
              <a:rPr lang="it-IT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che </a:t>
            </a:r>
            <a:r>
              <a:rPr lang="it-IT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area under ROC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300" dirty="0" err="1">
                <a:solidFill>
                  <a:srgbClr val="000000"/>
                </a:solidFill>
                <a:latin typeface="Calibri" panose="020F0502020204030204" pitchFamily="34" charset="0"/>
              </a:rPr>
              <a:t>Smote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it-IT" sz="13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0.45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recall </a:t>
            </a:r>
            <a:r>
              <a:rPr lang="it-IT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0.40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0.52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0.18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300" dirty="0" err="1">
                <a:solidFill>
                  <a:srgbClr val="000000"/>
                </a:solidFill>
                <a:latin typeface="Calibri" panose="020F0502020204030204" pitchFamily="34" charset="0"/>
              </a:rPr>
              <a:t>Undersampling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0.39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0.55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AUR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0.56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0.15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70D362B-9F0E-45F9-BBA3-F5DE813C8819}"/>
              </a:ext>
            </a:extLst>
          </p:cNvPr>
          <p:cNvSpPr txBox="1">
            <a:spLocks/>
          </p:cNvSpPr>
          <p:nvPr/>
        </p:nvSpPr>
        <p:spPr>
          <a:xfrm>
            <a:off x="5376850" y="3125147"/>
            <a:ext cx="5839229" cy="128184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Naive</a:t>
            </a:r>
            <a:r>
              <a:rPr lang="it-IT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Bayes</a:t>
            </a:r>
            <a:r>
              <a:rPr lang="it-IT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massimizza la </a:t>
            </a:r>
            <a:r>
              <a:rPr lang="it-IT" sz="18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senza </a:t>
            </a:r>
            <a:r>
              <a:rPr lang="it-IT" sz="18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resampling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, mentre </a:t>
            </a:r>
            <a:r>
              <a:rPr lang="it-IT" sz="18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undersampling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offre risultati migliori per le restanti metriche di accuratezza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No </a:t>
            </a:r>
            <a:r>
              <a:rPr lang="it-IT" sz="1300" dirty="0" err="1">
                <a:solidFill>
                  <a:srgbClr val="000000"/>
                </a:solidFill>
                <a:latin typeface="Calibri" panose="020F0502020204030204" pitchFamily="34" charset="0"/>
              </a:rPr>
              <a:t>Resampling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0.42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recall </a:t>
            </a:r>
            <a:r>
              <a:rPr lang="it-IT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0.36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0.55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0.15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300" dirty="0" err="1">
                <a:solidFill>
                  <a:srgbClr val="000000"/>
                </a:solidFill>
                <a:latin typeface="Calibri" panose="020F0502020204030204" pitchFamily="34" charset="0"/>
              </a:rPr>
              <a:t>Undersampling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0.39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0.5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0.59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0.16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9E57A1D-798F-47D0-801E-6E7373A73844}"/>
              </a:ext>
            </a:extLst>
          </p:cNvPr>
          <p:cNvSpPr txBox="1">
            <a:spLocks/>
          </p:cNvSpPr>
          <p:nvPr/>
        </p:nvSpPr>
        <p:spPr>
          <a:xfrm>
            <a:off x="5376849" y="4426483"/>
            <a:ext cx="5967999" cy="103475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900" b="1" dirty="0">
                <a:solidFill>
                  <a:srgbClr val="000000"/>
                </a:solidFill>
                <a:latin typeface="Calibri" panose="020F0502020204030204" pitchFamily="34" charset="0"/>
              </a:rPr>
              <a:t>Random </a:t>
            </a:r>
            <a:r>
              <a:rPr lang="it-IT" sz="19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Forest</a:t>
            </a:r>
            <a:r>
              <a:rPr lang="it-IT" sz="19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900" dirty="0">
                <a:solidFill>
                  <a:srgbClr val="000000"/>
                </a:solidFill>
                <a:latin typeface="Calibri" panose="020F0502020204030204" pitchFamily="34" charset="0"/>
              </a:rPr>
              <a:t>ha migliore </a:t>
            </a:r>
            <a:r>
              <a:rPr lang="it-IT" sz="19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900" dirty="0">
                <a:solidFill>
                  <a:srgbClr val="000000"/>
                </a:solidFill>
                <a:latin typeface="Calibri" panose="020F0502020204030204" pitchFamily="34" charset="0"/>
              </a:rPr>
              <a:t> utilizzando </a:t>
            </a:r>
            <a:r>
              <a:rPr lang="it-IT" sz="19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oversampling</a:t>
            </a:r>
            <a:r>
              <a:rPr lang="it-IT" sz="1900" dirty="0">
                <a:solidFill>
                  <a:srgbClr val="000000"/>
                </a:solidFill>
                <a:latin typeface="Calibri" panose="020F0502020204030204" pitchFamily="34" charset="0"/>
              </a:rPr>
              <a:t>, mentre la </a:t>
            </a:r>
            <a:r>
              <a:rPr lang="it-IT" sz="19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900" dirty="0">
                <a:solidFill>
                  <a:srgbClr val="000000"/>
                </a:solidFill>
                <a:latin typeface="Calibri" panose="020F0502020204030204" pitchFamily="34" charset="0"/>
              </a:rPr>
              <a:t> migliora utilizzando </a:t>
            </a:r>
            <a:r>
              <a:rPr lang="it-IT" sz="19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undersampling</a:t>
            </a:r>
            <a:r>
              <a:rPr lang="it-IT" sz="1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Oversampling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0.38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recall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0.36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0.48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0.17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Undersampling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0.32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0.46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0.55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0.14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0C82D48-B816-42CC-AA1E-6F26D0A230AF}"/>
              </a:ext>
            </a:extLst>
          </p:cNvPr>
          <p:cNvSpPr txBox="1"/>
          <p:nvPr/>
        </p:nvSpPr>
        <p:spPr>
          <a:xfrm>
            <a:off x="1059182" y="6114567"/>
            <a:ext cx="4091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Accuratezza dei classificatori al variare della tecnica di </a:t>
            </a:r>
            <a:r>
              <a:rPr lang="it-IT" sz="105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Resampling</a:t>
            </a:r>
            <a:endParaRPr lang="it-IT" sz="105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7BAFFC13-A8E3-4F87-A1B9-720B585EB0E3}"/>
              </a:ext>
            </a:extLst>
          </p:cNvPr>
          <p:cNvSpPr txBox="1">
            <a:spLocks/>
          </p:cNvSpPr>
          <p:nvPr/>
        </p:nvSpPr>
        <p:spPr>
          <a:xfrm>
            <a:off x="5376849" y="5558698"/>
            <a:ext cx="5967999" cy="80978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Ogni tecnica permette di massimizzare qualche metrica di accuratezza  relativamente ad uno specifico classificatore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In generale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undersampling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permette sempre di massimizzare la recall </a:t>
            </a:r>
          </a:p>
        </p:txBody>
      </p:sp>
    </p:spTree>
    <p:extLst>
      <p:ext uri="{BB962C8B-B14F-4D97-AF65-F5344CB8AC3E}">
        <p14:creationId xmlns:p14="http://schemas.microsoft.com/office/powerpoint/2010/main" val="1531991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0D72E8-1279-439B-8F79-EBE0061E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Syncope</a:t>
            </a:r>
            <a:r>
              <a:rPr lang="it-IT" dirty="0"/>
              <a:t> - Cost </a:t>
            </a:r>
            <a:r>
              <a:rPr lang="it-IT" dirty="0" err="1"/>
              <a:t>Sensitivity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1B415E-F3BF-489D-BFA3-806A719F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22</a:t>
            </a:fld>
            <a:endParaRPr lang="it-IT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1E0B5366-6EE4-42C6-8B77-22DAE424F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43"/>
          <a:stretch/>
        </p:blipFill>
        <p:spPr>
          <a:xfrm>
            <a:off x="565833" y="1887380"/>
            <a:ext cx="4951827" cy="430147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57FBB05-89BD-494D-AB0C-81BD79F177C5}"/>
              </a:ext>
            </a:extLst>
          </p:cNvPr>
          <p:cNvSpPr txBox="1">
            <a:spLocks/>
          </p:cNvSpPr>
          <p:nvPr/>
        </p:nvSpPr>
        <p:spPr>
          <a:xfrm>
            <a:off x="5682256" y="1855391"/>
            <a:ext cx="5473423" cy="10061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Ibk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ha prestazioni molto simili per ognuna delle politiche considerate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0.43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0.44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0.53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0.178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E9B830B3-C0F3-41AE-B7A8-749DCA428290}"/>
              </a:ext>
            </a:extLst>
          </p:cNvPr>
          <p:cNvSpPr txBox="1">
            <a:spLocks/>
          </p:cNvSpPr>
          <p:nvPr/>
        </p:nvSpPr>
        <p:spPr>
          <a:xfrm>
            <a:off x="5682256" y="2979557"/>
            <a:ext cx="5473423" cy="110315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Naive</a:t>
            </a:r>
            <a:r>
              <a:rPr lang="it-IT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Bayes</a:t>
            </a:r>
            <a:r>
              <a:rPr lang="it-IT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ha un’accuratezza maggiore </a:t>
            </a:r>
            <a:r>
              <a:rPr lang="it-IT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senza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l’utilizzo di </a:t>
            </a:r>
            <a:r>
              <a:rPr lang="it-IT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cost sensitive </a:t>
            </a:r>
            <a:r>
              <a:rPr lang="it-IT" sz="18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classifier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, soprattutto in termini di </a:t>
            </a:r>
            <a:r>
              <a:rPr lang="it-IT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e </a:t>
            </a:r>
            <a:r>
              <a:rPr lang="it-IT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area under ROC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No Sensitive: </a:t>
            </a:r>
            <a:r>
              <a:rPr lang="it-IT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0.38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recall </a:t>
            </a:r>
            <a:r>
              <a:rPr lang="it-IT" sz="14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0.50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0.61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0.16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Sensitive </a:t>
            </a:r>
            <a:r>
              <a:rPr lang="it-I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Threshold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it-IT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0.39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recall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0.41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0.44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0.13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206E2BCA-7E15-40AF-A52D-E4E8624827B8}"/>
              </a:ext>
            </a:extLst>
          </p:cNvPr>
          <p:cNvSpPr txBox="1">
            <a:spLocks/>
          </p:cNvSpPr>
          <p:nvPr/>
        </p:nvSpPr>
        <p:spPr>
          <a:xfrm>
            <a:off x="5682256" y="4200743"/>
            <a:ext cx="5473423" cy="1167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Random </a:t>
            </a:r>
            <a:r>
              <a:rPr lang="it-IT" sz="1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Forest</a:t>
            </a:r>
            <a:r>
              <a:rPr lang="it-IT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ottiene i risultati migliori risultati se non viene utilizzato </a:t>
            </a:r>
            <a:r>
              <a:rPr lang="it-IT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cost sensitive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No Sensitive: </a:t>
            </a:r>
            <a:r>
              <a:rPr lang="it-IT" sz="13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0.42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recall </a:t>
            </a:r>
            <a:r>
              <a:rPr lang="it-IT" sz="13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0.44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0.58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0.17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Sensitive Learning: </a:t>
            </a:r>
            <a:r>
              <a:rPr lang="it-IT" sz="13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0.30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recall </a:t>
            </a:r>
            <a:r>
              <a:rPr lang="it-IT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0.33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0.43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0.15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D278B3BF-A621-44DA-8D71-60DB2A9F45AF}"/>
              </a:ext>
            </a:extLst>
          </p:cNvPr>
          <p:cNvSpPr txBox="1">
            <a:spLocks/>
          </p:cNvSpPr>
          <p:nvPr/>
        </p:nvSpPr>
        <p:spPr>
          <a:xfrm>
            <a:off x="5682256" y="5486112"/>
            <a:ext cx="5768716" cy="9494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L’approccio migliore a livello generale è quello 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senza cost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sensitivity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, in quanto migliora le prestazioni di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Naive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Bayes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e 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Random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Forest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, mantenendo inalterate quelle di 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IBK</a:t>
            </a:r>
            <a:endParaRPr lang="it-IT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7FFF74B-9258-456E-829B-F1AAE1898B2A}"/>
              </a:ext>
            </a:extLst>
          </p:cNvPr>
          <p:cNvSpPr txBox="1"/>
          <p:nvPr/>
        </p:nvSpPr>
        <p:spPr>
          <a:xfrm>
            <a:off x="1487967" y="6105323"/>
            <a:ext cx="4091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Accuratezza dei classificatori al variare dell’approccio di cost </a:t>
            </a:r>
            <a:r>
              <a:rPr lang="it-IT" sz="105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sensitivity</a:t>
            </a:r>
            <a:endParaRPr lang="it-IT" sz="105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248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623BBA-83E4-4002-A792-2EFAA63F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23</a:t>
            </a:fld>
            <a:endParaRPr lang="it-IT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2269270-2792-488B-AF38-8E9719638133}"/>
              </a:ext>
            </a:extLst>
          </p:cNvPr>
          <p:cNvSpPr txBox="1">
            <a:spLocks/>
          </p:cNvSpPr>
          <p:nvPr/>
        </p:nvSpPr>
        <p:spPr>
          <a:xfrm>
            <a:off x="7741916" y="1764486"/>
            <a:ext cx="4450079" cy="129888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rgbClr val="000000"/>
                </a:solidFill>
                <a:latin typeface="Calibri" panose="020F0502020204030204" pitchFamily="34" charset="0"/>
              </a:rPr>
              <a:t> Se l’obiettivo è quello di massimizzare </a:t>
            </a:r>
            <a:r>
              <a:rPr lang="it-IT" sz="1700" i="1" dirty="0" err="1">
                <a:solidFill>
                  <a:srgbClr val="7030A0"/>
                </a:solidFill>
                <a:latin typeface="Calibri" panose="020F0502020204030204" pitchFamily="34" charset="0"/>
              </a:rPr>
              <a:t>precision</a:t>
            </a:r>
            <a:r>
              <a:rPr lang="it-IT" sz="1700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it-IT" sz="1700" b="1" i="1" dirty="0">
                <a:solidFill>
                  <a:srgbClr val="000000"/>
                </a:solidFill>
                <a:latin typeface="Calibri" panose="020F0502020204030204" pitchFamily="34" charset="0"/>
              </a:rPr>
              <a:t>Random </a:t>
            </a:r>
            <a:r>
              <a:rPr lang="it-IT" sz="17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Forest</a:t>
            </a:r>
            <a:r>
              <a:rPr lang="it-IT" sz="1700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700" dirty="0">
                <a:solidFill>
                  <a:srgbClr val="000000"/>
                </a:solidFill>
                <a:latin typeface="Calibri" panose="020F0502020204030204" pitchFamily="34" charset="0"/>
              </a:rPr>
              <a:t>offre le migliori prestazioni senza utilizzare nessuna tecnica per migliorare l’accuratezza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i="1" dirty="0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500" u="sng" dirty="0">
                <a:solidFill>
                  <a:srgbClr val="000000"/>
                </a:solidFill>
                <a:latin typeface="Calibri" panose="020F0502020204030204" pitchFamily="34" charset="0"/>
              </a:rPr>
              <a:t>0.47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Tuttavia si ha una bassa </a:t>
            </a:r>
            <a:r>
              <a:rPr lang="it-IT" sz="15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di </a:t>
            </a:r>
            <a:r>
              <a:rPr lang="it-IT" sz="1500" u="sng" dirty="0">
                <a:solidFill>
                  <a:srgbClr val="000000"/>
                </a:solidFill>
                <a:latin typeface="Calibri" panose="020F0502020204030204" pitchFamily="34" charset="0"/>
              </a:rPr>
              <a:t>0.33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FFB6174-C0B2-401F-BA46-A65BB3835B65}"/>
              </a:ext>
            </a:extLst>
          </p:cNvPr>
          <p:cNvSpPr txBox="1">
            <a:spLocks/>
          </p:cNvSpPr>
          <p:nvPr/>
        </p:nvSpPr>
        <p:spPr>
          <a:xfrm>
            <a:off x="7741921" y="3059124"/>
            <a:ext cx="4450079" cy="137447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Se l’obiettivo è massimizzare </a:t>
            </a:r>
            <a:r>
              <a:rPr lang="it-IT" sz="1600" i="1" dirty="0">
                <a:solidFill>
                  <a:srgbClr val="00B050"/>
                </a:solidFill>
                <a:latin typeface="Calibri" panose="020F0502020204030204" pitchFamily="34" charset="0"/>
              </a:rPr>
              <a:t>recall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, le prestazioni migliori sono offerte da </a:t>
            </a:r>
            <a:r>
              <a:rPr lang="it-IT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Random </a:t>
            </a:r>
            <a:r>
              <a:rPr lang="it-IT" sz="16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Forest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e </a:t>
            </a:r>
            <a:r>
              <a:rPr lang="it-IT" sz="16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Naive</a:t>
            </a:r>
            <a:r>
              <a:rPr lang="it-IT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6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Bayes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utilizzando 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best first/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undersampling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 / no sensitive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Recall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0.62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0.35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0.64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0.15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34ACFC72-F532-4C6B-AD5A-0536916274ED}"/>
              </a:ext>
            </a:extLst>
          </p:cNvPr>
          <p:cNvSpPr txBox="1">
            <a:spLocks/>
          </p:cNvSpPr>
          <p:nvPr/>
        </p:nvSpPr>
        <p:spPr>
          <a:xfrm>
            <a:off x="7796660" y="4455374"/>
            <a:ext cx="4340589" cy="97458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La migliore </a:t>
            </a:r>
            <a:r>
              <a:rPr lang="it-IT" sz="1600" i="1" dirty="0">
                <a:solidFill>
                  <a:srgbClr val="FF9900"/>
                </a:solidFill>
                <a:latin typeface="Calibri" panose="020F0502020204030204" pitchFamily="34" charset="0"/>
              </a:rPr>
              <a:t>accuratezza media 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viene raggiunta utilizzando </a:t>
            </a:r>
            <a:r>
              <a:rPr lang="it-IT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Random </a:t>
            </a:r>
            <a:r>
              <a:rPr lang="it-IT" sz="16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Forest</a:t>
            </a:r>
            <a:r>
              <a:rPr lang="it-IT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con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oversampling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 / best first / sensitive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learn</a:t>
            </a:r>
            <a:endParaRPr lang="it-IT" sz="1600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Precision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0.44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Recall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0.43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AUC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0.59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it-IT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Kappa</a:t>
            </a:r>
            <a:r>
              <a:rPr lang="it-IT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0.24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59E2ECE9-7AAD-44C2-A451-5823739442C3}"/>
              </a:ext>
            </a:extLst>
          </p:cNvPr>
          <p:cNvSpPr txBox="1">
            <a:spLocks/>
          </p:cNvSpPr>
          <p:nvPr/>
        </p:nvSpPr>
        <p:spPr>
          <a:xfrm>
            <a:off x="174002" y="963312"/>
            <a:ext cx="10058400" cy="674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Syncope</a:t>
            </a:r>
            <a:r>
              <a:rPr lang="it-IT" dirty="0"/>
              <a:t> – Risultati Complessivi</a:t>
            </a:r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46D5D6D8-E34D-4E6E-A1A0-A88360D5C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9"/>
          <a:stretch/>
        </p:blipFill>
        <p:spPr>
          <a:xfrm>
            <a:off x="0" y="1726602"/>
            <a:ext cx="7670307" cy="4434167"/>
          </a:xfrm>
          <a:prstGeom prst="rect">
            <a:avLst/>
          </a:prstGeom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4E2590BE-C12E-4F75-9A45-5F2600C0C5FB}"/>
              </a:ext>
            </a:extLst>
          </p:cNvPr>
          <p:cNvSpPr txBox="1">
            <a:spLocks/>
          </p:cNvSpPr>
          <p:nvPr/>
        </p:nvSpPr>
        <p:spPr>
          <a:xfrm>
            <a:off x="7796662" y="5429960"/>
            <a:ext cx="4214825" cy="83661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E’ sconsigliato l’utilizzo della configurazione </a:t>
            </a:r>
            <a:r>
              <a:rPr lang="it-IT" sz="1600" i="1" dirty="0">
                <a:solidFill>
                  <a:srgbClr val="FF0000"/>
                </a:solidFill>
                <a:latin typeface="Calibri" panose="020F0502020204030204" pitchFamily="34" charset="0"/>
              </a:rPr>
              <a:t>Random </a:t>
            </a:r>
            <a:r>
              <a:rPr lang="it-IT" sz="16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Forest</a:t>
            </a:r>
            <a:r>
              <a:rPr lang="it-IT" sz="1600" i="1" dirty="0">
                <a:solidFill>
                  <a:srgbClr val="FF0000"/>
                </a:solidFill>
                <a:latin typeface="Calibri" panose="020F0502020204030204" pitchFamily="34" charset="0"/>
              </a:rPr>
              <a:t> / Cost Sensitive / No Feature </a:t>
            </a:r>
            <a:r>
              <a:rPr lang="it-IT" sz="16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Selection</a:t>
            </a:r>
            <a:r>
              <a:rPr lang="it-IT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in quanto si hanno metriche di accuratezza molto basse che oscillano tra 0.11 e 0.27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5633D0A-C683-4BF8-B39A-533E672C0B80}"/>
              </a:ext>
            </a:extLst>
          </p:cNvPr>
          <p:cNvCxnSpPr>
            <a:cxnSpLocks/>
          </p:cNvCxnSpPr>
          <p:nvPr/>
        </p:nvCxnSpPr>
        <p:spPr>
          <a:xfrm>
            <a:off x="257452" y="1628567"/>
            <a:ext cx="1175403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45D54E2-FF2F-44FF-BAB7-818DB89461FE}"/>
              </a:ext>
            </a:extLst>
          </p:cNvPr>
          <p:cNvSpPr txBox="1"/>
          <p:nvPr/>
        </p:nvSpPr>
        <p:spPr>
          <a:xfrm>
            <a:off x="2003301" y="6114090"/>
            <a:ext cx="4091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Accuratezza dei classificatori per ogni configurazione considerata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9B7037DD-903E-4082-8160-442E9179F55B}"/>
              </a:ext>
            </a:extLst>
          </p:cNvPr>
          <p:cNvSpPr/>
          <p:nvPr/>
        </p:nvSpPr>
        <p:spPr>
          <a:xfrm>
            <a:off x="5932432" y="4129165"/>
            <a:ext cx="214970" cy="104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4370E7D-6185-4632-A477-EA4C6EACD1EA}"/>
              </a:ext>
            </a:extLst>
          </p:cNvPr>
          <p:cNvSpPr/>
          <p:nvPr/>
        </p:nvSpPr>
        <p:spPr>
          <a:xfrm>
            <a:off x="5944714" y="5619036"/>
            <a:ext cx="214970" cy="4341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515A535B-462A-4DD3-A52B-E4AA27898ABD}"/>
              </a:ext>
            </a:extLst>
          </p:cNvPr>
          <p:cNvSpPr/>
          <p:nvPr/>
        </p:nvSpPr>
        <p:spPr>
          <a:xfrm>
            <a:off x="6457279" y="1835873"/>
            <a:ext cx="617199" cy="1210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1C5F8FAC-3A6F-4AA7-AB06-FE321D72A136}"/>
              </a:ext>
            </a:extLst>
          </p:cNvPr>
          <p:cNvSpPr/>
          <p:nvPr/>
        </p:nvSpPr>
        <p:spPr>
          <a:xfrm>
            <a:off x="5900080" y="2053572"/>
            <a:ext cx="468919" cy="1025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32F5A6C-9930-47A0-935F-3A73A2D1A661}"/>
              </a:ext>
            </a:extLst>
          </p:cNvPr>
          <p:cNvSpPr/>
          <p:nvPr/>
        </p:nvSpPr>
        <p:spPr>
          <a:xfrm>
            <a:off x="5840079" y="2363320"/>
            <a:ext cx="312086" cy="104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43621A0C-1042-46FD-B0C9-9153271BE8C7}"/>
              </a:ext>
            </a:extLst>
          </p:cNvPr>
          <p:cNvSpPr/>
          <p:nvPr/>
        </p:nvSpPr>
        <p:spPr>
          <a:xfrm>
            <a:off x="903086" y="1826713"/>
            <a:ext cx="617199" cy="12100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1C004281-29F9-44A9-9967-5DEBAE430D6B}"/>
              </a:ext>
            </a:extLst>
          </p:cNvPr>
          <p:cNvSpPr/>
          <p:nvPr/>
        </p:nvSpPr>
        <p:spPr>
          <a:xfrm>
            <a:off x="383991" y="2053938"/>
            <a:ext cx="430398" cy="1025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C680BA-D6A7-4697-8E5E-A19182526BF4}"/>
              </a:ext>
            </a:extLst>
          </p:cNvPr>
          <p:cNvSpPr/>
          <p:nvPr/>
        </p:nvSpPr>
        <p:spPr>
          <a:xfrm>
            <a:off x="591000" y="2281892"/>
            <a:ext cx="312086" cy="27080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E86A71BD-C3A5-4928-A03D-BD5B050A3F0C}"/>
              </a:ext>
            </a:extLst>
          </p:cNvPr>
          <p:cNvSpPr/>
          <p:nvPr/>
        </p:nvSpPr>
        <p:spPr>
          <a:xfrm>
            <a:off x="769144" y="4886352"/>
            <a:ext cx="157162" cy="9763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AFCEAF6F-E1D7-41D0-B02B-EA719D47148D}"/>
              </a:ext>
            </a:extLst>
          </p:cNvPr>
          <p:cNvSpPr/>
          <p:nvPr/>
        </p:nvSpPr>
        <p:spPr>
          <a:xfrm>
            <a:off x="2946399" y="2565126"/>
            <a:ext cx="125731" cy="3504385"/>
          </a:xfrm>
          <a:prstGeom prst="rect">
            <a:avLst/>
          </a:prstGeom>
          <a:solidFill>
            <a:srgbClr val="FFC000">
              <a:alpha val="14902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E5FC57B8-CC3A-4A5B-AAEC-B41A78739706}"/>
              </a:ext>
            </a:extLst>
          </p:cNvPr>
          <p:cNvSpPr/>
          <p:nvPr/>
        </p:nvSpPr>
        <p:spPr>
          <a:xfrm>
            <a:off x="814389" y="5626894"/>
            <a:ext cx="88698" cy="42624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B6FDFFD8-19B3-434A-B86A-3890F71C4F08}"/>
              </a:ext>
            </a:extLst>
          </p:cNvPr>
          <p:cNvSpPr/>
          <p:nvPr/>
        </p:nvSpPr>
        <p:spPr>
          <a:xfrm>
            <a:off x="2003301" y="5372517"/>
            <a:ext cx="157162" cy="97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8A6BF04-E3F3-4874-B6E0-1326E829F70F}"/>
              </a:ext>
            </a:extLst>
          </p:cNvPr>
          <p:cNvSpPr/>
          <p:nvPr/>
        </p:nvSpPr>
        <p:spPr>
          <a:xfrm>
            <a:off x="2003301" y="4624594"/>
            <a:ext cx="157162" cy="97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23D5FBF-5A3F-4A02-9986-2E0ADF3D1B0D}"/>
              </a:ext>
            </a:extLst>
          </p:cNvPr>
          <p:cNvSpPr/>
          <p:nvPr/>
        </p:nvSpPr>
        <p:spPr>
          <a:xfrm>
            <a:off x="2003301" y="3856028"/>
            <a:ext cx="157162" cy="97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BC63DBAF-2D52-4CF0-8A3F-7DFBE89DE817}"/>
              </a:ext>
            </a:extLst>
          </p:cNvPr>
          <p:cNvSpPr/>
          <p:nvPr/>
        </p:nvSpPr>
        <p:spPr>
          <a:xfrm>
            <a:off x="3842826" y="5233232"/>
            <a:ext cx="157162" cy="97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F9DB1F8-CE59-46E5-A48F-7EEAA5740DBE}"/>
              </a:ext>
            </a:extLst>
          </p:cNvPr>
          <p:cNvSpPr/>
          <p:nvPr/>
        </p:nvSpPr>
        <p:spPr>
          <a:xfrm>
            <a:off x="3850446" y="4561509"/>
            <a:ext cx="157162" cy="97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D1BC755-353F-4D3B-8E72-28A629434D37}"/>
              </a:ext>
            </a:extLst>
          </p:cNvPr>
          <p:cNvSpPr/>
          <p:nvPr/>
        </p:nvSpPr>
        <p:spPr>
          <a:xfrm>
            <a:off x="3850446" y="3731983"/>
            <a:ext cx="157162" cy="97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B9EB6FB3-C4B8-4421-87A3-61C611B833E3}"/>
              </a:ext>
            </a:extLst>
          </p:cNvPr>
          <p:cNvSpPr/>
          <p:nvPr/>
        </p:nvSpPr>
        <p:spPr>
          <a:xfrm>
            <a:off x="3849231" y="3047207"/>
            <a:ext cx="157162" cy="97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EBCE47C6-ADFD-495B-9AF5-9A0B46C4907F}"/>
              </a:ext>
            </a:extLst>
          </p:cNvPr>
          <p:cNvSpPr/>
          <p:nvPr/>
        </p:nvSpPr>
        <p:spPr>
          <a:xfrm>
            <a:off x="1999753" y="3066316"/>
            <a:ext cx="157162" cy="97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67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24E60-233B-42A8-BC66-B26D33D1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7785C7-DD26-4287-A7DD-F3C75D05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01077"/>
            <a:ext cx="10058400" cy="10176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tx1"/>
                </a:solidFill>
              </a:rPr>
              <a:t> </a:t>
            </a:r>
            <a:r>
              <a:rPr lang="it-IT" sz="1800" dirty="0">
                <a:solidFill>
                  <a:schemeClr val="tx1"/>
                </a:solidFill>
              </a:rPr>
              <a:t>Per entrambi i dataset </a:t>
            </a:r>
            <a:r>
              <a:rPr lang="it-IT" sz="1800" i="1" dirty="0" err="1">
                <a:solidFill>
                  <a:schemeClr val="tx1"/>
                </a:solidFill>
              </a:rPr>
              <a:t>undersampling</a:t>
            </a:r>
            <a:r>
              <a:rPr lang="it-IT" sz="1800" dirty="0">
                <a:solidFill>
                  <a:schemeClr val="tx1"/>
                </a:solidFill>
              </a:rPr>
              <a:t> migliora i valori di </a:t>
            </a:r>
            <a:r>
              <a:rPr lang="it-IT" sz="1800" i="1" dirty="0">
                <a:solidFill>
                  <a:schemeClr val="tx1"/>
                </a:solidFill>
              </a:rPr>
              <a:t>recall</a:t>
            </a:r>
            <a:r>
              <a:rPr lang="it-IT" sz="1800" dirty="0">
                <a:solidFill>
                  <a:schemeClr val="tx1"/>
                </a:solidFill>
              </a:rPr>
              <a:t>, abbassando invece i valori di </a:t>
            </a:r>
            <a:r>
              <a:rPr lang="it-IT" sz="1800" i="1" dirty="0" err="1">
                <a:solidFill>
                  <a:schemeClr val="tx1"/>
                </a:solidFill>
              </a:rPr>
              <a:t>precision</a:t>
            </a:r>
            <a:r>
              <a:rPr lang="it-IT" sz="180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Vengono ridotte le istanze negative, per cui il classificatore tende a classificare più istanze come positive (maggiore recall)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Classificando più istanze come positive aumenta anche il numero di falsi positivi individuati (minore </a:t>
            </a:r>
            <a:r>
              <a:rPr lang="it-IT" sz="1400" dirty="0" err="1">
                <a:solidFill>
                  <a:schemeClr val="tx1"/>
                </a:solidFill>
              </a:rPr>
              <a:t>precision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18AAA6-3FE7-49E8-B428-316F5574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24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61F80FAF-53BD-4654-84EB-CF5ACE2658A7}"/>
              </a:ext>
            </a:extLst>
          </p:cNvPr>
          <p:cNvSpPr txBox="1">
            <a:spLocks/>
          </p:cNvSpPr>
          <p:nvPr/>
        </p:nvSpPr>
        <p:spPr>
          <a:xfrm>
            <a:off x="1097280" y="4986402"/>
            <a:ext cx="10058400" cy="6906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 Per </a:t>
            </a:r>
            <a:r>
              <a:rPr lang="it-IT" sz="1800" b="1" dirty="0" err="1">
                <a:solidFill>
                  <a:schemeClr val="tx1"/>
                </a:solidFill>
              </a:rPr>
              <a:t>Syncope</a:t>
            </a:r>
            <a:r>
              <a:rPr lang="it-IT" sz="1800" dirty="0">
                <a:solidFill>
                  <a:schemeClr val="tx1"/>
                </a:solidFill>
              </a:rPr>
              <a:t> il classificatore più adeguato risulta essere </a:t>
            </a:r>
            <a:r>
              <a:rPr lang="it-IT" sz="1800" i="1" dirty="0">
                <a:solidFill>
                  <a:schemeClr val="tx1"/>
                </a:solidFill>
                <a:latin typeface="Calibri" panose="020F0502020204030204" pitchFamily="34" charset="0"/>
              </a:rPr>
              <a:t>Random </a:t>
            </a:r>
            <a:r>
              <a:rPr lang="it-IT" sz="18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Forest</a:t>
            </a:r>
            <a:r>
              <a:rPr lang="it-IT" sz="1800" dirty="0">
                <a:solidFill>
                  <a:schemeClr val="tx1"/>
                </a:solidFill>
                <a:latin typeface="Calibri" panose="020F0502020204030204" pitchFamily="34" charset="0"/>
              </a:rPr>
              <a:t>, poiché offre migliori prestazioni rispetto a </a:t>
            </a:r>
            <a:r>
              <a:rPr lang="it-IT" sz="1800" i="1" dirty="0">
                <a:solidFill>
                  <a:schemeClr val="tx1"/>
                </a:solidFill>
                <a:latin typeface="Calibri" panose="020F0502020204030204" pitchFamily="34" charset="0"/>
              </a:rPr>
              <a:t>IBK</a:t>
            </a:r>
            <a:r>
              <a:rPr lang="it-IT" sz="1800" dirty="0">
                <a:solidFill>
                  <a:schemeClr val="tx1"/>
                </a:solidFill>
                <a:latin typeface="Calibri" panose="020F0502020204030204" pitchFamily="34" charset="0"/>
              </a:rPr>
              <a:t> e </a:t>
            </a:r>
            <a:r>
              <a:rPr lang="it-IT" sz="18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Naive</a:t>
            </a:r>
            <a:r>
              <a:rPr lang="it-IT" sz="1800" i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it-IT" sz="18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Bayes</a:t>
            </a:r>
            <a:r>
              <a:rPr lang="it-IT" sz="1800" dirty="0">
                <a:solidFill>
                  <a:schemeClr val="tx1"/>
                </a:solidFill>
                <a:latin typeface="Calibri" panose="020F0502020204030204" pitchFamily="34" charset="0"/>
              </a:rPr>
              <a:t>, sia a livello generale, che nel massimizzare delle metriche specifiche.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72048B74-1080-45F7-A763-71DC086FFEE2}"/>
              </a:ext>
            </a:extLst>
          </p:cNvPr>
          <p:cNvSpPr txBox="1">
            <a:spLocks/>
          </p:cNvSpPr>
          <p:nvPr/>
        </p:nvSpPr>
        <p:spPr>
          <a:xfrm>
            <a:off x="1097280" y="4274933"/>
            <a:ext cx="10058400" cy="6306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800" dirty="0">
                <a:solidFill>
                  <a:schemeClr val="tx1"/>
                </a:solidFill>
              </a:rPr>
              <a:t>Per </a:t>
            </a:r>
            <a:r>
              <a:rPr lang="it-IT" sz="1800" b="1" dirty="0" err="1">
                <a:solidFill>
                  <a:schemeClr val="tx1"/>
                </a:solidFill>
              </a:rPr>
              <a:t>Bookkeeper</a:t>
            </a:r>
            <a:r>
              <a:rPr lang="it-IT" sz="1800" dirty="0">
                <a:solidFill>
                  <a:schemeClr val="tx1"/>
                </a:solidFill>
              </a:rPr>
              <a:t> non esiste un classificatore sempre migliore, in quanto ognuno permette di raggiungere dei requisiti specifici in base alle tecniche utilizzate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EB03F6C7-2087-4825-9230-7B51FEB5AA1D}"/>
              </a:ext>
            </a:extLst>
          </p:cNvPr>
          <p:cNvSpPr txBox="1">
            <a:spLocks/>
          </p:cNvSpPr>
          <p:nvPr/>
        </p:nvSpPr>
        <p:spPr>
          <a:xfrm>
            <a:off x="1097280" y="2738808"/>
            <a:ext cx="10058400" cy="9063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 Per entrambi i dataset, generalmente utilizzare </a:t>
            </a:r>
            <a:r>
              <a:rPr lang="it-IT" sz="1800" i="1" dirty="0">
                <a:solidFill>
                  <a:schemeClr val="tx1"/>
                </a:solidFill>
              </a:rPr>
              <a:t>best first </a:t>
            </a:r>
            <a:r>
              <a:rPr lang="it-IT" sz="1800" dirty="0">
                <a:solidFill>
                  <a:schemeClr val="tx1"/>
                </a:solidFill>
              </a:rPr>
              <a:t>come feature </a:t>
            </a:r>
            <a:r>
              <a:rPr lang="it-IT" sz="1800" dirty="0" err="1">
                <a:solidFill>
                  <a:schemeClr val="tx1"/>
                </a:solidFill>
              </a:rPr>
              <a:t>selection</a:t>
            </a:r>
            <a:r>
              <a:rPr lang="it-IT" sz="1800" dirty="0">
                <a:solidFill>
                  <a:schemeClr val="tx1"/>
                </a:solidFill>
              </a:rPr>
              <a:t> migliora l’accuratezza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  <a:latin typeface="Calibri" panose="020F0502020204030204" pitchFamily="34" charset="0"/>
              </a:rPr>
              <a:t>Sono presenti diverse features che hanno una bassa correlazione con la variabile di interesse, e che portano quindi a delle classificazioni sbagliate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EB45747C-8BDF-496B-8006-4AE746EB2FEA}"/>
              </a:ext>
            </a:extLst>
          </p:cNvPr>
          <p:cNvSpPr txBox="1">
            <a:spLocks/>
          </p:cNvSpPr>
          <p:nvPr/>
        </p:nvSpPr>
        <p:spPr>
          <a:xfrm>
            <a:off x="1097280" y="3553383"/>
            <a:ext cx="10058400" cy="7532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sz="1800" dirty="0">
                <a:solidFill>
                  <a:schemeClr val="tx1"/>
                </a:solidFill>
              </a:rPr>
              <a:t>Per entrambi i dataset si hanno valori di </a:t>
            </a:r>
            <a:r>
              <a:rPr lang="it-IT" sz="1800" i="1" dirty="0">
                <a:solidFill>
                  <a:schemeClr val="tx1"/>
                </a:solidFill>
              </a:rPr>
              <a:t>kappa</a:t>
            </a:r>
            <a:r>
              <a:rPr lang="it-IT" sz="1800" dirty="0">
                <a:solidFill>
                  <a:schemeClr val="tx1"/>
                </a:solidFill>
              </a:rPr>
              <a:t> sempre positivi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  <a:latin typeface="Calibri" panose="020F0502020204030204" pitchFamily="34" charset="0"/>
              </a:rPr>
              <a:t>Tutti i classificatori, a prescindere dalla configurazione, operano sempre meglio di un classificatore dummy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CF71B7D6-4C97-4F66-94A6-BCF87FE9454E}"/>
              </a:ext>
            </a:extLst>
          </p:cNvPr>
          <p:cNvSpPr txBox="1">
            <a:spLocks/>
          </p:cNvSpPr>
          <p:nvPr/>
        </p:nvSpPr>
        <p:spPr>
          <a:xfrm>
            <a:off x="1097280" y="5680926"/>
            <a:ext cx="10395637" cy="8486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 A parità di configurazioni, si ottengono dei valori di adeguatezza più elevati su </a:t>
            </a:r>
            <a:r>
              <a:rPr lang="it-IT" sz="1800" i="1" dirty="0" err="1">
                <a:solidFill>
                  <a:schemeClr val="tx1"/>
                </a:solidFill>
              </a:rPr>
              <a:t>Bookkeeper</a:t>
            </a:r>
            <a:r>
              <a:rPr lang="it-IT" sz="1800" dirty="0">
                <a:solidFill>
                  <a:schemeClr val="tx1"/>
                </a:solidFill>
              </a:rPr>
              <a:t> rispetto a </a:t>
            </a:r>
            <a:r>
              <a:rPr lang="it-IT" sz="1800" i="1" dirty="0" err="1">
                <a:solidFill>
                  <a:schemeClr val="tx1"/>
                </a:solidFill>
              </a:rPr>
              <a:t>Syncope</a:t>
            </a:r>
            <a:r>
              <a:rPr lang="it-IT" sz="18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  <a:latin typeface="Calibri" panose="020F0502020204030204" pitchFamily="34" charset="0"/>
              </a:rPr>
              <a:t>Questo testimonia come le metriche di adeguatezza siano fortemente dipendenti dal dataset utilizzato </a:t>
            </a:r>
          </a:p>
        </p:txBody>
      </p:sp>
    </p:spTree>
    <p:extLst>
      <p:ext uri="{BB962C8B-B14F-4D97-AF65-F5344CB8AC3E}">
        <p14:creationId xmlns:p14="http://schemas.microsoft.com/office/powerpoint/2010/main" val="178066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0617F-38EB-4CC2-B8D5-1EB374D0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831C9E-9388-4423-B848-5E9B81988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Repository GitHub: </a:t>
            </a:r>
            <a:r>
              <a:rPr lang="it-IT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https://github.com/danilo-dellorco/deliverable2</a:t>
            </a:r>
            <a:endParaRPr lang="it-IT" dirty="0">
              <a:solidFill>
                <a:schemeClr val="accent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Travis CI: </a:t>
            </a:r>
            <a:r>
              <a:rPr lang="it-IT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https://travis-ci.com/github/danilo-dellorco/deliverable2</a:t>
            </a:r>
            <a:endParaRPr lang="it-IT" dirty="0">
              <a:solidFill>
                <a:schemeClr val="accent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SonarCloud</a:t>
            </a:r>
            <a:r>
              <a:rPr lang="it-IT" dirty="0"/>
              <a:t>: </a:t>
            </a:r>
            <a:r>
              <a:rPr lang="it-IT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https://sonarcloud.io/dashboard?id=danilo-dellorco_deliverable2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1198F9-090A-40A0-9BEC-04DC1A62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315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E0D425-24D6-49CB-B603-38E76D15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5B29A8-0CFC-42EB-B10B-90CD52389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58" y="1803990"/>
            <a:ext cx="10328281" cy="129835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it-IT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Il machine learning applicato ad un processo di sviluppo software permette di prevedere quali classi possono essere difettose</a:t>
            </a:r>
            <a:endParaRPr lang="it-IT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it-IT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Ottimizzazione delle risorse impiegate nelle attività di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Prevenire la formazione di difetti, ponendo più attenzione su quelle classi che più probabilmente saranno difettose.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06BCD9-97F6-4080-9237-B244AAA1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3</a:t>
            </a:fld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B5E8470-3F99-44BD-AF20-9B62CA09FEA6}"/>
              </a:ext>
            </a:extLst>
          </p:cNvPr>
          <p:cNvSpPr txBox="1">
            <a:spLocks/>
          </p:cNvSpPr>
          <p:nvPr/>
        </p:nvSpPr>
        <p:spPr>
          <a:xfrm>
            <a:off x="916619" y="4312734"/>
            <a:ext cx="10328281" cy="826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Lo scopo di questa attività è quello di effettuare uno studio finalizzato a valutare l’efficacia di diverse tecniche di feature </a:t>
            </a:r>
            <a:r>
              <a:rPr lang="it-IT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selection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, di balancing e di </a:t>
            </a:r>
            <a:r>
              <a:rPr lang="it-IT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sensitivity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 in relazione all’accuratezza di diversi classificatori per la predizione delle difettosità delle classi:</a:t>
            </a:r>
            <a:endParaRPr lang="it-IT" sz="160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7A22BD95-567E-4159-8F16-D1BCCE58E89E}"/>
              </a:ext>
            </a:extLst>
          </p:cNvPr>
          <p:cNvSpPr txBox="1">
            <a:spLocks/>
          </p:cNvSpPr>
          <p:nvPr/>
        </p:nvSpPr>
        <p:spPr>
          <a:xfrm>
            <a:off x="931858" y="3068951"/>
            <a:ext cx="10328281" cy="12983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</a:rPr>
              <a:t>La predizione viene effettuata tramite l’utilizzo dei </a:t>
            </a:r>
            <a:r>
              <a:rPr lang="it-IT" i="1" dirty="0">
                <a:solidFill>
                  <a:schemeClr val="tx1"/>
                </a:solidFill>
                <a:latin typeface="Calibri" panose="020F0502020204030204" pitchFamily="34" charset="0"/>
              </a:rPr>
              <a:t>classificatori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</a:rPr>
              <a:t>Algoritmi di ML che utilizzano i dati presenti e passati per </a:t>
            </a:r>
            <a:r>
              <a:rPr lang="it-IT" dirty="0" err="1">
                <a:solidFill>
                  <a:schemeClr val="tx1"/>
                </a:solidFill>
                <a:latin typeface="Calibri" panose="020F0502020204030204" pitchFamily="34" charset="0"/>
              </a:rPr>
              <a:t>predirre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</a:rPr>
              <a:t> i valori futuri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</a:rPr>
              <a:t>Devono essere molto accurati affinché possano effettuare una previsione il più simile possibile ai valori reali.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</a:rPr>
              <a:t>Diverse tecniche di balancing e feature </a:t>
            </a:r>
            <a:r>
              <a:rPr lang="it-IT" dirty="0" err="1">
                <a:solidFill>
                  <a:schemeClr val="tx1"/>
                </a:solidFill>
                <a:latin typeface="Calibri" panose="020F0502020204030204" pitchFamily="34" charset="0"/>
              </a:rPr>
              <a:t>selection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</a:rPr>
              <a:t> potrebbero migliorare l’accuratezza dei classificatori utilizzati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3613734-C839-434F-B4C7-261DDB7259BE}"/>
              </a:ext>
            </a:extLst>
          </p:cNvPr>
          <p:cNvSpPr txBox="1">
            <a:spLocks/>
          </p:cNvSpPr>
          <p:nvPr/>
        </p:nvSpPr>
        <p:spPr>
          <a:xfrm>
            <a:off x="962339" y="5015297"/>
            <a:ext cx="9401452" cy="15447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2 progetti  (</a:t>
            </a:r>
            <a:r>
              <a:rPr lang="it-IT" dirty="0" err="1">
                <a:solidFill>
                  <a:schemeClr val="tx1"/>
                </a:solidFill>
              </a:rPr>
              <a:t>Bookkeeper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Syncope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</a:rPr>
              <a:t>walk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forward</a:t>
            </a:r>
            <a:r>
              <a:rPr lang="it-IT" dirty="0">
                <a:solidFill>
                  <a:schemeClr val="tx1"/>
                </a:solidFill>
              </a:rPr>
              <a:t> come tecnica di valutazione. 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selection / best first come feature selection. 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sampling / oversampling / </a:t>
            </a:r>
            <a:r>
              <a:rPr lang="en-US" dirty="0" err="1">
                <a:solidFill>
                  <a:schemeClr val="tx1"/>
                </a:solidFill>
              </a:rPr>
              <a:t>undersampling</a:t>
            </a:r>
            <a:r>
              <a:rPr lang="en-US" dirty="0">
                <a:solidFill>
                  <a:schemeClr val="tx1"/>
                </a:solidFill>
              </a:rPr>
              <a:t> / SMOTE come balancing 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cost sensitive / Sensitive Threshold / Sensitive Learning (CFN = 10 * CFP) 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</a:rPr>
              <a:t>RandomForest</a:t>
            </a:r>
            <a:r>
              <a:rPr lang="it-IT" dirty="0">
                <a:solidFill>
                  <a:schemeClr val="tx1"/>
                </a:solidFill>
              </a:rPr>
              <a:t> / </a:t>
            </a:r>
            <a:r>
              <a:rPr lang="it-IT" dirty="0" err="1">
                <a:solidFill>
                  <a:schemeClr val="tx1"/>
                </a:solidFill>
              </a:rPr>
              <a:t>NaiveBayes</a:t>
            </a:r>
            <a:r>
              <a:rPr lang="it-IT" dirty="0">
                <a:solidFill>
                  <a:schemeClr val="tx1"/>
                </a:solidFill>
              </a:rPr>
              <a:t> / </a:t>
            </a:r>
            <a:r>
              <a:rPr lang="it-IT" dirty="0" err="1">
                <a:solidFill>
                  <a:schemeClr val="tx1"/>
                </a:solidFill>
              </a:rPr>
              <a:t>Ibk</a:t>
            </a:r>
            <a:r>
              <a:rPr lang="it-IT" dirty="0">
                <a:solidFill>
                  <a:schemeClr val="tx1"/>
                </a:solidFill>
              </a:rPr>
              <a:t> come classificatori. </a:t>
            </a:r>
          </a:p>
        </p:txBody>
      </p:sp>
    </p:spTree>
    <p:extLst>
      <p:ext uri="{BB962C8B-B14F-4D97-AF65-F5344CB8AC3E}">
        <p14:creationId xmlns:p14="http://schemas.microsoft.com/office/powerpoint/2010/main" val="26992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A6F19-078A-4E8D-8184-E99F8A05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E2C2D-C8A2-40DF-BFF1-7E125BB9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634"/>
            <a:ext cx="10058400" cy="4023360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it-IT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Si è sviluppato un programma Java che permette di eseguire la valutazione dell’accuratezza dei classificatori. Il programma è costituito da due componenti principali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it-IT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Costruzione del dataset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</a:rPr>
              <a:t>R</a:t>
            </a:r>
            <a:r>
              <a:rPr lang="it-IT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accolta di tutti i dati necessari e generazione del dataset da fornire all’algoritmo di machine learning</a:t>
            </a:r>
          </a:p>
          <a:p>
            <a:pPr marL="384048" lvl="2" indent="0">
              <a:buNone/>
            </a:pPr>
            <a:endParaRPr lang="it-IT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</a:rPr>
              <a:t>Analisi del dataset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Suddivis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</a:rPr>
              <a:t>ione del dataset in </a:t>
            </a:r>
            <a:r>
              <a:rPr lang="it-IT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Training Set </a:t>
            </a:r>
            <a:r>
              <a:rPr lang="it-IT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 </a:t>
            </a:r>
            <a:r>
              <a:rPr lang="it-IT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Testing Set </a:t>
            </a:r>
            <a:r>
              <a:rPr lang="it-IT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secondo </a:t>
            </a:r>
            <a:r>
              <a:rPr lang="it-IT" b="0" i="1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</a:rPr>
              <a:t>walk</a:t>
            </a:r>
            <a:r>
              <a:rPr lang="it-IT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it-IT" b="0" i="1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</a:rPr>
              <a:t>worward</a:t>
            </a:r>
            <a:r>
              <a:rPr lang="it-IT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Training dei classificatori, applicando le tecniche di </a:t>
            </a:r>
            <a:r>
              <a:rPr lang="it-IT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cost </a:t>
            </a:r>
            <a:r>
              <a:rPr lang="it-IT" b="0" i="1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</a:rPr>
              <a:t>sensitivity</a:t>
            </a:r>
            <a:r>
              <a:rPr lang="it-IT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it-IT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feature </a:t>
            </a:r>
            <a:r>
              <a:rPr lang="it-IT" b="0" i="1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</a:rPr>
              <a:t>selection</a:t>
            </a:r>
            <a:r>
              <a:rPr lang="it-IT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it-IT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 </a:t>
            </a:r>
            <a:r>
              <a:rPr lang="it-IT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sampling</a:t>
            </a:r>
            <a:r>
              <a:rPr lang="it-IT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</a:rPr>
              <a:t>Valutazione d</a:t>
            </a:r>
            <a:r>
              <a:rPr lang="it-IT" b="0" i="0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ella</a:t>
            </a:r>
            <a:r>
              <a:rPr lang="it-IT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 loro accuratezza.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b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Tale programma è stato progettato in modo da poter </a:t>
            </a:r>
            <a:r>
              <a:rPr lang="it-IT" b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</a:rPr>
              <a:t>poter</a:t>
            </a:r>
            <a:r>
              <a:rPr lang="it-IT" b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 analizzare progetti differenti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b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File </a:t>
            </a:r>
            <a:r>
              <a:rPr lang="it-IT" b="0" i="1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</a:rPr>
              <a:t>Parameters.Java</a:t>
            </a:r>
            <a:r>
              <a:rPr lang="it-IT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it-IT" b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contiene tutti i parametri relativi ai progetti che si vogliono analizzare.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</a:rPr>
              <a:t>File </a:t>
            </a:r>
            <a:r>
              <a:rPr lang="it-IT" i="1" dirty="0" err="1">
                <a:solidFill>
                  <a:schemeClr val="tx1"/>
                </a:solidFill>
                <a:latin typeface="Calibri" panose="020F0502020204030204" pitchFamily="34" charset="0"/>
              </a:rPr>
              <a:t>paths.config</a:t>
            </a:r>
            <a:r>
              <a:rPr lang="it-IT" i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</a:rPr>
              <a:t>contiene le cartelle in cui si vogliono clonare le repository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06E2DB-0270-45E4-B4A1-1F06C31B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256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EB7612-413B-4D89-9408-8F1F8749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Costruzione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D4CA8B-A0D1-4B44-BB0B-9841D34F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1871054"/>
            <a:ext cx="10058400" cy="443077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ottiene una copia locale della repository </a:t>
            </a:r>
            <a:r>
              <a:rPr lang="it-IT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git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considerata, tramite </a:t>
            </a:r>
            <a:r>
              <a:rPr lang="it-IT" sz="16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clone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 </a:t>
            </a:r>
            <a:r>
              <a:rPr lang="it-IT" sz="16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checkout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ottengono da </a:t>
            </a:r>
            <a:r>
              <a:rPr lang="it-IT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Git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tutte le release, e si mantengono soltanto quelle presenti anche su </a:t>
            </a:r>
            <a:r>
              <a:rPr lang="it-IT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Jira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ottengono da </a:t>
            </a:r>
            <a:r>
              <a:rPr lang="it-IT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Git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le informazioni su tutti </a:t>
            </a:r>
            <a:r>
              <a:rPr lang="it-IT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effettuati. </a:t>
            </a:r>
            <a:endParaRPr lang="it-IT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ottengono da </a:t>
            </a:r>
            <a:r>
              <a:rPr lang="it-IT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Jira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le varie releases del progetto.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ottengono da </a:t>
            </a:r>
            <a:r>
              <a:rPr lang="it-IT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Jira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tutte le informazioni relative ai Ticket di tipo Bug Fix.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b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calcola </a:t>
            </a:r>
            <a:r>
              <a:rPr lang="it-IT" sz="16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IV</a:t>
            </a:r>
            <a:r>
              <a:rPr lang="it-IT" sz="1600" b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it-IT" sz="16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OV</a:t>
            </a:r>
            <a:r>
              <a:rPr lang="it-IT" sz="1600" b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e </a:t>
            </a:r>
            <a:r>
              <a:rPr lang="it-IT" sz="16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FV</a:t>
            </a:r>
            <a:r>
              <a:rPr lang="it-IT" sz="1600" b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per ogni ticket: questi dati possono essere presenti in </a:t>
            </a:r>
            <a:r>
              <a:rPr lang="it-IT" sz="1600" b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Jira</a:t>
            </a:r>
            <a:r>
              <a:rPr lang="it-IT" sz="1600" b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oppure possono essere calcolati applicando l’approccio </a:t>
            </a:r>
            <a:r>
              <a:rPr lang="it-IT" sz="16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Incremental</a:t>
            </a:r>
            <a:r>
              <a:rPr lang="it-IT" sz="1600" b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di </a:t>
            </a:r>
            <a:r>
              <a:rPr lang="it-IT" sz="1600" b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Proportion</a:t>
            </a:r>
            <a:r>
              <a:rPr lang="it-IT" sz="1600" b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Si mantengono soltanto i ticket che hanno un relativo </a:t>
            </a:r>
            <a:r>
              <a:rPr lang="it-IT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associato su </a:t>
            </a:r>
            <a:r>
              <a:rPr lang="it-IT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Git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. Ad ogni </a:t>
            </a:r>
            <a:r>
              <a:rPr lang="it-IT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di tipo Fix Bug viene associato il relativo ticket </a:t>
            </a:r>
            <a:r>
              <a:rPr lang="it-IT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Jira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ottengono da GitHub tutti i file presenti al rilascio di ogni release, ottenendo la lista delle </a:t>
            </a:r>
            <a:r>
              <a:rPr lang="it-IT" sz="16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classi java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it-IT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Per ogni classe individuata ed in ogni release, si calcolano </a:t>
            </a:r>
            <a:r>
              <a:rPr lang="it-IT" sz="16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metriche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selezionate e la </a:t>
            </a:r>
            <a:r>
              <a:rPr lang="it-IT" sz="1600" b="0" i="1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buggyness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genera il dataset, scrivendo tutte le classi individuate e le relative metriche su un file .csv.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AF5251-0D3B-46AB-A285-702590F4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13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90A6C-1A49-4F79-A929-38CB0F98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Git</a:t>
            </a:r>
            <a:r>
              <a:rPr lang="it-IT" dirty="0"/>
              <a:t> Repository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A7CCD0-D3E0-4268-AEAB-1479371E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2201"/>
            <a:ext cx="10058400" cy="59445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Per gestire ed ottenere tutti i dati dalla repository GitHub, è stata utilizzata la libreria </a:t>
            </a:r>
            <a:r>
              <a:rPr lang="it-IT" i="1" dirty="0" err="1">
                <a:solidFill>
                  <a:schemeClr val="tx1"/>
                </a:solidFill>
              </a:rPr>
              <a:t>JGit</a:t>
            </a:r>
            <a:r>
              <a:rPr lang="it-IT" dirty="0">
                <a:solidFill>
                  <a:schemeClr val="tx1"/>
                </a:solidFill>
              </a:rPr>
              <a:t>. Si apre innanzitutto una copia locale della repository, tramite </a:t>
            </a:r>
            <a:r>
              <a:rPr lang="it-IT" i="1" dirty="0">
                <a:solidFill>
                  <a:schemeClr val="tx1"/>
                </a:solidFill>
              </a:rPr>
              <a:t>clone() </a:t>
            </a:r>
            <a:r>
              <a:rPr lang="it-IT" dirty="0">
                <a:solidFill>
                  <a:schemeClr val="tx1"/>
                </a:solidFill>
              </a:rPr>
              <a:t>o </a:t>
            </a:r>
            <a:r>
              <a:rPr lang="it-IT" i="1" dirty="0">
                <a:solidFill>
                  <a:schemeClr val="tx1"/>
                </a:solidFill>
              </a:rPr>
              <a:t>checkout()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C534B7-CCBA-43BC-932B-ECC90C7A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6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B4F17C3-596F-4EC2-BC49-4F2C2338062C}"/>
              </a:ext>
            </a:extLst>
          </p:cNvPr>
          <p:cNvSpPr txBox="1"/>
          <p:nvPr/>
        </p:nvSpPr>
        <p:spPr>
          <a:xfrm>
            <a:off x="1381366" y="2804182"/>
            <a:ext cx="609452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tagList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git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.tagList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().call();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RevWalk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walk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RevWalk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git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.getRepository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it-IT" sz="800" dirty="0">
              <a:latin typeface="Consolas" panose="020B0609020204030204" pitchFamily="49" charset="0"/>
            </a:endParaRP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(Ref </a:t>
            </a:r>
            <a:r>
              <a:rPr lang="it-IT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tag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tagList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it-IT" sz="800" dirty="0">
                <a:latin typeface="Consolas" panose="020B0609020204030204" pitchFamily="49" charset="0"/>
              </a:rPr>
              <a:t>   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tagName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tag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releaseName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tagName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it-IT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releaseFilter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Parameters.</a:t>
            </a:r>
            <a:r>
              <a:rPr lang="it-IT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TAG_FORMAT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it-IT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RevCommit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walk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.parseCommit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tag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.getObjectId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Date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releaseDate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DateHandler.</a:t>
            </a:r>
            <a:r>
              <a:rPr lang="it-IT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getDateFromEpoch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it-IT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.getCommitTime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 * 1000L);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tagName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tag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releaseName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tagName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it-IT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releaseFilter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Parameters.</a:t>
            </a:r>
            <a:r>
              <a:rPr lang="it-IT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TAG_FORMAT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it-IT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it-IT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GitRelease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release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GitRelease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git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releaseName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releaseDate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endParaRPr lang="it-IT" sz="800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16B8357A-D31A-4FED-B769-EDC14570C8AD}"/>
              </a:ext>
            </a:extLst>
          </p:cNvPr>
          <p:cNvSpPr txBox="1">
            <a:spLocks/>
          </p:cNvSpPr>
          <p:nvPr/>
        </p:nvSpPr>
        <p:spPr>
          <a:xfrm>
            <a:off x="7039992" y="2872836"/>
            <a:ext cx="3600783" cy="9862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Per ogni tag individuato si ricava il </a:t>
            </a:r>
            <a:r>
              <a:rPr lang="it-IT" dirty="0" err="1">
                <a:solidFill>
                  <a:schemeClr val="tx1"/>
                </a:solidFill>
              </a:rPr>
              <a:t>commit</a:t>
            </a:r>
            <a:r>
              <a:rPr lang="it-IT" dirty="0">
                <a:solidFill>
                  <a:schemeClr val="tx1"/>
                </a:solidFill>
              </a:rPr>
              <a:t> associato, e si istanzia un nuovo oggetto </a:t>
            </a:r>
            <a:r>
              <a:rPr lang="it-IT" b="1" dirty="0" err="1">
                <a:solidFill>
                  <a:schemeClr val="tx1"/>
                </a:solidFill>
              </a:rPr>
              <a:t>GitRelease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4937C079-E6D7-46F9-BA4B-373DBB845178}"/>
              </a:ext>
            </a:extLst>
          </p:cNvPr>
          <p:cNvSpPr txBox="1">
            <a:spLocks/>
          </p:cNvSpPr>
          <p:nvPr/>
        </p:nvSpPr>
        <p:spPr>
          <a:xfrm>
            <a:off x="1097280" y="4566156"/>
            <a:ext cx="10058400" cy="4136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Si ottiene la lista di tutti i </a:t>
            </a:r>
            <a:r>
              <a:rPr lang="it-IT" i="1" dirty="0" err="1">
                <a:solidFill>
                  <a:schemeClr val="tx1"/>
                </a:solidFill>
              </a:rPr>
              <a:t>commit</a:t>
            </a:r>
            <a:r>
              <a:rPr lang="it-IT" dirty="0">
                <a:solidFill>
                  <a:schemeClr val="tx1"/>
                </a:solidFill>
              </a:rPr>
              <a:t>, tramite il comando </a:t>
            </a:r>
            <a:r>
              <a:rPr lang="it-IT" i="1" dirty="0">
                <a:solidFill>
                  <a:schemeClr val="tx1"/>
                </a:solidFill>
              </a:rPr>
              <a:t>log()</a:t>
            </a:r>
            <a:r>
              <a:rPr lang="it-IT" dirty="0">
                <a:solidFill>
                  <a:schemeClr val="tx1"/>
                </a:solidFill>
              </a:rPr>
              <a:t> messo a disposizione da </a:t>
            </a:r>
            <a:r>
              <a:rPr lang="it-IT" i="1" dirty="0" err="1">
                <a:solidFill>
                  <a:schemeClr val="tx1"/>
                </a:solidFill>
              </a:rPr>
              <a:t>JGit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49B76146-035C-4739-80A9-57122BB4073B}"/>
              </a:ext>
            </a:extLst>
          </p:cNvPr>
          <p:cNvSpPr txBox="1">
            <a:spLocks/>
          </p:cNvSpPr>
          <p:nvPr/>
        </p:nvSpPr>
        <p:spPr>
          <a:xfrm>
            <a:off x="7039992" y="4881679"/>
            <a:ext cx="3752296" cy="9862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Per ogni </a:t>
            </a:r>
            <a:r>
              <a:rPr lang="it-IT" dirty="0" err="1">
                <a:solidFill>
                  <a:schemeClr val="tx1"/>
                </a:solidFill>
              </a:rPr>
              <a:t>commit</a:t>
            </a:r>
            <a:r>
              <a:rPr lang="it-IT" dirty="0">
                <a:solidFill>
                  <a:schemeClr val="tx1"/>
                </a:solidFill>
              </a:rPr>
              <a:t> individuato viene istanziato un nuovo oggetto </a:t>
            </a:r>
            <a:r>
              <a:rPr lang="it-IT" b="1" dirty="0" err="1">
                <a:solidFill>
                  <a:schemeClr val="tx1"/>
                </a:solidFill>
              </a:rPr>
              <a:t>GitCommit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1B543A9-89D4-414B-9F04-EDCAB047509B}"/>
              </a:ext>
            </a:extLst>
          </p:cNvPr>
          <p:cNvSpPr txBox="1"/>
          <p:nvPr/>
        </p:nvSpPr>
        <p:spPr>
          <a:xfrm>
            <a:off x="1381366" y="4894605"/>
            <a:ext cx="4347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LogCommand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logCommand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git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.log();</a:t>
            </a:r>
          </a:p>
          <a:p>
            <a:pPr algn="l"/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RevCommit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logCommits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logCommand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.call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it-IT" sz="800" dirty="0"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RevCommit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logCommits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Date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DateHandler.</a:t>
            </a:r>
            <a:r>
              <a:rPr lang="it-IT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getDateFromEpoch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it-IT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.getCommitTime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 * 1000L);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parentID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it-IT" sz="800" dirty="0">
                <a:latin typeface="Consolas" panose="020B0609020204030204" pitchFamily="49" charset="0"/>
              </a:rPr>
              <a:t>    ...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GitCommit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commit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GitCommit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.getFullMessage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commitList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commit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800" dirty="0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6AC62915-9939-42F4-893C-F04318E960F0}"/>
              </a:ext>
            </a:extLst>
          </p:cNvPr>
          <p:cNvSpPr txBox="1">
            <a:spLocks/>
          </p:cNvSpPr>
          <p:nvPr/>
        </p:nvSpPr>
        <p:spPr>
          <a:xfrm>
            <a:off x="1097280" y="2534199"/>
            <a:ext cx="10058400" cy="4060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Si ottiene la lista di tutte le </a:t>
            </a:r>
            <a:r>
              <a:rPr lang="it-IT" i="1" dirty="0">
                <a:solidFill>
                  <a:schemeClr val="tx1"/>
                </a:solidFill>
              </a:rPr>
              <a:t>release</a:t>
            </a:r>
            <a:r>
              <a:rPr lang="it-IT" dirty="0">
                <a:solidFill>
                  <a:schemeClr val="tx1"/>
                </a:solidFill>
              </a:rPr>
              <a:t> sfruttando i </a:t>
            </a:r>
            <a:r>
              <a:rPr lang="it-IT" i="1" dirty="0">
                <a:solidFill>
                  <a:schemeClr val="tx1"/>
                </a:solidFill>
              </a:rPr>
              <a:t>tag</a:t>
            </a:r>
            <a:r>
              <a:rPr lang="it-IT" dirty="0">
                <a:solidFill>
                  <a:schemeClr val="tx1"/>
                </a:solidFill>
              </a:rPr>
              <a:t> presenti su </a:t>
            </a:r>
            <a:r>
              <a:rPr lang="it-IT" dirty="0" err="1">
                <a:solidFill>
                  <a:schemeClr val="tx1"/>
                </a:solidFill>
              </a:rPr>
              <a:t>Git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1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3EE61-0359-46C9-9A92-1F23F550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Jira</a:t>
            </a:r>
            <a:r>
              <a:rPr lang="it-IT" dirty="0"/>
              <a:t>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C3989A-7308-4D93-89DA-E06EB8B1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0915"/>
            <a:ext cx="10058400" cy="6488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Per individuare lo storico dei difetti è stato utilizzata la piattaforma </a:t>
            </a:r>
            <a:r>
              <a:rPr lang="it-IT" b="1" i="1" dirty="0" err="1">
                <a:solidFill>
                  <a:schemeClr val="tx1"/>
                </a:solidFill>
              </a:rPr>
              <a:t>Jira</a:t>
            </a:r>
            <a:r>
              <a:rPr lang="it-IT" dirty="0">
                <a:solidFill>
                  <a:schemeClr val="tx1"/>
                </a:solidFill>
              </a:rPr>
              <a:t>, sfruttando le REST API che questa mette a disposizione.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4FA330-B282-42CA-B9EE-49FAA3E2D32D}"/>
              </a:ext>
            </a:extLst>
          </p:cNvPr>
          <p:cNvSpPr txBox="1"/>
          <p:nvPr/>
        </p:nvSpPr>
        <p:spPr>
          <a:xfrm>
            <a:off x="1251863" y="2759071"/>
            <a:ext cx="59280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800" dirty="0" err="1">
                <a:solidFill>
                  <a:srgbClr val="333333"/>
                </a:solidFill>
                <a:latin typeface="Consolas" panose="020B0609020204030204" pitchFamily="49" charset="0"/>
              </a:rPr>
              <a:t>json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JsonHandler.</a:t>
            </a:r>
            <a:r>
              <a:rPr lang="it-IT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readJsonFromUrl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url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JSONArray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releasesList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.getJSONArray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"versions"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it-IT" sz="800" dirty="0">
              <a:latin typeface="Consolas" panose="020B0609020204030204" pitchFamily="49" charset="0"/>
            </a:endParaRPr>
          </a:p>
          <a:p>
            <a:pPr algn="l"/>
            <a:r>
              <a:rPr lang="nn-NO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releasesList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.length();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tempRelease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releasesList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.getJSONObject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it-IT" sz="800" dirty="0">
              <a:latin typeface="Consolas" panose="020B0609020204030204" pitchFamily="49" charset="0"/>
            </a:endParaRP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tempRelease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releaseDate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tempRelease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.getBoolean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Parameters.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RELEASED_JSON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releaseDate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LocalDate.</a:t>
            </a:r>
            <a:r>
              <a:rPr lang="en-US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tempRelease</a:t>
            </a:r>
            <a:r>
              <a:rPr lang="en-US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releaseDate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JiraRelease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release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JiraRelease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	   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release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tempRelease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Parameters.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NAME_JSON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	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release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.setReleaseDate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releaseDate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	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allRelease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release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allRelease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C55C81E-E8AC-4593-84EE-80ECF6C6293F}"/>
              </a:ext>
            </a:extLst>
          </p:cNvPr>
          <p:cNvSpPr txBox="1">
            <a:spLocks/>
          </p:cNvSpPr>
          <p:nvPr/>
        </p:nvSpPr>
        <p:spPr>
          <a:xfrm>
            <a:off x="7058487" y="2787226"/>
            <a:ext cx="4040079" cy="11800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</a:rPr>
              <a:t> Vengono scartate le release che non hanno una data, o che non hanno il flag «</a:t>
            </a:r>
            <a:r>
              <a:rPr lang="it-IT" sz="1600" dirty="0" err="1">
                <a:solidFill>
                  <a:schemeClr val="tx1"/>
                </a:solidFill>
              </a:rPr>
              <a:t>Released</a:t>
            </a:r>
            <a:r>
              <a:rPr lang="it-IT" sz="1600" dirty="0">
                <a:solidFill>
                  <a:schemeClr val="tx1"/>
                </a:solidFill>
              </a:rPr>
              <a:t>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</a:rPr>
              <a:t> Per ogni release valida ottenuta da </a:t>
            </a:r>
            <a:r>
              <a:rPr lang="it-IT" sz="1600" dirty="0" err="1">
                <a:solidFill>
                  <a:schemeClr val="tx1"/>
                </a:solidFill>
              </a:rPr>
              <a:t>Jira</a:t>
            </a:r>
            <a:r>
              <a:rPr lang="it-IT" sz="1600" dirty="0">
                <a:solidFill>
                  <a:schemeClr val="tx1"/>
                </a:solidFill>
              </a:rPr>
              <a:t>, viene istanziato un oggetto </a:t>
            </a:r>
            <a:r>
              <a:rPr lang="it-IT" sz="1600" dirty="0" err="1">
                <a:solidFill>
                  <a:schemeClr val="tx1"/>
                </a:solidFill>
              </a:rPr>
              <a:t>JiraRelease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6E6017DF-49D1-436F-98F9-138001E8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7</a:t>
            </a:fld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3B9E056-7C53-45C8-9E74-4B0F67324625}"/>
              </a:ext>
            </a:extLst>
          </p:cNvPr>
          <p:cNvSpPr txBox="1">
            <a:spLocks/>
          </p:cNvSpPr>
          <p:nvPr/>
        </p:nvSpPr>
        <p:spPr>
          <a:xfrm>
            <a:off x="1126577" y="4420498"/>
            <a:ext cx="10058400" cy="4061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Si ottiene una lista di tutti i </a:t>
            </a:r>
            <a:r>
              <a:rPr lang="it-IT" i="1" dirty="0">
                <a:solidFill>
                  <a:schemeClr val="tx1"/>
                </a:solidFill>
              </a:rPr>
              <a:t>ticket</a:t>
            </a:r>
            <a:r>
              <a:rPr lang="it-IT" dirty="0">
                <a:solidFill>
                  <a:schemeClr val="tx1"/>
                </a:solidFill>
              </a:rPr>
              <a:t> di tipo </a:t>
            </a:r>
            <a:r>
              <a:rPr lang="it-IT" i="1" dirty="0">
                <a:solidFill>
                  <a:schemeClr val="tx1"/>
                </a:solidFill>
              </a:rPr>
              <a:t>Bug </a:t>
            </a:r>
            <a:r>
              <a:rPr lang="it-IT" i="1" dirty="0" err="1">
                <a:solidFill>
                  <a:schemeClr val="tx1"/>
                </a:solidFill>
              </a:rPr>
              <a:t>Fixed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relativi al progetto considerato.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40E4EE0-CB52-4551-94C4-D1D39EF29A8A}"/>
              </a:ext>
            </a:extLst>
          </p:cNvPr>
          <p:cNvSpPr txBox="1"/>
          <p:nvPr/>
        </p:nvSpPr>
        <p:spPr>
          <a:xfrm>
            <a:off x="1126577" y="4826635"/>
            <a:ext cx="51579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JiraTicket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JiraTicket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    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.setId(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tempTicket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.getString(</a:t>
            </a:r>
            <a:r>
              <a:rPr lang="sv-SE" sz="8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tempTicket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"key"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.setResolutionDate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DateHandler.</a:t>
            </a:r>
            <a:r>
              <a:rPr lang="it-IT" sz="800" i="1" u="sng" dirty="0" err="1">
                <a:solidFill>
                  <a:srgbClr val="333333"/>
                </a:solidFill>
                <a:latin typeface="Consolas" panose="020B0609020204030204" pitchFamily="49" charset="0"/>
              </a:rPr>
              <a:t>stringToDate</a:t>
            </a:r>
            <a:r>
              <a:rPr lang="it-IT" sz="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fields</a:t>
            </a:r>
            <a:r>
              <a:rPr lang="it-IT" sz="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it-IT" sz="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it-IT" sz="800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resolutiondate</a:t>
            </a:r>
            <a:r>
              <a:rPr lang="it-IT" sz="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it-IT" sz="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algn="l"/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.setCreationDate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DateHandler.</a:t>
            </a:r>
            <a:r>
              <a:rPr lang="en-US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stringToDate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fields</a:t>
            </a:r>
            <a:r>
              <a:rPr lang="en-US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"created"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.setFixedVersions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fixedVersions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.setAffectedVersions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versions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it-IT" sz="800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4D4733E5-96EF-4C1B-A7B8-C244178DA808}"/>
              </a:ext>
            </a:extLst>
          </p:cNvPr>
          <p:cNvSpPr txBox="1">
            <a:spLocks/>
          </p:cNvSpPr>
          <p:nvPr/>
        </p:nvSpPr>
        <p:spPr>
          <a:xfrm>
            <a:off x="1126577" y="2453198"/>
            <a:ext cx="10058400" cy="4061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Si ottiene una lista di tutte le </a:t>
            </a:r>
            <a:r>
              <a:rPr lang="it-IT" i="1" dirty="0">
                <a:solidFill>
                  <a:schemeClr val="tx1"/>
                </a:solidFill>
              </a:rPr>
              <a:t>release</a:t>
            </a:r>
            <a:r>
              <a:rPr lang="it-IT" dirty="0">
                <a:solidFill>
                  <a:schemeClr val="tx1"/>
                </a:solidFill>
              </a:rPr>
              <a:t> presenti su </a:t>
            </a:r>
            <a:r>
              <a:rPr lang="it-IT" i="1" dirty="0" err="1">
                <a:solidFill>
                  <a:schemeClr val="tx1"/>
                </a:solidFill>
              </a:rPr>
              <a:t>Jira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16D44BF2-BA5D-49B5-97E5-681D3C490BA5}"/>
              </a:ext>
            </a:extLst>
          </p:cNvPr>
          <p:cNvSpPr txBox="1">
            <a:spLocks/>
          </p:cNvSpPr>
          <p:nvPr/>
        </p:nvSpPr>
        <p:spPr>
          <a:xfrm>
            <a:off x="6370572" y="4781911"/>
            <a:ext cx="5157926" cy="1537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700" i="1" dirty="0">
                <a:solidFill>
                  <a:schemeClr val="tx1"/>
                </a:solidFill>
              </a:rPr>
              <a:t> </a:t>
            </a:r>
            <a:r>
              <a:rPr lang="it-IT" sz="1600" dirty="0">
                <a:solidFill>
                  <a:schemeClr val="tx1"/>
                </a:solidFill>
              </a:rPr>
              <a:t>Per ogni ticket trovato, viene istanziato un oggetto </a:t>
            </a:r>
            <a:r>
              <a:rPr lang="it-IT" sz="1600" dirty="0" err="1">
                <a:solidFill>
                  <a:schemeClr val="tx1"/>
                </a:solidFill>
              </a:rPr>
              <a:t>JiraTicket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/>
                </a:solidFill>
              </a:rPr>
              <a:t>OV</a:t>
            </a:r>
            <a:r>
              <a:rPr lang="it-IT" sz="1400" dirty="0">
                <a:solidFill>
                  <a:schemeClr val="tx1"/>
                </a:solidFill>
              </a:rPr>
              <a:t>: </a:t>
            </a:r>
            <a:r>
              <a:rPr lang="it-IT" sz="1400" i="1" dirty="0">
                <a:solidFill>
                  <a:schemeClr val="tx1"/>
                </a:solidFill>
              </a:rPr>
              <a:t>Opening Version</a:t>
            </a:r>
            <a:r>
              <a:rPr lang="it-IT" sz="1400" dirty="0">
                <a:solidFill>
                  <a:schemeClr val="tx1"/>
                </a:solidFill>
              </a:rPr>
              <a:t>, ricavata tramite il campo </a:t>
            </a:r>
            <a:r>
              <a:rPr lang="it-IT" sz="1400" i="1" dirty="0" err="1">
                <a:solidFill>
                  <a:schemeClr val="tx1"/>
                </a:solidFill>
              </a:rPr>
              <a:t>ResolutionDate</a:t>
            </a:r>
            <a:r>
              <a:rPr lang="it-IT" sz="14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/>
                </a:solidFill>
              </a:rPr>
              <a:t>FV</a:t>
            </a:r>
            <a:r>
              <a:rPr lang="it-IT" sz="1400" dirty="0">
                <a:solidFill>
                  <a:schemeClr val="tx1"/>
                </a:solidFill>
              </a:rPr>
              <a:t>: </a:t>
            </a:r>
            <a:r>
              <a:rPr lang="it-IT" sz="1400" i="1" dirty="0" err="1">
                <a:solidFill>
                  <a:schemeClr val="tx1"/>
                </a:solidFill>
              </a:rPr>
              <a:t>Fixed</a:t>
            </a:r>
            <a:r>
              <a:rPr lang="it-IT" sz="1400" i="1" dirty="0">
                <a:solidFill>
                  <a:schemeClr val="tx1"/>
                </a:solidFill>
              </a:rPr>
              <a:t> </a:t>
            </a:r>
            <a:r>
              <a:rPr lang="it-IT" sz="1400" i="1" dirty="0" err="1">
                <a:solidFill>
                  <a:schemeClr val="tx1"/>
                </a:solidFill>
              </a:rPr>
              <a:t>Versions</a:t>
            </a:r>
            <a:r>
              <a:rPr lang="it-IT" sz="1400" dirty="0">
                <a:solidFill>
                  <a:schemeClr val="tx1"/>
                </a:solidFill>
              </a:rPr>
              <a:t>, ricavate tramite il </a:t>
            </a:r>
            <a:r>
              <a:rPr lang="it-IT" sz="1400" dirty="0" err="1">
                <a:solidFill>
                  <a:schemeClr val="tx1"/>
                </a:solidFill>
              </a:rPr>
              <a:t>campoi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i="1" dirty="0" err="1">
                <a:solidFill>
                  <a:schemeClr val="tx1"/>
                </a:solidFill>
              </a:rPr>
              <a:t>FixedVersions</a:t>
            </a:r>
            <a:r>
              <a:rPr lang="it-IT" sz="14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/>
                </a:solidFill>
              </a:rPr>
              <a:t>IV</a:t>
            </a:r>
            <a:r>
              <a:rPr lang="it-IT" sz="1400" dirty="0">
                <a:solidFill>
                  <a:schemeClr val="tx1"/>
                </a:solidFill>
              </a:rPr>
              <a:t>: </a:t>
            </a:r>
            <a:r>
              <a:rPr lang="it-IT" sz="1400" i="1" dirty="0" err="1">
                <a:solidFill>
                  <a:schemeClr val="tx1"/>
                </a:solidFill>
              </a:rPr>
              <a:t>Injected</a:t>
            </a:r>
            <a:r>
              <a:rPr lang="it-IT" sz="1400" i="1" dirty="0">
                <a:solidFill>
                  <a:schemeClr val="tx1"/>
                </a:solidFill>
              </a:rPr>
              <a:t> Version</a:t>
            </a:r>
            <a:r>
              <a:rPr lang="it-IT" sz="1400" dirty="0">
                <a:solidFill>
                  <a:schemeClr val="tx1"/>
                </a:solidFill>
              </a:rPr>
              <a:t>, ricavato come la più vecchia tra le </a:t>
            </a:r>
            <a:r>
              <a:rPr lang="it-IT" sz="1400" i="1" dirty="0" err="1">
                <a:solidFill>
                  <a:schemeClr val="tx1"/>
                </a:solidFill>
              </a:rPr>
              <a:t>Affected</a:t>
            </a:r>
            <a:r>
              <a:rPr lang="it-IT" sz="1400" i="1" dirty="0">
                <a:solidFill>
                  <a:schemeClr val="tx1"/>
                </a:solidFill>
              </a:rPr>
              <a:t> </a:t>
            </a:r>
            <a:r>
              <a:rPr lang="it-IT" sz="1400" i="1" dirty="0" err="1">
                <a:solidFill>
                  <a:schemeClr val="tx1"/>
                </a:solidFill>
              </a:rPr>
              <a:t>Versions</a:t>
            </a:r>
            <a:r>
              <a:rPr lang="it-IT" sz="1400" dirty="0">
                <a:solidFill>
                  <a:schemeClr val="tx1"/>
                </a:solidFill>
              </a:rPr>
              <a:t>.</a:t>
            </a:r>
            <a:endParaRPr lang="it-IT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27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3EE61-0359-46C9-9A92-1F23F550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Merging</a:t>
            </a:r>
            <a:r>
              <a:rPr lang="it-IT" dirty="0"/>
              <a:t> </a:t>
            </a:r>
            <a:r>
              <a:rPr lang="it-IT" dirty="0" err="1"/>
              <a:t>Jira</a:t>
            </a:r>
            <a:r>
              <a:rPr lang="it-IT" dirty="0"/>
              <a:t> w/ GitHub </a:t>
            </a:r>
            <a:r>
              <a:rPr lang="it-IT" sz="1800" dirty="0"/>
              <a:t>(1/2)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5EA9665-C237-4CC9-A789-C0236EC1F346}"/>
              </a:ext>
            </a:extLst>
          </p:cNvPr>
          <p:cNvSpPr txBox="1">
            <a:spLocks/>
          </p:cNvSpPr>
          <p:nvPr/>
        </p:nvSpPr>
        <p:spPr>
          <a:xfrm>
            <a:off x="1115755" y="2716247"/>
            <a:ext cx="10058400" cy="151742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Si mantengono soltanto i 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commit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che hanno un ticket associato, ed i ticket che hanno un relativo 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commit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Si verifica se il </a:t>
            </a:r>
            <a:r>
              <a:rPr lang="it-IT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messaggio del </a:t>
            </a:r>
            <a:r>
              <a:rPr lang="it-IT" sz="16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commit</a:t>
            </a:r>
            <a:r>
              <a:rPr lang="it-IT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contiene </a:t>
            </a:r>
            <a:r>
              <a:rPr lang="it-IT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l’identificativo del ticket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Si ottiene una lista contenente tutti i </a:t>
            </a:r>
            <a:r>
              <a:rPr lang="it-IT" sz="16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GitCommit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di tipo </a:t>
            </a:r>
            <a:r>
              <a:rPr lang="it-IT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Bug </a:t>
            </a:r>
            <a:r>
              <a:rPr lang="it-IT" sz="16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Fixed</a:t>
            </a:r>
            <a:endParaRPr lang="it-IT" sz="1600" i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Non vengono considerati i </a:t>
            </a:r>
            <a:r>
              <a:rPr lang="it-IT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ticket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che non hanno effettivamente risolto un problema tramite un </a:t>
            </a:r>
            <a:r>
              <a:rPr lang="it-IT" sz="16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commit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su GitHub</a:t>
            </a:r>
          </a:p>
          <a:p>
            <a:pPr marL="201168" lvl="1" indent="0">
              <a:buNone/>
            </a:pP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F21C03-38D3-42E2-A936-7EAF3843BA9E}"/>
              </a:ext>
            </a:extLst>
          </p:cNvPr>
          <p:cNvSpPr txBox="1"/>
          <p:nvPr/>
        </p:nvSpPr>
        <p:spPr>
          <a:xfrm>
            <a:off x="1411705" y="4197887"/>
            <a:ext cx="35591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   Iterator&lt;JiraTicket&gt;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tickets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.iterator();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JiraTicket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GitCommit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commitList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	    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.hasTicketName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())) {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filtered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.setFixCommit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.setTicket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founded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	    }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founded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it-IT" sz="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	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it-IT" sz="80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DE2AEBF-BE62-4869-86AE-4282DF29D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92"/>
          <a:stretch/>
        </p:blipFill>
        <p:spPr>
          <a:xfrm>
            <a:off x="6038735" y="4273513"/>
            <a:ext cx="3871318" cy="542836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74445E-ED2A-435E-9736-C39B0542A2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2921" b="63208"/>
          <a:stretch/>
        </p:blipFill>
        <p:spPr>
          <a:xfrm>
            <a:off x="6096000" y="4972912"/>
            <a:ext cx="3871318" cy="879724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8CD262-0B23-45FC-80F3-AAEBF5C131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5" t="86612" r="406"/>
          <a:stretch/>
        </p:blipFill>
        <p:spPr>
          <a:xfrm>
            <a:off x="6096000" y="5532507"/>
            <a:ext cx="3844212" cy="320131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14DF94CF-DC8C-47E9-A8B9-E9F95ED93B58}"/>
              </a:ext>
            </a:extLst>
          </p:cNvPr>
          <p:cNvSpPr/>
          <p:nvPr/>
        </p:nvSpPr>
        <p:spPr>
          <a:xfrm>
            <a:off x="7109739" y="4359054"/>
            <a:ext cx="886408" cy="128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C842559-F4AF-4399-8CB3-78E5581B27B8}"/>
              </a:ext>
            </a:extLst>
          </p:cNvPr>
          <p:cNvSpPr/>
          <p:nvPr/>
        </p:nvSpPr>
        <p:spPr>
          <a:xfrm>
            <a:off x="6202219" y="5045470"/>
            <a:ext cx="1321885" cy="212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DEEFB5E1-8E49-4BD4-BC57-9B4DBA2840E7}"/>
              </a:ext>
            </a:extLst>
          </p:cNvPr>
          <p:cNvSpPr/>
          <p:nvPr/>
        </p:nvSpPr>
        <p:spPr>
          <a:xfrm>
            <a:off x="7603531" y="5532506"/>
            <a:ext cx="2336681" cy="224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DD72208-A49F-4C70-9FA3-369B86998E9B}"/>
              </a:ext>
            </a:extLst>
          </p:cNvPr>
          <p:cNvCxnSpPr>
            <a:cxnSpLocks/>
          </p:cNvCxnSpPr>
          <p:nvPr/>
        </p:nvCxnSpPr>
        <p:spPr>
          <a:xfrm flipH="1">
            <a:off x="8031659" y="4430076"/>
            <a:ext cx="4083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17987BA7-803A-42BA-A752-B58F0A0A677D}"/>
              </a:ext>
            </a:extLst>
          </p:cNvPr>
          <p:cNvCxnSpPr>
            <a:cxnSpLocks/>
          </p:cNvCxnSpPr>
          <p:nvPr/>
        </p:nvCxnSpPr>
        <p:spPr>
          <a:xfrm>
            <a:off x="5813090" y="5152493"/>
            <a:ext cx="3586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EDE73F1-1761-4D69-91FE-06F6159E01FC}"/>
              </a:ext>
            </a:extLst>
          </p:cNvPr>
          <p:cNvCxnSpPr>
            <a:cxnSpLocks/>
          </p:cNvCxnSpPr>
          <p:nvPr/>
        </p:nvCxnSpPr>
        <p:spPr>
          <a:xfrm flipH="1">
            <a:off x="9208518" y="5167383"/>
            <a:ext cx="1" cy="327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2AF86706-1317-4945-B252-4E1F0C9C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55" y="1908951"/>
            <a:ext cx="10058400" cy="65826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Dopo aver ottenuto </a:t>
            </a:r>
            <a:r>
              <a:rPr lang="it-IT" i="1" dirty="0">
                <a:solidFill>
                  <a:schemeClr val="tx1"/>
                </a:solidFill>
              </a:rPr>
              <a:t>release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i="1" dirty="0">
                <a:solidFill>
                  <a:schemeClr val="tx1"/>
                </a:solidFill>
              </a:rPr>
              <a:t>ticket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i="1" dirty="0" err="1">
                <a:solidFill>
                  <a:schemeClr val="tx1"/>
                </a:solidFill>
              </a:rPr>
              <a:t>commit</a:t>
            </a:r>
            <a:r>
              <a:rPr lang="it-IT" dirty="0">
                <a:solidFill>
                  <a:schemeClr val="tx1"/>
                </a:solidFill>
              </a:rPr>
              <a:t>, si effettua un mapping tra i dati ricavati da </a:t>
            </a:r>
            <a:r>
              <a:rPr lang="it-IT" i="1" dirty="0" err="1">
                <a:solidFill>
                  <a:schemeClr val="tx1"/>
                </a:solidFill>
              </a:rPr>
              <a:t>Jira</a:t>
            </a:r>
            <a:r>
              <a:rPr lang="it-IT" dirty="0">
                <a:solidFill>
                  <a:schemeClr val="tx1"/>
                </a:solidFill>
              </a:rPr>
              <a:t> e quelli ricavati tramite </a:t>
            </a:r>
            <a:r>
              <a:rPr lang="it-IT" i="1" dirty="0" err="1">
                <a:solidFill>
                  <a:schemeClr val="tx1"/>
                </a:solidFill>
              </a:rPr>
              <a:t>Git</a:t>
            </a:r>
            <a:r>
              <a:rPr lang="it-IT" i="1" dirty="0">
                <a:solidFill>
                  <a:schemeClr val="tx1"/>
                </a:solidFill>
              </a:rPr>
              <a:t>/GitHub</a:t>
            </a:r>
            <a:endParaRPr lang="it-IT" sz="1600" b="0" i="1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Segnaposto numero diapositiva 3">
            <a:extLst>
              <a:ext uri="{FF2B5EF4-FFF2-40B4-BE49-F238E27FC236}">
                <a16:creationId xmlns:a16="http://schemas.microsoft.com/office/drawing/2014/main" id="{DA766A02-50A4-42A4-BD3B-C30770AA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8</a:t>
            </a:fld>
            <a:endParaRPr lang="it-IT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3A624B68-62A2-45CF-B166-2D9E6C2D0650}"/>
              </a:ext>
            </a:extLst>
          </p:cNvPr>
          <p:cNvSpPr/>
          <p:nvPr/>
        </p:nvSpPr>
        <p:spPr>
          <a:xfrm>
            <a:off x="2347914" y="4972912"/>
            <a:ext cx="1273967" cy="259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0BBA1E7-E86F-4292-AE23-07989FEEBC55}"/>
              </a:ext>
            </a:extLst>
          </p:cNvPr>
          <p:cNvSpPr txBox="1"/>
          <p:nvPr/>
        </p:nvSpPr>
        <p:spPr>
          <a:xfrm>
            <a:off x="6992492" y="5873123"/>
            <a:ext cx="2257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Mapping tra </a:t>
            </a:r>
            <a:r>
              <a:rPr lang="it-IT" sz="105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JiraTicket</a:t>
            </a:r>
            <a:r>
              <a:rPr lang="it-IT" sz="10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it-IT" sz="105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GitCommit</a:t>
            </a:r>
            <a:endParaRPr lang="it-IT" sz="105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4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3EE61-0359-46C9-9A92-1F23F550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Merging</a:t>
            </a:r>
            <a:r>
              <a:rPr lang="it-IT" dirty="0"/>
              <a:t> </a:t>
            </a:r>
            <a:r>
              <a:rPr lang="it-IT" dirty="0" err="1"/>
              <a:t>Jira</a:t>
            </a:r>
            <a:r>
              <a:rPr lang="it-IT" dirty="0"/>
              <a:t> w/ GitHub</a:t>
            </a:r>
            <a:r>
              <a:rPr kumimoji="0" lang="it-IT" sz="18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(2/2)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C3989A-7308-4D93-89DA-E06EB8B1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0984"/>
            <a:ext cx="10058400" cy="47504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Si mantengono soltanto le release presenti sia su </a:t>
            </a:r>
            <a:r>
              <a:rPr lang="it-IT" i="1" dirty="0" err="1">
                <a:solidFill>
                  <a:srgbClr val="000000"/>
                </a:solidFill>
                <a:latin typeface="Calibri" panose="020F0502020204030204" pitchFamily="34" charset="0"/>
              </a:rPr>
              <a:t>Jira</a:t>
            </a:r>
            <a:r>
              <a:rPr lang="it-IT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che su </a:t>
            </a:r>
            <a:r>
              <a:rPr lang="it-IT" i="1" dirty="0">
                <a:solidFill>
                  <a:srgbClr val="000000"/>
                </a:solidFill>
                <a:latin typeface="Calibri" panose="020F0502020204030204" pitchFamily="34" charset="0"/>
              </a:rPr>
              <a:t>GitHub</a:t>
            </a:r>
            <a:endParaRPr lang="it-IT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252599-99BC-48B7-8820-7DB586B16788}"/>
              </a:ext>
            </a:extLst>
          </p:cNvPr>
          <p:cNvSpPr txBox="1"/>
          <p:nvPr/>
        </p:nvSpPr>
        <p:spPr>
          <a:xfrm>
            <a:off x="5912170" y="2323921"/>
            <a:ext cx="4540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JiraRelease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jR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jiraReleases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GitRelease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gR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gitReleases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gR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().equals(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jR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())) {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	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gR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.fetchClassList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	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commonReleases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gR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	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jR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.setReleaseDate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DateHandler.</a:t>
            </a:r>
            <a:r>
              <a:rPr lang="it-IT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convertToLocalDate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gR</a:t>
            </a:r>
            <a:r>
              <a:rPr lang="it-IT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	    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commitList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gR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.getCommit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200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8040A2BC-8EC2-49A0-9166-EA755F780A6C}"/>
              </a:ext>
            </a:extLst>
          </p:cNvPr>
          <p:cNvSpPr txBox="1">
            <a:spLocks/>
          </p:cNvSpPr>
          <p:nvPr/>
        </p:nvSpPr>
        <p:spPr>
          <a:xfrm>
            <a:off x="1342895" y="2323921"/>
            <a:ext cx="4478531" cy="1200329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 è possibile identificare una </a:t>
            </a:r>
            <a:r>
              <a:rPr lang="it-IT" sz="19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Affected</a:t>
            </a:r>
            <a:r>
              <a:rPr lang="it-IT" sz="1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Version </a:t>
            </a:r>
            <a:r>
              <a:rPr lang="it-IT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 una release se questa non è presente su </a:t>
            </a:r>
            <a:r>
              <a:rPr lang="it-IT" sz="1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Jira</a:t>
            </a:r>
            <a:r>
              <a:rPr lang="it-IT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Non è possibile ottenere la lista delle classi se la release non esiste su GitHub.</a:t>
            </a:r>
          </a:p>
        </p:txBody>
      </p:sp>
      <p:sp>
        <p:nvSpPr>
          <p:cNvPr id="8" name="Segnaposto numero diapositiva 3">
            <a:extLst>
              <a:ext uri="{FF2B5EF4-FFF2-40B4-BE49-F238E27FC236}">
                <a16:creationId xmlns:a16="http://schemas.microsoft.com/office/drawing/2014/main" id="{361F5D60-F7B2-4A8F-8BFD-E1923070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9</a:t>
            </a:fld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0909908-07AF-4F47-A8B0-ECFF11567CF4}"/>
              </a:ext>
            </a:extLst>
          </p:cNvPr>
          <p:cNvSpPr txBox="1">
            <a:spLocks/>
          </p:cNvSpPr>
          <p:nvPr/>
        </p:nvSpPr>
        <p:spPr>
          <a:xfrm>
            <a:off x="1097279" y="3682209"/>
            <a:ext cx="8018145" cy="4118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 Per ogni release considerata, si cercano i files</a:t>
            </a:r>
            <a:r>
              <a:rPr lang="it-IT" i="1" dirty="0">
                <a:solidFill>
                  <a:srgbClr val="000000"/>
                </a:solidFill>
                <a:latin typeface="Calibri" panose="020F0502020204030204" pitchFamily="34" charset="0"/>
              </a:rPr>
              <a:t> .java 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presenti nella release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570DBB-C520-4D16-B7E0-EF717C4F01C5}"/>
              </a:ext>
            </a:extLst>
          </p:cNvPr>
          <p:cNvSpPr txBox="1"/>
          <p:nvPr/>
        </p:nvSpPr>
        <p:spPr>
          <a:xfrm>
            <a:off x="6158146" y="4094065"/>
            <a:ext cx="46282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treeWalk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classPath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treeWalk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.getPathString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classPath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Parameters.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FILTER_FILE_TYPE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className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PathHandler.</a:t>
            </a:r>
            <a:r>
              <a:rPr lang="en-US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getNameFromPath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classPath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ProjectClass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projectClass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classPath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className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algn="l"/>
            <a:endParaRPr lang="it-IT" sz="800" dirty="0">
              <a:latin typeface="Consolas" panose="020B0609020204030204" pitchFamily="49" charset="0"/>
            </a:endParaRP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objectId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treeWalk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.getObjectId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>
                <a:solidFill>
                  <a:srgbClr val="3F7F5F"/>
                </a:solidFill>
                <a:latin typeface="Consolas" panose="020B0609020204030204" pitchFamily="49" charset="0"/>
              </a:rPr>
              <a:t>// Calcolo e setto la size della classe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Metrics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metrics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Metrics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metrics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.calculateSize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objectId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projectClass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.setMetrics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metrics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classList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projectClass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      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it-IT" sz="800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A2168EEB-8022-41DE-AF08-DF7269D95144}"/>
              </a:ext>
            </a:extLst>
          </p:cNvPr>
          <p:cNvSpPr txBox="1">
            <a:spLocks/>
          </p:cNvSpPr>
          <p:nvPr/>
        </p:nvSpPr>
        <p:spPr>
          <a:xfrm>
            <a:off x="1097280" y="4056738"/>
            <a:ext cx="4936576" cy="16296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Ogni release ha un relativo </a:t>
            </a:r>
            <a:r>
              <a:rPr lang="it-IT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associato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Tramite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JGit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si ottengono tutti i file presenti al momento del </a:t>
            </a:r>
            <a:r>
              <a:rPr lang="it-IT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endParaRPr lang="it-IT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Per ogni classe individuata si istanzia un oggetto </a:t>
            </a:r>
            <a:r>
              <a:rPr lang="it-IT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ProjectClass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, che mantiene tutti i dati e le metriche della classe</a:t>
            </a:r>
          </a:p>
        </p:txBody>
      </p:sp>
    </p:spTree>
    <p:extLst>
      <p:ext uri="{BB962C8B-B14F-4D97-AF65-F5344CB8AC3E}">
        <p14:creationId xmlns:p14="http://schemas.microsoft.com/office/powerpoint/2010/main" val="35352652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2573</TotalTime>
  <Words>4439</Words>
  <Application>Microsoft Office PowerPoint</Application>
  <PresentationFormat>Widescreen</PresentationFormat>
  <Paragraphs>401</Paragraphs>
  <Slides>25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Symbol</vt:lpstr>
      <vt:lpstr>Retrospettivo</vt:lpstr>
      <vt:lpstr>Deliverable 2 – Valutazione Accuratezza Classificatori</vt:lpstr>
      <vt:lpstr>Roadmap</vt:lpstr>
      <vt:lpstr>Introduzione</vt:lpstr>
      <vt:lpstr>Progettazione</vt:lpstr>
      <vt:lpstr>Progettazione – Costruzione Dataset</vt:lpstr>
      <vt:lpstr>Git Repository</vt:lpstr>
      <vt:lpstr>Jira Project</vt:lpstr>
      <vt:lpstr>Merging Jira w/ GitHub (1/2)</vt:lpstr>
      <vt:lpstr>Merging Jira w/ GitHub (2/2)</vt:lpstr>
      <vt:lpstr>Correzione dei ticket (1/2)</vt:lpstr>
      <vt:lpstr>Correzione dei ticket (2/2)</vt:lpstr>
      <vt:lpstr>Proportion</vt:lpstr>
      <vt:lpstr>Metriche (1/2)</vt:lpstr>
      <vt:lpstr>Metriche (2/2)</vt:lpstr>
      <vt:lpstr>Analisi Dataset</vt:lpstr>
      <vt:lpstr>Bookkeeper – Feature Selection</vt:lpstr>
      <vt:lpstr>Bookkeeper - Resampling</vt:lpstr>
      <vt:lpstr>Bookkeeper – Cost Sensitivity</vt:lpstr>
      <vt:lpstr>Presentazione standard di PowerPoint</vt:lpstr>
      <vt:lpstr>Syncope - Feature Selection</vt:lpstr>
      <vt:lpstr>Syncope - Resampling</vt:lpstr>
      <vt:lpstr>Syncope - Cost Sensitivity</vt:lpstr>
      <vt:lpstr>Presentazione standard di PowerPoint</vt:lpstr>
      <vt:lpstr>Conclusioni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3 – CBAM</dc:title>
  <dc:creator>danilo dell'orco</dc:creator>
  <cp:lastModifiedBy>danilo dell'orco</cp:lastModifiedBy>
  <cp:revision>177</cp:revision>
  <dcterms:created xsi:type="dcterms:W3CDTF">2021-07-10T09:06:37Z</dcterms:created>
  <dcterms:modified xsi:type="dcterms:W3CDTF">2021-07-17T15:33:43Z</dcterms:modified>
</cp:coreProperties>
</file>