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74" r:id="rId4"/>
    <p:sldId id="275" r:id="rId5"/>
    <p:sldId id="259" r:id="rId6"/>
    <p:sldId id="263" r:id="rId7"/>
    <p:sldId id="261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2" r:id="rId17"/>
    <p:sldId id="277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580B7B-A57A-40BD-AC84-0C226361D062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0C29610-3833-45CB-BAFA-C96C410FEB54}">
      <dgm:prSet/>
      <dgm:spPr/>
      <dgm:t>
        <a:bodyPr/>
        <a:lstStyle/>
        <a:p>
          <a:r>
            <a:rPr lang="it-IT" dirty="0"/>
            <a:t>Introduzione</a:t>
          </a:r>
          <a:endParaRPr lang="en-US" dirty="0"/>
        </a:p>
      </dgm:t>
    </dgm:pt>
    <dgm:pt modelId="{798447A9-9164-4A28-A052-E1749DD1F075}" type="parTrans" cxnId="{AE548353-D47E-4FB7-ACFB-681757B7D762}">
      <dgm:prSet/>
      <dgm:spPr/>
      <dgm:t>
        <a:bodyPr/>
        <a:lstStyle/>
        <a:p>
          <a:endParaRPr lang="en-US"/>
        </a:p>
      </dgm:t>
    </dgm:pt>
    <dgm:pt modelId="{1A3500D7-0A14-46FE-9C4F-D64D0E576506}" type="sibTrans" cxnId="{AE548353-D47E-4FB7-ACFB-681757B7D762}">
      <dgm:prSet/>
      <dgm:spPr/>
      <dgm:t>
        <a:bodyPr/>
        <a:lstStyle/>
        <a:p>
          <a:endParaRPr lang="en-US"/>
        </a:p>
      </dgm:t>
    </dgm:pt>
    <dgm:pt modelId="{CEA89077-202F-4750-9B7D-39D9528C5758}">
      <dgm:prSet/>
      <dgm:spPr/>
      <dgm:t>
        <a:bodyPr/>
        <a:lstStyle/>
        <a:p>
          <a:r>
            <a:rPr lang="it-IT" dirty="0"/>
            <a:t>Attributi di qualità</a:t>
          </a:r>
          <a:endParaRPr lang="en-US" dirty="0"/>
        </a:p>
      </dgm:t>
    </dgm:pt>
    <dgm:pt modelId="{1558B697-3726-4ADC-B964-E557EB5C2E1D}" type="parTrans" cxnId="{9EE10F2F-6D0D-491A-AAA0-4FF26886C4E9}">
      <dgm:prSet/>
      <dgm:spPr/>
      <dgm:t>
        <a:bodyPr/>
        <a:lstStyle/>
        <a:p>
          <a:endParaRPr lang="en-US"/>
        </a:p>
      </dgm:t>
    </dgm:pt>
    <dgm:pt modelId="{4A851942-17C0-463E-A0AA-5B8F254271A8}" type="sibTrans" cxnId="{9EE10F2F-6D0D-491A-AAA0-4FF26886C4E9}">
      <dgm:prSet/>
      <dgm:spPr/>
      <dgm:t>
        <a:bodyPr/>
        <a:lstStyle/>
        <a:p>
          <a:endParaRPr lang="en-US"/>
        </a:p>
      </dgm:t>
    </dgm:pt>
    <dgm:pt modelId="{E26D9582-427F-4398-A36D-D2C4F36F9304}">
      <dgm:prSet/>
      <dgm:spPr/>
      <dgm:t>
        <a:bodyPr/>
        <a:lstStyle/>
        <a:p>
          <a:r>
            <a:rPr lang="it-IT" dirty="0"/>
            <a:t>Valutazione alternative</a:t>
          </a:r>
          <a:endParaRPr lang="en-US" dirty="0"/>
        </a:p>
      </dgm:t>
    </dgm:pt>
    <dgm:pt modelId="{6BE33360-1352-45B5-8B20-0549BC21B2C4}" type="parTrans" cxnId="{4D85A839-884A-4A4B-B0E4-9C925477B6B4}">
      <dgm:prSet/>
      <dgm:spPr/>
      <dgm:t>
        <a:bodyPr/>
        <a:lstStyle/>
        <a:p>
          <a:endParaRPr lang="en-US"/>
        </a:p>
      </dgm:t>
    </dgm:pt>
    <dgm:pt modelId="{88BFC21A-3E62-4184-B679-27A91EE9D1E1}" type="sibTrans" cxnId="{4D85A839-884A-4A4B-B0E4-9C925477B6B4}">
      <dgm:prSet/>
      <dgm:spPr/>
      <dgm:t>
        <a:bodyPr/>
        <a:lstStyle/>
        <a:p>
          <a:endParaRPr lang="en-US"/>
        </a:p>
      </dgm:t>
    </dgm:pt>
    <dgm:pt modelId="{CCF51EA6-AECA-4EAE-B470-05A4916F1DA5}">
      <dgm:prSet/>
      <dgm:spPr/>
      <dgm:t>
        <a:bodyPr/>
        <a:lstStyle/>
        <a:p>
          <a:r>
            <a:rPr lang="it-IT" dirty="0"/>
            <a:t>Valutazione rischio</a:t>
          </a:r>
          <a:endParaRPr lang="en-US" dirty="0"/>
        </a:p>
      </dgm:t>
    </dgm:pt>
    <dgm:pt modelId="{85D19D1C-FAAD-4E31-A5B4-7B844EA25AE2}" type="parTrans" cxnId="{6310C54D-9892-4923-91DA-5FF17AA5AD61}">
      <dgm:prSet/>
      <dgm:spPr/>
      <dgm:t>
        <a:bodyPr/>
        <a:lstStyle/>
        <a:p>
          <a:endParaRPr lang="en-US"/>
        </a:p>
      </dgm:t>
    </dgm:pt>
    <dgm:pt modelId="{87F5EC93-DF44-4505-9572-FB4448E9DEC8}" type="sibTrans" cxnId="{6310C54D-9892-4923-91DA-5FF17AA5AD61}">
      <dgm:prSet/>
      <dgm:spPr/>
      <dgm:t>
        <a:bodyPr/>
        <a:lstStyle/>
        <a:p>
          <a:endParaRPr lang="en-US"/>
        </a:p>
      </dgm:t>
    </dgm:pt>
    <dgm:pt modelId="{18D0ED34-1A5D-48A7-8204-22709285873E}">
      <dgm:prSet/>
      <dgm:spPr/>
      <dgm:t>
        <a:bodyPr/>
        <a:lstStyle/>
        <a:p>
          <a:r>
            <a:rPr lang="it-IT" dirty="0"/>
            <a:t>Calcolo beneficio alternative</a:t>
          </a:r>
          <a:endParaRPr lang="en-US" dirty="0"/>
        </a:p>
      </dgm:t>
    </dgm:pt>
    <dgm:pt modelId="{59073433-4C0C-4ECB-A0FB-A5BF630CDB99}" type="parTrans" cxnId="{5058A8A6-4919-4E1E-9213-EDC6447CB805}">
      <dgm:prSet/>
      <dgm:spPr/>
      <dgm:t>
        <a:bodyPr/>
        <a:lstStyle/>
        <a:p>
          <a:endParaRPr lang="en-US"/>
        </a:p>
      </dgm:t>
    </dgm:pt>
    <dgm:pt modelId="{3BD6C532-5B5E-4C47-B5CD-8490207A9A2E}" type="sibTrans" cxnId="{5058A8A6-4919-4E1E-9213-EDC6447CB805}">
      <dgm:prSet/>
      <dgm:spPr/>
      <dgm:t>
        <a:bodyPr/>
        <a:lstStyle/>
        <a:p>
          <a:endParaRPr lang="en-US"/>
        </a:p>
      </dgm:t>
    </dgm:pt>
    <dgm:pt modelId="{BB585465-7705-B64A-BB8E-988CA8D1BC4E}">
      <dgm:prSet/>
      <dgm:spPr/>
      <dgm:t>
        <a:bodyPr/>
        <a:lstStyle/>
        <a:p>
          <a:r>
            <a:rPr lang="it-IT" dirty="0"/>
            <a:t>Valutazione costo alternative</a:t>
          </a:r>
        </a:p>
      </dgm:t>
    </dgm:pt>
    <dgm:pt modelId="{2B4EA5FE-2CF8-2646-9B21-5A7C5175A6BA}" type="parTrans" cxnId="{A59BB501-0FCA-B945-96F8-ED20EB48BFE9}">
      <dgm:prSet/>
      <dgm:spPr/>
      <dgm:t>
        <a:bodyPr/>
        <a:lstStyle/>
        <a:p>
          <a:endParaRPr lang="it-IT"/>
        </a:p>
      </dgm:t>
    </dgm:pt>
    <dgm:pt modelId="{6C6FC21E-0BF3-2F47-837B-632264ACDEBB}" type="sibTrans" cxnId="{A59BB501-0FCA-B945-96F8-ED20EB48BFE9}">
      <dgm:prSet/>
      <dgm:spPr/>
      <dgm:t>
        <a:bodyPr/>
        <a:lstStyle/>
        <a:p>
          <a:endParaRPr lang="it-IT"/>
        </a:p>
      </dgm:t>
    </dgm:pt>
    <dgm:pt modelId="{3BFCF2EF-0B2D-484B-9651-A8EAABA2D862}">
      <dgm:prSet/>
      <dgm:spPr/>
      <dgm:t>
        <a:bodyPr/>
        <a:lstStyle/>
        <a:p>
          <a:r>
            <a:rPr lang="it-IT" dirty="0"/>
            <a:t>Calcolo desiderabilità alternative</a:t>
          </a:r>
        </a:p>
      </dgm:t>
    </dgm:pt>
    <dgm:pt modelId="{581537D1-7C1B-D344-B58F-2DB4DDA1E6ED}" type="parTrans" cxnId="{6360040A-E9E0-1749-B0AF-8880AFE67773}">
      <dgm:prSet/>
      <dgm:spPr/>
      <dgm:t>
        <a:bodyPr/>
        <a:lstStyle/>
        <a:p>
          <a:endParaRPr lang="it-IT"/>
        </a:p>
      </dgm:t>
    </dgm:pt>
    <dgm:pt modelId="{EBEA24BF-DD04-6D49-932B-8EB9A14BB3D9}" type="sibTrans" cxnId="{6360040A-E9E0-1749-B0AF-8880AFE67773}">
      <dgm:prSet/>
      <dgm:spPr/>
      <dgm:t>
        <a:bodyPr/>
        <a:lstStyle/>
        <a:p>
          <a:endParaRPr lang="it-IT"/>
        </a:p>
      </dgm:t>
    </dgm:pt>
    <dgm:pt modelId="{30C6AEB3-E7E9-D74F-B112-CEB6131137B4}">
      <dgm:prSet/>
      <dgm:spPr/>
      <dgm:t>
        <a:bodyPr/>
        <a:lstStyle/>
        <a:p>
          <a:r>
            <a:rPr lang="it-IT" dirty="0"/>
            <a:t>Classifica</a:t>
          </a:r>
        </a:p>
      </dgm:t>
    </dgm:pt>
    <dgm:pt modelId="{2DB4E81F-12FA-D34C-B311-49FF09352B99}" type="parTrans" cxnId="{71B6CA0D-3846-7D41-B94A-74B0CEDEA4C3}">
      <dgm:prSet/>
      <dgm:spPr/>
      <dgm:t>
        <a:bodyPr/>
        <a:lstStyle/>
        <a:p>
          <a:endParaRPr lang="it-IT"/>
        </a:p>
      </dgm:t>
    </dgm:pt>
    <dgm:pt modelId="{A877C3F6-4A33-1D44-A155-7FA3437240BE}" type="sibTrans" cxnId="{71B6CA0D-3846-7D41-B94A-74B0CEDEA4C3}">
      <dgm:prSet/>
      <dgm:spPr/>
      <dgm:t>
        <a:bodyPr/>
        <a:lstStyle/>
        <a:p>
          <a:endParaRPr lang="it-IT"/>
        </a:p>
      </dgm:t>
    </dgm:pt>
    <dgm:pt modelId="{1815DC8D-E1CB-435A-B7BC-EEC821FA753C}">
      <dgm:prSet/>
      <dgm:spPr/>
      <dgm:t>
        <a:bodyPr/>
        <a:lstStyle/>
        <a:p>
          <a:r>
            <a:rPr lang="it-IT" dirty="0"/>
            <a:t>Definizione decisione e alternative</a:t>
          </a:r>
          <a:endParaRPr lang="en-US" dirty="0"/>
        </a:p>
      </dgm:t>
    </dgm:pt>
    <dgm:pt modelId="{0EA019B1-CE53-410A-81CA-566DD185155E}" type="parTrans" cxnId="{194223C0-DFDD-474D-A31F-85160815A41E}">
      <dgm:prSet/>
      <dgm:spPr/>
      <dgm:t>
        <a:bodyPr/>
        <a:lstStyle/>
        <a:p>
          <a:endParaRPr lang="it-IT"/>
        </a:p>
      </dgm:t>
    </dgm:pt>
    <dgm:pt modelId="{831B0086-66BF-46D5-A716-DCEECCB1938A}" type="sibTrans" cxnId="{194223C0-DFDD-474D-A31F-85160815A41E}">
      <dgm:prSet/>
      <dgm:spPr/>
      <dgm:t>
        <a:bodyPr/>
        <a:lstStyle/>
        <a:p>
          <a:endParaRPr lang="it-IT"/>
        </a:p>
      </dgm:t>
    </dgm:pt>
    <dgm:pt modelId="{AAF29859-0B53-44A8-9CD9-4C8E7E4CDA80}">
      <dgm:prSet/>
      <dgm:spPr/>
      <dgm:t>
        <a:bodyPr/>
        <a:lstStyle/>
        <a:p>
          <a:r>
            <a:rPr lang="it-IT" dirty="0"/>
            <a:t>Conclusioni</a:t>
          </a:r>
        </a:p>
      </dgm:t>
    </dgm:pt>
    <dgm:pt modelId="{E7AEDD59-8E17-4C41-8393-DF78806CCACE}" type="parTrans" cxnId="{F29369EF-EDC4-4CD1-9E66-0A5E9EA95083}">
      <dgm:prSet/>
      <dgm:spPr/>
      <dgm:t>
        <a:bodyPr/>
        <a:lstStyle/>
        <a:p>
          <a:endParaRPr lang="it-IT"/>
        </a:p>
      </dgm:t>
    </dgm:pt>
    <dgm:pt modelId="{D31C1CCA-FE09-4340-B56F-6AAC44F64216}" type="sibTrans" cxnId="{F29369EF-EDC4-4CD1-9E66-0A5E9EA95083}">
      <dgm:prSet/>
      <dgm:spPr/>
      <dgm:t>
        <a:bodyPr/>
        <a:lstStyle/>
        <a:p>
          <a:endParaRPr lang="it-IT"/>
        </a:p>
      </dgm:t>
    </dgm:pt>
    <dgm:pt modelId="{6DB72B1A-7A59-4C64-BC16-1E4FA9AEF47A}" type="pres">
      <dgm:prSet presAssocID="{B6580B7B-A57A-40BD-AC84-0C226361D062}" presName="linear" presStyleCnt="0">
        <dgm:presLayoutVars>
          <dgm:animLvl val="lvl"/>
          <dgm:resizeHandles val="exact"/>
        </dgm:presLayoutVars>
      </dgm:prSet>
      <dgm:spPr/>
    </dgm:pt>
    <dgm:pt modelId="{D8587AD9-FFE0-4199-8ADD-4CA31E978A5C}" type="pres">
      <dgm:prSet presAssocID="{D0C29610-3833-45CB-BAFA-C96C410FEB54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CBC506F1-F5F9-45AC-8711-D87AC251DA58}" type="pres">
      <dgm:prSet presAssocID="{1A3500D7-0A14-46FE-9C4F-D64D0E576506}" presName="spacer" presStyleCnt="0"/>
      <dgm:spPr/>
    </dgm:pt>
    <dgm:pt modelId="{0EF56134-98AB-40D1-840E-BF6153B3F700}" type="pres">
      <dgm:prSet presAssocID="{1815DC8D-E1CB-435A-B7BC-EEC821FA753C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2C137BBF-6038-426A-BC95-C2DB184082EF}" type="pres">
      <dgm:prSet presAssocID="{831B0086-66BF-46D5-A716-DCEECCB1938A}" presName="spacer" presStyleCnt="0"/>
      <dgm:spPr/>
    </dgm:pt>
    <dgm:pt modelId="{37221926-28FC-494D-AA7E-162CF72212EA}" type="pres">
      <dgm:prSet presAssocID="{CEA89077-202F-4750-9B7D-39D9528C5758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7A848071-3602-4363-9431-FA18C9BC7446}" type="pres">
      <dgm:prSet presAssocID="{4A851942-17C0-463E-A0AA-5B8F254271A8}" presName="spacer" presStyleCnt="0"/>
      <dgm:spPr/>
    </dgm:pt>
    <dgm:pt modelId="{984584D1-1F9E-48F3-9602-221356BB397C}" type="pres">
      <dgm:prSet presAssocID="{E26D9582-427F-4398-A36D-D2C4F36F9304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7CA523DB-0D78-45A3-8A2C-9F2C4E62B86F}" type="pres">
      <dgm:prSet presAssocID="{88BFC21A-3E62-4184-B679-27A91EE9D1E1}" presName="spacer" presStyleCnt="0"/>
      <dgm:spPr/>
    </dgm:pt>
    <dgm:pt modelId="{19ED3376-E510-4334-9DD5-F577D2241615}" type="pres">
      <dgm:prSet presAssocID="{CCF51EA6-AECA-4EAE-B470-05A4916F1DA5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E61C083C-1A72-40E6-AF20-7DBB6136095E}" type="pres">
      <dgm:prSet presAssocID="{87F5EC93-DF44-4505-9572-FB4448E9DEC8}" presName="spacer" presStyleCnt="0"/>
      <dgm:spPr/>
    </dgm:pt>
    <dgm:pt modelId="{D5BEEFFD-F719-45E2-BCC1-A9620DB98697}" type="pres">
      <dgm:prSet presAssocID="{18D0ED34-1A5D-48A7-8204-22709285873E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6AC68097-E3F1-4ABF-9AA2-7E470BB27FC2}" type="pres">
      <dgm:prSet presAssocID="{3BD6C532-5B5E-4C47-B5CD-8490207A9A2E}" presName="spacer" presStyleCnt="0"/>
      <dgm:spPr/>
    </dgm:pt>
    <dgm:pt modelId="{23E52879-60EC-4A60-9149-78693503F12B}" type="pres">
      <dgm:prSet presAssocID="{BB585465-7705-B64A-BB8E-988CA8D1BC4E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30314A8F-8000-423C-A520-289291856B1C}" type="pres">
      <dgm:prSet presAssocID="{6C6FC21E-0BF3-2F47-837B-632264ACDEBB}" presName="spacer" presStyleCnt="0"/>
      <dgm:spPr/>
    </dgm:pt>
    <dgm:pt modelId="{A45DBE90-47D6-40E6-B526-8D42F61EE287}" type="pres">
      <dgm:prSet presAssocID="{3BFCF2EF-0B2D-484B-9651-A8EAABA2D862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10B6598B-5471-4459-B41B-F5F876BF7BDE}" type="pres">
      <dgm:prSet presAssocID="{EBEA24BF-DD04-6D49-932B-8EB9A14BB3D9}" presName="spacer" presStyleCnt="0"/>
      <dgm:spPr/>
    </dgm:pt>
    <dgm:pt modelId="{682725EB-DD8F-4A1E-8F8B-692EDDE12697}" type="pres">
      <dgm:prSet presAssocID="{30C6AEB3-E7E9-D74F-B112-CEB6131137B4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ECD1E79B-21DB-46CB-8E9D-B91EC516DD28}" type="pres">
      <dgm:prSet presAssocID="{A877C3F6-4A33-1D44-A155-7FA3437240BE}" presName="spacer" presStyleCnt="0"/>
      <dgm:spPr/>
    </dgm:pt>
    <dgm:pt modelId="{2F215CFA-EEFF-4E6D-B9E0-0918C1BB686A}" type="pres">
      <dgm:prSet presAssocID="{AAF29859-0B53-44A8-9CD9-4C8E7E4CDA80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A59BB501-0FCA-B945-96F8-ED20EB48BFE9}" srcId="{B6580B7B-A57A-40BD-AC84-0C226361D062}" destId="{BB585465-7705-B64A-BB8E-988CA8D1BC4E}" srcOrd="6" destOrd="0" parTransId="{2B4EA5FE-2CF8-2646-9B21-5A7C5175A6BA}" sibTransId="{6C6FC21E-0BF3-2F47-837B-632264ACDEBB}"/>
    <dgm:cxn modelId="{6360040A-E9E0-1749-B0AF-8880AFE67773}" srcId="{B6580B7B-A57A-40BD-AC84-0C226361D062}" destId="{3BFCF2EF-0B2D-484B-9651-A8EAABA2D862}" srcOrd="7" destOrd="0" parTransId="{581537D1-7C1B-D344-B58F-2DB4DDA1E6ED}" sibTransId="{EBEA24BF-DD04-6D49-932B-8EB9A14BB3D9}"/>
    <dgm:cxn modelId="{71B6CA0D-3846-7D41-B94A-74B0CEDEA4C3}" srcId="{B6580B7B-A57A-40BD-AC84-0C226361D062}" destId="{30C6AEB3-E7E9-D74F-B112-CEB6131137B4}" srcOrd="8" destOrd="0" parTransId="{2DB4E81F-12FA-D34C-B311-49FF09352B99}" sibTransId="{A877C3F6-4A33-1D44-A155-7FA3437240BE}"/>
    <dgm:cxn modelId="{9EE10F2F-6D0D-491A-AAA0-4FF26886C4E9}" srcId="{B6580B7B-A57A-40BD-AC84-0C226361D062}" destId="{CEA89077-202F-4750-9B7D-39D9528C5758}" srcOrd="2" destOrd="0" parTransId="{1558B697-3726-4ADC-B964-E557EB5C2E1D}" sibTransId="{4A851942-17C0-463E-A0AA-5B8F254271A8}"/>
    <dgm:cxn modelId="{C58DD42F-F873-4EB0-BBCD-69C951D53C78}" type="presOf" srcId="{BB585465-7705-B64A-BB8E-988CA8D1BC4E}" destId="{23E52879-60EC-4A60-9149-78693503F12B}" srcOrd="0" destOrd="0" presId="urn:microsoft.com/office/officeart/2005/8/layout/vList2"/>
    <dgm:cxn modelId="{9E0DBF33-260D-4BEA-996C-753A4773E4A1}" type="presOf" srcId="{CEA89077-202F-4750-9B7D-39D9528C5758}" destId="{37221926-28FC-494D-AA7E-162CF72212EA}" srcOrd="0" destOrd="0" presId="urn:microsoft.com/office/officeart/2005/8/layout/vList2"/>
    <dgm:cxn modelId="{4D85A839-884A-4A4B-B0E4-9C925477B6B4}" srcId="{B6580B7B-A57A-40BD-AC84-0C226361D062}" destId="{E26D9582-427F-4398-A36D-D2C4F36F9304}" srcOrd="3" destOrd="0" parTransId="{6BE33360-1352-45B5-8B20-0549BC21B2C4}" sibTransId="{88BFC21A-3E62-4184-B679-27A91EE9D1E1}"/>
    <dgm:cxn modelId="{ACDDFF67-CF77-4D3E-A165-B91176445AC1}" type="presOf" srcId="{AAF29859-0B53-44A8-9CD9-4C8E7E4CDA80}" destId="{2F215CFA-EEFF-4E6D-B9E0-0918C1BB686A}" srcOrd="0" destOrd="0" presId="urn:microsoft.com/office/officeart/2005/8/layout/vList2"/>
    <dgm:cxn modelId="{6310C54D-9892-4923-91DA-5FF17AA5AD61}" srcId="{B6580B7B-A57A-40BD-AC84-0C226361D062}" destId="{CCF51EA6-AECA-4EAE-B470-05A4916F1DA5}" srcOrd="4" destOrd="0" parTransId="{85D19D1C-FAAD-4E31-A5B4-7B844EA25AE2}" sibTransId="{87F5EC93-DF44-4505-9572-FB4448E9DEC8}"/>
    <dgm:cxn modelId="{AE548353-D47E-4FB7-ACFB-681757B7D762}" srcId="{B6580B7B-A57A-40BD-AC84-0C226361D062}" destId="{D0C29610-3833-45CB-BAFA-C96C410FEB54}" srcOrd="0" destOrd="0" parTransId="{798447A9-9164-4A28-A052-E1749DD1F075}" sibTransId="{1A3500D7-0A14-46FE-9C4F-D64D0E576506}"/>
    <dgm:cxn modelId="{FDFB0F81-A16A-4487-9ACF-F2411E82AEAD}" type="presOf" srcId="{1815DC8D-E1CB-435A-B7BC-EEC821FA753C}" destId="{0EF56134-98AB-40D1-840E-BF6153B3F700}" srcOrd="0" destOrd="0" presId="urn:microsoft.com/office/officeart/2005/8/layout/vList2"/>
    <dgm:cxn modelId="{7DC4898C-56BF-4CA5-96A6-F700668EA7F4}" type="presOf" srcId="{30C6AEB3-E7E9-D74F-B112-CEB6131137B4}" destId="{682725EB-DD8F-4A1E-8F8B-692EDDE12697}" srcOrd="0" destOrd="0" presId="urn:microsoft.com/office/officeart/2005/8/layout/vList2"/>
    <dgm:cxn modelId="{5058A8A6-4919-4E1E-9213-EDC6447CB805}" srcId="{B6580B7B-A57A-40BD-AC84-0C226361D062}" destId="{18D0ED34-1A5D-48A7-8204-22709285873E}" srcOrd="5" destOrd="0" parTransId="{59073433-4C0C-4ECB-A0FB-A5BF630CDB99}" sibTransId="{3BD6C532-5B5E-4C47-B5CD-8490207A9A2E}"/>
    <dgm:cxn modelId="{7AE500AE-681A-4F36-978A-0CD4B1C3EA64}" type="presOf" srcId="{18D0ED34-1A5D-48A7-8204-22709285873E}" destId="{D5BEEFFD-F719-45E2-BCC1-A9620DB98697}" srcOrd="0" destOrd="0" presId="urn:microsoft.com/office/officeart/2005/8/layout/vList2"/>
    <dgm:cxn modelId="{54A395B5-2B56-48DF-B1C3-7EB0F6988F38}" type="presOf" srcId="{CCF51EA6-AECA-4EAE-B470-05A4916F1DA5}" destId="{19ED3376-E510-4334-9DD5-F577D2241615}" srcOrd="0" destOrd="0" presId="urn:microsoft.com/office/officeart/2005/8/layout/vList2"/>
    <dgm:cxn modelId="{194223C0-DFDD-474D-A31F-85160815A41E}" srcId="{B6580B7B-A57A-40BD-AC84-0C226361D062}" destId="{1815DC8D-E1CB-435A-B7BC-EEC821FA753C}" srcOrd="1" destOrd="0" parTransId="{0EA019B1-CE53-410A-81CA-566DD185155E}" sibTransId="{831B0086-66BF-46D5-A716-DCEECCB1938A}"/>
    <dgm:cxn modelId="{7309DAC1-6004-4405-930E-E457BB4B9D4E}" type="presOf" srcId="{3BFCF2EF-0B2D-484B-9651-A8EAABA2D862}" destId="{A45DBE90-47D6-40E6-B526-8D42F61EE287}" srcOrd="0" destOrd="0" presId="urn:microsoft.com/office/officeart/2005/8/layout/vList2"/>
    <dgm:cxn modelId="{5B469CC3-FAC6-4330-895D-49BB61FC62CF}" type="presOf" srcId="{B6580B7B-A57A-40BD-AC84-0C226361D062}" destId="{6DB72B1A-7A59-4C64-BC16-1E4FA9AEF47A}" srcOrd="0" destOrd="0" presId="urn:microsoft.com/office/officeart/2005/8/layout/vList2"/>
    <dgm:cxn modelId="{67A563DA-F72C-4753-8C3F-C292A8D551DD}" type="presOf" srcId="{D0C29610-3833-45CB-BAFA-C96C410FEB54}" destId="{D8587AD9-FFE0-4199-8ADD-4CA31E978A5C}" srcOrd="0" destOrd="0" presId="urn:microsoft.com/office/officeart/2005/8/layout/vList2"/>
    <dgm:cxn modelId="{F29369EF-EDC4-4CD1-9E66-0A5E9EA95083}" srcId="{B6580B7B-A57A-40BD-AC84-0C226361D062}" destId="{AAF29859-0B53-44A8-9CD9-4C8E7E4CDA80}" srcOrd="9" destOrd="0" parTransId="{E7AEDD59-8E17-4C41-8393-DF78806CCACE}" sibTransId="{D31C1CCA-FE09-4340-B56F-6AAC44F64216}"/>
    <dgm:cxn modelId="{84967EF1-F60E-4AE2-B803-11EA7E85BDFF}" type="presOf" srcId="{E26D9582-427F-4398-A36D-D2C4F36F9304}" destId="{984584D1-1F9E-48F3-9602-221356BB397C}" srcOrd="0" destOrd="0" presId="urn:microsoft.com/office/officeart/2005/8/layout/vList2"/>
    <dgm:cxn modelId="{1A8012E6-9EC6-46CB-A338-7AF8AF79ECAC}" type="presParOf" srcId="{6DB72B1A-7A59-4C64-BC16-1E4FA9AEF47A}" destId="{D8587AD9-FFE0-4199-8ADD-4CA31E978A5C}" srcOrd="0" destOrd="0" presId="urn:microsoft.com/office/officeart/2005/8/layout/vList2"/>
    <dgm:cxn modelId="{70E3B58D-EB0D-46CD-AFD1-D82C2302621D}" type="presParOf" srcId="{6DB72B1A-7A59-4C64-BC16-1E4FA9AEF47A}" destId="{CBC506F1-F5F9-45AC-8711-D87AC251DA58}" srcOrd="1" destOrd="0" presId="urn:microsoft.com/office/officeart/2005/8/layout/vList2"/>
    <dgm:cxn modelId="{7793FF74-1959-4291-9161-9430CB1BF959}" type="presParOf" srcId="{6DB72B1A-7A59-4C64-BC16-1E4FA9AEF47A}" destId="{0EF56134-98AB-40D1-840E-BF6153B3F700}" srcOrd="2" destOrd="0" presId="urn:microsoft.com/office/officeart/2005/8/layout/vList2"/>
    <dgm:cxn modelId="{8BFF89AF-7C5C-44E5-A953-9D251892E8A8}" type="presParOf" srcId="{6DB72B1A-7A59-4C64-BC16-1E4FA9AEF47A}" destId="{2C137BBF-6038-426A-BC95-C2DB184082EF}" srcOrd="3" destOrd="0" presId="urn:microsoft.com/office/officeart/2005/8/layout/vList2"/>
    <dgm:cxn modelId="{CFC4DC6A-056D-41E3-8C63-057B5CE89497}" type="presParOf" srcId="{6DB72B1A-7A59-4C64-BC16-1E4FA9AEF47A}" destId="{37221926-28FC-494D-AA7E-162CF72212EA}" srcOrd="4" destOrd="0" presId="urn:microsoft.com/office/officeart/2005/8/layout/vList2"/>
    <dgm:cxn modelId="{7E304959-1C9D-4C4F-B5F5-B0FC06CF40D8}" type="presParOf" srcId="{6DB72B1A-7A59-4C64-BC16-1E4FA9AEF47A}" destId="{7A848071-3602-4363-9431-FA18C9BC7446}" srcOrd="5" destOrd="0" presId="urn:microsoft.com/office/officeart/2005/8/layout/vList2"/>
    <dgm:cxn modelId="{B20BF482-A284-4EBF-85F1-CF9393B5F3E2}" type="presParOf" srcId="{6DB72B1A-7A59-4C64-BC16-1E4FA9AEF47A}" destId="{984584D1-1F9E-48F3-9602-221356BB397C}" srcOrd="6" destOrd="0" presId="urn:microsoft.com/office/officeart/2005/8/layout/vList2"/>
    <dgm:cxn modelId="{C74C1427-9B29-45A9-A9BF-DB6607D90027}" type="presParOf" srcId="{6DB72B1A-7A59-4C64-BC16-1E4FA9AEF47A}" destId="{7CA523DB-0D78-45A3-8A2C-9F2C4E62B86F}" srcOrd="7" destOrd="0" presId="urn:microsoft.com/office/officeart/2005/8/layout/vList2"/>
    <dgm:cxn modelId="{A725567A-A046-4761-825F-72C6177BCF32}" type="presParOf" srcId="{6DB72B1A-7A59-4C64-BC16-1E4FA9AEF47A}" destId="{19ED3376-E510-4334-9DD5-F577D2241615}" srcOrd="8" destOrd="0" presId="urn:microsoft.com/office/officeart/2005/8/layout/vList2"/>
    <dgm:cxn modelId="{70B6FEB7-C496-498F-B01F-3E1E55AE2ED9}" type="presParOf" srcId="{6DB72B1A-7A59-4C64-BC16-1E4FA9AEF47A}" destId="{E61C083C-1A72-40E6-AF20-7DBB6136095E}" srcOrd="9" destOrd="0" presId="urn:microsoft.com/office/officeart/2005/8/layout/vList2"/>
    <dgm:cxn modelId="{337190E7-E76F-4A88-9313-8EA5E1AC7137}" type="presParOf" srcId="{6DB72B1A-7A59-4C64-BC16-1E4FA9AEF47A}" destId="{D5BEEFFD-F719-45E2-BCC1-A9620DB98697}" srcOrd="10" destOrd="0" presId="urn:microsoft.com/office/officeart/2005/8/layout/vList2"/>
    <dgm:cxn modelId="{D09322A6-F888-44F4-95ED-B3FBB8234A82}" type="presParOf" srcId="{6DB72B1A-7A59-4C64-BC16-1E4FA9AEF47A}" destId="{6AC68097-E3F1-4ABF-9AA2-7E470BB27FC2}" srcOrd="11" destOrd="0" presId="urn:microsoft.com/office/officeart/2005/8/layout/vList2"/>
    <dgm:cxn modelId="{781D683C-9734-4CE4-91FD-53098BAA9748}" type="presParOf" srcId="{6DB72B1A-7A59-4C64-BC16-1E4FA9AEF47A}" destId="{23E52879-60EC-4A60-9149-78693503F12B}" srcOrd="12" destOrd="0" presId="urn:microsoft.com/office/officeart/2005/8/layout/vList2"/>
    <dgm:cxn modelId="{95052122-223A-44F5-BB0C-831AB51EA153}" type="presParOf" srcId="{6DB72B1A-7A59-4C64-BC16-1E4FA9AEF47A}" destId="{30314A8F-8000-423C-A520-289291856B1C}" srcOrd="13" destOrd="0" presId="urn:microsoft.com/office/officeart/2005/8/layout/vList2"/>
    <dgm:cxn modelId="{7622FF74-C1B2-4875-97CC-65685A56E700}" type="presParOf" srcId="{6DB72B1A-7A59-4C64-BC16-1E4FA9AEF47A}" destId="{A45DBE90-47D6-40E6-B526-8D42F61EE287}" srcOrd="14" destOrd="0" presId="urn:microsoft.com/office/officeart/2005/8/layout/vList2"/>
    <dgm:cxn modelId="{8B91CD98-EE05-4EC6-8CC3-961CEAF2D7CE}" type="presParOf" srcId="{6DB72B1A-7A59-4C64-BC16-1E4FA9AEF47A}" destId="{10B6598B-5471-4459-B41B-F5F876BF7BDE}" srcOrd="15" destOrd="0" presId="urn:microsoft.com/office/officeart/2005/8/layout/vList2"/>
    <dgm:cxn modelId="{7BA63B23-3905-4A63-B1F6-595B9B6C44F4}" type="presParOf" srcId="{6DB72B1A-7A59-4C64-BC16-1E4FA9AEF47A}" destId="{682725EB-DD8F-4A1E-8F8B-692EDDE12697}" srcOrd="16" destOrd="0" presId="urn:microsoft.com/office/officeart/2005/8/layout/vList2"/>
    <dgm:cxn modelId="{0D1A52B2-9F3B-4E22-B473-974AD64CAC90}" type="presParOf" srcId="{6DB72B1A-7A59-4C64-BC16-1E4FA9AEF47A}" destId="{ECD1E79B-21DB-46CB-8E9D-B91EC516DD28}" srcOrd="17" destOrd="0" presId="urn:microsoft.com/office/officeart/2005/8/layout/vList2"/>
    <dgm:cxn modelId="{9AA2E788-88F4-4DBB-B280-28E23469434C}" type="presParOf" srcId="{6DB72B1A-7A59-4C64-BC16-1E4FA9AEF47A}" destId="{2F215CFA-EEFF-4E6D-B9E0-0918C1BB686A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87AD9-FFE0-4199-8ADD-4CA31E978A5C}">
      <dsp:nvSpPr>
        <dsp:cNvPr id="0" name=""/>
        <dsp:cNvSpPr/>
      </dsp:nvSpPr>
      <dsp:spPr>
        <a:xfrm>
          <a:off x="0" y="34370"/>
          <a:ext cx="6797675" cy="5036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Introduzione</a:t>
          </a:r>
          <a:endParaRPr lang="en-US" sz="2100" kern="1200" dirty="0"/>
        </a:p>
      </dsp:txBody>
      <dsp:txXfrm>
        <a:off x="24588" y="58958"/>
        <a:ext cx="6748499" cy="454509"/>
      </dsp:txXfrm>
    </dsp:sp>
    <dsp:sp modelId="{0EF56134-98AB-40D1-840E-BF6153B3F700}">
      <dsp:nvSpPr>
        <dsp:cNvPr id="0" name=""/>
        <dsp:cNvSpPr/>
      </dsp:nvSpPr>
      <dsp:spPr>
        <a:xfrm>
          <a:off x="0" y="598535"/>
          <a:ext cx="6797675" cy="5036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Definizione decisione e alternative</a:t>
          </a:r>
          <a:endParaRPr lang="en-US" sz="2100" kern="1200" dirty="0"/>
        </a:p>
      </dsp:txBody>
      <dsp:txXfrm>
        <a:off x="24588" y="623123"/>
        <a:ext cx="6748499" cy="454509"/>
      </dsp:txXfrm>
    </dsp:sp>
    <dsp:sp modelId="{37221926-28FC-494D-AA7E-162CF72212EA}">
      <dsp:nvSpPr>
        <dsp:cNvPr id="0" name=""/>
        <dsp:cNvSpPr/>
      </dsp:nvSpPr>
      <dsp:spPr>
        <a:xfrm>
          <a:off x="0" y="1162700"/>
          <a:ext cx="6797675" cy="5036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Attributi di qualità</a:t>
          </a:r>
          <a:endParaRPr lang="en-US" sz="2100" kern="1200" dirty="0"/>
        </a:p>
      </dsp:txBody>
      <dsp:txXfrm>
        <a:off x="24588" y="1187288"/>
        <a:ext cx="6748499" cy="454509"/>
      </dsp:txXfrm>
    </dsp:sp>
    <dsp:sp modelId="{984584D1-1F9E-48F3-9602-221356BB397C}">
      <dsp:nvSpPr>
        <dsp:cNvPr id="0" name=""/>
        <dsp:cNvSpPr/>
      </dsp:nvSpPr>
      <dsp:spPr>
        <a:xfrm>
          <a:off x="0" y="1726865"/>
          <a:ext cx="6797675" cy="5036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Valutazione alternative</a:t>
          </a:r>
          <a:endParaRPr lang="en-US" sz="2100" kern="1200" dirty="0"/>
        </a:p>
      </dsp:txBody>
      <dsp:txXfrm>
        <a:off x="24588" y="1751453"/>
        <a:ext cx="6748499" cy="454509"/>
      </dsp:txXfrm>
    </dsp:sp>
    <dsp:sp modelId="{19ED3376-E510-4334-9DD5-F577D2241615}">
      <dsp:nvSpPr>
        <dsp:cNvPr id="0" name=""/>
        <dsp:cNvSpPr/>
      </dsp:nvSpPr>
      <dsp:spPr>
        <a:xfrm>
          <a:off x="0" y="2291030"/>
          <a:ext cx="6797675" cy="5036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Valutazione rischio</a:t>
          </a:r>
          <a:endParaRPr lang="en-US" sz="2100" kern="1200" dirty="0"/>
        </a:p>
      </dsp:txBody>
      <dsp:txXfrm>
        <a:off x="24588" y="2315618"/>
        <a:ext cx="6748499" cy="454509"/>
      </dsp:txXfrm>
    </dsp:sp>
    <dsp:sp modelId="{D5BEEFFD-F719-45E2-BCC1-A9620DB98697}">
      <dsp:nvSpPr>
        <dsp:cNvPr id="0" name=""/>
        <dsp:cNvSpPr/>
      </dsp:nvSpPr>
      <dsp:spPr>
        <a:xfrm>
          <a:off x="0" y="2855195"/>
          <a:ext cx="6797675" cy="5036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Calcolo beneficio alternative</a:t>
          </a:r>
          <a:endParaRPr lang="en-US" sz="2100" kern="1200" dirty="0"/>
        </a:p>
      </dsp:txBody>
      <dsp:txXfrm>
        <a:off x="24588" y="2879783"/>
        <a:ext cx="6748499" cy="454509"/>
      </dsp:txXfrm>
    </dsp:sp>
    <dsp:sp modelId="{23E52879-60EC-4A60-9149-78693503F12B}">
      <dsp:nvSpPr>
        <dsp:cNvPr id="0" name=""/>
        <dsp:cNvSpPr/>
      </dsp:nvSpPr>
      <dsp:spPr>
        <a:xfrm>
          <a:off x="0" y="3419361"/>
          <a:ext cx="6797675" cy="5036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Valutazione costo alternative</a:t>
          </a:r>
        </a:p>
      </dsp:txBody>
      <dsp:txXfrm>
        <a:off x="24588" y="3443949"/>
        <a:ext cx="6748499" cy="454509"/>
      </dsp:txXfrm>
    </dsp:sp>
    <dsp:sp modelId="{A45DBE90-47D6-40E6-B526-8D42F61EE287}">
      <dsp:nvSpPr>
        <dsp:cNvPr id="0" name=""/>
        <dsp:cNvSpPr/>
      </dsp:nvSpPr>
      <dsp:spPr>
        <a:xfrm>
          <a:off x="0" y="3983526"/>
          <a:ext cx="6797675" cy="5036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Calcolo desiderabilità alternative</a:t>
          </a:r>
        </a:p>
      </dsp:txBody>
      <dsp:txXfrm>
        <a:off x="24588" y="4008114"/>
        <a:ext cx="6748499" cy="454509"/>
      </dsp:txXfrm>
    </dsp:sp>
    <dsp:sp modelId="{682725EB-DD8F-4A1E-8F8B-692EDDE12697}">
      <dsp:nvSpPr>
        <dsp:cNvPr id="0" name=""/>
        <dsp:cNvSpPr/>
      </dsp:nvSpPr>
      <dsp:spPr>
        <a:xfrm>
          <a:off x="0" y="4547691"/>
          <a:ext cx="6797675" cy="5036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Classifica</a:t>
          </a:r>
        </a:p>
      </dsp:txBody>
      <dsp:txXfrm>
        <a:off x="24588" y="4572279"/>
        <a:ext cx="6748499" cy="454509"/>
      </dsp:txXfrm>
    </dsp:sp>
    <dsp:sp modelId="{2F215CFA-EEFF-4E6D-B9E0-0918C1BB686A}">
      <dsp:nvSpPr>
        <dsp:cNvPr id="0" name=""/>
        <dsp:cNvSpPr/>
      </dsp:nvSpPr>
      <dsp:spPr>
        <a:xfrm>
          <a:off x="0" y="5111856"/>
          <a:ext cx="6797675" cy="5036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Conclusioni</a:t>
          </a:r>
        </a:p>
      </dsp:txBody>
      <dsp:txXfrm>
        <a:off x="24588" y="5136444"/>
        <a:ext cx="6748499" cy="454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2AA7A-4BA3-459A-9BB7-E6E546DAA4A2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787E7-0FE6-4448-B3A7-1EC202730E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9351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9C0C53A6-0E76-48BF-A4F3-412E74A00527}" type="datetime1">
              <a:rPr lang="it-IT" smtClean="0"/>
              <a:t>17/07/2021</a:t>
            </a:fld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21427" y="6434511"/>
            <a:ext cx="549145" cy="413638"/>
          </a:xfrm>
        </p:spPr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olo 9">
            <a:extLst>
              <a:ext uri="{FF2B5EF4-FFF2-40B4-BE49-F238E27FC236}">
                <a16:creationId xmlns:a16="http://schemas.microsoft.com/office/drawing/2014/main" id="{75DCCE58-5C8C-4E7B-ABF0-DE594F08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2525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D9A6FE8-81CD-4BEA-A5ED-FFF93A10D674}" type="datetime1">
              <a:rPr lang="it-IT" smtClean="0"/>
              <a:t>17/07/2021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983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E57995A-783A-4FE6-95DA-32BEA0B0A9CB}" type="datetime1">
              <a:rPr lang="it-IT" smtClean="0"/>
              <a:t>17/07/2021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497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5621E7CC-6173-483F-BB22-850EF63CFF2F}" type="datetime1">
              <a:rPr lang="it-IT" smtClean="0"/>
              <a:t>17/07/2021</a:t>
            </a:fld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21427" y="6435528"/>
            <a:ext cx="549145" cy="413638"/>
          </a:xfrm>
        </p:spPr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493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E03B6F97-132A-4ED7-AC43-7E47078508B6}" type="datetime1">
              <a:rPr lang="it-IT" smtClean="0"/>
              <a:t>17/07/2021</a:t>
            </a:fld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9854" y="6435528"/>
            <a:ext cx="549145" cy="413638"/>
          </a:xfrm>
        </p:spPr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15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BC716E53-F9E6-45D4-BFB3-9A555809A5F4}" type="datetime1">
              <a:rPr lang="it-IT" smtClean="0"/>
              <a:t>17/07/2021</a:t>
            </a:fld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1427" y="6435528"/>
            <a:ext cx="549145" cy="413638"/>
          </a:xfrm>
        </p:spPr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310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4B944B0-4E6C-4E10-9C94-97DAB2ECE446}" type="datetime1">
              <a:rPr lang="it-IT" smtClean="0"/>
              <a:t>17/07/2021</a:t>
            </a:fld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821427" y="6435528"/>
            <a:ext cx="549145" cy="413638"/>
          </a:xfrm>
        </p:spPr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18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85E45D24-A4FD-4627-A9B6-5F9A5D8CCBA2}" type="datetime1">
              <a:rPr lang="it-IT" smtClean="0"/>
              <a:t>17/07/2021</a:t>
            </a:fld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821427" y="6435528"/>
            <a:ext cx="549145" cy="413638"/>
          </a:xfrm>
        </p:spPr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726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97F7DA53-DD30-4552-8842-84BFDECB9192}" type="datetime1">
              <a:rPr lang="it-IT" smtClean="0"/>
              <a:t>17/07/2021</a:t>
            </a:fld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819854" y="6435528"/>
            <a:ext cx="549145" cy="413638"/>
          </a:xfrm>
        </p:spPr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893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911C7368-5344-41BF-923C-3AC325E6AE08}" type="datetime1">
              <a:rPr lang="it-IT" smtClean="0"/>
              <a:t>17/07/2021</a:t>
            </a:fld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1427" y="6435528"/>
            <a:ext cx="549145" cy="4136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467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7262CFAB-65EB-41E7-ABD5-D9BF1CC5C365}" type="datetime1">
              <a:rPr lang="it-IT" smtClean="0"/>
              <a:t>17/07/2021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603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52407" y="6398325"/>
            <a:ext cx="549145" cy="413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FFFFFF"/>
                </a:solidFill>
                <a:latin typeface="+mn-lt"/>
              </a:defRPr>
            </a:lvl1pPr>
          </a:lstStyle>
          <a:p>
            <a:fld id="{86D111F4-63EE-4F58-9724-399958D26B1A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01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codez.in/list-popular-databases" TargetMode="External"/><Relationship Id="rId7" Type="http://schemas.openxmlformats.org/officeDocument/2006/relationships/hyperlink" Target="https://db-engines.com/en/system/MongoDB%3BMySQL%3BPostgreSQL" TargetMode="External"/><Relationship Id="rId2" Type="http://schemas.openxmlformats.org/officeDocument/2006/relationships/hyperlink" Target="https://www.keycdn.com/blog/popular-databas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nterprisedb.com/blog/postgresql-vs-mysql-360-degree-comparison-syntax-performance-scalability-and-features" TargetMode="External"/><Relationship Id="rId5" Type="http://schemas.openxmlformats.org/officeDocument/2006/relationships/hyperlink" Target="https://stackoverflow.com/questions/6475228/postgresqls-security-compared-to-mysql-etc" TargetMode="External"/><Relationship Id="rId4" Type="http://schemas.openxmlformats.org/officeDocument/2006/relationships/hyperlink" Target="https://www.xplenty.com/blog/which-databas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A5C99E-8535-418C-BE75-DBF527AA4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r>
              <a:rPr lang="it-IT" dirty="0"/>
              <a:t>Deliverable 3 – CBAM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A8C9D3-A080-4D80-A97F-777E0F342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Danilo Dell’Orco 0300229</a:t>
            </a:r>
          </a:p>
        </p:txBody>
      </p:sp>
    </p:spTree>
    <p:extLst>
      <p:ext uri="{BB962C8B-B14F-4D97-AF65-F5344CB8AC3E}">
        <p14:creationId xmlns:p14="http://schemas.microsoft.com/office/powerpoint/2010/main" val="39611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197FCC-1934-4620-92CD-9A6D469A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Valutazione Alternative - MySQL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E3A1282A-F99A-4EFF-9359-387DD290D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0572" y="2032695"/>
            <a:ext cx="4967944" cy="12431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it-IT" sz="1600" b="1" dirty="0">
                <a:solidFill>
                  <a:srgbClr val="2E3234"/>
                </a:solidFill>
              </a:rPr>
              <a:t> </a:t>
            </a:r>
            <a:r>
              <a:rPr lang="it-IT" sz="1600" dirty="0">
                <a:solidFill>
                  <a:srgbClr val="2E3234"/>
                </a:solidFill>
              </a:rPr>
              <a:t>Facilità di configurazione e utilizzo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>
                <a:solidFill>
                  <a:srgbClr val="2E3234"/>
                </a:solidFill>
              </a:rPr>
              <a:t> Facilità di integrazione con altri database e linguaggi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>
                <a:solidFill>
                  <a:srgbClr val="2E3234"/>
                </a:solidFill>
              </a:rPr>
              <a:t> Ampia documentazione disponibile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2063537-5B8B-4050-A575-B07851BA3B58}"/>
              </a:ext>
            </a:extLst>
          </p:cNvPr>
          <p:cNvSpPr txBox="1"/>
          <p:nvPr/>
        </p:nvSpPr>
        <p:spPr>
          <a:xfrm>
            <a:off x="6279176" y="3782839"/>
            <a:ext cx="4937760" cy="1559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10000"/>
              <a:buFont typeface="Wingdings" panose="05000000000000000000" pitchFamily="2" charset="2"/>
              <a:buChar char=""/>
              <a:tabLst/>
              <a:defRPr/>
            </a:pPr>
            <a:r>
              <a:rPr kumimoji="0" lang="it-IT" sz="1600" b="0" i="0" u="none" strike="noStrike" kern="1200" cap="none" spc="0" normalizeH="0" baseline="0" dirty="0">
                <a:ln>
                  <a:noFill/>
                </a:ln>
                <a:solidFill>
                  <a:srgbClr val="2E3234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Non presenta supporto nativo ad alcune funzioni come </a:t>
            </a:r>
            <a:r>
              <a:rPr kumimoji="0" lang="it-IT" sz="1600" b="0" i="1" u="none" strike="noStrike" kern="1200" cap="none" spc="0" normalizeH="0" baseline="0" dirty="0" err="1">
                <a:ln>
                  <a:noFill/>
                </a:ln>
                <a:solidFill>
                  <a:srgbClr val="2E3234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incremental</a:t>
            </a:r>
            <a:r>
              <a:rPr kumimoji="0" lang="it-IT" sz="1600" b="0" i="1" u="none" strike="noStrike" kern="1200" cap="none" spc="0" normalizeH="0" baseline="0" dirty="0">
                <a:ln>
                  <a:noFill/>
                </a:ln>
                <a:solidFill>
                  <a:srgbClr val="2E3234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backups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10000"/>
              <a:buFont typeface="Wingdings" panose="05000000000000000000" pitchFamily="2" charset="2"/>
              <a:buChar char=""/>
              <a:tabLst/>
              <a:defRPr/>
            </a:pPr>
            <a:r>
              <a:rPr kumimoji="0" lang="it-IT" sz="1600" b="0" i="0" u="none" strike="noStrike" kern="1200" cap="none" spc="0" normalizeH="0" baseline="0" dirty="0">
                <a:ln>
                  <a:noFill/>
                </a:ln>
                <a:solidFill>
                  <a:srgbClr val="2E3234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Non offre supporto nativo per XML o OLAP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10000"/>
              <a:buFont typeface="Wingdings" panose="05000000000000000000" pitchFamily="2" charset="2"/>
              <a:buChar char=""/>
              <a:tabLst/>
              <a:defRPr/>
            </a:pPr>
            <a:r>
              <a:rPr lang="it-IT" sz="1600" dirty="0">
                <a:solidFill>
                  <a:srgbClr val="2E3234"/>
                </a:solidFill>
                <a:latin typeface="-apple-system"/>
              </a:rPr>
              <a:t>Non offre una buona scalabilità orizzontale rispetto al numero di tabelle</a:t>
            </a:r>
            <a:endParaRPr kumimoji="0" lang="it-IT" sz="1600" b="0" i="0" u="none" strike="noStrike" kern="1200" cap="none" spc="0" normalizeH="0" baseline="0" dirty="0">
              <a:ln>
                <a:noFill/>
              </a:ln>
              <a:solidFill>
                <a:srgbClr val="2E3234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E99C2C80-F6DF-495E-8E3C-1F888D727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10</a:t>
            </a:fld>
            <a:endParaRPr lang="it-IT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0A0839DE-8CB8-4CFF-96D0-F9992940382B}"/>
              </a:ext>
            </a:extLst>
          </p:cNvPr>
          <p:cNvSpPr txBox="1">
            <a:spLocks/>
          </p:cNvSpPr>
          <p:nvPr/>
        </p:nvSpPr>
        <p:spPr>
          <a:xfrm>
            <a:off x="4536489" y="2032695"/>
            <a:ext cx="727968" cy="27257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dirty="0"/>
              <a:t>0.2</a:t>
            </a:r>
          </a:p>
          <a:p>
            <a:pPr marL="0" indent="0" algn="r">
              <a:buNone/>
            </a:pPr>
            <a:r>
              <a:rPr lang="it-IT" dirty="0"/>
              <a:t>0.0</a:t>
            </a:r>
          </a:p>
          <a:p>
            <a:pPr marL="0" indent="0" algn="r">
              <a:buNone/>
            </a:pPr>
            <a:r>
              <a:rPr lang="it-IT" dirty="0"/>
              <a:t>0.9</a:t>
            </a:r>
          </a:p>
          <a:p>
            <a:pPr marL="0" indent="0" algn="r">
              <a:buNone/>
            </a:pPr>
            <a:r>
              <a:rPr lang="it-IT" dirty="0"/>
              <a:t>-0.3</a:t>
            </a:r>
          </a:p>
          <a:p>
            <a:pPr marL="0" indent="0" algn="r">
              <a:buNone/>
            </a:pPr>
            <a:r>
              <a:rPr lang="it-IT" dirty="0"/>
              <a:t>0.7</a:t>
            </a:r>
          </a:p>
          <a:p>
            <a:pPr marL="0" indent="0" algn="r">
              <a:buNone/>
            </a:pPr>
            <a:r>
              <a:rPr lang="it-IT" dirty="0"/>
              <a:t>0.8</a:t>
            </a:r>
          </a:p>
          <a:p>
            <a:pPr marL="0" indent="0" algn="ctr">
              <a:buNone/>
            </a:pPr>
            <a:endParaRPr lang="it-IT" dirty="0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AACE8B32-855A-4677-92C6-B0A6AEC9EDD6}"/>
              </a:ext>
            </a:extLst>
          </p:cNvPr>
          <p:cNvSpPr txBox="1">
            <a:spLocks/>
          </p:cNvSpPr>
          <p:nvPr/>
        </p:nvSpPr>
        <p:spPr>
          <a:xfrm>
            <a:off x="1097280" y="2032695"/>
            <a:ext cx="3661468" cy="27257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it-IT" dirty="0"/>
              <a:t>Performance 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Security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Modifiability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Availability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Interoperability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Integrability</a:t>
            </a:r>
            <a:endParaRPr lang="it-IT" dirty="0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00D26E8C-6337-469B-89C6-C205EEB40797}"/>
              </a:ext>
            </a:extLst>
          </p:cNvPr>
          <p:cNvSpPr txBox="1">
            <a:spLocks/>
          </p:cNvSpPr>
          <p:nvPr/>
        </p:nvSpPr>
        <p:spPr>
          <a:xfrm>
            <a:off x="5045499" y="2032695"/>
            <a:ext cx="727968" cy="27257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dirty="0"/>
              <a:t>0.0</a:t>
            </a:r>
          </a:p>
          <a:p>
            <a:pPr marL="0" indent="0" algn="r">
              <a:buNone/>
            </a:pPr>
            <a:r>
              <a:rPr lang="it-IT" dirty="0"/>
              <a:t>0.5</a:t>
            </a:r>
          </a:p>
          <a:p>
            <a:pPr marL="0" indent="0" algn="r">
              <a:buNone/>
            </a:pPr>
            <a:r>
              <a:rPr lang="it-IT" dirty="0"/>
              <a:t>-0.3</a:t>
            </a:r>
          </a:p>
          <a:p>
            <a:pPr marL="0" indent="0" algn="r">
              <a:buNone/>
            </a:pPr>
            <a:r>
              <a:rPr lang="it-IT" dirty="0"/>
              <a:t>0.9</a:t>
            </a:r>
          </a:p>
          <a:p>
            <a:pPr marL="0" indent="0" algn="r">
              <a:buNone/>
            </a:pPr>
            <a:r>
              <a:rPr lang="it-IT" dirty="0"/>
              <a:t>0.2</a:t>
            </a:r>
          </a:p>
          <a:p>
            <a:pPr marL="0" indent="0" algn="r">
              <a:buNone/>
            </a:pPr>
            <a:r>
              <a:rPr lang="it-IT" dirty="0"/>
              <a:t>0.5</a:t>
            </a:r>
          </a:p>
          <a:p>
            <a:pPr marL="0" indent="0" algn="ctr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87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197FCC-1934-4620-92CD-9A6D469A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Valutazione Alternative- </a:t>
            </a:r>
            <a:r>
              <a:rPr lang="it-IT" dirty="0" err="1"/>
              <a:t>MongoDB</a:t>
            </a: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39C7631-C576-444D-AC97-5753309CE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5104" y="2077085"/>
            <a:ext cx="5054945" cy="14507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it-IT" sz="1600" b="1" dirty="0">
                <a:solidFill>
                  <a:srgbClr val="2E3234"/>
                </a:solidFill>
              </a:rPr>
              <a:t>  </a:t>
            </a:r>
            <a:r>
              <a:rPr lang="it-IT" sz="1600" dirty="0">
                <a:solidFill>
                  <a:srgbClr val="2E3234"/>
                </a:solidFill>
              </a:rPr>
              <a:t>Offre prestazioni elevate in lettura/scrittura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>
                <a:solidFill>
                  <a:srgbClr val="2E3234"/>
                </a:solidFill>
              </a:rPr>
              <a:t>  Offre supporto nativo a JSON e ad altri documenti </a:t>
            </a:r>
            <a:r>
              <a:rPr lang="it-IT" sz="1600" dirty="0" err="1">
                <a:solidFill>
                  <a:srgbClr val="2E3234"/>
                </a:solidFill>
              </a:rPr>
              <a:t>NoSQL</a:t>
            </a:r>
            <a:r>
              <a:rPr lang="it-IT" sz="1600" dirty="0">
                <a:solidFill>
                  <a:srgbClr val="2E3234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>
                <a:solidFill>
                  <a:srgbClr val="2E3234"/>
                </a:solidFill>
              </a:rPr>
              <a:t>  Molto semplice da utilizzare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8A01D3D-7684-40F0-87C9-735D7F34473B}"/>
              </a:ext>
            </a:extLst>
          </p:cNvPr>
          <p:cNvSpPr txBox="1"/>
          <p:nvPr/>
        </p:nvSpPr>
        <p:spPr>
          <a:xfrm>
            <a:off x="6279176" y="3782839"/>
            <a:ext cx="4937760" cy="178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10000"/>
              <a:buFont typeface="Wingdings" panose="05000000000000000000" pitchFamily="2" charset="2"/>
              <a:buChar char=""/>
              <a:tabLst/>
              <a:defRPr/>
            </a:pPr>
            <a:r>
              <a:rPr kumimoji="0" lang="it-IT" sz="1600" b="0" i="0" u="none" strike="noStrike" kern="1200" cap="none" spc="0" normalizeH="0" baseline="0" dirty="0">
                <a:ln>
                  <a:noFill/>
                </a:ln>
                <a:solidFill>
                  <a:srgbClr val="2E3234"/>
                </a:solidFill>
                <a:effectLst/>
                <a:uLnTx/>
                <a:uFillTx/>
                <a:ea typeface="+mn-ea"/>
                <a:cs typeface="+mn-cs"/>
              </a:rPr>
              <a:t>Non utilizza SQL come </a:t>
            </a:r>
            <a:r>
              <a:rPr kumimoji="0" lang="it-IT" sz="1600" b="0" i="1" u="none" strike="noStrike" kern="1200" cap="none" spc="0" normalizeH="0" baseline="0" dirty="0">
                <a:ln>
                  <a:noFill/>
                </a:ln>
                <a:solidFill>
                  <a:srgbClr val="2E3234"/>
                </a:solidFill>
                <a:effectLst/>
                <a:uLnTx/>
                <a:uFillTx/>
                <a:ea typeface="+mn-ea"/>
                <a:cs typeface="+mn-cs"/>
              </a:rPr>
              <a:t>query </a:t>
            </a:r>
            <a:r>
              <a:rPr kumimoji="0" lang="it-IT" sz="1600" b="0" i="1" u="none" strike="noStrike" kern="1200" cap="none" spc="0" normalizeH="0" baseline="0" dirty="0" err="1">
                <a:ln>
                  <a:noFill/>
                </a:ln>
                <a:solidFill>
                  <a:srgbClr val="2E3234"/>
                </a:solidFill>
                <a:effectLst/>
                <a:uLnTx/>
                <a:uFillTx/>
                <a:ea typeface="+mn-ea"/>
                <a:cs typeface="+mn-cs"/>
              </a:rPr>
              <a:t>language</a:t>
            </a:r>
            <a:r>
              <a:rPr kumimoji="0" lang="it-IT" sz="1600" b="0" u="none" strike="noStrike" kern="1200" cap="none" spc="0" normalizeH="0" baseline="0" dirty="0">
                <a:ln>
                  <a:noFill/>
                </a:ln>
                <a:solidFill>
                  <a:srgbClr val="2E3234"/>
                </a:solidFill>
                <a:effectLst/>
                <a:uLnTx/>
                <a:uFillTx/>
                <a:ea typeface="+mn-ea"/>
                <a:cs typeface="+mn-cs"/>
              </a:rPr>
              <a:t>,  sono necessari dei tool per tradurre le query da SQL a </a:t>
            </a:r>
            <a:r>
              <a:rPr kumimoji="0" lang="it-IT" sz="1600" b="0" u="none" strike="noStrike" kern="1200" cap="none" spc="0" normalizeH="0" baseline="0" dirty="0" err="1">
                <a:ln>
                  <a:noFill/>
                </a:ln>
                <a:solidFill>
                  <a:srgbClr val="2E3234"/>
                </a:solidFill>
                <a:effectLst/>
                <a:uLnTx/>
                <a:uFillTx/>
                <a:ea typeface="+mn-ea"/>
                <a:cs typeface="+mn-cs"/>
              </a:rPr>
              <a:t>MongoDB</a:t>
            </a:r>
            <a:r>
              <a:rPr kumimoji="0" lang="it-IT" sz="1600" b="0" u="none" strike="noStrike" kern="1200" cap="none" spc="0" normalizeH="0" baseline="0" dirty="0">
                <a:ln>
                  <a:noFill/>
                </a:ln>
                <a:solidFill>
                  <a:srgbClr val="2E3234"/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  <a:endParaRPr lang="it-IT" sz="1600" dirty="0">
              <a:solidFill>
                <a:srgbClr val="2E3234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10000"/>
              <a:buFont typeface="Wingdings" panose="05000000000000000000" pitchFamily="2" charset="2"/>
              <a:buChar char=""/>
              <a:tabLst/>
              <a:defRPr/>
            </a:pPr>
            <a:r>
              <a:rPr kumimoji="0" lang="it-IT" sz="1600" b="0" i="0" u="none" strike="noStrike" kern="1200" cap="none" spc="0" normalizeH="0" baseline="0" dirty="0">
                <a:ln>
                  <a:noFill/>
                </a:ln>
                <a:solidFill>
                  <a:srgbClr val="2E3234"/>
                </a:solidFill>
                <a:effectLst/>
                <a:uLnTx/>
                <a:uFillTx/>
                <a:ea typeface="+mn-ea"/>
                <a:cs typeface="+mn-cs"/>
              </a:rPr>
              <a:t>Configurazione iniziale complessa.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10000"/>
              <a:buFont typeface="Wingdings" panose="05000000000000000000" pitchFamily="2" charset="2"/>
              <a:buChar char=""/>
              <a:tabLst/>
              <a:defRPr/>
            </a:pPr>
            <a:r>
              <a:rPr kumimoji="0" lang="it-IT" sz="1600" b="0" i="0" u="none" strike="noStrike" kern="1200" cap="none" spc="0" normalizeH="0" baseline="0" dirty="0">
                <a:ln>
                  <a:noFill/>
                </a:ln>
                <a:solidFill>
                  <a:srgbClr val="2E3234"/>
                </a:solidFill>
                <a:effectLst/>
                <a:uLnTx/>
                <a:uFillTx/>
                <a:ea typeface="+mn-ea"/>
                <a:cs typeface="+mn-cs"/>
              </a:rPr>
              <a:t>La configurazione di default presenta diverse vulnerabilità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A7247477-EED8-4509-9FD1-8BD6E258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11</a:t>
            </a:fld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4B3544BC-3C98-4E86-B777-8FEB4C881A71}"/>
              </a:ext>
            </a:extLst>
          </p:cNvPr>
          <p:cNvSpPr txBox="1">
            <a:spLocks/>
          </p:cNvSpPr>
          <p:nvPr/>
        </p:nvSpPr>
        <p:spPr>
          <a:xfrm>
            <a:off x="4536489" y="2032695"/>
            <a:ext cx="727968" cy="27257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dirty="0"/>
              <a:t>0.9</a:t>
            </a:r>
          </a:p>
          <a:p>
            <a:pPr marL="0" indent="0" algn="r">
              <a:buNone/>
            </a:pPr>
            <a:r>
              <a:rPr lang="it-IT" dirty="0"/>
              <a:t>-0.2</a:t>
            </a:r>
          </a:p>
          <a:p>
            <a:pPr marL="0" indent="0" algn="r">
              <a:buNone/>
            </a:pPr>
            <a:r>
              <a:rPr lang="it-IT" dirty="0"/>
              <a:t>0.4</a:t>
            </a:r>
          </a:p>
          <a:p>
            <a:pPr marL="0" indent="0" algn="r">
              <a:buNone/>
            </a:pPr>
            <a:r>
              <a:rPr lang="it-IT" dirty="0"/>
              <a:t>0.7</a:t>
            </a:r>
          </a:p>
          <a:p>
            <a:pPr marL="0" indent="0" algn="r">
              <a:buNone/>
            </a:pPr>
            <a:r>
              <a:rPr lang="it-IT" dirty="0"/>
              <a:t>0.3</a:t>
            </a:r>
          </a:p>
          <a:p>
            <a:pPr marL="0" indent="0" algn="r">
              <a:buNone/>
            </a:pPr>
            <a:r>
              <a:rPr lang="it-IT" dirty="0"/>
              <a:t>0.8</a:t>
            </a:r>
          </a:p>
          <a:p>
            <a:pPr marL="0" indent="0" algn="ctr">
              <a:buNone/>
            </a:pPr>
            <a:endParaRPr lang="it-IT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099AE74-C35A-4033-B25A-CB55513A5C27}"/>
              </a:ext>
            </a:extLst>
          </p:cNvPr>
          <p:cNvSpPr txBox="1">
            <a:spLocks/>
          </p:cNvSpPr>
          <p:nvPr/>
        </p:nvSpPr>
        <p:spPr>
          <a:xfrm>
            <a:off x="1097280" y="2032695"/>
            <a:ext cx="3661468" cy="27257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it-IT" dirty="0"/>
              <a:t>Performance 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Security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Modifiability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Availability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Interoperability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Integrability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8035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EDD104-A21A-42C2-909D-F1C858001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Rischio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89969612-AC6B-4933-953E-7A86C59B5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it-IT" sz="2000" dirty="0" err="1"/>
              <a:t>PostgreSQL</a:t>
            </a:r>
            <a:r>
              <a:rPr lang="it-IT" sz="2000" dirty="0"/>
              <a:t>: 0.1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sz="1600" dirty="0" err="1"/>
              <a:t>PostgreSQL</a:t>
            </a:r>
            <a:r>
              <a:rPr lang="it-IT" sz="1600" dirty="0"/>
              <a:t> presenta un </a:t>
            </a:r>
            <a:r>
              <a:rPr lang="it-IT" sz="1600" i="1" dirty="0"/>
              <a:t>basso rischio </a:t>
            </a:r>
            <a:r>
              <a:rPr lang="it-IT" sz="1600" dirty="0"/>
              <a:t>dovuto alla mancanza di documentazione presente in rete. Durante il processo di sviluppo potrebbe rivelarsi particolarmente laboriosa l’implementazione delle funzionalità più complesse.</a:t>
            </a:r>
          </a:p>
          <a:p>
            <a:pPr marL="384048" lvl="2" indent="0">
              <a:buNone/>
            </a:pPr>
            <a:endParaRPr lang="it-IT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/>
              <a:t>MySQL: 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sz="1600" dirty="0"/>
              <a:t>MySQL non presenta </a:t>
            </a:r>
            <a:r>
              <a:rPr lang="it-IT" sz="1600" i="1" dirty="0"/>
              <a:t>alcun rischio</a:t>
            </a:r>
            <a:r>
              <a:rPr lang="it-IT" sz="1600" dirty="0"/>
              <a:t>, in quanto il team di sviluppo ha familiarità con tale DBMS. L’ampia documentazione presente in rete garantisce inoltre un maggiore supporto allo sviluppo di funzionalità più elaborate.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it-IT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 err="1"/>
              <a:t>MongoDB</a:t>
            </a:r>
            <a:r>
              <a:rPr lang="it-IT" sz="2000" dirty="0"/>
              <a:t>: 0.3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sz="1600" dirty="0" err="1"/>
              <a:t>MongoDB</a:t>
            </a:r>
            <a:r>
              <a:rPr lang="it-IT" sz="1600" dirty="0"/>
              <a:t> presenta un </a:t>
            </a:r>
            <a:r>
              <a:rPr lang="it-IT" sz="1600" i="1" dirty="0"/>
              <a:t>rischio</a:t>
            </a:r>
            <a:r>
              <a:rPr lang="it-IT" sz="1600" dirty="0"/>
              <a:t> in quanto non utilizza </a:t>
            </a:r>
            <a:r>
              <a:rPr lang="it-IT" sz="1600" i="1" dirty="0"/>
              <a:t>query SQL </a:t>
            </a:r>
            <a:r>
              <a:rPr lang="it-IT" sz="1600" dirty="0"/>
              <a:t>come la maggior parte dei DBMS. Potrebbe quindi rivelarsi molto più complessa l’interazione con il sistema, rendendo necessario l’utilizzo di un tool esterno per la conversione delle query.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7D25DC-FE0D-499F-A5BE-67BC431D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9526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CA20D0-5854-499E-8C47-5BED4393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Beneficio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1ACF175-4020-42B4-90D2-C80E5978B2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841021"/>
                <a:ext cx="10361424" cy="40562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𝐵𝑒𝑛𝑒𝑓𝑖𝑡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i="1" dirty="0" err="1" smtClean="0">
                        <a:latin typeface="Cambria Math" panose="02040503050406030204" pitchFamily="18" charset="0"/>
                      </a:rPr>
                      <m:t>𝑃𝑜𝑠𝑡𝑔𝑟𝑒𝑆𝑄𝐿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) =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∗0.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+14∗(0.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)+2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∗(−0.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∗0.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+15∗0.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+2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∗0.5)∗(1−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0.1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16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1ACF175-4020-42B4-90D2-C80E5978B2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841021"/>
                <a:ext cx="10361424" cy="405624"/>
              </a:xfrm>
              <a:blipFill>
                <a:blip r:embed="rId2"/>
                <a:stretch>
                  <a:fillRect l="-1176" t="-134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E6A3B7-9856-4C3E-AC6B-EBF4A66C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13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egnaposto contenuto 2">
                <a:extLst>
                  <a:ext uri="{FF2B5EF4-FFF2-40B4-BE49-F238E27FC236}">
                    <a16:creationId xmlns:a16="http://schemas.microsoft.com/office/drawing/2014/main" id="{CB64F715-1694-43A2-9A9D-3263F1BD00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7741" y="2024967"/>
                <a:ext cx="6017477" cy="41622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rmAutofit fontScale="925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𝐵𝑒𝑛𝑒𝑓𝑖𝑡</m:t>
                    </m:r>
                    <m:d>
                      <m:d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𝐴𝑆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𝐶𝑜𝑛𝑡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𝑄𝐴𝑠𝑐𝑜𝑟𝑒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  <m:r>
                      <a:rPr lang="it-IT" b="0" i="1" smtClean="0">
                        <a:latin typeface="Cambria Math" panose="02040503050406030204" pitchFamily="18" charset="0"/>
                      </a:rPr>
                      <m:t>∗|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𝑅𝑖𝑠𝑘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−1|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8" name="Segnaposto contenuto 2">
                <a:extLst>
                  <a:ext uri="{FF2B5EF4-FFF2-40B4-BE49-F238E27FC236}">
                    <a16:creationId xmlns:a16="http://schemas.microsoft.com/office/drawing/2014/main" id="{CB64F715-1694-43A2-9A9D-3263F1BD0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741" y="2024967"/>
                <a:ext cx="6017477" cy="416226"/>
              </a:xfrm>
              <a:prstGeom prst="rect">
                <a:avLst/>
              </a:prstGeom>
              <a:blipFill>
                <a:blip r:embed="rId3"/>
                <a:stretch>
                  <a:fillRect l="-2321" t="-104225" r="-1211" b="-1521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81665AAF-BECB-4806-BCF6-DF74D2E3D7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3134407"/>
                <a:ext cx="10361424" cy="40562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𝐵𝑒𝑛𝑒𝑓𝑖𝑡</m:t>
                    </m:r>
                    <m:d>
                      <m:dPr>
                        <m:ctrlPr>
                          <a:rPr lang="it-IT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 dirty="0" err="1" smtClean="0">
                            <a:latin typeface="Cambria Math" panose="02040503050406030204" pitchFamily="18" charset="0"/>
                          </a:rPr>
                          <m:t>𝑃𝑜𝑠𝑡𝑔𝑟𝑒𝑆𝑄𝐿</m:t>
                        </m:r>
                      </m:e>
                    </m:d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1" i="1" dirty="0" smtClean="0">
                        <a:latin typeface="Cambria Math" panose="02040503050406030204" pitchFamily="18" charset="0"/>
                      </a:rPr>
                      <m:t>𝟏𝟗</m:t>
                    </m:r>
                    <m:r>
                      <a:rPr lang="it-IT" sz="16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1" i="1" dirty="0" smtClean="0">
                        <a:latin typeface="Cambria Math" panose="02040503050406030204" pitchFamily="18" charset="0"/>
                      </a:rPr>
                      <m:t>𝟑𝟓</m:t>
                    </m:r>
                  </m:oMath>
                </a14:m>
                <a:endParaRPr lang="it-IT" sz="1400" b="1" dirty="0"/>
              </a:p>
            </p:txBody>
          </p:sp>
        </mc:Choice>
        <mc:Fallback xmlns="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81665AAF-BECB-4806-BCF6-DF74D2E3D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134407"/>
                <a:ext cx="10361424" cy="405624"/>
              </a:xfrm>
              <a:prstGeom prst="rect">
                <a:avLst/>
              </a:prstGeom>
              <a:blipFill>
                <a:blip r:embed="rId4"/>
                <a:stretch>
                  <a:fillRect l="-1176" t="-134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egnaposto contenuto 2">
                <a:extLst>
                  <a:ext uri="{FF2B5EF4-FFF2-40B4-BE49-F238E27FC236}">
                    <a16:creationId xmlns:a16="http://schemas.microsoft.com/office/drawing/2014/main" id="{8092CBAE-3FBC-46D5-A7DF-45E9E5C359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3848690"/>
                <a:ext cx="10361424" cy="40562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𝐵𝑒𝑛𝑒𝑓𝑖𝑡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𝑀𝑦𝑆𝑄𝐿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) =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∗0.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+14∗0.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+2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∗0.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0.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3)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+15∗0.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+2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∗0.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)∗(1)</m:t>
                    </m:r>
                  </m:oMath>
                </a14:m>
                <a:endParaRPr lang="it-IT" sz="1600" dirty="0"/>
              </a:p>
            </p:txBody>
          </p:sp>
        </mc:Choice>
        <mc:Fallback xmlns="">
          <p:sp>
            <p:nvSpPr>
              <p:cNvPr id="18" name="Segnaposto contenuto 2">
                <a:extLst>
                  <a:ext uri="{FF2B5EF4-FFF2-40B4-BE49-F238E27FC236}">
                    <a16:creationId xmlns:a16="http://schemas.microsoft.com/office/drawing/2014/main" id="{8092CBAE-3FBC-46D5-A7DF-45E9E5C35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848690"/>
                <a:ext cx="10361424" cy="405624"/>
              </a:xfrm>
              <a:prstGeom prst="rect">
                <a:avLst/>
              </a:prstGeom>
              <a:blipFill>
                <a:blip r:embed="rId5"/>
                <a:stretch>
                  <a:fillRect l="-1176" t="-134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egnaposto contenuto 2">
                <a:extLst>
                  <a:ext uri="{FF2B5EF4-FFF2-40B4-BE49-F238E27FC236}">
                    <a16:creationId xmlns:a16="http://schemas.microsoft.com/office/drawing/2014/main" id="{D65139B1-F499-4795-9809-425A86EE99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4142076"/>
                <a:ext cx="10361424" cy="40562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𝐵𝑒𝑛𝑒𝑓𝑖𝑡</m:t>
                    </m:r>
                    <m:d>
                      <m:dPr>
                        <m:ctrlPr>
                          <a:rPr lang="it-IT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𝑀𝑦𝑆𝑄𝐿</m:t>
                        </m:r>
                      </m:e>
                    </m:d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1" i="1" dirty="0" smtClean="0">
                        <a:latin typeface="Cambria Math" panose="02040503050406030204" pitchFamily="18" charset="0"/>
                      </a:rPr>
                      <m:t>𝟒𝟕</m:t>
                    </m:r>
                    <m:r>
                      <a:rPr lang="it-IT" sz="16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1" i="1" dirty="0" smtClean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it-IT" sz="1400" b="1" dirty="0"/>
              </a:p>
            </p:txBody>
          </p:sp>
        </mc:Choice>
        <mc:Fallback xmlns="">
          <p:sp>
            <p:nvSpPr>
              <p:cNvPr id="19" name="Segnaposto contenuto 2">
                <a:extLst>
                  <a:ext uri="{FF2B5EF4-FFF2-40B4-BE49-F238E27FC236}">
                    <a16:creationId xmlns:a16="http://schemas.microsoft.com/office/drawing/2014/main" id="{D65139B1-F499-4795-9809-425A86EE9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142076"/>
                <a:ext cx="10361424" cy="405624"/>
              </a:xfrm>
              <a:prstGeom prst="rect">
                <a:avLst/>
              </a:prstGeom>
              <a:blipFill>
                <a:blip r:embed="rId6"/>
                <a:stretch>
                  <a:fillRect l="-1176" t="-134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egnaposto contenuto 2">
                <a:extLst>
                  <a:ext uri="{FF2B5EF4-FFF2-40B4-BE49-F238E27FC236}">
                    <a16:creationId xmlns:a16="http://schemas.microsoft.com/office/drawing/2014/main" id="{CE3F0279-855B-4CBE-8732-40DEA5F8D9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4835307"/>
                <a:ext cx="10361424" cy="40562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𝐵𝑒𝑛𝑒𝑓𝑖𝑡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𝑀𝑜𝑛𝑔𝑜𝐷𝐵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) =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∗0.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+14∗(−0.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)+2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∗0.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∗0.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+15∗0.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+2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∗0.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)∗(1−0.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1600" dirty="0"/>
              </a:p>
            </p:txBody>
          </p:sp>
        </mc:Choice>
        <mc:Fallback xmlns="">
          <p:sp>
            <p:nvSpPr>
              <p:cNvPr id="20" name="Segnaposto contenuto 2">
                <a:extLst>
                  <a:ext uri="{FF2B5EF4-FFF2-40B4-BE49-F238E27FC236}">
                    <a16:creationId xmlns:a16="http://schemas.microsoft.com/office/drawing/2014/main" id="{CE3F0279-855B-4CBE-8732-40DEA5F8D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835307"/>
                <a:ext cx="10361424" cy="405624"/>
              </a:xfrm>
              <a:prstGeom prst="rect">
                <a:avLst/>
              </a:prstGeom>
              <a:blipFill>
                <a:blip r:embed="rId7"/>
                <a:stretch>
                  <a:fillRect l="-1176" t="-134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egnaposto contenuto 2">
                <a:extLst>
                  <a:ext uri="{FF2B5EF4-FFF2-40B4-BE49-F238E27FC236}">
                    <a16:creationId xmlns:a16="http://schemas.microsoft.com/office/drawing/2014/main" id="{0D4D9EE8-E825-416D-A53D-5D2EF9F9CB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5128693"/>
                <a:ext cx="10361424" cy="40562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𝐵𝑒𝑛𝑒𝑓𝑖𝑡</m:t>
                    </m:r>
                    <m:d>
                      <m:dPr>
                        <m:ctrlPr>
                          <a:rPr lang="it-IT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𝑀𝑜𝑛𝑔𝑜𝐷𝐵</m:t>
                        </m:r>
                      </m:e>
                    </m:d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1" i="1" dirty="0" smtClean="0">
                        <a:latin typeface="Cambria Math" panose="02040503050406030204" pitchFamily="18" charset="0"/>
                      </a:rPr>
                      <m:t>𝟑𝟓</m:t>
                    </m:r>
                    <m:r>
                      <a:rPr lang="it-IT" sz="16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1" i="1" dirty="0" smtClean="0">
                        <a:latin typeface="Cambria Math" panose="02040503050406030204" pitchFamily="18" charset="0"/>
                      </a:rPr>
                      <m:t>𝟓𝟔</m:t>
                    </m:r>
                  </m:oMath>
                </a14:m>
                <a:endParaRPr lang="it-IT" sz="1400" b="1" dirty="0"/>
              </a:p>
            </p:txBody>
          </p:sp>
        </mc:Choice>
        <mc:Fallback xmlns="">
          <p:sp>
            <p:nvSpPr>
              <p:cNvPr id="21" name="Segnaposto contenuto 2">
                <a:extLst>
                  <a:ext uri="{FF2B5EF4-FFF2-40B4-BE49-F238E27FC236}">
                    <a16:creationId xmlns:a16="http://schemas.microsoft.com/office/drawing/2014/main" id="{0D4D9EE8-E825-416D-A53D-5D2EF9F9C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5128693"/>
                <a:ext cx="10361424" cy="405624"/>
              </a:xfrm>
              <a:prstGeom prst="rect">
                <a:avLst/>
              </a:prstGeom>
              <a:blipFill>
                <a:blip r:embed="rId8"/>
                <a:stretch>
                  <a:fillRect l="-1176" t="-134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801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29A49-9607-47D4-8E21-B8D8B5FC8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2EAB162-0426-4B98-8143-A0B81961B7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Tutti e tre i software presi in considerazione sono disponibili con </a:t>
                </a:r>
                <a:r>
                  <a:rPr lang="it-IT" sz="2000" i="1" dirty="0"/>
                  <a:t>licenza gratuita open source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it-IT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Il costo delle tre alternative è considerato come unitario</a:t>
                </a:r>
              </a:p>
              <a:p>
                <a:pPr lvl="3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it-IT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 dirty="0" err="1" smtClean="0">
                            <a:latin typeface="Cambria Math" panose="02040503050406030204" pitchFamily="18" charset="0"/>
                          </a:rPr>
                          <m:t>𝑃𝑜𝑠𝑡𝑔𝑟𝑒𝑆𝑄𝐿</m:t>
                        </m:r>
                      </m:e>
                    </m:d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it-IT" sz="1600" dirty="0"/>
              </a:p>
              <a:p>
                <a:pPr lvl="3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it-IT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𝑀𝑦𝑆𝑄𝐿</m:t>
                        </m:r>
                      </m:e>
                    </m:d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it-IT" sz="1600" dirty="0"/>
              </a:p>
              <a:p>
                <a:pPr lvl="3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it-IT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𝑀𝑜𝑛𝑔𝑜𝐷𝐵</m:t>
                        </m:r>
                      </m:e>
                    </m:d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it-IT" sz="16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2EAB162-0426-4B98-8143-A0B81961B7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67" r="-4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11E145-217E-425A-941D-99F771B6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3334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CA20D0-5854-499E-8C47-5BED4393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Desiderabilità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E6A3B7-9856-4C3E-AC6B-EBF4A66C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15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egnaposto contenuto 2">
                <a:extLst>
                  <a:ext uri="{FF2B5EF4-FFF2-40B4-BE49-F238E27FC236}">
                    <a16:creationId xmlns:a16="http://schemas.microsoft.com/office/drawing/2014/main" id="{CB64F715-1694-43A2-9A9D-3263F1BD00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26044" y="1982388"/>
                <a:ext cx="3790765" cy="54997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𝐷𝑒𝑠𝑖𝑑𝑒𝑟𝑎𝑏𝑖𝑙𝑖𝑦</m:t>
                    </m:r>
                    <m:d>
                      <m:d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𝐴𝑆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𝐵𝑒𝑛𝑒𝑓𝑖𝑡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𝐴𝑆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𝐶𝑜𝑠𝑡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𝐴𝑆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8" name="Segnaposto contenuto 2">
                <a:extLst>
                  <a:ext uri="{FF2B5EF4-FFF2-40B4-BE49-F238E27FC236}">
                    <a16:creationId xmlns:a16="http://schemas.microsoft.com/office/drawing/2014/main" id="{CB64F715-1694-43A2-9A9D-3263F1BD0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044" y="1982388"/>
                <a:ext cx="3790765" cy="5499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egnaposto contenuto 2">
                <a:extLst>
                  <a:ext uri="{FF2B5EF4-FFF2-40B4-BE49-F238E27FC236}">
                    <a16:creationId xmlns:a16="http://schemas.microsoft.com/office/drawing/2014/main" id="{0CCF2C28-AF14-40FF-B79B-A84C6C8B2A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79" y="2914120"/>
                <a:ext cx="7372018" cy="61628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𝐷𝑒𝑠𝑖𝑑𝑒𝑟𝑎𝑏𝑖𝑙𝑖𝑦</m:t>
                    </m:r>
                    <m:d>
                      <m:d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𝑜𝑠𝑡𝑔𝑟𝑒𝑆𝑄𝐿</m:t>
                        </m:r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𝐵𝑒𝑛𝑒𝑓𝑖𝑡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𝑃𝑜𝑠𝑡𝑔𝑟𝑒𝑆𝑄𝐿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𝐶𝑜𝑠𝑡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𝑃𝑜𝑠𝑡𝑔𝑟𝑒𝑆𝑄𝐿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it-IT" b="0" i="0" dirty="0" smtClean="0">
                        <a:latin typeface="Cambria Math" panose="02040503050406030204" pitchFamily="18" charset="0"/>
                      </a:rPr>
                      <m:t>=19.35</m:t>
                    </m:r>
                  </m:oMath>
                </a14:m>
                <a:r>
                  <a:rPr lang="it-IT" dirty="0"/>
                  <a:t> </a:t>
                </a:r>
              </a:p>
            </p:txBody>
          </p:sp>
        </mc:Choice>
        <mc:Fallback xmlns="">
          <p:sp>
            <p:nvSpPr>
              <p:cNvPr id="13" name="Segnaposto contenuto 2">
                <a:extLst>
                  <a:ext uri="{FF2B5EF4-FFF2-40B4-BE49-F238E27FC236}">
                    <a16:creationId xmlns:a16="http://schemas.microsoft.com/office/drawing/2014/main" id="{0CCF2C28-AF14-40FF-B79B-A84C6C8B2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2914120"/>
                <a:ext cx="7372018" cy="6162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egnaposto contenuto 2">
                <a:extLst>
                  <a:ext uri="{FF2B5EF4-FFF2-40B4-BE49-F238E27FC236}">
                    <a16:creationId xmlns:a16="http://schemas.microsoft.com/office/drawing/2014/main" id="{77B9EB8E-350E-4C83-832A-6F65ED83AE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79" y="4902157"/>
                <a:ext cx="6803847" cy="67302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𝐷𝑒𝑠𝑖𝑑𝑒𝑟𝑎𝑏𝑖𝑙𝑖𝑦</m:t>
                    </m:r>
                    <m:d>
                      <m:d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𝑜𝑛𝑔𝑜𝐷𝐵</m:t>
                        </m:r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𝐵𝑒𝑛𝑒𝑓𝑖𝑡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𝑀𝑜𝑛𝑔𝑜𝐷𝐵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𝐶𝑜𝑠𝑡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𝑀𝑜𝑛𝑔𝑜𝐷𝐵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=35.56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4" name="Segnaposto contenuto 2">
                <a:extLst>
                  <a:ext uri="{FF2B5EF4-FFF2-40B4-BE49-F238E27FC236}">
                    <a16:creationId xmlns:a16="http://schemas.microsoft.com/office/drawing/2014/main" id="{77B9EB8E-350E-4C83-832A-6F65ED83A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4902157"/>
                <a:ext cx="6803847" cy="6730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egnaposto contenuto 2">
                <a:extLst>
                  <a:ext uri="{FF2B5EF4-FFF2-40B4-BE49-F238E27FC236}">
                    <a16:creationId xmlns:a16="http://schemas.microsoft.com/office/drawing/2014/main" id="{0D792D93-25BB-4A26-859E-546E52B479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79" y="3918760"/>
                <a:ext cx="7221098" cy="59504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𝐷𝑒𝑠𝑖𝑑𝑒𝑟𝑎𝑏𝑖𝑙𝑖𝑦</m:t>
                    </m:r>
                    <m:d>
                      <m:d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𝑦𝑆𝑄𝐿</m:t>
                        </m:r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𝐵𝑒𝑛𝑒𝑓𝑖𝑡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𝑀𝑦𝑆𝑄𝐿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𝐶𝑜𝑠𝑡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𝑀𝑦𝑆𝑄𝐿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=47.6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5" name="Segnaposto contenuto 2">
                <a:extLst>
                  <a:ext uri="{FF2B5EF4-FFF2-40B4-BE49-F238E27FC236}">
                    <a16:creationId xmlns:a16="http://schemas.microsoft.com/office/drawing/2014/main" id="{0D792D93-25BB-4A26-859E-546E52B47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3918760"/>
                <a:ext cx="7221098" cy="5950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215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FC5B89-8654-42F4-8BCB-3E73107E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Classifica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4941E40-C1CA-4B08-858B-F3C4228B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16</a:t>
            </a:fld>
            <a:endParaRPr lang="it-IT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97BAEFF-2EA2-40DB-A14B-26008C89D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8243"/>
            <a:ext cx="2368563" cy="1450757"/>
          </a:xfrm>
        </p:spPr>
        <p:txBody>
          <a:bodyPr>
            <a:normAutofit/>
          </a:bodyPr>
          <a:lstStyle/>
          <a:p>
            <a:pPr marL="658368" lvl="1" indent="-457200">
              <a:buFont typeface="+mj-lt"/>
              <a:buAutoNum type="arabicPeriod"/>
            </a:pPr>
            <a:r>
              <a:rPr lang="it-IT" sz="2400" dirty="0"/>
              <a:t>MySQL</a:t>
            </a:r>
          </a:p>
          <a:p>
            <a:pPr marL="658368" lvl="1" indent="-457200">
              <a:buFont typeface="+mj-lt"/>
              <a:buAutoNum type="arabicPeriod"/>
            </a:pPr>
            <a:r>
              <a:rPr lang="it-IT" sz="2400" dirty="0" err="1"/>
              <a:t>MongoDB</a:t>
            </a:r>
            <a:endParaRPr lang="it-IT" sz="2400" dirty="0"/>
          </a:p>
          <a:p>
            <a:pPr marL="658368" lvl="1" indent="-457200">
              <a:buFont typeface="+mj-lt"/>
              <a:buAutoNum type="arabicPeriod"/>
            </a:pPr>
            <a:r>
              <a:rPr lang="it-IT" sz="2400" dirty="0" err="1"/>
              <a:t>PostgreSQL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6257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FC5B89-8654-42F4-8BCB-3E73107E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4941E40-C1CA-4B08-858B-F3C4228B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17</a:t>
            </a:fld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contenuto 4">
                <a:extLst>
                  <a:ext uri="{FF2B5EF4-FFF2-40B4-BE49-F238E27FC236}">
                    <a16:creationId xmlns:a16="http://schemas.microsoft.com/office/drawing/2014/main" id="{BB366168-7B7E-49C4-8EA4-C82F6E8BED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1955804"/>
                <a:ext cx="10159605" cy="439173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850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:r>
                  <a:rPr lang="it-IT" sz="2600" dirty="0"/>
                  <a:t> MySQL rappresenta la migliore scelta tra i DBMS considerati, in quanto è quello che offre un maggiore score di desiderabilità.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100" b="0" i="1" dirty="0" smtClean="0">
                        <a:latin typeface="Cambria Math" panose="02040503050406030204" pitchFamily="18" charset="0"/>
                      </a:rPr>
                      <m:t>𝐷𝑒𝑠𝑖𝑑𝑒𝑟𝑎𝑏𝑖𝑙𝑖𝑦</m:t>
                    </m:r>
                    <m:d>
                      <m:dPr>
                        <m:ctrlPr>
                          <a:rPr lang="it-IT" sz="21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10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2100" b="0" i="1" smtClean="0">
                            <a:latin typeface="Cambria Math" panose="02040503050406030204" pitchFamily="18" charset="0"/>
                          </a:rPr>
                          <m:t>𝑦𝑆𝑄𝐿</m:t>
                        </m:r>
                      </m:e>
                    </m:d>
                    <m:r>
                      <a:rPr lang="it-IT" sz="2100" b="0" i="1" dirty="0" smtClean="0">
                        <a:latin typeface="Cambria Math" panose="02040503050406030204" pitchFamily="18" charset="0"/>
                      </a:rPr>
                      <m:t>=47.6</m:t>
                    </m:r>
                  </m:oMath>
                </a14:m>
                <a:endParaRPr lang="it-IT" sz="2100" dirty="0"/>
              </a:p>
              <a:p>
                <a:pPr marL="0" indent="0">
                  <a:buNone/>
                </a:pPr>
                <a:endParaRPr lang="it-IT" sz="16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sz="2600" dirty="0"/>
                  <a:t> </a:t>
                </a:r>
                <a:r>
                  <a:rPr lang="it-IT" sz="2600" dirty="0" err="1"/>
                  <a:t>MongoDB</a:t>
                </a:r>
                <a:r>
                  <a:rPr lang="it-IT" sz="2600" dirty="0"/>
                  <a:t> risulta essere una scelta accettabile, avendo raggiunto uno score di desiderabilità non troppo inferiore a MySQL. 	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100" b="0" i="1" dirty="0" smtClean="0">
                        <a:latin typeface="Cambria Math" panose="02040503050406030204" pitchFamily="18" charset="0"/>
                      </a:rPr>
                      <m:t>𝐷𝑒𝑠𝑖𝑑𝑒𝑟𝑎𝑏𝑖𝑙𝑖𝑦</m:t>
                    </m:r>
                    <m:d>
                      <m:dPr>
                        <m:ctrlPr>
                          <a:rPr lang="it-IT" sz="21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10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2100" b="0" i="1" smtClean="0">
                            <a:latin typeface="Cambria Math" panose="02040503050406030204" pitchFamily="18" charset="0"/>
                          </a:rPr>
                          <m:t>𝑜𝑛𝑔𝑜𝐷𝐵</m:t>
                        </m:r>
                      </m:e>
                    </m:d>
                    <m:r>
                      <a:rPr lang="it-IT" sz="2100" b="0" i="1" dirty="0" smtClean="0">
                        <a:latin typeface="Cambria Math" panose="02040503050406030204" pitchFamily="18" charset="0"/>
                      </a:rPr>
                      <m:t>=35.56</m:t>
                    </m:r>
                  </m:oMath>
                </a14:m>
                <a:endParaRPr lang="it-IT" sz="21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it-IT" sz="2100" dirty="0"/>
                  <a:t>Inferiore del 27% rispetto a MySQL</a:t>
                </a:r>
              </a:p>
              <a:p>
                <a:pPr marL="0" indent="0">
                  <a:buNone/>
                </a:pPr>
                <a:endParaRPr lang="it-IT" sz="16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sz="2600" dirty="0" err="1"/>
                  <a:t>PostgreSQL</a:t>
                </a:r>
                <a:r>
                  <a:rPr lang="it-IT" sz="2600" dirty="0"/>
                  <a:t> rappresenta invece una alternativa decisamente </a:t>
                </a:r>
                <a:r>
                  <a:rPr lang="it-IT" sz="2600" i="1" dirty="0"/>
                  <a:t>sconsigliabile</a:t>
                </a:r>
                <a:r>
                  <a:rPr lang="it-IT" sz="2600" dirty="0"/>
                  <a:t> rispetto alle altre due possibilità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100" b="0" i="1" dirty="0" smtClean="0">
                        <a:latin typeface="Cambria Math" panose="02040503050406030204" pitchFamily="18" charset="0"/>
                      </a:rPr>
                      <m:t>𝐷𝑒𝑠𝑖𝑑𝑒𝑟𝑎𝑏𝑖𝑙𝑖𝑦</m:t>
                    </m:r>
                    <m:d>
                      <m:dPr>
                        <m:ctrlPr>
                          <a:rPr lang="it-IT" sz="21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10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t-IT" sz="2100" b="0" i="1" smtClean="0">
                            <a:latin typeface="Cambria Math" panose="02040503050406030204" pitchFamily="18" charset="0"/>
                          </a:rPr>
                          <m:t>𝑜𝑠𝑡𝑔𝑟𝑒𝑆𝑄𝐿</m:t>
                        </m:r>
                      </m:e>
                    </m:d>
                    <m:r>
                      <a:rPr lang="it-IT" sz="21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100" b="0" i="0" dirty="0" smtClean="0">
                        <a:latin typeface="Cambria Math" panose="02040503050406030204" pitchFamily="18" charset="0"/>
                      </a:rPr>
                      <m:t>19.35</m:t>
                    </m:r>
                  </m:oMath>
                </a14:m>
                <a:r>
                  <a:rPr lang="it-IT" sz="2100" dirty="0"/>
                  <a:t>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it-IT" sz="2100" dirty="0"/>
                  <a:t>Inferiore del 45% rispetto a </a:t>
                </a:r>
                <a:r>
                  <a:rPr lang="it-IT" sz="2100" dirty="0" err="1"/>
                  <a:t>MongoDB</a:t>
                </a:r>
                <a:endParaRPr lang="it-IT" sz="21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it-IT" sz="2100" dirty="0"/>
                  <a:t>Inferiore del 60% rispetto a MySQL</a:t>
                </a:r>
              </a:p>
              <a:p>
                <a:pPr marL="201168" lvl="1" indent="0">
                  <a:buNone/>
                </a:pPr>
                <a:endParaRPr lang="it-IT" dirty="0"/>
              </a:p>
              <a:p>
                <a:pPr marL="201168" lvl="1" indent="0">
                  <a:buNone/>
                </a:pPr>
                <a:endParaRPr lang="it-IT" dirty="0"/>
              </a:p>
              <a:p>
                <a:pPr marL="201168" lvl="1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6" name="Segnaposto contenuto 4">
                <a:extLst>
                  <a:ext uri="{FF2B5EF4-FFF2-40B4-BE49-F238E27FC236}">
                    <a16:creationId xmlns:a16="http://schemas.microsoft.com/office/drawing/2014/main" id="{BB366168-7B7E-49C4-8EA4-C82F6E8BE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955804"/>
                <a:ext cx="10159605" cy="4391730"/>
              </a:xfrm>
              <a:prstGeom prst="rect">
                <a:avLst/>
              </a:prstGeom>
              <a:blipFill>
                <a:blip r:embed="rId2"/>
                <a:stretch>
                  <a:fillRect l="-1560" t="-29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986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3323B5-185E-49F9-B860-676E84DE8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dirty="0"/>
              <a:t>Riferimenti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72BC3A7-07F9-4C72-89FB-61A5445BF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/>
              <a:t>[1] </a:t>
            </a:r>
            <a:r>
              <a:rPr lang="it-IT" i="1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https://www.keycdn.com/blog/popular-databases</a:t>
            </a:r>
            <a:endParaRPr lang="it-IT" i="1" dirty="0">
              <a:solidFill>
                <a:schemeClr val="accent2"/>
              </a:solidFill>
            </a:endParaRPr>
          </a:p>
          <a:p>
            <a:r>
              <a:rPr lang="it-IT" b="1" dirty="0"/>
              <a:t>[2] </a:t>
            </a:r>
            <a:r>
              <a:rPr lang="it-IT" i="1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https://acodez.in/list-popular-databases</a:t>
            </a:r>
            <a:endParaRPr lang="it-IT" i="1" dirty="0">
              <a:solidFill>
                <a:schemeClr val="accent2"/>
              </a:solidFill>
            </a:endParaRPr>
          </a:p>
          <a:p>
            <a:r>
              <a:rPr lang="it-IT" b="1" dirty="0"/>
              <a:t>[3] </a:t>
            </a:r>
            <a:r>
              <a:rPr lang="it-IT" i="1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https://www.xplenty.com/blog/which-database/</a:t>
            </a:r>
            <a:endParaRPr lang="it-IT" i="1" dirty="0">
              <a:solidFill>
                <a:schemeClr val="accent2"/>
              </a:solidFill>
            </a:endParaRPr>
          </a:p>
          <a:p>
            <a:r>
              <a:rPr lang="it-IT" b="1" dirty="0"/>
              <a:t>[4] </a:t>
            </a:r>
            <a:r>
              <a:rPr lang="it-IT" i="1" dirty="0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https://stackoverflow.com/questions/6475228/postgresqls-security-compared-to-mysql-etc</a:t>
            </a:r>
            <a:endParaRPr lang="it-IT" i="1" dirty="0">
              <a:solidFill>
                <a:schemeClr val="accent2"/>
              </a:solidFill>
            </a:endParaRPr>
          </a:p>
          <a:p>
            <a:r>
              <a:rPr lang="it-IT" b="1" dirty="0"/>
              <a:t>[5] </a:t>
            </a:r>
            <a:r>
              <a:rPr lang="it-IT" i="1" dirty="0">
                <a:solidFill>
                  <a:schemeClr val="accent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https://www.enterprisedb.com/blog/postgresql-vs-mysql-360-degree-comparison-syntax-performance-scalability-and-feature</a:t>
            </a:r>
            <a:r>
              <a:rPr lang="it-IT" dirty="0">
                <a:solidFill>
                  <a:schemeClr val="accent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endParaRPr lang="it-IT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b="1" dirty="0"/>
              <a:t> [6] </a:t>
            </a:r>
            <a:r>
              <a:rPr lang="it-IT" i="1" dirty="0">
                <a:solidFill>
                  <a:schemeClr val="accent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https://db-engines.com/en/system/MongoDB%3BMySQL%3BPostgreSQL</a:t>
            </a:r>
            <a:endParaRPr lang="it-IT" i="1" dirty="0">
              <a:solidFill>
                <a:schemeClr val="accent2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48B8F78-9083-4ECA-9295-B3AD63F6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1427" y="6435528"/>
            <a:ext cx="549145" cy="413638"/>
          </a:xfrm>
        </p:spPr>
        <p:txBody>
          <a:bodyPr/>
          <a:lstStyle/>
          <a:p>
            <a:fld id="{86D111F4-63EE-4F58-9724-399958D26B1A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738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3A61F98-5ECC-4DCE-B459-BA23B5D1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89" y="2985324"/>
            <a:ext cx="3084844" cy="958789"/>
          </a:xfrm>
        </p:spPr>
        <p:txBody>
          <a:bodyPr anchor="ctr">
            <a:normAutofit/>
          </a:bodyPr>
          <a:lstStyle/>
          <a:p>
            <a:r>
              <a:rPr lang="it-IT" sz="5400" dirty="0">
                <a:solidFill>
                  <a:srgbClr val="FFFFFF"/>
                </a:solidFill>
                <a:latin typeface="+mn-lt"/>
              </a:rPr>
              <a:t>Roadmap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7565FB-4544-4F77-9C1F-0FA559C9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6D111F4-63EE-4F58-9724-399958D26B1A}" type="slidenum">
              <a:rPr lang="it-IT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</a:t>
            </a:fld>
            <a:endParaRPr lang="it-IT">
              <a:solidFill>
                <a:schemeClr val="tx2"/>
              </a:solidFill>
            </a:endParaRPr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48265173-9525-42FA-A891-984197C499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48800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185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5ADA69-E830-4D76-A845-9517C5D1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</a:t>
            </a:r>
            <a:r>
              <a:rPr lang="it-IT" sz="1800" dirty="0"/>
              <a:t>(1/2)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47D572-15B3-42B8-BAC8-BE1084B2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3</a:t>
            </a:fld>
            <a:endParaRPr lang="it-IT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E1EE2D17-247A-44E1-A1F3-9F4EB2995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979428"/>
            <a:ext cx="10058400" cy="3356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Si vuole sviluppare un software in ambiente Java per la </a:t>
            </a:r>
            <a:r>
              <a:rPr lang="it-IT" sz="2400" i="1" dirty="0"/>
              <a:t>gestione di un’isola ecologica</a:t>
            </a:r>
            <a:r>
              <a:rPr lang="it-IT" sz="2400" dirty="0"/>
              <a:t>.</a:t>
            </a:r>
          </a:p>
          <a:p>
            <a:r>
              <a:rPr lang="it-IT" sz="2400" dirty="0"/>
              <a:t>Tale applicazione, chiamata </a:t>
            </a:r>
            <a:r>
              <a:rPr lang="it-IT" sz="2400" i="1" dirty="0"/>
              <a:t>BeEcological</a:t>
            </a:r>
            <a:r>
              <a:rPr lang="it-IT" sz="2400" dirty="0"/>
              <a:t>, deve offrire diverse funzionalità ad utenti e proprietari di un centro.</a:t>
            </a:r>
          </a:p>
          <a:p>
            <a:pPr lvl="1"/>
            <a:r>
              <a:rPr lang="it-IT" sz="2000" dirty="0"/>
              <a:t>Un utente può effettuare una prenotazione verso un centro</a:t>
            </a:r>
          </a:p>
          <a:p>
            <a:pPr lvl="1"/>
            <a:r>
              <a:rPr lang="it-IT" sz="2000" dirty="0"/>
              <a:t>Un proprietario può confermare o declinare una prenotazione</a:t>
            </a:r>
          </a:p>
        </p:txBody>
      </p:sp>
    </p:spTree>
    <p:extLst>
      <p:ext uri="{BB962C8B-B14F-4D97-AF65-F5344CB8AC3E}">
        <p14:creationId xmlns:p14="http://schemas.microsoft.com/office/powerpoint/2010/main" val="406143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5ADA69-E830-4D76-A845-9517C5D1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</a:t>
            </a:r>
            <a:r>
              <a:rPr kumimoji="0" lang="it-IT" sz="18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(2/2)</a:t>
            </a:r>
            <a:endParaRPr lang="it-IT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47D572-15B3-42B8-BAC8-BE1084B2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4</a:t>
            </a:fld>
            <a:endParaRPr lang="it-IT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E1EE2D17-247A-44E1-A1F3-9F4EB2995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40786"/>
            <a:ext cx="10058400" cy="4075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E’ necessario definire l’architettura software del sistema.</a:t>
            </a:r>
          </a:p>
          <a:p>
            <a:pPr lvl="1"/>
            <a:r>
              <a:rPr lang="it-IT" sz="2000" dirty="0"/>
              <a:t>Scelta della struttura del sistema e dei componenti software da utilizzare nel progetto.</a:t>
            </a:r>
          </a:p>
          <a:p>
            <a:pPr marL="228600" lvl="1" indent="0">
              <a:buNone/>
            </a:pPr>
            <a:endParaRPr lang="it-IT" sz="1800" dirty="0"/>
          </a:p>
          <a:p>
            <a:r>
              <a:rPr lang="it-IT" sz="2400" dirty="0"/>
              <a:t>Si vuole applicare a tale scopo </a:t>
            </a:r>
            <a:r>
              <a:rPr lang="it-IT" sz="2400" b="1" dirty="0"/>
              <a:t>Cost Benefit Analysis Method </a:t>
            </a:r>
          </a:p>
          <a:p>
            <a:pPr lvl="1"/>
            <a:r>
              <a:rPr lang="it-IT" sz="2000" dirty="0"/>
              <a:t>Tecnica decisionale che permette di selezionare la </a:t>
            </a:r>
            <a:r>
              <a:rPr lang="it-IT" sz="2000" i="1" dirty="0"/>
              <a:t>migliore</a:t>
            </a:r>
            <a:r>
              <a:rPr lang="it-IT" sz="2000" dirty="0"/>
              <a:t> tra </a:t>
            </a:r>
            <a:r>
              <a:rPr lang="it-IT" sz="2000" i="1" dirty="0"/>
              <a:t>diverse alternative</a:t>
            </a:r>
            <a:r>
              <a:rPr lang="it-IT" sz="2000" dirty="0"/>
              <a:t>, valutando per ognuna </a:t>
            </a:r>
            <a:r>
              <a:rPr lang="it-IT" sz="2000" b="1" dirty="0"/>
              <a:t>costi</a:t>
            </a:r>
            <a:r>
              <a:rPr lang="it-IT" sz="2000" dirty="0"/>
              <a:t> e </a:t>
            </a:r>
            <a:r>
              <a:rPr lang="it-IT" sz="2000" b="1" dirty="0"/>
              <a:t>benefici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18304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37971-6AD4-445D-8324-675EF24D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Decisione e Alternative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BD57563-FF1F-D340-AD5D-1B493BC02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48397"/>
            <a:ext cx="10135932" cy="3417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Per l’implementazione di BeEcological è necessario l’utilizzo di un </a:t>
            </a:r>
            <a:r>
              <a:rPr lang="it-IT" sz="2000" b="1" i="1" dirty="0"/>
              <a:t>DBMS</a:t>
            </a:r>
            <a:r>
              <a:rPr lang="it-IT" sz="2000" dirty="0"/>
              <a:t>, al fine di mantenere la </a:t>
            </a:r>
            <a:r>
              <a:rPr lang="it-IT" sz="2000" i="1" dirty="0"/>
              <a:t>persistenza</a:t>
            </a:r>
            <a:r>
              <a:rPr lang="it-IT" sz="2000" dirty="0"/>
              <a:t> dei dati relativi agli utenti, ai centri, e a tutte le richieste di prenotazione effettuate.</a:t>
            </a:r>
          </a:p>
          <a:p>
            <a:r>
              <a:rPr lang="it-IT" sz="2000" dirty="0"/>
              <a:t>Sono state individuate tre possibili alternative: </a:t>
            </a:r>
            <a:r>
              <a:rPr lang="it-IT" sz="2000" b="1" dirty="0" err="1"/>
              <a:t>PostgreSQL</a:t>
            </a:r>
            <a:r>
              <a:rPr lang="it-IT" sz="2000" dirty="0"/>
              <a:t>, </a:t>
            </a:r>
            <a:r>
              <a:rPr lang="it-IT" sz="2000" b="1" dirty="0"/>
              <a:t>MySQL</a:t>
            </a:r>
            <a:r>
              <a:rPr lang="it-IT" sz="2000" dirty="0"/>
              <a:t>, </a:t>
            </a:r>
            <a:r>
              <a:rPr lang="it-IT" sz="2000" b="1" dirty="0" err="1"/>
              <a:t>MongoDB</a:t>
            </a:r>
            <a:r>
              <a:rPr lang="it-IT" sz="2000" dirty="0"/>
              <a:t>.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C0B0583-5705-4560-A5E1-EEAA2F7E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577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197FCC-1934-4620-92CD-9A6D469A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Attributi di Qualità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EBFDDD5B-2F6F-4873-8ECF-8EFDCF5FC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251" y="2130349"/>
            <a:ext cx="3661468" cy="327437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Security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Modifiability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Availability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Interoperability</a:t>
            </a:r>
            <a:r>
              <a:rPr lang="it-IT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Integrability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AEE8C20-F864-4A60-8A56-9F7BD9AD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102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9509CD-2705-470E-A96D-46E7AE83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Attributi di Qualità - Descrizione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EAFEF7-9960-47E9-9A23-32C95F91C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3186"/>
            <a:ext cx="10241280" cy="349862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Le </a:t>
            </a:r>
            <a:r>
              <a:rPr lang="it-IT" b="1" dirty="0"/>
              <a:t>performance</a:t>
            </a:r>
            <a:r>
              <a:rPr lang="it-IT" dirty="0"/>
              <a:t> indicano la velocità del DBMS nelle operazioni di lettura/scrittura delle tabelle.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La </a:t>
            </a:r>
            <a:r>
              <a:rPr lang="it-IT" b="1" dirty="0"/>
              <a:t>security</a:t>
            </a:r>
            <a:r>
              <a:rPr lang="it-IT" dirty="0"/>
              <a:t> specifica quanto il database sia privo di vulnerabilità.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La </a:t>
            </a:r>
            <a:r>
              <a:rPr lang="it-IT" b="1" dirty="0" err="1"/>
              <a:t>modifiability</a:t>
            </a:r>
            <a:r>
              <a:rPr lang="it-IT" b="1" dirty="0"/>
              <a:t> </a:t>
            </a:r>
            <a:r>
              <a:rPr lang="it-IT" dirty="0"/>
              <a:t>indica la facilità con cui è possibile apportare modifiche all’interno del DB.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L’ </a:t>
            </a:r>
            <a:r>
              <a:rPr lang="it-IT" b="1" dirty="0" err="1"/>
              <a:t>availability</a:t>
            </a:r>
            <a:r>
              <a:rPr lang="it-IT" dirty="0"/>
              <a:t> indica per quanto tempo il database è effettivamente accessibile, rispetto al tempo totale in cui è attivo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L‘ </a:t>
            </a:r>
            <a:r>
              <a:rPr lang="it-IT" b="1" dirty="0" err="1"/>
              <a:t>interoperability</a:t>
            </a:r>
            <a:r>
              <a:rPr lang="it-IT" dirty="0"/>
              <a:t> indica quanto facilmente il DBMS può comunicare servizi esterni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L’ </a:t>
            </a:r>
            <a:r>
              <a:rPr lang="it-IT" b="1" dirty="0" err="1"/>
              <a:t>integrability</a:t>
            </a:r>
            <a:r>
              <a:rPr lang="it-IT" dirty="0"/>
              <a:t> indica quanto facilmente il DBMS può essere integrato all’interno di altri sistemi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97256-7796-49A1-A5E8-A681F64B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6005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197FCC-1934-4620-92CD-9A6D469A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Attributi di Qualità - Contributo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EBFDDD5B-2F6F-4873-8ECF-8EFDCF5FC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0028" y="2059329"/>
            <a:ext cx="3661468" cy="272573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Performance 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Security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Modifiability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Availability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Interoperability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Integrability</a:t>
            </a:r>
            <a:endParaRPr lang="it-IT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48ECC036-6ED4-477E-BF96-B69F4A5EDFFE}"/>
              </a:ext>
            </a:extLst>
          </p:cNvPr>
          <p:cNvSpPr txBox="1">
            <a:spLocks/>
          </p:cNvSpPr>
          <p:nvPr/>
        </p:nvSpPr>
        <p:spPr>
          <a:xfrm>
            <a:off x="5296417" y="2059329"/>
            <a:ext cx="394169" cy="27257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/>
              <a:t>20</a:t>
            </a:r>
          </a:p>
          <a:p>
            <a:pPr marL="0" indent="0" algn="ctr">
              <a:buNone/>
            </a:pPr>
            <a:r>
              <a:rPr lang="it-IT" dirty="0"/>
              <a:t>14</a:t>
            </a:r>
          </a:p>
          <a:p>
            <a:pPr marL="0" indent="0" algn="ctr">
              <a:buNone/>
            </a:pPr>
            <a:r>
              <a:rPr lang="it-IT" dirty="0"/>
              <a:t>22</a:t>
            </a:r>
          </a:p>
          <a:p>
            <a:pPr marL="0" indent="0" algn="ctr">
              <a:buNone/>
            </a:pPr>
            <a:r>
              <a:rPr lang="it-IT" dirty="0"/>
              <a:t>9</a:t>
            </a:r>
          </a:p>
          <a:p>
            <a:pPr marL="0" indent="0" algn="ctr">
              <a:buNone/>
            </a:pPr>
            <a:r>
              <a:rPr lang="it-IT" dirty="0"/>
              <a:t>15</a:t>
            </a:r>
          </a:p>
          <a:p>
            <a:pPr marL="0" indent="0" algn="ctr">
              <a:buNone/>
            </a:pPr>
            <a:r>
              <a:rPr lang="it-IT" dirty="0"/>
              <a:t>20</a:t>
            </a:r>
          </a:p>
          <a:p>
            <a:pPr marL="0" indent="0" algn="ctr">
              <a:buNone/>
            </a:pP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D6B99B0-5175-4B32-A483-E449322E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823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197FCC-1934-4620-92CD-9A6D469A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Valutazione Alternative - </a:t>
            </a:r>
            <a:r>
              <a:rPr lang="it-IT" dirty="0" err="1"/>
              <a:t>PostgreSQL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A7B83F-0A6F-4544-9DFE-625078D45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0617" y="2077085"/>
            <a:ext cx="4967944" cy="14507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it-IT" sz="1600" b="1" dirty="0">
                <a:solidFill>
                  <a:srgbClr val="2E3234"/>
                </a:solidFill>
              </a:rPr>
              <a:t>  </a:t>
            </a:r>
            <a:r>
              <a:rPr lang="it-IT" sz="1600" dirty="0">
                <a:solidFill>
                  <a:srgbClr val="2E3234"/>
                </a:solidFill>
              </a:rPr>
              <a:t>DBMS Altamente scalabile, capace di gestire anche  terabytes di dati.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>
                <a:solidFill>
                  <a:srgbClr val="2E3234"/>
                </a:solidFill>
              </a:rPr>
              <a:t>  Offre supporto nativo a JSON.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>
                <a:solidFill>
                  <a:srgbClr val="2E3234"/>
                </a:solidFill>
              </a:rPr>
              <a:t>  Offre moltissime interfacce e funzioni predefinite.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48ECC036-6ED4-477E-BF96-B69F4A5EDFFE}"/>
              </a:ext>
            </a:extLst>
          </p:cNvPr>
          <p:cNvSpPr txBox="1">
            <a:spLocks/>
          </p:cNvSpPr>
          <p:nvPr/>
        </p:nvSpPr>
        <p:spPr>
          <a:xfrm>
            <a:off x="4536489" y="2032695"/>
            <a:ext cx="727968" cy="27257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dirty="0"/>
              <a:t>0.0</a:t>
            </a:r>
          </a:p>
          <a:p>
            <a:pPr marL="0" indent="0" algn="r">
              <a:buNone/>
            </a:pPr>
            <a:r>
              <a:rPr lang="it-IT" dirty="0"/>
              <a:t>0.5</a:t>
            </a:r>
          </a:p>
          <a:p>
            <a:pPr marL="0" indent="0" algn="r">
              <a:buNone/>
            </a:pPr>
            <a:r>
              <a:rPr lang="it-IT" dirty="0"/>
              <a:t>-0.3</a:t>
            </a:r>
          </a:p>
          <a:p>
            <a:pPr marL="0" indent="0" algn="r">
              <a:buNone/>
            </a:pPr>
            <a:r>
              <a:rPr lang="it-IT" dirty="0"/>
              <a:t>0.9</a:t>
            </a:r>
          </a:p>
          <a:p>
            <a:pPr marL="0" indent="0" algn="r">
              <a:buNone/>
            </a:pPr>
            <a:r>
              <a:rPr lang="it-IT" dirty="0"/>
              <a:t>0.2</a:t>
            </a:r>
          </a:p>
          <a:p>
            <a:pPr marL="0" indent="0" algn="r">
              <a:buNone/>
            </a:pPr>
            <a:r>
              <a:rPr lang="it-IT" dirty="0"/>
              <a:t>0.5</a:t>
            </a:r>
          </a:p>
          <a:p>
            <a:pPr marL="0" indent="0" algn="ctr">
              <a:buNone/>
            </a:pP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AB668DB-AEFB-4DFD-A849-8C015C29B1D8}"/>
              </a:ext>
            </a:extLst>
          </p:cNvPr>
          <p:cNvSpPr txBox="1"/>
          <p:nvPr/>
        </p:nvSpPr>
        <p:spPr>
          <a:xfrm>
            <a:off x="6279176" y="3782839"/>
            <a:ext cx="4937760" cy="133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10000"/>
              <a:buFont typeface="Wingdings" panose="05000000000000000000" pitchFamily="2" charset="2"/>
              <a:buChar char=""/>
              <a:tabLst/>
              <a:defRPr/>
            </a:pPr>
            <a:r>
              <a:rPr kumimoji="0" lang="it-IT" sz="1600" b="0" i="0" u="none" strike="noStrike" kern="1200" cap="none" spc="0" normalizeH="0" baseline="0" dirty="0">
                <a:ln>
                  <a:noFill/>
                </a:ln>
                <a:solidFill>
                  <a:srgbClr val="2E3234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Configurazione iniziale complessa.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10000"/>
              <a:buFont typeface="Wingdings" panose="05000000000000000000" pitchFamily="2" charset="2"/>
              <a:buChar char=""/>
              <a:tabLst/>
              <a:defRPr/>
            </a:pPr>
            <a:r>
              <a:rPr kumimoji="0" lang="it-IT" sz="1600" b="0" i="0" u="none" strike="noStrike" kern="1200" cap="none" spc="0" normalizeH="0" baseline="0" dirty="0">
                <a:ln>
                  <a:noFill/>
                </a:ln>
                <a:solidFill>
                  <a:srgbClr val="2E3234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Velocità di lettura non ottimale quando il carico di lavoro è troppo pesante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10000"/>
              <a:buFont typeface="Wingdings" panose="05000000000000000000" pitchFamily="2" charset="2"/>
              <a:buChar char=""/>
              <a:tabLst/>
              <a:defRPr/>
            </a:pPr>
            <a:r>
              <a:rPr lang="it-IT" sz="1600" dirty="0">
                <a:solidFill>
                  <a:srgbClr val="2E3234"/>
                </a:solidFill>
                <a:latin typeface="-apple-system"/>
              </a:rPr>
              <a:t>Documentazione carente</a:t>
            </a:r>
            <a:endParaRPr kumimoji="0" lang="it-IT" sz="1600" b="0" i="0" u="none" strike="noStrike" kern="1200" cap="none" spc="0" normalizeH="0" baseline="0" dirty="0">
              <a:ln>
                <a:noFill/>
              </a:ln>
              <a:solidFill>
                <a:srgbClr val="2E3234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7E596133-EEB0-4667-89E5-7E3FE0AA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9</a:t>
            </a:fld>
            <a:endParaRPr lang="it-IT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EC54B961-61FA-4240-BBB4-B3D0FDF5B51F}"/>
              </a:ext>
            </a:extLst>
          </p:cNvPr>
          <p:cNvSpPr txBox="1">
            <a:spLocks/>
          </p:cNvSpPr>
          <p:nvPr/>
        </p:nvSpPr>
        <p:spPr>
          <a:xfrm>
            <a:off x="1097280" y="2032695"/>
            <a:ext cx="3661468" cy="27257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it-IT" dirty="0"/>
              <a:t>Performance 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Security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Modifiability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Availability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Interoperability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Integrability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12265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587</TotalTime>
  <Words>1016</Words>
  <Application>Microsoft Office PowerPoint</Application>
  <PresentationFormat>Widescreen</PresentationFormat>
  <Paragraphs>189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Cambria Math</vt:lpstr>
      <vt:lpstr>Courier New</vt:lpstr>
      <vt:lpstr>Wingdings</vt:lpstr>
      <vt:lpstr>Retrospettivo</vt:lpstr>
      <vt:lpstr>Deliverable 3 – CBAM</vt:lpstr>
      <vt:lpstr>Roadmap</vt:lpstr>
      <vt:lpstr>Introduzione (1/2)</vt:lpstr>
      <vt:lpstr>Introduzione (2/2)</vt:lpstr>
      <vt:lpstr>Decisione e Alternative</vt:lpstr>
      <vt:lpstr>Attributi di Qualità</vt:lpstr>
      <vt:lpstr>Attributi di Qualità - Descrizione</vt:lpstr>
      <vt:lpstr>Attributi di Qualità - Contributo</vt:lpstr>
      <vt:lpstr>Valutazione Alternative - PostgreSQL</vt:lpstr>
      <vt:lpstr>Valutazione Alternative - MySQL</vt:lpstr>
      <vt:lpstr>Valutazione Alternative- MongoDB</vt:lpstr>
      <vt:lpstr>Rischio</vt:lpstr>
      <vt:lpstr>Beneficio</vt:lpstr>
      <vt:lpstr>Costo</vt:lpstr>
      <vt:lpstr>Desiderabilità</vt:lpstr>
      <vt:lpstr>Classifica</vt:lpstr>
      <vt:lpstr>Conclusioni</vt:lpstr>
      <vt:lpstr>Riferimenti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Deliverable 3 – CBAM</dc:title>
  <dc:creator>danilo dell'orco</dc:creator>
  <cp:lastModifiedBy>danilo dell'orco</cp:lastModifiedBy>
  <cp:revision>50</cp:revision>
  <dcterms:created xsi:type="dcterms:W3CDTF">2021-07-10T09:06:37Z</dcterms:created>
  <dcterms:modified xsi:type="dcterms:W3CDTF">2021-07-17T15:49:48Z</dcterms:modified>
</cp:coreProperties>
</file>