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3DBA-2D43-4EE8-97EE-4EDBFD9FCB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D8C6E0-E56D-4031-B1A1-2D9CEEB00C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67E163-E5F6-4350-9A93-BC1CD7EA8F54}"/>
              </a:ext>
            </a:extLst>
          </p:cNvPr>
          <p:cNvSpPr>
            <a:spLocks noGrp="1"/>
          </p:cNvSpPr>
          <p:nvPr>
            <p:ph type="dt" sz="half" idx="10"/>
          </p:nvPr>
        </p:nvSpPr>
        <p:spPr/>
        <p:txBody>
          <a:bodyPr/>
          <a:lstStyle/>
          <a:p>
            <a:fld id="{3A82C877-94B1-41D9-B684-76408B23A369}" type="datetimeFigureOut">
              <a:rPr lang="en-US" smtClean="0"/>
              <a:t>2/16/2022</a:t>
            </a:fld>
            <a:endParaRPr lang="en-US"/>
          </a:p>
        </p:txBody>
      </p:sp>
      <p:sp>
        <p:nvSpPr>
          <p:cNvPr id="5" name="Footer Placeholder 4">
            <a:extLst>
              <a:ext uri="{FF2B5EF4-FFF2-40B4-BE49-F238E27FC236}">
                <a16:creationId xmlns:a16="http://schemas.microsoft.com/office/drawing/2014/main" id="{B6D2E223-3370-4AC1-A93E-BCA52B3AD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65A02-F3F1-4599-A3AA-2AF4B992E7B6}"/>
              </a:ext>
            </a:extLst>
          </p:cNvPr>
          <p:cNvSpPr>
            <a:spLocks noGrp="1"/>
          </p:cNvSpPr>
          <p:nvPr>
            <p:ph type="sldNum" sz="quarter" idx="12"/>
          </p:nvPr>
        </p:nvSpPr>
        <p:spPr/>
        <p:txBody>
          <a:bodyPr/>
          <a:lstStyle/>
          <a:p>
            <a:fld id="{433274CA-127C-4DEB-B1DA-03C7180C709C}" type="slidenum">
              <a:rPr lang="en-US" smtClean="0"/>
              <a:t>‹#›</a:t>
            </a:fld>
            <a:endParaRPr lang="en-US"/>
          </a:p>
        </p:txBody>
      </p:sp>
    </p:spTree>
    <p:extLst>
      <p:ext uri="{BB962C8B-B14F-4D97-AF65-F5344CB8AC3E}">
        <p14:creationId xmlns:p14="http://schemas.microsoft.com/office/powerpoint/2010/main" val="227159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6748-7BD0-4335-80D8-622FA8BCD3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8709D1-D3AD-41A6-B78F-BABD73BB21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11D1C-ECDF-4C38-95D7-CA64E4AD3A76}"/>
              </a:ext>
            </a:extLst>
          </p:cNvPr>
          <p:cNvSpPr>
            <a:spLocks noGrp="1"/>
          </p:cNvSpPr>
          <p:nvPr>
            <p:ph type="dt" sz="half" idx="10"/>
          </p:nvPr>
        </p:nvSpPr>
        <p:spPr/>
        <p:txBody>
          <a:bodyPr/>
          <a:lstStyle/>
          <a:p>
            <a:fld id="{3A82C877-94B1-41D9-B684-76408B23A369}" type="datetimeFigureOut">
              <a:rPr lang="en-US" smtClean="0"/>
              <a:t>2/16/2022</a:t>
            </a:fld>
            <a:endParaRPr lang="en-US"/>
          </a:p>
        </p:txBody>
      </p:sp>
      <p:sp>
        <p:nvSpPr>
          <p:cNvPr id="5" name="Footer Placeholder 4">
            <a:extLst>
              <a:ext uri="{FF2B5EF4-FFF2-40B4-BE49-F238E27FC236}">
                <a16:creationId xmlns:a16="http://schemas.microsoft.com/office/drawing/2014/main" id="{02635F06-BCC3-4AC0-90FF-D2F69D866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11139-0E65-4EDF-8F59-F30791FEEB24}"/>
              </a:ext>
            </a:extLst>
          </p:cNvPr>
          <p:cNvSpPr>
            <a:spLocks noGrp="1"/>
          </p:cNvSpPr>
          <p:nvPr>
            <p:ph type="sldNum" sz="quarter" idx="12"/>
          </p:nvPr>
        </p:nvSpPr>
        <p:spPr/>
        <p:txBody>
          <a:bodyPr/>
          <a:lstStyle/>
          <a:p>
            <a:fld id="{433274CA-127C-4DEB-B1DA-03C7180C709C}" type="slidenum">
              <a:rPr lang="en-US" smtClean="0"/>
              <a:t>‹#›</a:t>
            </a:fld>
            <a:endParaRPr lang="en-US"/>
          </a:p>
        </p:txBody>
      </p:sp>
    </p:spTree>
    <p:extLst>
      <p:ext uri="{BB962C8B-B14F-4D97-AF65-F5344CB8AC3E}">
        <p14:creationId xmlns:p14="http://schemas.microsoft.com/office/powerpoint/2010/main" val="74732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2879D-AEBF-4CDE-A360-63EA2D5A1C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78B80D-4D75-4427-B880-4EB39DDAC5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BF8AF-0DE2-4F9E-BCFF-CA91DB356443}"/>
              </a:ext>
            </a:extLst>
          </p:cNvPr>
          <p:cNvSpPr>
            <a:spLocks noGrp="1"/>
          </p:cNvSpPr>
          <p:nvPr>
            <p:ph type="dt" sz="half" idx="10"/>
          </p:nvPr>
        </p:nvSpPr>
        <p:spPr/>
        <p:txBody>
          <a:bodyPr/>
          <a:lstStyle/>
          <a:p>
            <a:fld id="{3A82C877-94B1-41D9-B684-76408B23A369}" type="datetimeFigureOut">
              <a:rPr lang="en-US" smtClean="0"/>
              <a:t>2/16/2022</a:t>
            </a:fld>
            <a:endParaRPr lang="en-US"/>
          </a:p>
        </p:txBody>
      </p:sp>
      <p:sp>
        <p:nvSpPr>
          <p:cNvPr id="5" name="Footer Placeholder 4">
            <a:extLst>
              <a:ext uri="{FF2B5EF4-FFF2-40B4-BE49-F238E27FC236}">
                <a16:creationId xmlns:a16="http://schemas.microsoft.com/office/drawing/2014/main" id="{1CCAB937-6133-40C9-9B26-273DD797D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F749C-8D02-44BE-938F-3AD0C77D3967}"/>
              </a:ext>
            </a:extLst>
          </p:cNvPr>
          <p:cNvSpPr>
            <a:spLocks noGrp="1"/>
          </p:cNvSpPr>
          <p:nvPr>
            <p:ph type="sldNum" sz="quarter" idx="12"/>
          </p:nvPr>
        </p:nvSpPr>
        <p:spPr/>
        <p:txBody>
          <a:bodyPr/>
          <a:lstStyle/>
          <a:p>
            <a:fld id="{433274CA-127C-4DEB-B1DA-03C7180C709C}" type="slidenum">
              <a:rPr lang="en-US" smtClean="0"/>
              <a:t>‹#›</a:t>
            </a:fld>
            <a:endParaRPr lang="en-US"/>
          </a:p>
        </p:txBody>
      </p:sp>
    </p:spTree>
    <p:extLst>
      <p:ext uri="{BB962C8B-B14F-4D97-AF65-F5344CB8AC3E}">
        <p14:creationId xmlns:p14="http://schemas.microsoft.com/office/powerpoint/2010/main" val="241558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9816-0119-4C07-97F9-97B303974E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41E7B5-5018-4CFB-A0D9-5C49B54AA4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763CC-05D4-4097-A181-B91DFE25452B}"/>
              </a:ext>
            </a:extLst>
          </p:cNvPr>
          <p:cNvSpPr>
            <a:spLocks noGrp="1"/>
          </p:cNvSpPr>
          <p:nvPr>
            <p:ph type="dt" sz="half" idx="10"/>
          </p:nvPr>
        </p:nvSpPr>
        <p:spPr/>
        <p:txBody>
          <a:bodyPr/>
          <a:lstStyle/>
          <a:p>
            <a:fld id="{3A82C877-94B1-41D9-B684-76408B23A369}" type="datetimeFigureOut">
              <a:rPr lang="en-US" smtClean="0"/>
              <a:t>2/16/2022</a:t>
            </a:fld>
            <a:endParaRPr lang="en-US"/>
          </a:p>
        </p:txBody>
      </p:sp>
      <p:sp>
        <p:nvSpPr>
          <p:cNvPr id="5" name="Footer Placeholder 4">
            <a:extLst>
              <a:ext uri="{FF2B5EF4-FFF2-40B4-BE49-F238E27FC236}">
                <a16:creationId xmlns:a16="http://schemas.microsoft.com/office/drawing/2014/main" id="{1388A755-83D5-4237-91BA-CA6739B9B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F0A4FC-1E66-48B4-899A-5BB66724655A}"/>
              </a:ext>
            </a:extLst>
          </p:cNvPr>
          <p:cNvSpPr>
            <a:spLocks noGrp="1"/>
          </p:cNvSpPr>
          <p:nvPr>
            <p:ph type="sldNum" sz="quarter" idx="12"/>
          </p:nvPr>
        </p:nvSpPr>
        <p:spPr/>
        <p:txBody>
          <a:bodyPr/>
          <a:lstStyle/>
          <a:p>
            <a:fld id="{433274CA-127C-4DEB-B1DA-03C7180C709C}" type="slidenum">
              <a:rPr lang="en-US" smtClean="0"/>
              <a:t>‹#›</a:t>
            </a:fld>
            <a:endParaRPr lang="en-US"/>
          </a:p>
        </p:txBody>
      </p:sp>
    </p:spTree>
    <p:extLst>
      <p:ext uri="{BB962C8B-B14F-4D97-AF65-F5344CB8AC3E}">
        <p14:creationId xmlns:p14="http://schemas.microsoft.com/office/powerpoint/2010/main" val="173327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B85A-740A-4F06-B529-66C800FF3F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EEF6BC-2487-4B86-BB44-824A8E785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CABD00-3437-4D46-B75B-BE0D5F9DA6B6}"/>
              </a:ext>
            </a:extLst>
          </p:cNvPr>
          <p:cNvSpPr>
            <a:spLocks noGrp="1"/>
          </p:cNvSpPr>
          <p:nvPr>
            <p:ph type="dt" sz="half" idx="10"/>
          </p:nvPr>
        </p:nvSpPr>
        <p:spPr/>
        <p:txBody>
          <a:bodyPr/>
          <a:lstStyle/>
          <a:p>
            <a:fld id="{3A82C877-94B1-41D9-B684-76408B23A369}" type="datetimeFigureOut">
              <a:rPr lang="en-US" smtClean="0"/>
              <a:t>2/16/2022</a:t>
            </a:fld>
            <a:endParaRPr lang="en-US"/>
          </a:p>
        </p:txBody>
      </p:sp>
      <p:sp>
        <p:nvSpPr>
          <p:cNvPr id="5" name="Footer Placeholder 4">
            <a:extLst>
              <a:ext uri="{FF2B5EF4-FFF2-40B4-BE49-F238E27FC236}">
                <a16:creationId xmlns:a16="http://schemas.microsoft.com/office/drawing/2014/main" id="{3EAC608D-EA8E-4191-BBAF-186624D8C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62DF8-BBD4-4E91-85D0-00E69E7A8817}"/>
              </a:ext>
            </a:extLst>
          </p:cNvPr>
          <p:cNvSpPr>
            <a:spLocks noGrp="1"/>
          </p:cNvSpPr>
          <p:nvPr>
            <p:ph type="sldNum" sz="quarter" idx="12"/>
          </p:nvPr>
        </p:nvSpPr>
        <p:spPr/>
        <p:txBody>
          <a:bodyPr/>
          <a:lstStyle/>
          <a:p>
            <a:fld id="{433274CA-127C-4DEB-B1DA-03C7180C709C}" type="slidenum">
              <a:rPr lang="en-US" smtClean="0"/>
              <a:t>‹#›</a:t>
            </a:fld>
            <a:endParaRPr lang="en-US"/>
          </a:p>
        </p:txBody>
      </p:sp>
    </p:spTree>
    <p:extLst>
      <p:ext uri="{BB962C8B-B14F-4D97-AF65-F5344CB8AC3E}">
        <p14:creationId xmlns:p14="http://schemas.microsoft.com/office/powerpoint/2010/main" val="156455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50B2-9B35-49D9-A8A9-8B1339FD33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1FDFB8-52F3-4B85-A8B4-A52AB6345D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8ED252-BDF2-4D32-B6B2-30B28AFCB7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6519AF-4B51-49BF-A153-C702826A5107}"/>
              </a:ext>
            </a:extLst>
          </p:cNvPr>
          <p:cNvSpPr>
            <a:spLocks noGrp="1"/>
          </p:cNvSpPr>
          <p:nvPr>
            <p:ph type="dt" sz="half" idx="10"/>
          </p:nvPr>
        </p:nvSpPr>
        <p:spPr/>
        <p:txBody>
          <a:bodyPr/>
          <a:lstStyle/>
          <a:p>
            <a:fld id="{3A82C877-94B1-41D9-B684-76408B23A369}" type="datetimeFigureOut">
              <a:rPr lang="en-US" smtClean="0"/>
              <a:t>2/16/2022</a:t>
            </a:fld>
            <a:endParaRPr lang="en-US"/>
          </a:p>
        </p:txBody>
      </p:sp>
      <p:sp>
        <p:nvSpPr>
          <p:cNvPr id="6" name="Footer Placeholder 5">
            <a:extLst>
              <a:ext uri="{FF2B5EF4-FFF2-40B4-BE49-F238E27FC236}">
                <a16:creationId xmlns:a16="http://schemas.microsoft.com/office/drawing/2014/main" id="{73A01571-D993-4235-AB64-E8C1CEFEE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97AA5-6F42-4AB3-A06A-8108181B989C}"/>
              </a:ext>
            </a:extLst>
          </p:cNvPr>
          <p:cNvSpPr>
            <a:spLocks noGrp="1"/>
          </p:cNvSpPr>
          <p:nvPr>
            <p:ph type="sldNum" sz="quarter" idx="12"/>
          </p:nvPr>
        </p:nvSpPr>
        <p:spPr/>
        <p:txBody>
          <a:bodyPr/>
          <a:lstStyle/>
          <a:p>
            <a:fld id="{433274CA-127C-4DEB-B1DA-03C7180C709C}" type="slidenum">
              <a:rPr lang="en-US" smtClean="0"/>
              <a:t>‹#›</a:t>
            </a:fld>
            <a:endParaRPr lang="en-US"/>
          </a:p>
        </p:txBody>
      </p:sp>
    </p:spTree>
    <p:extLst>
      <p:ext uri="{BB962C8B-B14F-4D97-AF65-F5344CB8AC3E}">
        <p14:creationId xmlns:p14="http://schemas.microsoft.com/office/powerpoint/2010/main" val="1671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0642-ED07-487F-8DE4-E772F14C56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CDA333-AEE5-4D78-86CB-A508BF3C6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0861F1-65AD-4CB2-88A7-EDE3C1802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C45FCB-79CE-4ED8-8E92-F1CA132A21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063FD-7B50-46F5-BE8F-91F9576AC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AC2481-E73F-41F5-95A0-3622D9EA87AF}"/>
              </a:ext>
            </a:extLst>
          </p:cNvPr>
          <p:cNvSpPr>
            <a:spLocks noGrp="1"/>
          </p:cNvSpPr>
          <p:nvPr>
            <p:ph type="dt" sz="half" idx="10"/>
          </p:nvPr>
        </p:nvSpPr>
        <p:spPr/>
        <p:txBody>
          <a:bodyPr/>
          <a:lstStyle/>
          <a:p>
            <a:fld id="{3A82C877-94B1-41D9-B684-76408B23A369}" type="datetimeFigureOut">
              <a:rPr lang="en-US" smtClean="0"/>
              <a:t>2/16/2022</a:t>
            </a:fld>
            <a:endParaRPr lang="en-US"/>
          </a:p>
        </p:txBody>
      </p:sp>
      <p:sp>
        <p:nvSpPr>
          <p:cNvPr id="8" name="Footer Placeholder 7">
            <a:extLst>
              <a:ext uri="{FF2B5EF4-FFF2-40B4-BE49-F238E27FC236}">
                <a16:creationId xmlns:a16="http://schemas.microsoft.com/office/drawing/2014/main" id="{64F798DF-2CAC-47A1-A66B-01158CFBF6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ABEFE7-8C71-468B-B9F9-58070B4A48DE}"/>
              </a:ext>
            </a:extLst>
          </p:cNvPr>
          <p:cNvSpPr>
            <a:spLocks noGrp="1"/>
          </p:cNvSpPr>
          <p:nvPr>
            <p:ph type="sldNum" sz="quarter" idx="12"/>
          </p:nvPr>
        </p:nvSpPr>
        <p:spPr/>
        <p:txBody>
          <a:bodyPr/>
          <a:lstStyle/>
          <a:p>
            <a:fld id="{433274CA-127C-4DEB-B1DA-03C7180C709C}" type="slidenum">
              <a:rPr lang="en-US" smtClean="0"/>
              <a:t>‹#›</a:t>
            </a:fld>
            <a:endParaRPr lang="en-US"/>
          </a:p>
        </p:txBody>
      </p:sp>
    </p:spTree>
    <p:extLst>
      <p:ext uri="{BB962C8B-B14F-4D97-AF65-F5344CB8AC3E}">
        <p14:creationId xmlns:p14="http://schemas.microsoft.com/office/powerpoint/2010/main" val="3032333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B68F-CD9B-4D6C-BF09-6F35C58F7A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5014B5-5C1C-4CCB-BEFF-20AB43BE1FE1}"/>
              </a:ext>
            </a:extLst>
          </p:cNvPr>
          <p:cNvSpPr>
            <a:spLocks noGrp="1"/>
          </p:cNvSpPr>
          <p:nvPr>
            <p:ph type="dt" sz="half" idx="10"/>
          </p:nvPr>
        </p:nvSpPr>
        <p:spPr/>
        <p:txBody>
          <a:bodyPr/>
          <a:lstStyle/>
          <a:p>
            <a:fld id="{3A82C877-94B1-41D9-B684-76408B23A369}" type="datetimeFigureOut">
              <a:rPr lang="en-US" smtClean="0"/>
              <a:t>2/16/2022</a:t>
            </a:fld>
            <a:endParaRPr lang="en-US"/>
          </a:p>
        </p:txBody>
      </p:sp>
      <p:sp>
        <p:nvSpPr>
          <p:cNvPr id="4" name="Footer Placeholder 3">
            <a:extLst>
              <a:ext uri="{FF2B5EF4-FFF2-40B4-BE49-F238E27FC236}">
                <a16:creationId xmlns:a16="http://schemas.microsoft.com/office/drawing/2014/main" id="{7DAE6B3B-1E04-43B0-96FD-9A8881A5F9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4706E3-3CBC-474F-BF60-826534CB8F96}"/>
              </a:ext>
            </a:extLst>
          </p:cNvPr>
          <p:cNvSpPr>
            <a:spLocks noGrp="1"/>
          </p:cNvSpPr>
          <p:nvPr>
            <p:ph type="sldNum" sz="quarter" idx="12"/>
          </p:nvPr>
        </p:nvSpPr>
        <p:spPr/>
        <p:txBody>
          <a:bodyPr/>
          <a:lstStyle/>
          <a:p>
            <a:fld id="{433274CA-127C-4DEB-B1DA-03C7180C709C}" type="slidenum">
              <a:rPr lang="en-US" smtClean="0"/>
              <a:t>‹#›</a:t>
            </a:fld>
            <a:endParaRPr lang="en-US"/>
          </a:p>
        </p:txBody>
      </p:sp>
    </p:spTree>
    <p:extLst>
      <p:ext uri="{BB962C8B-B14F-4D97-AF65-F5344CB8AC3E}">
        <p14:creationId xmlns:p14="http://schemas.microsoft.com/office/powerpoint/2010/main" val="13096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51D20-639F-4E86-B640-2D51C1A772C1}"/>
              </a:ext>
            </a:extLst>
          </p:cNvPr>
          <p:cNvSpPr>
            <a:spLocks noGrp="1"/>
          </p:cNvSpPr>
          <p:nvPr>
            <p:ph type="dt" sz="half" idx="10"/>
          </p:nvPr>
        </p:nvSpPr>
        <p:spPr/>
        <p:txBody>
          <a:bodyPr/>
          <a:lstStyle/>
          <a:p>
            <a:fld id="{3A82C877-94B1-41D9-B684-76408B23A369}" type="datetimeFigureOut">
              <a:rPr lang="en-US" smtClean="0"/>
              <a:t>2/16/2022</a:t>
            </a:fld>
            <a:endParaRPr lang="en-US"/>
          </a:p>
        </p:txBody>
      </p:sp>
      <p:sp>
        <p:nvSpPr>
          <p:cNvPr id="3" name="Footer Placeholder 2">
            <a:extLst>
              <a:ext uri="{FF2B5EF4-FFF2-40B4-BE49-F238E27FC236}">
                <a16:creationId xmlns:a16="http://schemas.microsoft.com/office/drawing/2014/main" id="{F24776D8-10B8-4F30-BEE3-27B756D2BE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F12A30-B577-4013-AF9F-A726ED40BC10}"/>
              </a:ext>
            </a:extLst>
          </p:cNvPr>
          <p:cNvSpPr>
            <a:spLocks noGrp="1"/>
          </p:cNvSpPr>
          <p:nvPr>
            <p:ph type="sldNum" sz="quarter" idx="12"/>
          </p:nvPr>
        </p:nvSpPr>
        <p:spPr/>
        <p:txBody>
          <a:bodyPr/>
          <a:lstStyle/>
          <a:p>
            <a:fld id="{433274CA-127C-4DEB-B1DA-03C7180C709C}" type="slidenum">
              <a:rPr lang="en-US" smtClean="0"/>
              <a:t>‹#›</a:t>
            </a:fld>
            <a:endParaRPr lang="en-US"/>
          </a:p>
        </p:txBody>
      </p:sp>
    </p:spTree>
    <p:extLst>
      <p:ext uri="{BB962C8B-B14F-4D97-AF65-F5344CB8AC3E}">
        <p14:creationId xmlns:p14="http://schemas.microsoft.com/office/powerpoint/2010/main" val="490528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B6D4-28CE-4210-87AB-6A6832DB5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96AB04-AFE8-47E2-B257-B9E46FAD9D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8AA688-71E4-4024-AEF9-7FA59B6C4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6ED90-8E6C-4743-9640-1984F9285F16}"/>
              </a:ext>
            </a:extLst>
          </p:cNvPr>
          <p:cNvSpPr>
            <a:spLocks noGrp="1"/>
          </p:cNvSpPr>
          <p:nvPr>
            <p:ph type="dt" sz="half" idx="10"/>
          </p:nvPr>
        </p:nvSpPr>
        <p:spPr/>
        <p:txBody>
          <a:bodyPr/>
          <a:lstStyle/>
          <a:p>
            <a:fld id="{3A82C877-94B1-41D9-B684-76408B23A369}" type="datetimeFigureOut">
              <a:rPr lang="en-US" smtClean="0"/>
              <a:t>2/16/2022</a:t>
            </a:fld>
            <a:endParaRPr lang="en-US"/>
          </a:p>
        </p:txBody>
      </p:sp>
      <p:sp>
        <p:nvSpPr>
          <p:cNvPr id="6" name="Footer Placeholder 5">
            <a:extLst>
              <a:ext uri="{FF2B5EF4-FFF2-40B4-BE49-F238E27FC236}">
                <a16:creationId xmlns:a16="http://schemas.microsoft.com/office/drawing/2014/main" id="{84C6AB41-5CF1-4685-A83F-10510202D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C9A44E-0917-4ADA-9CCD-8514DCDD84B3}"/>
              </a:ext>
            </a:extLst>
          </p:cNvPr>
          <p:cNvSpPr>
            <a:spLocks noGrp="1"/>
          </p:cNvSpPr>
          <p:nvPr>
            <p:ph type="sldNum" sz="quarter" idx="12"/>
          </p:nvPr>
        </p:nvSpPr>
        <p:spPr/>
        <p:txBody>
          <a:bodyPr/>
          <a:lstStyle/>
          <a:p>
            <a:fld id="{433274CA-127C-4DEB-B1DA-03C7180C709C}" type="slidenum">
              <a:rPr lang="en-US" smtClean="0"/>
              <a:t>‹#›</a:t>
            </a:fld>
            <a:endParaRPr lang="en-US"/>
          </a:p>
        </p:txBody>
      </p:sp>
    </p:spTree>
    <p:extLst>
      <p:ext uri="{BB962C8B-B14F-4D97-AF65-F5344CB8AC3E}">
        <p14:creationId xmlns:p14="http://schemas.microsoft.com/office/powerpoint/2010/main" val="3791053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F234-B446-4032-AF5A-9591E1571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7B7E3E-DAE7-473F-988B-AC3DF9EB0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27ACB6-03F1-4E5F-8DAF-F42302DDF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96249-966E-4932-97C4-595A24FA9B71}"/>
              </a:ext>
            </a:extLst>
          </p:cNvPr>
          <p:cNvSpPr>
            <a:spLocks noGrp="1"/>
          </p:cNvSpPr>
          <p:nvPr>
            <p:ph type="dt" sz="half" idx="10"/>
          </p:nvPr>
        </p:nvSpPr>
        <p:spPr/>
        <p:txBody>
          <a:bodyPr/>
          <a:lstStyle/>
          <a:p>
            <a:fld id="{3A82C877-94B1-41D9-B684-76408B23A369}" type="datetimeFigureOut">
              <a:rPr lang="en-US" smtClean="0"/>
              <a:t>2/16/2022</a:t>
            </a:fld>
            <a:endParaRPr lang="en-US"/>
          </a:p>
        </p:txBody>
      </p:sp>
      <p:sp>
        <p:nvSpPr>
          <p:cNvPr id="6" name="Footer Placeholder 5">
            <a:extLst>
              <a:ext uri="{FF2B5EF4-FFF2-40B4-BE49-F238E27FC236}">
                <a16:creationId xmlns:a16="http://schemas.microsoft.com/office/drawing/2014/main" id="{F0693864-83B9-4BE5-BAB0-E8F3E5B77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21F8C2-695A-4C71-8435-77388DBD4400}"/>
              </a:ext>
            </a:extLst>
          </p:cNvPr>
          <p:cNvSpPr>
            <a:spLocks noGrp="1"/>
          </p:cNvSpPr>
          <p:nvPr>
            <p:ph type="sldNum" sz="quarter" idx="12"/>
          </p:nvPr>
        </p:nvSpPr>
        <p:spPr/>
        <p:txBody>
          <a:bodyPr/>
          <a:lstStyle/>
          <a:p>
            <a:fld id="{433274CA-127C-4DEB-B1DA-03C7180C709C}" type="slidenum">
              <a:rPr lang="en-US" smtClean="0"/>
              <a:t>‹#›</a:t>
            </a:fld>
            <a:endParaRPr lang="en-US"/>
          </a:p>
        </p:txBody>
      </p:sp>
    </p:spTree>
    <p:extLst>
      <p:ext uri="{BB962C8B-B14F-4D97-AF65-F5344CB8AC3E}">
        <p14:creationId xmlns:p14="http://schemas.microsoft.com/office/powerpoint/2010/main" val="49004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B4BDB2-EFBA-4E54-9EF2-03CBB7742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B27F5F-EBCD-458B-8312-8272464109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5CE82-9CF3-49F0-81CC-365A67A3ED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2C877-94B1-41D9-B684-76408B23A369}" type="datetimeFigureOut">
              <a:rPr lang="en-US" smtClean="0"/>
              <a:t>2/16/2022</a:t>
            </a:fld>
            <a:endParaRPr lang="en-US"/>
          </a:p>
        </p:txBody>
      </p:sp>
      <p:sp>
        <p:nvSpPr>
          <p:cNvPr id="5" name="Footer Placeholder 4">
            <a:extLst>
              <a:ext uri="{FF2B5EF4-FFF2-40B4-BE49-F238E27FC236}">
                <a16:creationId xmlns:a16="http://schemas.microsoft.com/office/drawing/2014/main" id="{0F83D410-0809-47C6-ABC8-6597641AD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F87CB5-F090-4256-8583-3246E2D8D6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274CA-127C-4DEB-B1DA-03C7180C709C}" type="slidenum">
              <a:rPr lang="en-US" smtClean="0"/>
              <a:t>‹#›</a:t>
            </a:fld>
            <a:endParaRPr lang="en-US"/>
          </a:p>
        </p:txBody>
      </p:sp>
    </p:spTree>
    <p:extLst>
      <p:ext uri="{BB962C8B-B14F-4D97-AF65-F5344CB8AC3E}">
        <p14:creationId xmlns:p14="http://schemas.microsoft.com/office/powerpoint/2010/main" val="481451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JzNpKDW07rw&amp;t=176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EB4D-E3F0-40FD-B3DE-F2504ED72914}"/>
              </a:ext>
            </a:extLst>
          </p:cNvPr>
          <p:cNvSpPr>
            <a:spLocks noGrp="1"/>
          </p:cNvSpPr>
          <p:nvPr>
            <p:ph type="ctrTitle"/>
          </p:nvPr>
        </p:nvSpPr>
        <p:spPr/>
        <p:txBody>
          <a:bodyPr/>
          <a:lstStyle/>
          <a:p>
            <a:r>
              <a:rPr lang="en-US" dirty="0"/>
              <a:t>Matrix multiplication in </a:t>
            </a:r>
            <a:r>
              <a:rPr lang="en-US" dirty="0" err="1"/>
              <a:t>numpy</a:t>
            </a:r>
            <a:endParaRPr lang="en-US" dirty="0"/>
          </a:p>
        </p:txBody>
      </p:sp>
      <p:sp>
        <p:nvSpPr>
          <p:cNvPr id="3" name="Subtitle 2">
            <a:extLst>
              <a:ext uri="{FF2B5EF4-FFF2-40B4-BE49-F238E27FC236}">
                <a16:creationId xmlns:a16="http://schemas.microsoft.com/office/drawing/2014/main" id="{F455C985-F10B-44DC-979E-002DA4045AA2}"/>
              </a:ext>
            </a:extLst>
          </p:cNvPr>
          <p:cNvSpPr>
            <a:spLocks noGrp="1"/>
          </p:cNvSpPr>
          <p:nvPr>
            <p:ph type="subTitle" idx="1"/>
          </p:nvPr>
        </p:nvSpPr>
        <p:spPr/>
        <p:txBody>
          <a:bodyPr/>
          <a:lstStyle/>
          <a:p>
            <a:r>
              <a:rPr lang="en-US" dirty="0"/>
              <a:t>Danilo </a:t>
            </a:r>
            <a:r>
              <a:rPr lang="en-US" dirty="0" err="1"/>
              <a:t>Pejovi</a:t>
            </a:r>
            <a:r>
              <a:rPr lang="sl-SI" dirty="0"/>
              <a:t>ć</a:t>
            </a:r>
            <a:endParaRPr lang="en-US" dirty="0"/>
          </a:p>
        </p:txBody>
      </p:sp>
    </p:spTree>
    <p:extLst>
      <p:ext uri="{BB962C8B-B14F-4D97-AF65-F5344CB8AC3E}">
        <p14:creationId xmlns:p14="http://schemas.microsoft.com/office/powerpoint/2010/main" val="371748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6D7A-75D9-4E9B-A45A-BB7E0F515C6F}"/>
              </a:ext>
            </a:extLst>
          </p:cNvPr>
          <p:cNvSpPr>
            <a:spLocks noGrp="1"/>
          </p:cNvSpPr>
          <p:nvPr>
            <p:ph type="title"/>
          </p:nvPr>
        </p:nvSpPr>
        <p:spPr/>
        <p:txBody>
          <a:bodyPr/>
          <a:lstStyle/>
          <a:p>
            <a:r>
              <a:rPr lang="en-US" dirty="0"/>
              <a:t>Regular multiplication in Python</a:t>
            </a:r>
          </a:p>
        </p:txBody>
      </p:sp>
      <p:pic>
        <p:nvPicPr>
          <p:cNvPr id="5" name="Content Placeholder 4">
            <a:extLst>
              <a:ext uri="{FF2B5EF4-FFF2-40B4-BE49-F238E27FC236}">
                <a16:creationId xmlns:a16="http://schemas.microsoft.com/office/drawing/2014/main" id="{3A2C4CB1-7C57-4163-92F3-D8F37C766C62}"/>
              </a:ext>
            </a:extLst>
          </p:cNvPr>
          <p:cNvPicPr>
            <a:picLocks noGrp="1" noChangeAspect="1"/>
          </p:cNvPicPr>
          <p:nvPr>
            <p:ph idx="1"/>
          </p:nvPr>
        </p:nvPicPr>
        <p:blipFill>
          <a:blip r:embed="rId2"/>
          <a:stretch>
            <a:fillRect/>
          </a:stretch>
        </p:blipFill>
        <p:spPr>
          <a:xfrm>
            <a:off x="6752438" y="3742064"/>
            <a:ext cx="3524250" cy="1323975"/>
          </a:xfrm>
        </p:spPr>
      </p:pic>
      <p:pic>
        <p:nvPicPr>
          <p:cNvPr id="11" name="Picture 10">
            <a:extLst>
              <a:ext uri="{FF2B5EF4-FFF2-40B4-BE49-F238E27FC236}">
                <a16:creationId xmlns:a16="http://schemas.microsoft.com/office/drawing/2014/main" id="{20AD00A2-CD8F-4792-A467-0ECE0957958D}"/>
              </a:ext>
            </a:extLst>
          </p:cNvPr>
          <p:cNvPicPr>
            <a:picLocks noChangeAspect="1"/>
          </p:cNvPicPr>
          <p:nvPr/>
        </p:nvPicPr>
        <p:blipFill>
          <a:blip r:embed="rId3"/>
          <a:stretch>
            <a:fillRect/>
          </a:stretch>
        </p:blipFill>
        <p:spPr>
          <a:xfrm>
            <a:off x="838200" y="1784447"/>
            <a:ext cx="9344025" cy="1457325"/>
          </a:xfrm>
          <a:prstGeom prst="rect">
            <a:avLst/>
          </a:prstGeom>
        </p:spPr>
      </p:pic>
      <p:sp>
        <p:nvSpPr>
          <p:cNvPr id="3" name="TextBox 2">
            <a:extLst>
              <a:ext uri="{FF2B5EF4-FFF2-40B4-BE49-F238E27FC236}">
                <a16:creationId xmlns:a16="http://schemas.microsoft.com/office/drawing/2014/main" id="{9F7C0899-9C69-4043-8496-E8F468D6B4E6}"/>
              </a:ext>
            </a:extLst>
          </p:cNvPr>
          <p:cNvSpPr txBox="1"/>
          <p:nvPr/>
        </p:nvSpPr>
        <p:spPr>
          <a:xfrm>
            <a:off x="721453" y="3842158"/>
            <a:ext cx="5721292" cy="1477328"/>
          </a:xfrm>
          <a:prstGeom prst="rect">
            <a:avLst/>
          </a:prstGeom>
          <a:noFill/>
        </p:spPr>
        <p:txBody>
          <a:bodyPr wrap="square" rtlCol="0">
            <a:spAutoFit/>
          </a:bodyPr>
          <a:lstStyle/>
          <a:p>
            <a:r>
              <a:rPr lang="en-US" dirty="0"/>
              <a:t>Python translates code to processor line by line. For every element it encounters it does basic tests and assigns memory address. Since it is done line by line memory allocation is, in most cases, far from perfect. This slows down algorithms that have a lot of objects of same type. </a:t>
            </a:r>
          </a:p>
        </p:txBody>
      </p:sp>
    </p:spTree>
    <p:extLst>
      <p:ext uri="{BB962C8B-B14F-4D97-AF65-F5344CB8AC3E}">
        <p14:creationId xmlns:p14="http://schemas.microsoft.com/office/powerpoint/2010/main" val="148522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AEC1-2FA1-41FB-AA25-B3F742729781}"/>
              </a:ext>
            </a:extLst>
          </p:cNvPr>
          <p:cNvSpPr>
            <a:spLocks noGrp="1"/>
          </p:cNvSpPr>
          <p:nvPr>
            <p:ph type="title"/>
          </p:nvPr>
        </p:nvSpPr>
        <p:spPr/>
        <p:txBody>
          <a:bodyPr/>
          <a:lstStyle/>
          <a:p>
            <a:r>
              <a:rPr lang="en-US" dirty="0"/>
              <a:t>Multiplication </a:t>
            </a:r>
            <a:r>
              <a:rPr lang="en-US" dirty="0" err="1"/>
              <a:t>numpy</a:t>
            </a:r>
            <a:endParaRPr lang="en-US" dirty="0"/>
          </a:p>
        </p:txBody>
      </p:sp>
      <p:sp>
        <p:nvSpPr>
          <p:cNvPr id="3" name="Content Placeholder 2">
            <a:extLst>
              <a:ext uri="{FF2B5EF4-FFF2-40B4-BE49-F238E27FC236}">
                <a16:creationId xmlns:a16="http://schemas.microsoft.com/office/drawing/2014/main" id="{B929FB6C-A9FB-443D-976E-6EC53BBF505F}"/>
              </a:ext>
            </a:extLst>
          </p:cNvPr>
          <p:cNvSpPr>
            <a:spLocks noGrp="1"/>
          </p:cNvSpPr>
          <p:nvPr>
            <p:ph idx="1"/>
          </p:nvPr>
        </p:nvSpPr>
        <p:spPr/>
        <p:txBody>
          <a:bodyPr/>
          <a:lstStyle/>
          <a:p>
            <a:r>
              <a:rPr lang="en-US" dirty="0" err="1"/>
              <a:t>Numpy</a:t>
            </a:r>
            <a:r>
              <a:rPr lang="en-US" dirty="0"/>
              <a:t> is largely written in C programming language.</a:t>
            </a:r>
          </a:p>
          <a:p>
            <a:r>
              <a:rPr lang="en-US" dirty="0"/>
              <a:t>C is lower level programming language and better </a:t>
            </a:r>
          </a:p>
          <a:p>
            <a:pPr marL="0" indent="0">
              <a:buNone/>
            </a:pPr>
            <a:r>
              <a:rPr lang="en-US" dirty="0"/>
              <a:t>   for mathematical operations than Python.</a:t>
            </a:r>
          </a:p>
          <a:p>
            <a:r>
              <a:rPr lang="en-US" dirty="0"/>
              <a:t>Code in C has to be compiled before it is run and </a:t>
            </a:r>
          </a:p>
          <a:p>
            <a:pPr marL="0" indent="0">
              <a:buNone/>
            </a:pPr>
            <a:r>
              <a:rPr lang="en-US" dirty="0"/>
              <a:t>   matrices can only have objects of one type that is </a:t>
            </a:r>
          </a:p>
          <a:p>
            <a:pPr marL="0" indent="0">
              <a:buNone/>
            </a:pPr>
            <a:r>
              <a:rPr lang="en-US" dirty="0"/>
              <a:t>   defined when we initialize out matrix.</a:t>
            </a:r>
          </a:p>
          <a:p>
            <a:pPr marL="0" indent="0">
              <a:buNone/>
            </a:pPr>
            <a:r>
              <a:rPr lang="en-US" dirty="0"/>
              <a:t> </a:t>
            </a:r>
          </a:p>
        </p:txBody>
      </p:sp>
      <p:pic>
        <p:nvPicPr>
          <p:cNvPr id="4" name="Picture 3">
            <a:extLst>
              <a:ext uri="{FF2B5EF4-FFF2-40B4-BE49-F238E27FC236}">
                <a16:creationId xmlns:a16="http://schemas.microsoft.com/office/drawing/2014/main" id="{9191A00D-CF29-47C8-939A-8E7241ECE25A}"/>
              </a:ext>
            </a:extLst>
          </p:cNvPr>
          <p:cNvPicPr>
            <a:picLocks noChangeAspect="1"/>
          </p:cNvPicPr>
          <p:nvPr/>
        </p:nvPicPr>
        <p:blipFill>
          <a:blip r:embed="rId2"/>
          <a:stretch>
            <a:fillRect/>
          </a:stretch>
        </p:blipFill>
        <p:spPr>
          <a:xfrm>
            <a:off x="8823965" y="1946428"/>
            <a:ext cx="3191866" cy="2734629"/>
          </a:xfrm>
          <a:prstGeom prst="rect">
            <a:avLst/>
          </a:prstGeom>
        </p:spPr>
      </p:pic>
    </p:spTree>
    <p:extLst>
      <p:ext uri="{BB962C8B-B14F-4D97-AF65-F5344CB8AC3E}">
        <p14:creationId xmlns:p14="http://schemas.microsoft.com/office/powerpoint/2010/main" val="337736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2737-03D9-4553-B3C8-8AEEDD351A28}"/>
              </a:ext>
            </a:extLst>
          </p:cNvPr>
          <p:cNvSpPr>
            <a:spLocks noGrp="1"/>
          </p:cNvSpPr>
          <p:nvPr>
            <p:ph type="title"/>
          </p:nvPr>
        </p:nvSpPr>
        <p:spPr/>
        <p:txBody>
          <a:bodyPr/>
          <a:lstStyle/>
          <a:p>
            <a:r>
              <a:rPr lang="en-US" dirty="0"/>
              <a:t>Memory allocation in C</a:t>
            </a:r>
          </a:p>
        </p:txBody>
      </p:sp>
      <p:sp>
        <p:nvSpPr>
          <p:cNvPr id="3" name="Content Placeholder 2">
            <a:extLst>
              <a:ext uri="{FF2B5EF4-FFF2-40B4-BE49-F238E27FC236}">
                <a16:creationId xmlns:a16="http://schemas.microsoft.com/office/drawing/2014/main" id="{6EB8AD42-E597-4AE5-862B-78B14AAB1592}"/>
              </a:ext>
            </a:extLst>
          </p:cNvPr>
          <p:cNvSpPr>
            <a:spLocks noGrp="1"/>
          </p:cNvSpPr>
          <p:nvPr>
            <p:ph idx="1"/>
          </p:nvPr>
        </p:nvSpPr>
        <p:spPr/>
        <p:txBody>
          <a:bodyPr/>
          <a:lstStyle/>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B16DA60A-5D73-4012-9EF1-73E5FBA7E818}"/>
              </a:ext>
            </a:extLst>
          </p:cNvPr>
          <p:cNvPicPr>
            <a:picLocks noChangeAspect="1"/>
          </p:cNvPicPr>
          <p:nvPr/>
        </p:nvPicPr>
        <p:blipFill>
          <a:blip r:embed="rId2"/>
          <a:stretch>
            <a:fillRect/>
          </a:stretch>
        </p:blipFill>
        <p:spPr>
          <a:xfrm>
            <a:off x="838200" y="1787525"/>
            <a:ext cx="3724275" cy="1181100"/>
          </a:xfrm>
          <a:prstGeom prst="rect">
            <a:avLst/>
          </a:prstGeom>
        </p:spPr>
      </p:pic>
      <p:pic>
        <p:nvPicPr>
          <p:cNvPr id="7" name="Picture 6">
            <a:extLst>
              <a:ext uri="{FF2B5EF4-FFF2-40B4-BE49-F238E27FC236}">
                <a16:creationId xmlns:a16="http://schemas.microsoft.com/office/drawing/2014/main" id="{E34D645B-BEC6-4228-A517-E1B69B350740}"/>
              </a:ext>
            </a:extLst>
          </p:cNvPr>
          <p:cNvPicPr>
            <a:picLocks noChangeAspect="1"/>
          </p:cNvPicPr>
          <p:nvPr/>
        </p:nvPicPr>
        <p:blipFill>
          <a:blip r:embed="rId3"/>
          <a:stretch>
            <a:fillRect/>
          </a:stretch>
        </p:blipFill>
        <p:spPr>
          <a:xfrm>
            <a:off x="6267450" y="1863725"/>
            <a:ext cx="3381375" cy="1104900"/>
          </a:xfrm>
          <a:prstGeom prst="rect">
            <a:avLst/>
          </a:prstGeom>
        </p:spPr>
      </p:pic>
      <p:pic>
        <p:nvPicPr>
          <p:cNvPr id="6" name="Picture 5">
            <a:extLst>
              <a:ext uri="{FF2B5EF4-FFF2-40B4-BE49-F238E27FC236}">
                <a16:creationId xmlns:a16="http://schemas.microsoft.com/office/drawing/2014/main" id="{7FDBB876-B91D-4620-A213-EC9D658FCE8C}"/>
              </a:ext>
            </a:extLst>
          </p:cNvPr>
          <p:cNvPicPr>
            <a:picLocks noChangeAspect="1"/>
          </p:cNvPicPr>
          <p:nvPr/>
        </p:nvPicPr>
        <p:blipFill>
          <a:blip r:embed="rId4"/>
          <a:stretch>
            <a:fillRect/>
          </a:stretch>
        </p:blipFill>
        <p:spPr>
          <a:xfrm>
            <a:off x="5049473" y="3206420"/>
            <a:ext cx="5972661" cy="3018168"/>
          </a:xfrm>
          <a:prstGeom prst="rect">
            <a:avLst/>
          </a:prstGeom>
        </p:spPr>
      </p:pic>
      <p:sp>
        <p:nvSpPr>
          <p:cNvPr id="8" name="Arrow: Curved Down 7">
            <a:extLst>
              <a:ext uri="{FF2B5EF4-FFF2-40B4-BE49-F238E27FC236}">
                <a16:creationId xmlns:a16="http://schemas.microsoft.com/office/drawing/2014/main" id="{D16744D2-CCFE-4418-BE24-D5ED7514080F}"/>
              </a:ext>
            </a:extLst>
          </p:cNvPr>
          <p:cNvSpPr/>
          <p:nvPr/>
        </p:nvSpPr>
        <p:spPr>
          <a:xfrm>
            <a:off x="5841536" y="3196895"/>
            <a:ext cx="584432" cy="33487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urved Down 8">
            <a:extLst>
              <a:ext uri="{FF2B5EF4-FFF2-40B4-BE49-F238E27FC236}">
                <a16:creationId xmlns:a16="http://schemas.microsoft.com/office/drawing/2014/main" id="{6EA91608-4E5D-4F4A-BF3C-96142C67539E}"/>
              </a:ext>
            </a:extLst>
          </p:cNvPr>
          <p:cNvSpPr/>
          <p:nvPr/>
        </p:nvSpPr>
        <p:spPr>
          <a:xfrm>
            <a:off x="6299584" y="3196895"/>
            <a:ext cx="584433" cy="33487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Down 9">
            <a:extLst>
              <a:ext uri="{FF2B5EF4-FFF2-40B4-BE49-F238E27FC236}">
                <a16:creationId xmlns:a16="http://schemas.microsoft.com/office/drawing/2014/main" id="{063AEDAD-810C-437F-BD5B-96980EBD6E58}"/>
              </a:ext>
            </a:extLst>
          </p:cNvPr>
          <p:cNvSpPr/>
          <p:nvPr/>
        </p:nvSpPr>
        <p:spPr>
          <a:xfrm>
            <a:off x="5386833" y="3206420"/>
            <a:ext cx="584433" cy="33487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urved Up 10">
            <a:extLst>
              <a:ext uri="{FF2B5EF4-FFF2-40B4-BE49-F238E27FC236}">
                <a16:creationId xmlns:a16="http://schemas.microsoft.com/office/drawing/2014/main" id="{A84CDF69-C549-40C4-9F02-0D4A8455794F}"/>
              </a:ext>
            </a:extLst>
          </p:cNvPr>
          <p:cNvSpPr/>
          <p:nvPr/>
        </p:nvSpPr>
        <p:spPr>
          <a:xfrm>
            <a:off x="5511567" y="4001294"/>
            <a:ext cx="1837189" cy="26870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Up 11">
            <a:extLst>
              <a:ext uri="{FF2B5EF4-FFF2-40B4-BE49-F238E27FC236}">
                <a16:creationId xmlns:a16="http://schemas.microsoft.com/office/drawing/2014/main" id="{81FB35C3-4FEF-499A-9E05-1B8CD4B56D05}"/>
              </a:ext>
            </a:extLst>
          </p:cNvPr>
          <p:cNvSpPr/>
          <p:nvPr/>
        </p:nvSpPr>
        <p:spPr>
          <a:xfrm>
            <a:off x="7232708" y="4020344"/>
            <a:ext cx="1837189" cy="26870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Up 12">
            <a:extLst>
              <a:ext uri="{FF2B5EF4-FFF2-40B4-BE49-F238E27FC236}">
                <a16:creationId xmlns:a16="http://schemas.microsoft.com/office/drawing/2014/main" id="{DCDC6C89-0887-4EE9-9AB2-498D523AAF76}"/>
              </a:ext>
            </a:extLst>
          </p:cNvPr>
          <p:cNvSpPr/>
          <p:nvPr/>
        </p:nvSpPr>
        <p:spPr>
          <a:xfrm>
            <a:off x="8953849" y="3979255"/>
            <a:ext cx="1837189" cy="26870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777C1285-0CAD-468B-AFA6-AC5AF37882E3}"/>
              </a:ext>
            </a:extLst>
          </p:cNvPr>
          <p:cNvSpPr txBox="1"/>
          <p:nvPr/>
        </p:nvSpPr>
        <p:spPr>
          <a:xfrm>
            <a:off x="293615" y="3364330"/>
            <a:ext cx="4755858" cy="2862322"/>
          </a:xfrm>
          <a:prstGeom prst="rect">
            <a:avLst/>
          </a:prstGeom>
          <a:noFill/>
        </p:spPr>
        <p:txBody>
          <a:bodyPr wrap="square" rtlCol="0">
            <a:spAutoFit/>
          </a:bodyPr>
          <a:lstStyle/>
          <a:p>
            <a:r>
              <a:rPr lang="en-US" dirty="0"/>
              <a:t>Having matrix size and object type defined before use allows us to more efficiently allocate memory for matrix.</a:t>
            </a:r>
          </a:p>
          <a:p>
            <a:endParaRPr lang="en-US" dirty="0"/>
          </a:p>
          <a:p>
            <a:r>
              <a:rPr lang="en-US" dirty="0"/>
              <a:t>There are 2 ways to allocate memory to matrix. C-style array and Fortran-style array.</a:t>
            </a:r>
          </a:p>
          <a:p>
            <a:endParaRPr lang="en-US" dirty="0"/>
          </a:p>
          <a:p>
            <a:r>
              <a:rPr lang="en-US" dirty="0"/>
              <a:t>When multiplying 2 matrices </a:t>
            </a:r>
            <a:r>
              <a:rPr lang="en-US" dirty="0" err="1"/>
              <a:t>numpy</a:t>
            </a:r>
            <a:r>
              <a:rPr lang="en-US" dirty="0"/>
              <a:t> would initialize first matrix as c-style and second one as </a:t>
            </a:r>
            <a:r>
              <a:rPr lang="en-US" dirty="0" err="1"/>
              <a:t>fortran</a:t>
            </a:r>
            <a:r>
              <a:rPr lang="en-US" dirty="0"/>
              <a:t>-style array. </a:t>
            </a:r>
          </a:p>
        </p:txBody>
      </p:sp>
    </p:spTree>
    <p:extLst>
      <p:ext uri="{BB962C8B-B14F-4D97-AF65-F5344CB8AC3E}">
        <p14:creationId xmlns:p14="http://schemas.microsoft.com/office/powerpoint/2010/main" val="118270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5DC6-74B1-488C-ADBA-C7C6FA1B5004}"/>
              </a:ext>
            </a:extLst>
          </p:cNvPr>
          <p:cNvSpPr>
            <a:spLocks noGrp="1"/>
          </p:cNvSpPr>
          <p:nvPr>
            <p:ph type="title"/>
          </p:nvPr>
        </p:nvSpPr>
        <p:spPr/>
        <p:txBody>
          <a:bodyPr/>
          <a:lstStyle/>
          <a:p>
            <a:endParaRPr lang="en-US" dirty="0"/>
          </a:p>
        </p:txBody>
      </p:sp>
      <p:pic>
        <p:nvPicPr>
          <p:cNvPr id="1026" name="Picture 2" descr="benchmark">
            <a:hlinkClick r:id="rId2"/>
            <a:extLst>
              <a:ext uri="{FF2B5EF4-FFF2-40B4-BE49-F238E27FC236}">
                <a16:creationId xmlns:a16="http://schemas.microsoft.com/office/drawing/2014/main" id="{068548F9-237E-4DCF-9820-8432E58DF82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8143" y="1253331"/>
            <a:ext cx="5933091"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DDE273D-C22F-458B-A308-087A43ADA387}"/>
              </a:ext>
            </a:extLst>
          </p:cNvPr>
          <p:cNvSpPr txBox="1"/>
          <p:nvPr/>
        </p:nvSpPr>
        <p:spPr>
          <a:xfrm>
            <a:off x="6786694" y="2421455"/>
            <a:ext cx="509211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While just memory allocation inherent to matrices in C is decent improvement over Python code, it still lags quite a lot behind </a:t>
            </a:r>
            <a:r>
              <a:rPr lang="en-US" dirty="0" err="1"/>
              <a:t>numpy</a:t>
            </a:r>
            <a:r>
              <a:rPr lang="en-US" dirty="0"/>
              <a:t> level of efficiency.</a:t>
            </a:r>
          </a:p>
          <a:p>
            <a:pPr marL="285750" indent="-285750">
              <a:buFont typeface="Arial" panose="020B0604020202020204" pitchFamily="34" charset="0"/>
              <a:buChar char="•"/>
            </a:pPr>
            <a:r>
              <a:rPr lang="en-US" dirty="0"/>
              <a:t>Reason for that would be inefficient algorithm for our hardware, which forces CPU to make compromises which negatively affect performance </a:t>
            </a:r>
          </a:p>
        </p:txBody>
      </p:sp>
    </p:spTree>
    <p:extLst>
      <p:ext uri="{BB962C8B-B14F-4D97-AF65-F5344CB8AC3E}">
        <p14:creationId xmlns:p14="http://schemas.microsoft.com/office/powerpoint/2010/main" val="238136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CC26-04D6-48A8-82DC-D1CABBCA4122}"/>
              </a:ext>
            </a:extLst>
          </p:cNvPr>
          <p:cNvSpPr>
            <a:spLocks noGrp="1"/>
          </p:cNvSpPr>
          <p:nvPr>
            <p:ph type="title"/>
          </p:nvPr>
        </p:nvSpPr>
        <p:spPr/>
        <p:txBody>
          <a:bodyPr/>
          <a:lstStyle/>
          <a:p>
            <a:r>
              <a:rPr lang="en-US" dirty="0"/>
              <a:t>Simplified processor sketch</a:t>
            </a:r>
          </a:p>
        </p:txBody>
      </p:sp>
      <p:sp>
        <p:nvSpPr>
          <p:cNvPr id="3" name="Content Placeholder 2">
            <a:extLst>
              <a:ext uri="{FF2B5EF4-FFF2-40B4-BE49-F238E27FC236}">
                <a16:creationId xmlns:a16="http://schemas.microsoft.com/office/drawing/2014/main" id="{C72A1AA5-53BF-4D7C-89B1-41F254B1226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20BBA398-2492-4A27-8447-8551304F0D71}"/>
              </a:ext>
            </a:extLst>
          </p:cNvPr>
          <p:cNvSpPr/>
          <p:nvPr/>
        </p:nvSpPr>
        <p:spPr>
          <a:xfrm>
            <a:off x="838200" y="1825625"/>
            <a:ext cx="6317609" cy="4231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A3A5F29-BF27-4705-A41E-16C81F6821A9}"/>
              </a:ext>
            </a:extLst>
          </p:cNvPr>
          <p:cNvSpPr/>
          <p:nvPr/>
        </p:nvSpPr>
        <p:spPr>
          <a:xfrm>
            <a:off x="1057013" y="2046914"/>
            <a:ext cx="5905849" cy="20049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4ED455-F2C9-409F-B787-81D5C1DE4F76}"/>
              </a:ext>
            </a:extLst>
          </p:cNvPr>
          <p:cNvSpPr/>
          <p:nvPr/>
        </p:nvSpPr>
        <p:spPr>
          <a:xfrm>
            <a:off x="1965821" y="4505588"/>
            <a:ext cx="4130180" cy="12408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77925D4-BCB2-4518-9047-D84896219568}"/>
              </a:ext>
            </a:extLst>
          </p:cNvPr>
          <p:cNvSpPr/>
          <p:nvPr/>
        </p:nvSpPr>
        <p:spPr>
          <a:xfrm>
            <a:off x="1241571" y="2223083"/>
            <a:ext cx="1048623" cy="16610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D92CD0C-6923-4922-B17B-29BC60A45AAE}"/>
              </a:ext>
            </a:extLst>
          </p:cNvPr>
          <p:cNvSpPr/>
          <p:nvPr/>
        </p:nvSpPr>
        <p:spPr>
          <a:xfrm>
            <a:off x="2509007" y="2223083"/>
            <a:ext cx="1257650" cy="3020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AE881F-CDE5-409B-99F7-89829B564076}"/>
              </a:ext>
            </a:extLst>
          </p:cNvPr>
          <p:cNvSpPr/>
          <p:nvPr/>
        </p:nvSpPr>
        <p:spPr>
          <a:xfrm>
            <a:off x="2509007" y="2535115"/>
            <a:ext cx="1257650" cy="3020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48D4A8-4BD1-418C-8B1C-AC189E460876}"/>
              </a:ext>
            </a:extLst>
          </p:cNvPr>
          <p:cNvSpPr/>
          <p:nvPr/>
        </p:nvSpPr>
        <p:spPr>
          <a:xfrm>
            <a:off x="2509007" y="2847147"/>
            <a:ext cx="1257650" cy="3020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02046F-829E-413B-BA0F-05101F193AF6}"/>
              </a:ext>
            </a:extLst>
          </p:cNvPr>
          <p:cNvSpPr/>
          <p:nvPr/>
        </p:nvSpPr>
        <p:spPr>
          <a:xfrm>
            <a:off x="2509007" y="3159179"/>
            <a:ext cx="1257650" cy="3020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A59F41-A80E-44BF-825F-5EA86379B9F0}"/>
              </a:ext>
            </a:extLst>
          </p:cNvPr>
          <p:cNvSpPr/>
          <p:nvPr/>
        </p:nvSpPr>
        <p:spPr>
          <a:xfrm>
            <a:off x="7575259" y="2102971"/>
            <a:ext cx="3649211" cy="10461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9C70A3E-2BF4-4497-80FB-04DB261DAADA}"/>
              </a:ext>
            </a:extLst>
          </p:cNvPr>
          <p:cNvSpPr/>
          <p:nvPr/>
        </p:nvSpPr>
        <p:spPr>
          <a:xfrm>
            <a:off x="7667538" y="4118994"/>
            <a:ext cx="3556932" cy="1795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C681DFE-FE87-45B0-827E-03D30DCE7A47}"/>
              </a:ext>
            </a:extLst>
          </p:cNvPr>
          <p:cNvSpPr txBox="1"/>
          <p:nvPr/>
        </p:nvSpPr>
        <p:spPr>
          <a:xfrm>
            <a:off x="3277736" y="4869701"/>
            <a:ext cx="3565321" cy="369332"/>
          </a:xfrm>
          <a:prstGeom prst="rect">
            <a:avLst/>
          </a:prstGeom>
          <a:noFill/>
        </p:spPr>
        <p:txBody>
          <a:bodyPr wrap="square" rtlCol="0">
            <a:spAutoFit/>
          </a:bodyPr>
          <a:lstStyle/>
          <a:p>
            <a:r>
              <a:rPr lang="en-US" dirty="0"/>
              <a:t>Level-1 cache</a:t>
            </a:r>
          </a:p>
        </p:txBody>
      </p:sp>
      <p:sp>
        <p:nvSpPr>
          <p:cNvPr id="15" name="TextBox 14">
            <a:extLst>
              <a:ext uri="{FF2B5EF4-FFF2-40B4-BE49-F238E27FC236}">
                <a16:creationId xmlns:a16="http://schemas.microsoft.com/office/drawing/2014/main" id="{F82645C4-F7B5-4213-8521-FB5472AED280}"/>
              </a:ext>
            </a:extLst>
          </p:cNvPr>
          <p:cNvSpPr txBox="1"/>
          <p:nvPr/>
        </p:nvSpPr>
        <p:spPr>
          <a:xfrm>
            <a:off x="8538593" y="2374084"/>
            <a:ext cx="3565321" cy="369332"/>
          </a:xfrm>
          <a:prstGeom prst="rect">
            <a:avLst/>
          </a:prstGeom>
          <a:noFill/>
        </p:spPr>
        <p:txBody>
          <a:bodyPr wrap="square" rtlCol="0">
            <a:spAutoFit/>
          </a:bodyPr>
          <a:lstStyle/>
          <a:p>
            <a:r>
              <a:rPr lang="en-US" dirty="0"/>
              <a:t>Level-2 cache</a:t>
            </a:r>
          </a:p>
        </p:txBody>
      </p:sp>
      <p:sp>
        <p:nvSpPr>
          <p:cNvPr id="16" name="TextBox 15">
            <a:extLst>
              <a:ext uri="{FF2B5EF4-FFF2-40B4-BE49-F238E27FC236}">
                <a16:creationId xmlns:a16="http://schemas.microsoft.com/office/drawing/2014/main" id="{0C506847-2769-4104-8FF2-07780F343CAF}"/>
              </a:ext>
            </a:extLst>
          </p:cNvPr>
          <p:cNvSpPr txBox="1"/>
          <p:nvPr/>
        </p:nvSpPr>
        <p:spPr>
          <a:xfrm>
            <a:off x="8742727" y="4756691"/>
            <a:ext cx="3565321" cy="369332"/>
          </a:xfrm>
          <a:prstGeom prst="rect">
            <a:avLst/>
          </a:prstGeom>
          <a:noFill/>
        </p:spPr>
        <p:txBody>
          <a:bodyPr wrap="square" rtlCol="0">
            <a:spAutoFit/>
          </a:bodyPr>
          <a:lstStyle/>
          <a:p>
            <a:r>
              <a:rPr lang="en-US" dirty="0"/>
              <a:t>Main memory</a:t>
            </a:r>
          </a:p>
        </p:txBody>
      </p:sp>
      <p:sp>
        <p:nvSpPr>
          <p:cNvPr id="17" name="TextBox 16">
            <a:extLst>
              <a:ext uri="{FF2B5EF4-FFF2-40B4-BE49-F238E27FC236}">
                <a16:creationId xmlns:a16="http://schemas.microsoft.com/office/drawing/2014/main" id="{FBA83E2C-4E44-4B5C-8275-14B9E35E4AD2}"/>
              </a:ext>
            </a:extLst>
          </p:cNvPr>
          <p:cNvSpPr txBox="1"/>
          <p:nvPr/>
        </p:nvSpPr>
        <p:spPr>
          <a:xfrm>
            <a:off x="5223372" y="2813482"/>
            <a:ext cx="2151250" cy="369332"/>
          </a:xfrm>
          <a:prstGeom prst="rect">
            <a:avLst/>
          </a:prstGeom>
          <a:noFill/>
        </p:spPr>
        <p:txBody>
          <a:bodyPr wrap="square" rtlCol="0">
            <a:spAutoFit/>
          </a:bodyPr>
          <a:lstStyle/>
          <a:p>
            <a:r>
              <a:rPr lang="en-US" dirty="0"/>
              <a:t>CPU</a:t>
            </a:r>
          </a:p>
        </p:txBody>
      </p:sp>
      <p:sp>
        <p:nvSpPr>
          <p:cNvPr id="18" name="TextBox 17">
            <a:extLst>
              <a:ext uri="{FF2B5EF4-FFF2-40B4-BE49-F238E27FC236}">
                <a16:creationId xmlns:a16="http://schemas.microsoft.com/office/drawing/2014/main" id="{0D413224-E9C9-40BB-A69D-AFFE72430D85}"/>
              </a:ext>
            </a:extLst>
          </p:cNvPr>
          <p:cNvSpPr txBox="1"/>
          <p:nvPr/>
        </p:nvSpPr>
        <p:spPr>
          <a:xfrm>
            <a:off x="1359715" y="2847147"/>
            <a:ext cx="1459684" cy="369332"/>
          </a:xfrm>
          <a:prstGeom prst="rect">
            <a:avLst/>
          </a:prstGeom>
          <a:noFill/>
        </p:spPr>
        <p:txBody>
          <a:bodyPr wrap="square" rtlCol="0">
            <a:spAutoFit/>
          </a:bodyPr>
          <a:lstStyle/>
          <a:p>
            <a:r>
              <a:rPr lang="en-US" dirty="0"/>
              <a:t>FPU</a:t>
            </a:r>
          </a:p>
        </p:txBody>
      </p:sp>
      <p:sp>
        <p:nvSpPr>
          <p:cNvPr id="19" name="TextBox 18">
            <a:extLst>
              <a:ext uri="{FF2B5EF4-FFF2-40B4-BE49-F238E27FC236}">
                <a16:creationId xmlns:a16="http://schemas.microsoft.com/office/drawing/2014/main" id="{9783CE91-2EBB-423C-A95D-4DE39DF09CC0}"/>
              </a:ext>
            </a:extLst>
          </p:cNvPr>
          <p:cNvSpPr txBox="1"/>
          <p:nvPr/>
        </p:nvSpPr>
        <p:spPr>
          <a:xfrm>
            <a:off x="2579092" y="2174008"/>
            <a:ext cx="1459684" cy="369332"/>
          </a:xfrm>
          <a:prstGeom prst="rect">
            <a:avLst/>
          </a:prstGeom>
          <a:noFill/>
        </p:spPr>
        <p:txBody>
          <a:bodyPr wrap="square" rtlCol="0">
            <a:spAutoFit/>
          </a:bodyPr>
          <a:lstStyle/>
          <a:p>
            <a:r>
              <a:rPr lang="en-US" dirty="0"/>
              <a:t>Register 0</a:t>
            </a:r>
          </a:p>
        </p:txBody>
      </p:sp>
      <p:sp>
        <p:nvSpPr>
          <p:cNvPr id="21" name="TextBox 20">
            <a:extLst>
              <a:ext uri="{FF2B5EF4-FFF2-40B4-BE49-F238E27FC236}">
                <a16:creationId xmlns:a16="http://schemas.microsoft.com/office/drawing/2014/main" id="{63B71542-B352-45FB-A46E-A62E4AD7BC14}"/>
              </a:ext>
            </a:extLst>
          </p:cNvPr>
          <p:cNvSpPr txBox="1"/>
          <p:nvPr/>
        </p:nvSpPr>
        <p:spPr>
          <a:xfrm>
            <a:off x="2547894" y="2451104"/>
            <a:ext cx="1459684" cy="369332"/>
          </a:xfrm>
          <a:prstGeom prst="rect">
            <a:avLst/>
          </a:prstGeom>
          <a:noFill/>
        </p:spPr>
        <p:txBody>
          <a:bodyPr wrap="square" rtlCol="0">
            <a:spAutoFit/>
          </a:bodyPr>
          <a:lstStyle/>
          <a:p>
            <a:r>
              <a:rPr lang="en-US" dirty="0"/>
              <a:t>Register 1</a:t>
            </a:r>
          </a:p>
        </p:txBody>
      </p:sp>
      <p:sp>
        <p:nvSpPr>
          <p:cNvPr id="22" name="TextBox 21">
            <a:extLst>
              <a:ext uri="{FF2B5EF4-FFF2-40B4-BE49-F238E27FC236}">
                <a16:creationId xmlns:a16="http://schemas.microsoft.com/office/drawing/2014/main" id="{649827B6-A57B-45AB-973F-2F4832364D49}"/>
              </a:ext>
            </a:extLst>
          </p:cNvPr>
          <p:cNvSpPr txBox="1"/>
          <p:nvPr/>
        </p:nvSpPr>
        <p:spPr>
          <a:xfrm>
            <a:off x="2579092" y="2779710"/>
            <a:ext cx="1459684" cy="369332"/>
          </a:xfrm>
          <a:prstGeom prst="rect">
            <a:avLst/>
          </a:prstGeom>
          <a:noFill/>
        </p:spPr>
        <p:txBody>
          <a:bodyPr wrap="square" rtlCol="0">
            <a:spAutoFit/>
          </a:bodyPr>
          <a:lstStyle/>
          <a:p>
            <a:r>
              <a:rPr lang="en-US" dirty="0"/>
              <a:t>Register 2</a:t>
            </a:r>
          </a:p>
        </p:txBody>
      </p:sp>
      <p:sp>
        <p:nvSpPr>
          <p:cNvPr id="23" name="TextBox 22">
            <a:extLst>
              <a:ext uri="{FF2B5EF4-FFF2-40B4-BE49-F238E27FC236}">
                <a16:creationId xmlns:a16="http://schemas.microsoft.com/office/drawing/2014/main" id="{FA0CA770-05FE-44CE-AD32-9B29A91E68BE}"/>
              </a:ext>
            </a:extLst>
          </p:cNvPr>
          <p:cNvSpPr txBox="1"/>
          <p:nvPr/>
        </p:nvSpPr>
        <p:spPr>
          <a:xfrm>
            <a:off x="2579968" y="3081713"/>
            <a:ext cx="1459684" cy="369332"/>
          </a:xfrm>
          <a:prstGeom prst="rect">
            <a:avLst/>
          </a:prstGeom>
          <a:noFill/>
        </p:spPr>
        <p:txBody>
          <a:bodyPr wrap="square" rtlCol="0">
            <a:spAutoFit/>
          </a:bodyPr>
          <a:lstStyle/>
          <a:p>
            <a:r>
              <a:rPr lang="en-US" dirty="0"/>
              <a:t>Register 3</a:t>
            </a:r>
          </a:p>
        </p:txBody>
      </p:sp>
      <p:sp>
        <p:nvSpPr>
          <p:cNvPr id="24" name="TextBox 23">
            <a:extLst>
              <a:ext uri="{FF2B5EF4-FFF2-40B4-BE49-F238E27FC236}">
                <a16:creationId xmlns:a16="http://schemas.microsoft.com/office/drawing/2014/main" id="{B3DA297F-2551-414B-A231-7D4E51B86AE5}"/>
              </a:ext>
            </a:extLst>
          </p:cNvPr>
          <p:cNvSpPr txBox="1"/>
          <p:nvPr/>
        </p:nvSpPr>
        <p:spPr>
          <a:xfrm>
            <a:off x="2929505" y="3503368"/>
            <a:ext cx="1459684"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48902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440F-0FFC-4676-B57B-905E7C78FCC8}"/>
              </a:ext>
            </a:extLst>
          </p:cNvPr>
          <p:cNvSpPr>
            <a:spLocks noGrp="1"/>
          </p:cNvSpPr>
          <p:nvPr>
            <p:ph type="title"/>
          </p:nvPr>
        </p:nvSpPr>
        <p:spPr>
          <a:xfrm>
            <a:off x="408629" y="22299"/>
            <a:ext cx="5779719" cy="1325563"/>
          </a:xfrm>
        </p:spPr>
        <p:txBody>
          <a:bodyPr/>
          <a:lstStyle/>
          <a:p>
            <a:r>
              <a:rPr lang="en-US" dirty="0"/>
              <a:t>Drawbacks of naive multiplication algorithm</a:t>
            </a:r>
          </a:p>
        </p:txBody>
      </p:sp>
      <p:pic>
        <p:nvPicPr>
          <p:cNvPr id="5" name="Content Placeholder 4">
            <a:extLst>
              <a:ext uri="{FF2B5EF4-FFF2-40B4-BE49-F238E27FC236}">
                <a16:creationId xmlns:a16="http://schemas.microsoft.com/office/drawing/2014/main" id="{2A60B179-A940-49B4-95DD-C133D4D7702F}"/>
              </a:ext>
            </a:extLst>
          </p:cNvPr>
          <p:cNvPicPr>
            <a:picLocks noGrp="1" noChangeAspect="1"/>
          </p:cNvPicPr>
          <p:nvPr>
            <p:ph idx="1"/>
          </p:nvPr>
        </p:nvPicPr>
        <p:blipFill>
          <a:blip r:embed="rId2"/>
          <a:stretch>
            <a:fillRect/>
          </a:stretch>
        </p:blipFill>
        <p:spPr>
          <a:xfrm>
            <a:off x="7146743" y="102472"/>
            <a:ext cx="4910280" cy="3780916"/>
          </a:xfrm>
        </p:spPr>
      </p:pic>
      <p:sp>
        <p:nvSpPr>
          <p:cNvPr id="6" name="Isosceles Triangle 5">
            <a:extLst>
              <a:ext uri="{FF2B5EF4-FFF2-40B4-BE49-F238E27FC236}">
                <a16:creationId xmlns:a16="http://schemas.microsoft.com/office/drawing/2014/main" id="{DFD59A27-CA40-4220-987B-88B57E0D75A4}"/>
              </a:ext>
            </a:extLst>
          </p:cNvPr>
          <p:cNvSpPr/>
          <p:nvPr/>
        </p:nvSpPr>
        <p:spPr>
          <a:xfrm>
            <a:off x="788792" y="1837262"/>
            <a:ext cx="4256467" cy="4450702"/>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687F36E-8AEB-42D7-8AD3-850F2AE9B2E1}"/>
              </a:ext>
            </a:extLst>
          </p:cNvPr>
          <p:cNvCxnSpPr/>
          <p:nvPr/>
        </p:nvCxnSpPr>
        <p:spPr>
          <a:xfrm>
            <a:off x="2491530" y="2743200"/>
            <a:ext cx="9647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55F752E-8638-4B0C-89BB-D995BB776B1B}"/>
              </a:ext>
            </a:extLst>
          </p:cNvPr>
          <p:cNvCxnSpPr>
            <a:cxnSpLocks/>
          </p:cNvCxnSpPr>
          <p:nvPr/>
        </p:nvCxnSpPr>
        <p:spPr>
          <a:xfrm>
            <a:off x="2009163" y="3751277"/>
            <a:ext cx="1925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5D5CF56-79A9-40D0-8B9E-D9731AB57EE8}"/>
              </a:ext>
            </a:extLst>
          </p:cNvPr>
          <p:cNvCxnSpPr>
            <a:cxnSpLocks/>
          </p:cNvCxnSpPr>
          <p:nvPr/>
        </p:nvCxnSpPr>
        <p:spPr>
          <a:xfrm>
            <a:off x="1530990" y="4759354"/>
            <a:ext cx="28648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14F1F2-15E4-49DB-A72D-38415C32B7CF}"/>
              </a:ext>
            </a:extLst>
          </p:cNvPr>
          <p:cNvSpPr txBox="1"/>
          <p:nvPr/>
        </p:nvSpPr>
        <p:spPr>
          <a:xfrm>
            <a:off x="0" y="4957894"/>
            <a:ext cx="1379990" cy="646331"/>
          </a:xfrm>
          <a:prstGeom prst="rect">
            <a:avLst/>
          </a:prstGeom>
          <a:noFill/>
        </p:spPr>
        <p:txBody>
          <a:bodyPr wrap="square" rtlCol="0">
            <a:spAutoFit/>
          </a:bodyPr>
          <a:lstStyle/>
          <a:p>
            <a:r>
              <a:rPr lang="en-US" dirty="0"/>
              <a:t>Main Memory</a:t>
            </a:r>
          </a:p>
        </p:txBody>
      </p:sp>
      <p:sp>
        <p:nvSpPr>
          <p:cNvPr id="14" name="TextBox 13">
            <a:extLst>
              <a:ext uri="{FF2B5EF4-FFF2-40B4-BE49-F238E27FC236}">
                <a16:creationId xmlns:a16="http://schemas.microsoft.com/office/drawing/2014/main" id="{BFBCDA9C-0E53-4A66-93F9-86A636743F73}"/>
              </a:ext>
            </a:extLst>
          </p:cNvPr>
          <p:cNvSpPr txBox="1"/>
          <p:nvPr/>
        </p:nvSpPr>
        <p:spPr>
          <a:xfrm>
            <a:off x="230155" y="3807479"/>
            <a:ext cx="1379990" cy="646331"/>
          </a:xfrm>
          <a:prstGeom prst="rect">
            <a:avLst/>
          </a:prstGeom>
          <a:noFill/>
        </p:spPr>
        <p:txBody>
          <a:bodyPr wrap="square" rtlCol="0">
            <a:spAutoFit/>
          </a:bodyPr>
          <a:lstStyle/>
          <a:p>
            <a:r>
              <a:rPr lang="en-US" dirty="0"/>
              <a:t>Level-2 cache</a:t>
            </a:r>
          </a:p>
        </p:txBody>
      </p:sp>
      <p:sp>
        <p:nvSpPr>
          <p:cNvPr id="15" name="TextBox 14">
            <a:extLst>
              <a:ext uri="{FF2B5EF4-FFF2-40B4-BE49-F238E27FC236}">
                <a16:creationId xmlns:a16="http://schemas.microsoft.com/office/drawing/2014/main" id="{B6A5472C-4687-4583-9403-B2FA9AB897A0}"/>
              </a:ext>
            </a:extLst>
          </p:cNvPr>
          <p:cNvSpPr txBox="1"/>
          <p:nvPr/>
        </p:nvSpPr>
        <p:spPr>
          <a:xfrm>
            <a:off x="641679" y="2852904"/>
            <a:ext cx="1379990" cy="646331"/>
          </a:xfrm>
          <a:prstGeom prst="rect">
            <a:avLst/>
          </a:prstGeom>
          <a:noFill/>
        </p:spPr>
        <p:txBody>
          <a:bodyPr wrap="square" rtlCol="0">
            <a:spAutoFit/>
          </a:bodyPr>
          <a:lstStyle/>
          <a:p>
            <a:r>
              <a:rPr lang="en-US" dirty="0"/>
              <a:t>Level-1 cache</a:t>
            </a:r>
          </a:p>
        </p:txBody>
      </p:sp>
      <p:sp>
        <p:nvSpPr>
          <p:cNvPr id="16" name="TextBox 15">
            <a:extLst>
              <a:ext uri="{FF2B5EF4-FFF2-40B4-BE49-F238E27FC236}">
                <a16:creationId xmlns:a16="http://schemas.microsoft.com/office/drawing/2014/main" id="{5909B1B6-BCF7-455D-BAFC-4EC09A3027BD}"/>
              </a:ext>
            </a:extLst>
          </p:cNvPr>
          <p:cNvSpPr txBox="1"/>
          <p:nvPr/>
        </p:nvSpPr>
        <p:spPr>
          <a:xfrm>
            <a:off x="1111540" y="1855683"/>
            <a:ext cx="1379990" cy="369332"/>
          </a:xfrm>
          <a:prstGeom prst="rect">
            <a:avLst/>
          </a:prstGeom>
          <a:noFill/>
        </p:spPr>
        <p:txBody>
          <a:bodyPr wrap="square" rtlCol="0">
            <a:spAutoFit/>
          </a:bodyPr>
          <a:lstStyle/>
          <a:p>
            <a:r>
              <a:rPr lang="en-US" dirty="0"/>
              <a:t>Registers</a:t>
            </a:r>
          </a:p>
        </p:txBody>
      </p:sp>
      <p:sp>
        <p:nvSpPr>
          <p:cNvPr id="17" name="Rectangle 16">
            <a:extLst>
              <a:ext uri="{FF2B5EF4-FFF2-40B4-BE49-F238E27FC236}">
                <a16:creationId xmlns:a16="http://schemas.microsoft.com/office/drawing/2014/main" id="{547F27F6-B182-4519-9CD2-C91848D15703}"/>
              </a:ext>
            </a:extLst>
          </p:cNvPr>
          <p:cNvSpPr/>
          <p:nvPr/>
        </p:nvSpPr>
        <p:spPr>
          <a:xfrm>
            <a:off x="1436623" y="5045212"/>
            <a:ext cx="773576" cy="833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1437DA5-746C-45CD-AF36-1E456E5D31A7}"/>
              </a:ext>
            </a:extLst>
          </p:cNvPr>
          <p:cNvSpPr txBox="1"/>
          <p:nvPr/>
        </p:nvSpPr>
        <p:spPr>
          <a:xfrm>
            <a:off x="2205990" y="5295961"/>
            <a:ext cx="1379990" cy="369332"/>
          </a:xfrm>
          <a:prstGeom prst="rect">
            <a:avLst/>
          </a:prstGeom>
          <a:noFill/>
        </p:spPr>
        <p:txBody>
          <a:bodyPr wrap="square" rtlCol="0">
            <a:spAutoFit/>
          </a:bodyPr>
          <a:lstStyle/>
          <a:p>
            <a:r>
              <a:rPr lang="en-US" dirty="0"/>
              <a:t>=</a:t>
            </a:r>
          </a:p>
        </p:txBody>
      </p:sp>
      <p:sp>
        <p:nvSpPr>
          <p:cNvPr id="20" name="TextBox 19">
            <a:extLst>
              <a:ext uri="{FF2B5EF4-FFF2-40B4-BE49-F238E27FC236}">
                <a16:creationId xmlns:a16="http://schemas.microsoft.com/office/drawing/2014/main" id="{3279F672-CC41-4248-89C7-21A49ADB8CF1}"/>
              </a:ext>
            </a:extLst>
          </p:cNvPr>
          <p:cNvSpPr txBox="1"/>
          <p:nvPr/>
        </p:nvSpPr>
        <p:spPr>
          <a:xfrm>
            <a:off x="3304001" y="5277540"/>
            <a:ext cx="1379990" cy="369332"/>
          </a:xfrm>
          <a:prstGeom prst="rect">
            <a:avLst/>
          </a:prstGeom>
          <a:noFill/>
        </p:spPr>
        <p:txBody>
          <a:bodyPr wrap="square" rtlCol="0">
            <a:spAutoFit/>
          </a:bodyPr>
          <a:lstStyle/>
          <a:p>
            <a:r>
              <a:rPr lang="en-US" dirty="0"/>
              <a:t>x</a:t>
            </a:r>
          </a:p>
        </p:txBody>
      </p:sp>
      <p:sp>
        <p:nvSpPr>
          <p:cNvPr id="21" name="Rectangle 20">
            <a:extLst>
              <a:ext uri="{FF2B5EF4-FFF2-40B4-BE49-F238E27FC236}">
                <a16:creationId xmlns:a16="http://schemas.microsoft.com/office/drawing/2014/main" id="{BCBF1435-4564-460D-999F-29E55958C5E6}"/>
              </a:ext>
            </a:extLst>
          </p:cNvPr>
          <p:cNvSpPr/>
          <p:nvPr/>
        </p:nvSpPr>
        <p:spPr>
          <a:xfrm>
            <a:off x="2524914" y="5058662"/>
            <a:ext cx="773575" cy="8395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F3505A8-1F41-49E7-B805-3016D0B41942}"/>
              </a:ext>
            </a:extLst>
          </p:cNvPr>
          <p:cNvSpPr/>
          <p:nvPr/>
        </p:nvSpPr>
        <p:spPr>
          <a:xfrm>
            <a:off x="3642613" y="5058662"/>
            <a:ext cx="773575" cy="8395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4BEFAD0-0CD8-4929-A9E2-BB53FD58F642}"/>
              </a:ext>
            </a:extLst>
          </p:cNvPr>
          <p:cNvSpPr/>
          <p:nvPr/>
        </p:nvSpPr>
        <p:spPr>
          <a:xfrm>
            <a:off x="1492015" y="2839454"/>
            <a:ext cx="773576" cy="833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2B89717-0999-4B68-BBB3-66C55C445924}"/>
              </a:ext>
            </a:extLst>
          </p:cNvPr>
          <p:cNvSpPr txBox="1"/>
          <p:nvPr/>
        </p:nvSpPr>
        <p:spPr>
          <a:xfrm>
            <a:off x="2261382" y="3090203"/>
            <a:ext cx="1379990" cy="369332"/>
          </a:xfrm>
          <a:prstGeom prst="rect">
            <a:avLst/>
          </a:prstGeom>
          <a:noFill/>
        </p:spPr>
        <p:txBody>
          <a:bodyPr wrap="square" rtlCol="0">
            <a:spAutoFit/>
          </a:bodyPr>
          <a:lstStyle/>
          <a:p>
            <a:r>
              <a:rPr lang="en-US" dirty="0"/>
              <a:t>=</a:t>
            </a:r>
          </a:p>
        </p:txBody>
      </p:sp>
      <p:sp>
        <p:nvSpPr>
          <p:cNvPr id="31" name="TextBox 30">
            <a:extLst>
              <a:ext uri="{FF2B5EF4-FFF2-40B4-BE49-F238E27FC236}">
                <a16:creationId xmlns:a16="http://schemas.microsoft.com/office/drawing/2014/main" id="{6C8C6112-E563-41CD-8F02-A4CE786E6E9D}"/>
              </a:ext>
            </a:extLst>
          </p:cNvPr>
          <p:cNvSpPr txBox="1"/>
          <p:nvPr/>
        </p:nvSpPr>
        <p:spPr>
          <a:xfrm>
            <a:off x="3359393" y="3071782"/>
            <a:ext cx="1379990" cy="369332"/>
          </a:xfrm>
          <a:prstGeom prst="rect">
            <a:avLst/>
          </a:prstGeom>
          <a:noFill/>
        </p:spPr>
        <p:txBody>
          <a:bodyPr wrap="square" rtlCol="0">
            <a:spAutoFit/>
          </a:bodyPr>
          <a:lstStyle/>
          <a:p>
            <a:r>
              <a:rPr lang="en-US" dirty="0"/>
              <a:t>x</a:t>
            </a:r>
          </a:p>
        </p:txBody>
      </p:sp>
      <p:sp>
        <p:nvSpPr>
          <p:cNvPr id="32" name="Rectangle 31">
            <a:extLst>
              <a:ext uri="{FF2B5EF4-FFF2-40B4-BE49-F238E27FC236}">
                <a16:creationId xmlns:a16="http://schemas.microsoft.com/office/drawing/2014/main" id="{2E9BA1AC-058C-43E3-9A72-9FCE8C05AF2D}"/>
              </a:ext>
            </a:extLst>
          </p:cNvPr>
          <p:cNvSpPr/>
          <p:nvPr/>
        </p:nvSpPr>
        <p:spPr>
          <a:xfrm>
            <a:off x="2580306" y="2852904"/>
            <a:ext cx="773575" cy="8395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CD83E70-274A-454D-98F3-EEF548C89E00}"/>
              </a:ext>
            </a:extLst>
          </p:cNvPr>
          <p:cNvSpPr/>
          <p:nvPr/>
        </p:nvSpPr>
        <p:spPr>
          <a:xfrm>
            <a:off x="3698005" y="2852904"/>
            <a:ext cx="773575" cy="8395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AF98FD5-C960-4D2F-BA8A-E5F1E0B17D7E}"/>
              </a:ext>
            </a:extLst>
          </p:cNvPr>
          <p:cNvSpPr txBox="1"/>
          <p:nvPr/>
        </p:nvSpPr>
        <p:spPr>
          <a:xfrm>
            <a:off x="5192372" y="3911351"/>
            <a:ext cx="6618914" cy="3139321"/>
          </a:xfrm>
          <a:prstGeom prst="rect">
            <a:avLst/>
          </a:prstGeom>
          <a:noFill/>
        </p:spPr>
        <p:txBody>
          <a:bodyPr wrap="square" rtlCol="0">
            <a:spAutoFit/>
          </a:bodyPr>
          <a:lstStyle/>
          <a:p>
            <a:r>
              <a:rPr lang="en-US" dirty="0"/>
              <a:t>Bringing an element into registers from main memory costs ~100 times more than performing floating point operation on it. </a:t>
            </a:r>
          </a:p>
          <a:p>
            <a:endParaRPr lang="en-US" dirty="0"/>
          </a:p>
          <a:p>
            <a:r>
              <a:rPr lang="en-US" dirty="0"/>
              <a:t>We have to read every matrix (blue one twice since we are returning a result) – meaning we have 4n</a:t>
            </a:r>
            <a:r>
              <a:rPr lang="en-US" baseline="30000" dirty="0"/>
              <a:t>2</a:t>
            </a:r>
            <a:r>
              <a:rPr lang="en-US" dirty="0"/>
              <a:t> memory operations. Seeing 3 nested loops in the code we can determine that we have n</a:t>
            </a:r>
            <a:r>
              <a:rPr lang="en-US" baseline="30000" dirty="0"/>
              <a:t>3</a:t>
            </a:r>
            <a:r>
              <a:rPr lang="en-US" dirty="0"/>
              <a:t> order of floating point operations.</a:t>
            </a:r>
          </a:p>
          <a:p>
            <a:endParaRPr lang="en-US" dirty="0"/>
          </a:p>
          <a:p>
            <a:r>
              <a:rPr lang="en-US" dirty="0"/>
              <a:t>You can fit roughly 3 40x40 matrices into Level-1 cache that is 32 kB big.</a:t>
            </a:r>
          </a:p>
          <a:p>
            <a:endParaRPr lang="en-US" dirty="0"/>
          </a:p>
        </p:txBody>
      </p:sp>
    </p:spTree>
    <p:extLst>
      <p:ext uri="{BB962C8B-B14F-4D97-AF65-F5344CB8AC3E}">
        <p14:creationId xmlns:p14="http://schemas.microsoft.com/office/powerpoint/2010/main" val="227033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D97D-0BE3-4420-B2CA-1CCB38714C3F}"/>
              </a:ext>
            </a:extLst>
          </p:cNvPr>
          <p:cNvSpPr>
            <a:spLocks noGrp="1"/>
          </p:cNvSpPr>
          <p:nvPr>
            <p:ph type="title"/>
          </p:nvPr>
        </p:nvSpPr>
        <p:spPr/>
        <p:txBody>
          <a:bodyPr/>
          <a:lstStyle/>
          <a:p>
            <a:r>
              <a:rPr lang="en-US" dirty="0"/>
              <a:t>Blocking algorithm for matrix multiplication</a:t>
            </a:r>
          </a:p>
        </p:txBody>
      </p:sp>
      <p:sp>
        <p:nvSpPr>
          <p:cNvPr id="3" name="Content Placeholder 2">
            <a:extLst>
              <a:ext uri="{FF2B5EF4-FFF2-40B4-BE49-F238E27FC236}">
                <a16:creationId xmlns:a16="http://schemas.microsoft.com/office/drawing/2014/main" id="{9004F77E-13A5-4BF3-B068-D918B465A3FF}"/>
              </a:ext>
            </a:extLst>
          </p:cNvPr>
          <p:cNvSpPr>
            <a:spLocks noGrp="1"/>
          </p:cNvSpPr>
          <p:nvPr>
            <p:ph idx="1"/>
          </p:nvPr>
        </p:nvSpPr>
        <p:spPr>
          <a:xfrm>
            <a:off x="5269144" y="2197306"/>
            <a:ext cx="5575373" cy="3644673"/>
          </a:xfrm>
        </p:spPr>
        <p:txBody>
          <a:bodyPr>
            <a:normAutofit lnSpcReduction="10000"/>
          </a:bodyPr>
          <a:lstStyle/>
          <a:p>
            <a:r>
              <a:rPr lang="en-US" dirty="0"/>
              <a:t>Greatly decreases amount of memory operation out of main memory to registers.</a:t>
            </a:r>
          </a:p>
          <a:p>
            <a:r>
              <a:rPr lang="en-US" dirty="0"/>
              <a:t>Blocking doesn’t bring any significant change to process of multiplication; it improves it by monitoring that memory operations are done from L1 or L2 cache</a:t>
            </a:r>
          </a:p>
          <a:p>
            <a:endParaRPr lang="en-US" dirty="0"/>
          </a:p>
          <a:p>
            <a:endParaRPr lang="en-US" dirty="0"/>
          </a:p>
        </p:txBody>
      </p:sp>
      <p:sp>
        <p:nvSpPr>
          <p:cNvPr id="4" name="Isosceles Triangle 3">
            <a:extLst>
              <a:ext uri="{FF2B5EF4-FFF2-40B4-BE49-F238E27FC236}">
                <a16:creationId xmlns:a16="http://schemas.microsoft.com/office/drawing/2014/main" id="{E7AF233D-C522-44AB-B95B-CD4C313BE716}"/>
              </a:ext>
            </a:extLst>
          </p:cNvPr>
          <p:cNvSpPr/>
          <p:nvPr/>
        </p:nvSpPr>
        <p:spPr>
          <a:xfrm>
            <a:off x="788792" y="1726261"/>
            <a:ext cx="4256467" cy="4450702"/>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E4F88D74-7A40-4D68-8096-885823C424D5}"/>
              </a:ext>
            </a:extLst>
          </p:cNvPr>
          <p:cNvCxnSpPr>
            <a:cxnSpLocks/>
          </p:cNvCxnSpPr>
          <p:nvPr/>
        </p:nvCxnSpPr>
        <p:spPr>
          <a:xfrm>
            <a:off x="2491530" y="2632199"/>
            <a:ext cx="8124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F09C82-5FD6-4399-AC8C-053B6268AD9A}"/>
              </a:ext>
            </a:extLst>
          </p:cNvPr>
          <p:cNvCxnSpPr>
            <a:cxnSpLocks/>
          </p:cNvCxnSpPr>
          <p:nvPr/>
        </p:nvCxnSpPr>
        <p:spPr>
          <a:xfrm>
            <a:off x="2009163" y="3640276"/>
            <a:ext cx="18246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1FBAAC9-9952-458C-913D-6F3FA0378808}"/>
              </a:ext>
            </a:extLst>
          </p:cNvPr>
          <p:cNvCxnSpPr>
            <a:cxnSpLocks/>
          </p:cNvCxnSpPr>
          <p:nvPr/>
        </p:nvCxnSpPr>
        <p:spPr>
          <a:xfrm>
            <a:off x="1530990" y="4648353"/>
            <a:ext cx="279772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EC78226-9DC2-4A44-B684-13A240667618}"/>
              </a:ext>
            </a:extLst>
          </p:cNvPr>
          <p:cNvSpPr txBox="1"/>
          <p:nvPr/>
        </p:nvSpPr>
        <p:spPr>
          <a:xfrm>
            <a:off x="0" y="4846893"/>
            <a:ext cx="1379990" cy="646331"/>
          </a:xfrm>
          <a:prstGeom prst="rect">
            <a:avLst/>
          </a:prstGeom>
          <a:noFill/>
        </p:spPr>
        <p:txBody>
          <a:bodyPr wrap="square" rtlCol="0">
            <a:spAutoFit/>
          </a:bodyPr>
          <a:lstStyle/>
          <a:p>
            <a:r>
              <a:rPr lang="en-US" dirty="0"/>
              <a:t>Main Memory</a:t>
            </a:r>
          </a:p>
        </p:txBody>
      </p:sp>
      <p:sp>
        <p:nvSpPr>
          <p:cNvPr id="9" name="TextBox 8">
            <a:extLst>
              <a:ext uri="{FF2B5EF4-FFF2-40B4-BE49-F238E27FC236}">
                <a16:creationId xmlns:a16="http://schemas.microsoft.com/office/drawing/2014/main" id="{869BB955-9CB7-49B4-AE43-F9F37E3F2E79}"/>
              </a:ext>
            </a:extLst>
          </p:cNvPr>
          <p:cNvSpPr txBox="1"/>
          <p:nvPr/>
        </p:nvSpPr>
        <p:spPr>
          <a:xfrm>
            <a:off x="230155" y="3696478"/>
            <a:ext cx="1379990" cy="646331"/>
          </a:xfrm>
          <a:prstGeom prst="rect">
            <a:avLst/>
          </a:prstGeom>
          <a:noFill/>
        </p:spPr>
        <p:txBody>
          <a:bodyPr wrap="square" rtlCol="0">
            <a:spAutoFit/>
          </a:bodyPr>
          <a:lstStyle/>
          <a:p>
            <a:r>
              <a:rPr lang="en-US" dirty="0"/>
              <a:t>Level-2 cache</a:t>
            </a:r>
          </a:p>
        </p:txBody>
      </p:sp>
      <p:sp>
        <p:nvSpPr>
          <p:cNvPr id="10" name="TextBox 9">
            <a:extLst>
              <a:ext uri="{FF2B5EF4-FFF2-40B4-BE49-F238E27FC236}">
                <a16:creationId xmlns:a16="http://schemas.microsoft.com/office/drawing/2014/main" id="{79888189-137D-4BD9-832A-1B45ABF6F83E}"/>
              </a:ext>
            </a:extLst>
          </p:cNvPr>
          <p:cNvSpPr txBox="1"/>
          <p:nvPr/>
        </p:nvSpPr>
        <p:spPr>
          <a:xfrm>
            <a:off x="641679" y="2741903"/>
            <a:ext cx="1379990" cy="646331"/>
          </a:xfrm>
          <a:prstGeom prst="rect">
            <a:avLst/>
          </a:prstGeom>
          <a:noFill/>
        </p:spPr>
        <p:txBody>
          <a:bodyPr wrap="square" rtlCol="0">
            <a:spAutoFit/>
          </a:bodyPr>
          <a:lstStyle/>
          <a:p>
            <a:r>
              <a:rPr lang="en-US" dirty="0"/>
              <a:t>Level-1 cache</a:t>
            </a:r>
          </a:p>
        </p:txBody>
      </p:sp>
      <p:sp>
        <p:nvSpPr>
          <p:cNvPr id="11" name="TextBox 10">
            <a:extLst>
              <a:ext uri="{FF2B5EF4-FFF2-40B4-BE49-F238E27FC236}">
                <a16:creationId xmlns:a16="http://schemas.microsoft.com/office/drawing/2014/main" id="{D10915FC-3B3B-4D26-8441-9F976D212B0B}"/>
              </a:ext>
            </a:extLst>
          </p:cNvPr>
          <p:cNvSpPr txBox="1"/>
          <p:nvPr/>
        </p:nvSpPr>
        <p:spPr>
          <a:xfrm>
            <a:off x="1111540" y="1744682"/>
            <a:ext cx="1379990" cy="369332"/>
          </a:xfrm>
          <a:prstGeom prst="rect">
            <a:avLst/>
          </a:prstGeom>
          <a:noFill/>
        </p:spPr>
        <p:txBody>
          <a:bodyPr wrap="square" rtlCol="0">
            <a:spAutoFit/>
          </a:bodyPr>
          <a:lstStyle/>
          <a:p>
            <a:r>
              <a:rPr lang="en-US" dirty="0"/>
              <a:t>Registers</a:t>
            </a:r>
          </a:p>
        </p:txBody>
      </p:sp>
      <p:sp>
        <p:nvSpPr>
          <p:cNvPr id="12" name="Rectangle 11">
            <a:extLst>
              <a:ext uri="{FF2B5EF4-FFF2-40B4-BE49-F238E27FC236}">
                <a16:creationId xmlns:a16="http://schemas.microsoft.com/office/drawing/2014/main" id="{5BF75961-4B55-4D62-A813-59A47F3C2D7C}"/>
              </a:ext>
            </a:extLst>
          </p:cNvPr>
          <p:cNvSpPr/>
          <p:nvPr/>
        </p:nvSpPr>
        <p:spPr>
          <a:xfrm>
            <a:off x="1436623" y="4934211"/>
            <a:ext cx="773576" cy="833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C259D90-7A27-4A0B-953E-59EEC52FBD21}"/>
              </a:ext>
            </a:extLst>
          </p:cNvPr>
          <p:cNvSpPr txBox="1"/>
          <p:nvPr/>
        </p:nvSpPr>
        <p:spPr>
          <a:xfrm>
            <a:off x="2205990" y="5184960"/>
            <a:ext cx="1379990"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4ECEA43F-4D78-4D51-AB02-85424BB9DE7B}"/>
              </a:ext>
            </a:extLst>
          </p:cNvPr>
          <p:cNvSpPr txBox="1"/>
          <p:nvPr/>
        </p:nvSpPr>
        <p:spPr>
          <a:xfrm>
            <a:off x="3304001" y="5166539"/>
            <a:ext cx="1379990" cy="369332"/>
          </a:xfrm>
          <a:prstGeom prst="rect">
            <a:avLst/>
          </a:prstGeom>
          <a:noFill/>
        </p:spPr>
        <p:txBody>
          <a:bodyPr wrap="square" rtlCol="0">
            <a:spAutoFit/>
          </a:bodyPr>
          <a:lstStyle/>
          <a:p>
            <a:r>
              <a:rPr lang="en-US" dirty="0"/>
              <a:t>x</a:t>
            </a:r>
          </a:p>
        </p:txBody>
      </p:sp>
      <p:sp>
        <p:nvSpPr>
          <p:cNvPr id="15" name="Rectangle 14">
            <a:extLst>
              <a:ext uri="{FF2B5EF4-FFF2-40B4-BE49-F238E27FC236}">
                <a16:creationId xmlns:a16="http://schemas.microsoft.com/office/drawing/2014/main" id="{85D5078A-45AA-43EC-97F2-F17066175DCA}"/>
              </a:ext>
            </a:extLst>
          </p:cNvPr>
          <p:cNvSpPr/>
          <p:nvPr/>
        </p:nvSpPr>
        <p:spPr>
          <a:xfrm>
            <a:off x="2474642" y="4947661"/>
            <a:ext cx="773575" cy="8395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BCA1713-A929-4502-91DA-C1C0AA12433B}"/>
              </a:ext>
            </a:extLst>
          </p:cNvPr>
          <p:cNvSpPr/>
          <p:nvPr/>
        </p:nvSpPr>
        <p:spPr>
          <a:xfrm>
            <a:off x="3642613" y="4947661"/>
            <a:ext cx="773575" cy="8395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04A523-FD52-4FFE-A472-E2A11D39A15D}"/>
              </a:ext>
            </a:extLst>
          </p:cNvPr>
          <p:cNvSpPr/>
          <p:nvPr/>
        </p:nvSpPr>
        <p:spPr>
          <a:xfrm rot="10800000">
            <a:off x="2676678" y="4000547"/>
            <a:ext cx="623004" cy="2201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03744C-B80F-4E3F-8202-005E60953CA9}"/>
              </a:ext>
            </a:extLst>
          </p:cNvPr>
          <p:cNvSpPr/>
          <p:nvPr/>
        </p:nvSpPr>
        <p:spPr>
          <a:xfrm>
            <a:off x="3248003" y="2810243"/>
            <a:ext cx="85671" cy="7042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BD5950F8-1643-4675-8BA4-768D344FD5C6}"/>
              </a:ext>
            </a:extLst>
          </p:cNvPr>
          <p:cNvCxnSpPr>
            <a:cxnSpLocks/>
            <a:stCxn id="16" idx="2"/>
            <a:endCxn id="16" idx="0"/>
          </p:cNvCxnSpPr>
          <p:nvPr/>
        </p:nvCxnSpPr>
        <p:spPr>
          <a:xfrm flipV="1">
            <a:off x="4029401" y="4947661"/>
            <a:ext cx="0" cy="83958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7577580-92C6-4979-AA47-ADBE2A9472F4}"/>
              </a:ext>
            </a:extLst>
          </p:cNvPr>
          <p:cNvCxnSpPr/>
          <p:nvPr/>
        </p:nvCxnSpPr>
        <p:spPr>
          <a:xfrm flipV="1">
            <a:off x="2474642" y="5366665"/>
            <a:ext cx="773575" cy="1"/>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B9AB4AD-8919-4689-9FFB-FDE05E563866}"/>
              </a:ext>
            </a:extLst>
          </p:cNvPr>
          <p:cNvCxnSpPr>
            <a:cxnSpLocks/>
          </p:cNvCxnSpPr>
          <p:nvPr/>
        </p:nvCxnSpPr>
        <p:spPr>
          <a:xfrm>
            <a:off x="2491530" y="5158150"/>
            <a:ext cx="747748" cy="0"/>
          </a:xfrm>
          <a:prstGeom prst="line">
            <a:avLst/>
          </a:prstGeom>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7E0CEEA5-D930-4EF2-B101-44723956C3E9}"/>
              </a:ext>
            </a:extLst>
          </p:cNvPr>
          <p:cNvSpPr/>
          <p:nvPr/>
        </p:nvSpPr>
        <p:spPr>
          <a:xfrm>
            <a:off x="2362086" y="3114806"/>
            <a:ext cx="123656" cy="196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B898BFB-104F-42D4-976B-9619B9CE5974}"/>
              </a:ext>
            </a:extLst>
          </p:cNvPr>
          <p:cNvSpPr txBox="1"/>
          <p:nvPr/>
        </p:nvSpPr>
        <p:spPr>
          <a:xfrm>
            <a:off x="2503885" y="2290864"/>
            <a:ext cx="919048" cy="276999"/>
          </a:xfrm>
          <a:prstGeom prst="rect">
            <a:avLst/>
          </a:prstGeom>
          <a:noFill/>
        </p:spPr>
        <p:txBody>
          <a:bodyPr wrap="square" rtlCol="0">
            <a:spAutoFit/>
          </a:bodyPr>
          <a:lstStyle/>
          <a:p>
            <a:r>
              <a:rPr lang="en-US" sz="1200" dirty="0">
                <a:solidFill>
                  <a:schemeClr val="accent1"/>
                </a:solidFill>
              </a:rPr>
              <a:t>….</a:t>
            </a:r>
            <a:r>
              <a:rPr lang="en-US" sz="1200" dirty="0"/>
              <a:t> += </a:t>
            </a:r>
            <a:r>
              <a:rPr lang="en-US" sz="1200" dirty="0">
                <a:solidFill>
                  <a:schemeClr val="accent2"/>
                </a:solidFill>
              </a:rPr>
              <a:t>.</a:t>
            </a:r>
            <a:r>
              <a:rPr lang="en-US" sz="1200" dirty="0"/>
              <a:t>*</a:t>
            </a:r>
            <a:r>
              <a:rPr lang="en-US" sz="1200" dirty="0">
                <a:solidFill>
                  <a:srgbClr val="00B050"/>
                </a:solidFill>
              </a:rPr>
              <a:t>….</a:t>
            </a:r>
          </a:p>
        </p:txBody>
      </p:sp>
      <p:cxnSp>
        <p:nvCxnSpPr>
          <p:cNvPr id="31" name="Straight Connector 30">
            <a:extLst>
              <a:ext uri="{FF2B5EF4-FFF2-40B4-BE49-F238E27FC236}">
                <a16:creationId xmlns:a16="http://schemas.microsoft.com/office/drawing/2014/main" id="{8C388F4D-6752-41F6-8CCC-FF07F21D116C}"/>
              </a:ext>
            </a:extLst>
          </p:cNvPr>
          <p:cNvCxnSpPr/>
          <p:nvPr/>
        </p:nvCxnSpPr>
        <p:spPr>
          <a:xfrm>
            <a:off x="3758268" y="4934211"/>
            <a:ext cx="0" cy="432454"/>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99BEF389-8CE9-40F0-8EFB-EFFCCDA9BC9A}"/>
              </a:ext>
            </a:extLst>
          </p:cNvPr>
          <p:cNvCxnSpPr/>
          <p:nvPr/>
        </p:nvCxnSpPr>
        <p:spPr>
          <a:xfrm flipV="1">
            <a:off x="1421748" y="5345052"/>
            <a:ext cx="773575" cy="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CE9BEEC-CF0F-4ACF-A1EF-C16B2A531C93}"/>
              </a:ext>
            </a:extLst>
          </p:cNvPr>
          <p:cNvCxnSpPr>
            <a:cxnSpLocks/>
          </p:cNvCxnSpPr>
          <p:nvPr/>
        </p:nvCxnSpPr>
        <p:spPr>
          <a:xfrm flipV="1">
            <a:off x="1808536" y="4925260"/>
            <a:ext cx="0" cy="839585"/>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371D2306-6E29-4D84-BB01-59C9B25DBBAB}"/>
              </a:ext>
            </a:extLst>
          </p:cNvPr>
          <p:cNvCxnSpPr/>
          <p:nvPr/>
        </p:nvCxnSpPr>
        <p:spPr>
          <a:xfrm>
            <a:off x="1537404" y="4922547"/>
            <a:ext cx="13138" cy="41251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13914967-FF6F-45DC-99B1-6AE4AC813A28}"/>
              </a:ext>
            </a:extLst>
          </p:cNvPr>
          <p:cNvCxnSpPr/>
          <p:nvPr/>
        </p:nvCxnSpPr>
        <p:spPr>
          <a:xfrm>
            <a:off x="1663601" y="4922547"/>
            <a:ext cx="13138" cy="41251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43C4A2F4-FE5F-48D4-B2A9-780CB90AC2C9}"/>
              </a:ext>
            </a:extLst>
          </p:cNvPr>
          <p:cNvCxnSpPr>
            <a:cxnSpLocks/>
          </p:cNvCxnSpPr>
          <p:nvPr/>
        </p:nvCxnSpPr>
        <p:spPr>
          <a:xfrm flipH="1">
            <a:off x="1935593" y="4953898"/>
            <a:ext cx="276" cy="41276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C4CAA21-2DA5-45AF-81D6-2F412DF285B2}"/>
              </a:ext>
            </a:extLst>
          </p:cNvPr>
          <p:cNvCxnSpPr/>
          <p:nvPr/>
        </p:nvCxnSpPr>
        <p:spPr>
          <a:xfrm>
            <a:off x="2065520" y="4932534"/>
            <a:ext cx="13138" cy="412518"/>
          </a:xfrm>
          <a:prstGeom prst="line">
            <a:avLst/>
          </a:prstGeom>
        </p:spPr>
        <p:style>
          <a:lnRef idx="1">
            <a:schemeClr val="dk1"/>
          </a:lnRef>
          <a:fillRef idx="0">
            <a:schemeClr val="dk1"/>
          </a:fillRef>
          <a:effectRef idx="0">
            <a:schemeClr val="dk1"/>
          </a:effectRef>
          <a:fontRef idx="minor">
            <a:schemeClr val="tx1"/>
          </a:fontRef>
        </p:style>
      </p:cxnSp>
      <p:cxnSp>
        <p:nvCxnSpPr>
          <p:cNvPr id="57" name="Connector: Curved 56">
            <a:extLst>
              <a:ext uri="{FF2B5EF4-FFF2-40B4-BE49-F238E27FC236}">
                <a16:creationId xmlns:a16="http://schemas.microsoft.com/office/drawing/2014/main" id="{D7F81C51-4B05-4E2F-94A6-4C986DDBB2C4}"/>
              </a:ext>
            </a:extLst>
          </p:cNvPr>
          <p:cNvCxnSpPr>
            <a:cxnSpLocks/>
          </p:cNvCxnSpPr>
          <p:nvPr/>
        </p:nvCxnSpPr>
        <p:spPr>
          <a:xfrm rot="16200000" flipH="1">
            <a:off x="3021299" y="2548990"/>
            <a:ext cx="293601" cy="178679"/>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9" name="Connector: Curved 58">
            <a:extLst>
              <a:ext uri="{FF2B5EF4-FFF2-40B4-BE49-F238E27FC236}">
                <a16:creationId xmlns:a16="http://schemas.microsoft.com/office/drawing/2014/main" id="{729A3BFB-8450-4933-9EE2-6DD6BD041F3A}"/>
              </a:ext>
            </a:extLst>
          </p:cNvPr>
          <p:cNvCxnSpPr>
            <a:cxnSpLocks/>
          </p:cNvCxnSpPr>
          <p:nvPr/>
        </p:nvCxnSpPr>
        <p:spPr>
          <a:xfrm rot="16200000" flipH="1">
            <a:off x="2771771" y="4012341"/>
            <a:ext cx="1418032" cy="390601"/>
          </a:xfrm>
          <a:prstGeom prst="curvedConnector3">
            <a:avLst>
              <a:gd name="adj1" fmla="val 4349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16AE4FDA-F7ED-48C3-84F5-9B9AD49A36BB}"/>
              </a:ext>
            </a:extLst>
          </p:cNvPr>
          <p:cNvCxnSpPr>
            <a:cxnSpLocks/>
            <a:stCxn id="17" idx="0"/>
          </p:cNvCxnSpPr>
          <p:nvPr/>
        </p:nvCxnSpPr>
        <p:spPr>
          <a:xfrm flipH="1">
            <a:off x="2650921" y="4220660"/>
            <a:ext cx="337259" cy="70188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6" name="Connector: Curved 65">
            <a:extLst>
              <a:ext uri="{FF2B5EF4-FFF2-40B4-BE49-F238E27FC236}">
                <a16:creationId xmlns:a16="http://schemas.microsoft.com/office/drawing/2014/main" id="{4DD1342D-0A14-42D4-8D03-57D8A29C4752}"/>
              </a:ext>
            </a:extLst>
          </p:cNvPr>
          <p:cNvCxnSpPr>
            <a:cxnSpLocks/>
          </p:cNvCxnSpPr>
          <p:nvPr/>
        </p:nvCxnSpPr>
        <p:spPr>
          <a:xfrm rot="5400000">
            <a:off x="1141910" y="3665514"/>
            <a:ext cx="1618577" cy="928572"/>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8" name="Connector: Curved 67">
            <a:extLst>
              <a:ext uri="{FF2B5EF4-FFF2-40B4-BE49-F238E27FC236}">
                <a16:creationId xmlns:a16="http://schemas.microsoft.com/office/drawing/2014/main" id="{265ADF60-EFF5-45C3-B668-11C0A0289DEC}"/>
              </a:ext>
            </a:extLst>
          </p:cNvPr>
          <p:cNvCxnSpPr>
            <a:cxnSpLocks/>
            <a:endCxn id="28" idx="0"/>
          </p:cNvCxnSpPr>
          <p:nvPr/>
        </p:nvCxnSpPr>
        <p:spPr>
          <a:xfrm rot="5400000">
            <a:off x="2267163" y="2689868"/>
            <a:ext cx="581689" cy="268186"/>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2904D276-1BD4-4BEB-B7FE-9F0E6BE9C788}"/>
              </a:ext>
            </a:extLst>
          </p:cNvPr>
          <p:cNvCxnSpPr>
            <a:cxnSpLocks/>
            <a:endCxn id="17" idx="2"/>
          </p:cNvCxnSpPr>
          <p:nvPr/>
        </p:nvCxnSpPr>
        <p:spPr>
          <a:xfrm>
            <a:off x="2980823" y="2491529"/>
            <a:ext cx="7357" cy="15090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934C3CD0-9112-4EA4-828E-E7BBE7FD42D7}"/>
              </a:ext>
            </a:extLst>
          </p:cNvPr>
          <p:cNvCxnSpPr/>
          <p:nvPr/>
        </p:nvCxnSpPr>
        <p:spPr>
          <a:xfrm>
            <a:off x="3758268" y="5366665"/>
            <a:ext cx="0" cy="432454"/>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F5F8CE59-1CB8-4197-ABC1-34B5077C9373}"/>
              </a:ext>
            </a:extLst>
          </p:cNvPr>
          <p:cNvCxnSpPr/>
          <p:nvPr/>
        </p:nvCxnSpPr>
        <p:spPr>
          <a:xfrm>
            <a:off x="1554718" y="5330166"/>
            <a:ext cx="0" cy="432454"/>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7A36F053-0984-480A-AE2D-20314B30EB81}"/>
              </a:ext>
            </a:extLst>
          </p:cNvPr>
          <p:cNvCxnSpPr>
            <a:cxnSpLocks/>
          </p:cNvCxnSpPr>
          <p:nvPr/>
        </p:nvCxnSpPr>
        <p:spPr>
          <a:xfrm>
            <a:off x="1676739" y="5325975"/>
            <a:ext cx="0" cy="419792"/>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05912DDD-E76C-43EA-9BE7-CE3F92BBC228}"/>
              </a:ext>
            </a:extLst>
          </p:cNvPr>
          <p:cNvCxnSpPr>
            <a:cxnSpLocks/>
          </p:cNvCxnSpPr>
          <p:nvPr/>
        </p:nvCxnSpPr>
        <p:spPr>
          <a:xfrm>
            <a:off x="4236876" y="5379327"/>
            <a:ext cx="0" cy="419792"/>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EA2D934F-0DC0-4259-B952-8168AC543112}"/>
              </a:ext>
            </a:extLst>
          </p:cNvPr>
          <p:cNvCxnSpPr/>
          <p:nvPr/>
        </p:nvCxnSpPr>
        <p:spPr>
          <a:xfrm>
            <a:off x="1935593" y="5349812"/>
            <a:ext cx="0" cy="432454"/>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C6AB41CC-1950-44E3-8FE1-82325949BD5E}"/>
              </a:ext>
            </a:extLst>
          </p:cNvPr>
          <p:cNvCxnSpPr>
            <a:cxnSpLocks/>
          </p:cNvCxnSpPr>
          <p:nvPr/>
        </p:nvCxnSpPr>
        <p:spPr>
          <a:xfrm>
            <a:off x="2057614" y="5345621"/>
            <a:ext cx="0" cy="419792"/>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513CB92-9F9F-40BA-8FEA-5ACC638EB028}"/>
              </a:ext>
            </a:extLst>
          </p:cNvPr>
          <p:cNvCxnSpPr>
            <a:cxnSpLocks/>
          </p:cNvCxnSpPr>
          <p:nvPr/>
        </p:nvCxnSpPr>
        <p:spPr>
          <a:xfrm>
            <a:off x="4236876" y="4932534"/>
            <a:ext cx="0" cy="446793"/>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27932053-EBD9-475C-8C81-3CD817102F54}"/>
              </a:ext>
            </a:extLst>
          </p:cNvPr>
          <p:cNvCxnSpPr>
            <a:cxnSpLocks/>
          </p:cNvCxnSpPr>
          <p:nvPr/>
        </p:nvCxnSpPr>
        <p:spPr>
          <a:xfrm>
            <a:off x="2485741" y="5563000"/>
            <a:ext cx="747748"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E0A69020-211B-4951-A36F-8EE0C158F50F}"/>
              </a:ext>
            </a:extLst>
          </p:cNvPr>
          <p:cNvCxnSpPr>
            <a:cxnSpLocks/>
          </p:cNvCxnSpPr>
          <p:nvPr/>
        </p:nvCxnSpPr>
        <p:spPr>
          <a:xfrm>
            <a:off x="1447575" y="5150080"/>
            <a:ext cx="747748"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7A785DFE-F00C-42AE-BFB3-C4EBE35D6CAD}"/>
              </a:ext>
            </a:extLst>
          </p:cNvPr>
          <p:cNvCxnSpPr>
            <a:cxnSpLocks/>
          </p:cNvCxnSpPr>
          <p:nvPr/>
        </p:nvCxnSpPr>
        <p:spPr>
          <a:xfrm>
            <a:off x="1434662" y="5563000"/>
            <a:ext cx="747748" cy="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7B767A3F-1BF7-4134-AE89-9E8C35715399}"/>
              </a:ext>
            </a:extLst>
          </p:cNvPr>
          <p:cNvCxnSpPr>
            <a:cxnSpLocks/>
          </p:cNvCxnSpPr>
          <p:nvPr/>
        </p:nvCxnSpPr>
        <p:spPr>
          <a:xfrm flipV="1">
            <a:off x="3904965" y="4959534"/>
            <a:ext cx="0" cy="839585"/>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860D2890-A553-49D1-AF91-82AFACCC343A}"/>
              </a:ext>
            </a:extLst>
          </p:cNvPr>
          <p:cNvCxnSpPr>
            <a:cxnSpLocks/>
          </p:cNvCxnSpPr>
          <p:nvPr/>
        </p:nvCxnSpPr>
        <p:spPr>
          <a:xfrm flipV="1">
            <a:off x="4139856" y="4947661"/>
            <a:ext cx="0" cy="839585"/>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C0EF0335-CBED-49C3-8147-E53FCFC6D2E9}"/>
              </a:ext>
            </a:extLst>
          </p:cNvPr>
          <p:cNvCxnSpPr>
            <a:cxnSpLocks/>
          </p:cNvCxnSpPr>
          <p:nvPr/>
        </p:nvCxnSpPr>
        <p:spPr>
          <a:xfrm flipV="1">
            <a:off x="4328719" y="4959534"/>
            <a:ext cx="0" cy="83958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251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53ED-1A95-4A3B-8552-AF0E2271FBD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11BE5B3-CC59-4C99-B62F-EC90A471A1A3}"/>
              </a:ext>
            </a:extLst>
          </p:cNvPr>
          <p:cNvSpPr>
            <a:spLocks noGrp="1"/>
          </p:cNvSpPr>
          <p:nvPr>
            <p:ph idx="1"/>
          </p:nvPr>
        </p:nvSpPr>
        <p:spPr/>
        <p:txBody>
          <a:bodyPr/>
          <a:lstStyle/>
          <a:p>
            <a:endParaRPr lang="en-US" dirty="0"/>
          </a:p>
        </p:txBody>
      </p:sp>
      <p:pic>
        <p:nvPicPr>
          <p:cNvPr id="1026" name="Picture 2" descr="BLAS Tutorial">
            <a:extLst>
              <a:ext uri="{FF2B5EF4-FFF2-40B4-BE49-F238E27FC236}">
                <a16:creationId xmlns:a16="http://schemas.microsoft.com/office/drawing/2014/main" id="{3073E5E5-D632-4EDD-AB59-3CC3F9435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899" y="1579621"/>
            <a:ext cx="9429750"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851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1739</TotalTime>
  <Words>405</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Matrix multiplication in numpy</vt:lpstr>
      <vt:lpstr>Regular multiplication in Python</vt:lpstr>
      <vt:lpstr>Multiplication numpy</vt:lpstr>
      <vt:lpstr>Memory allocation in C</vt:lpstr>
      <vt:lpstr>PowerPoint Presentation</vt:lpstr>
      <vt:lpstr>Simplified processor sketch</vt:lpstr>
      <vt:lpstr>Drawbacks of naive multiplication algorithm</vt:lpstr>
      <vt:lpstr>Blocking algorithm for matrix multiplication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Pejović, Danilo</dc:creator>
  <cp:lastModifiedBy>Pejović, Danilo</cp:lastModifiedBy>
  <cp:revision>6</cp:revision>
  <dcterms:created xsi:type="dcterms:W3CDTF">2022-01-09T21:35:17Z</dcterms:created>
  <dcterms:modified xsi:type="dcterms:W3CDTF">2022-02-16T11:54:37Z</dcterms:modified>
</cp:coreProperties>
</file>